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9" r:id="rId14"/>
    <p:sldId id="268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88"/>
    <p:restoredTop sz="94650"/>
  </p:normalViewPr>
  <p:slideViewPr>
    <p:cSldViewPr snapToGrid="0" snapToObjects="1">
      <p:cViewPr varScale="1">
        <p:scale>
          <a:sx n="52" d="100"/>
          <a:sy n="52" d="100"/>
        </p:scale>
        <p:origin x="200" y="1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045798-82C3-D648-BD9A-6759AF61B476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8FACE6-43C8-8845-8CC7-6B6B26A39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395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chemical equation direction of the reaction progression sign; what does one arrow mean? How about two arrows?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8FACE6-43C8-8845-8CC7-6B6B26A392A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12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10/31/20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1979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286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8363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10/31/20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5637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9916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3369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4707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5776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8010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8649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316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10/31/20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555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B9651FA3-B4A1-4E98-9B71-4CF820877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48CDB2-9A38-9649-A484-9EDD831B2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753626"/>
            <a:ext cx="5334930" cy="3004145"/>
          </a:xfrm>
        </p:spPr>
        <p:txBody>
          <a:bodyPr>
            <a:normAutofit/>
          </a:bodyPr>
          <a:lstStyle/>
          <a:p>
            <a:r>
              <a:rPr lang="en-US" sz="4200"/>
              <a:t>Escaping from Apocalypse-Conductivity of Strong and Weak Acids and Bases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03994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Green monkey-like monster with three eyes — Stock Vector © zoo-co #46032831">
            <a:extLst>
              <a:ext uri="{FF2B5EF4-FFF2-40B4-BE49-F238E27FC236}">
                <a16:creationId xmlns:a16="http://schemas.microsoft.com/office/drawing/2014/main" id="{A2D29C13-BF61-2249-8801-C5344040F4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0" r="2" b="14031"/>
          <a:stretch/>
        </p:blipFill>
        <p:spPr bwMode="auto">
          <a:xfrm>
            <a:off x="6595884" y="57974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70AE93-85C2-C44D-BE5C-6DC59103AD74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CA" b="0">
                <a:effectLst/>
              </a:rPr>
              <a:t> 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DC3409-BA16-AF44-9E64-539EB79EAF6B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CA" b="0">
                <a:effectLst/>
              </a:rPr>
              <a:t>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207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9257B-258D-E94D-8369-B19373908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Microscopic views-Strong and Weak Acids  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C1ECC109-F1BF-0547-ABFE-4214239F7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0" y="1411288"/>
            <a:ext cx="4889500" cy="475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5E4688-0F71-3C4D-9CFD-F072FE8C19EE}"/>
              </a:ext>
            </a:extLst>
          </p:cNvPr>
          <p:cNvSpPr txBox="1"/>
          <p:nvPr/>
        </p:nvSpPr>
        <p:spPr>
          <a:xfrm>
            <a:off x="6825003" y="2307148"/>
            <a:ext cx="50443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Strong acid (almost 100% dissociation)</a:t>
            </a:r>
          </a:p>
          <a:p>
            <a:r>
              <a:rPr lang="en-US" sz="2000" dirty="0"/>
              <a:t>	</a:t>
            </a:r>
          </a:p>
        </p:txBody>
      </p:sp>
      <p:sp>
        <p:nvSpPr>
          <p:cNvPr id="7" name="Up Arrow 6">
            <a:extLst>
              <a:ext uri="{FF2B5EF4-FFF2-40B4-BE49-F238E27FC236}">
                <a16:creationId xmlns:a16="http://schemas.microsoft.com/office/drawing/2014/main" id="{CC8FF549-475B-D541-A147-03499AE1198D}"/>
              </a:ext>
            </a:extLst>
          </p:cNvPr>
          <p:cNvSpPr/>
          <p:nvPr/>
        </p:nvSpPr>
        <p:spPr>
          <a:xfrm>
            <a:off x="7442200" y="2792293"/>
            <a:ext cx="381000" cy="584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33FBD2-248B-F141-847D-D6D2369CADF8}"/>
              </a:ext>
            </a:extLst>
          </p:cNvPr>
          <p:cNvSpPr txBox="1"/>
          <p:nvPr/>
        </p:nvSpPr>
        <p:spPr>
          <a:xfrm>
            <a:off x="7823200" y="2930624"/>
            <a:ext cx="353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Ions dominant  (H</a:t>
            </a:r>
            <a:r>
              <a:rPr lang="en-US" sz="2000" baseline="30000" dirty="0"/>
              <a:t>+ </a:t>
            </a:r>
            <a:r>
              <a:rPr lang="en-US" sz="2000" dirty="0"/>
              <a:t>&amp; Cl</a:t>
            </a:r>
            <a:r>
              <a:rPr lang="en-US" sz="2000" baseline="30000" dirty="0"/>
              <a:t>-</a:t>
            </a:r>
            <a:r>
              <a:rPr lang="en-US" sz="2000" dirty="0"/>
              <a:t>)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6610E5-F2BE-C444-A736-5A3668E4DC47}"/>
              </a:ext>
            </a:extLst>
          </p:cNvPr>
          <p:cNvSpPr/>
          <p:nvPr/>
        </p:nvSpPr>
        <p:spPr>
          <a:xfrm>
            <a:off x="6880608" y="3622834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Weak acid (on average 1% dissociation)</a:t>
            </a:r>
          </a:p>
          <a:p>
            <a:r>
              <a:rPr lang="en-US" sz="2000" dirty="0"/>
              <a:t>	</a:t>
            </a:r>
          </a:p>
        </p:txBody>
      </p:sp>
      <p:sp>
        <p:nvSpPr>
          <p:cNvPr id="13" name="Up Arrow 12">
            <a:extLst>
              <a:ext uri="{FF2B5EF4-FFF2-40B4-BE49-F238E27FC236}">
                <a16:creationId xmlns:a16="http://schemas.microsoft.com/office/drawing/2014/main" id="{2AAD70F7-B78A-504A-9707-F50EF3D54DE4}"/>
              </a:ext>
            </a:extLst>
          </p:cNvPr>
          <p:cNvSpPr/>
          <p:nvPr/>
        </p:nvSpPr>
        <p:spPr>
          <a:xfrm>
            <a:off x="7442200" y="4130665"/>
            <a:ext cx="381000" cy="584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F77809-A940-A045-948E-FF23504F6633}"/>
              </a:ext>
            </a:extLst>
          </p:cNvPr>
          <p:cNvSpPr txBox="1"/>
          <p:nvPr/>
        </p:nvSpPr>
        <p:spPr>
          <a:xfrm>
            <a:off x="7823200" y="4422765"/>
            <a:ext cx="4070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Molecules dominant (e.g. H</a:t>
            </a:r>
            <a:r>
              <a:rPr lang="en-US" sz="2000" baseline="-25000" dirty="0"/>
              <a:t>2</a:t>
            </a:r>
            <a:r>
              <a:rPr lang="en-US" sz="2000" dirty="0"/>
              <a:t>CO</a:t>
            </a:r>
            <a:r>
              <a:rPr lang="en-US" sz="2000" baseline="-25000" dirty="0"/>
              <a:t>3</a:t>
            </a:r>
            <a:r>
              <a:rPr lang="en-US" sz="2000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70DFA5-20AA-C44C-9CAC-9BCAFB2F6612}"/>
              </a:ext>
            </a:extLst>
          </p:cNvPr>
          <p:cNvSpPr txBox="1"/>
          <p:nvPr/>
        </p:nvSpPr>
        <p:spPr>
          <a:xfrm>
            <a:off x="6825003" y="5222696"/>
            <a:ext cx="4889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Strong acids more conductive than weak acids</a:t>
            </a:r>
          </a:p>
        </p:txBody>
      </p:sp>
    </p:spTree>
    <p:extLst>
      <p:ext uri="{BB962C8B-B14F-4D97-AF65-F5344CB8AC3E}">
        <p14:creationId xmlns:p14="http://schemas.microsoft.com/office/powerpoint/2010/main" val="4187465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/>
      <p:bldP spid="13" grpId="0" animBg="1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BC0D2-A894-8449-9303-E87A631A6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663"/>
            <a:ext cx="10515600" cy="1325563"/>
          </a:xfrm>
        </p:spPr>
        <p:txBody>
          <a:bodyPr/>
          <a:lstStyle/>
          <a:p>
            <a:r>
              <a:rPr lang="en-US" dirty="0"/>
              <a:t>Microscopic views-Strong and Weak Bases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F002148C-6C6A-2847-B2F9-FEED59A1D6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0649" y="1292986"/>
            <a:ext cx="3995351" cy="339913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89E507-B0B9-6E47-BE66-46C5D0A7F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898" y="1335319"/>
            <a:ext cx="4058359" cy="33991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BE817B-9D8B-B34B-A102-1C16A4003927}"/>
              </a:ext>
            </a:extLst>
          </p:cNvPr>
          <p:cNvSpPr txBox="1"/>
          <p:nvPr/>
        </p:nvSpPr>
        <p:spPr>
          <a:xfrm>
            <a:off x="2290009" y="4803891"/>
            <a:ext cx="3899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Strong base (100% dissociation) </a:t>
            </a:r>
          </a:p>
          <a:p>
            <a:endParaRPr lang="en-US" dirty="0"/>
          </a:p>
        </p:txBody>
      </p:sp>
      <p:sp>
        <p:nvSpPr>
          <p:cNvPr id="9" name="Up Arrow 8">
            <a:extLst>
              <a:ext uri="{FF2B5EF4-FFF2-40B4-BE49-F238E27FC236}">
                <a16:creationId xmlns:a16="http://schemas.microsoft.com/office/drawing/2014/main" id="{8C256BFA-2182-B94D-87A2-EA2F7C8C1225}"/>
              </a:ext>
            </a:extLst>
          </p:cNvPr>
          <p:cNvSpPr/>
          <p:nvPr/>
        </p:nvSpPr>
        <p:spPr>
          <a:xfrm>
            <a:off x="2759566" y="5224021"/>
            <a:ext cx="568411" cy="68184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4128B3-B25B-F140-BE2B-2FCA378C5A34}"/>
              </a:ext>
            </a:extLst>
          </p:cNvPr>
          <p:cNvSpPr txBox="1"/>
          <p:nvPr/>
        </p:nvSpPr>
        <p:spPr>
          <a:xfrm>
            <a:off x="3327977" y="5489140"/>
            <a:ext cx="309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Ions dominant  (Na</a:t>
            </a:r>
            <a:r>
              <a:rPr lang="en-US" baseline="30000" dirty="0"/>
              <a:t>+</a:t>
            </a:r>
            <a:r>
              <a:rPr lang="en-US" dirty="0"/>
              <a:t> &amp; OH</a:t>
            </a:r>
            <a:r>
              <a:rPr lang="en-US" baseline="30000" dirty="0"/>
              <a:t>-</a:t>
            </a:r>
            <a:r>
              <a:rPr lang="en-US" dirty="0"/>
              <a:t>)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170F3B-F163-6B4E-8338-43553733DDB3}"/>
              </a:ext>
            </a:extLst>
          </p:cNvPr>
          <p:cNvSpPr/>
          <p:nvPr/>
        </p:nvSpPr>
        <p:spPr>
          <a:xfrm>
            <a:off x="6757501" y="473445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Strong base (1% dissociation) </a:t>
            </a:r>
          </a:p>
          <a:p>
            <a:endParaRPr lang="en-US" dirty="0"/>
          </a:p>
        </p:txBody>
      </p:sp>
      <p:sp>
        <p:nvSpPr>
          <p:cNvPr id="12" name="Up Arrow 11">
            <a:extLst>
              <a:ext uri="{FF2B5EF4-FFF2-40B4-BE49-F238E27FC236}">
                <a16:creationId xmlns:a16="http://schemas.microsoft.com/office/drawing/2014/main" id="{B1996790-C526-E94D-9593-A86746614B87}"/>
              </a:ext>
            </a:extLst>
          </p:cNvPr>
          <p:cNvSpPr/>
          <p:nvPr/>
        </p:nvSpPr>
        <p:spPr>
          <a:xfrm>
            <a:off x="7952687" y="5149518"/>
            <a:ext cx="568411" cy="68184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1E96DA-C71C-B54E-A052-952A93923793}"/>
              </a:ext>
            </a:extLst>
          </p:cNvPr>
          <p:cNvSpPr txBox="1"/>
          <p:nvPr/>
        </p:nvSpPr>
        <p:spPr>
          <a:xfrm>
            <a:off x="8521098" y="5414637"/>
            <a:ext cx="3467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Molecules dominant (e.g. NH</a:t>
            </a:r>
            <a:r>
              <a:rPr lang="en-US" baseline="-25000" dirty="0"/>
              <a:t>3</a:t>
            </a:r>
            <a:r>
              <a:rPr lang="en-US" dirty="0"/>
              <a:t>)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DD2EFB-1267-C949-85D3-00C32B25BFDD}"/>
              </a:ext>
            </a:extLst>
          </p:cNvPr>
          <p:cNvSpPr/>
          <p:nvPr/>
        </p:nvSpPr>
        <p:spPr>
          <a:xfrm>
            <a:off x="3155296" y="6171541"/>
            <a:ext cx="66853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Strong bases more conductive than weak bases</a:t>
            </a:r>
          </a:p>
        </p:txBody>
      </p:sp>
    </p:spTree>
    <p:extLst>
      <p:ext uri="{BB962C8B-B14F-4D97-AF65-F5344CB8AC3E}">
        <p14:creationId xmlns:p14="http://schemas.microsoft.com/office/powerpoint/2010/main" val="134049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  <p:bldP spid="11" grpId="0"/>
      <p:bldP spid="12" grpId="0" animBg="1"/>
      <p:bldP spid="13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2973D-1A19-DD40-918C-13DD15585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762" y="242993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What are the two major limitations of using strong acid/base as conducting materials?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683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F5AB75-4B12-5D45-B80D-43C7D7678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 sz="3700" dirty="0"/>
              <a:t>Limitations of Choosing Strong acids &amp; Bases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E29B8-E661-7040-8DA0-99588A6CB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en-CA"/>
              <a:t>Strong acids and bases are often corrosive to skin and metal. If not handled properly, they can be dangerous </a:t>
            </a:r>
            <a:endParaRPr lang="en-US"/>
          </a:p>
        </p:txBody>
      </p:sp>
      <p:pic>
        <p:nvPicPr>
          <p:cNvPr id="5122" name="Picture 2" descr="Shape, arrow&#10;&#10;Description automatically generated">
            <a:extLst>
              <a:ext uri="{FF2B5EF4-FFF2-40B4-BE49-F238E27FC236}">
                <a16:creationId xmlns:a16="http://schemas.microsoft.com/office/drawing/2014/main" id="{9AD1FA79-2878-3645-9597-02273C23E6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 bwMode="auto">
          <a:xfrm>
            <a:off x="6436336" y="862276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Arc 72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381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A998F-1CF7-8447-A9A3-B090E02D8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8903" y="276621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Can you think of other solutions in your daily life that you can use as conducting materials?</a:t>
            </a:r>
            <a:br>
              <a:rPr lang="en-CA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407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A998F-1CF7-8447-A9A3-B090E02D8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1559"/>
            <a:ext cx="10515600" cy="1325563"/>
          </a:xfrm>
        </p:spPr>
        <p:txBody>
          <a:bodyPr>
            <a:normAutofit/>
          </a:bodyPr>
          <a:lstStyle/>
          <a:p>
            <a:r>
              <a:rPr lang="en-CA" dirty="0"/>
              <a:t>Conductive Chemicals in Your Daily Life </a:t>
            </a:r>
            <a:br>
              <a:rPr lang="en-CA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0B3460-9D9B-9549-8EA9-6610F8FF7143}"/>
              </a:ext>
            </a:extLst>
          </p:cNvPr>
          <p:cNvSpPr txBox="1"/>
          <p:nvPr/>
        </p:nvSpPr>
        <p:spPr>
          <a:xfrm>
            <a:off x="838200" y="2089987"/>
            <a:ext cx="375851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Salt water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electrolyte drinks</a:t>
            </a:r>
          </a:p>
        </p:txBody>
      </p:sp>
    </p:spTree>
    <p:extLst>
      <p:ext uri="{BB962C8B-B14F-4D97-AF65-F5344CB8AC3E}">
        <p14:creationId xmlns:p14="http://schemas.microsoft.com/office/powerpoint/2010/main" val="874959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45C9D-C8A2-8944-B1A5-71EB21E86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Quantitative Measure of the strengths of Acids and Bases in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2345A-C536-6F46-8B80-DC5E6C48F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6328"/>
            <a:ext cx="10515600" cy="3859742"/>
          </a:xfrm>
        </p:spPr>
        <p:txBody>
          <a:bodyPr/>
          <a:lstStyle/>
          <a:p>
            <a:r>
              <a:rPr lang="en-US" dirty="0"/>
              <a:t>Acids: </a:t>
            </a:r>
            <a:r>
              <a:rPr lang="en-CA" dirty="0"/>
              <a:t>Acid dissociation constant (K</a:t>
            </a:r>
            <a:r>
              <a:rPr lang="en-CA" baseline="-25000" dirty="0"/>
              <a:t>a</a:t>
            </a:r>
            <a:r>
              <a:rPr lang="en-CA" dirty="0"/>
              <a:t>) </a:t>
            </a:r>
            <a:endParaRPr lang="en-US" dirty="0"/>
          </a:p>
          <a:p>
            <a:endParaRPr lang="en-US" dirty="0"/>
          </a:p>
          <a:p>
            <a:r>
              <a:rPr lang="en-US" dirty="0"/>
              <a:t>Bases: </a:t>
            </a:r>
            <a:r>
              <a:rPr lang="en-CA" dirty="0"/>
              <a:t>Base dissociation constant (</a:t>
            </a:r>
            <a:r>
              <a:rPr lang="en-CA" dirty="0" err="1"/>
              <a:t>K</a:t>
            </a:r>
            <a:r>
              <a:rPr lang="en-CA" baseline="-25000" dirty="0" err="1"/>
              <a:t>b</a:t>
            </a:r>
            <a:r>
              <a:rPr lang="en-CA" dirty="0"/>
              <a:t>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991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5AC1-8F6C-DD43-A8CE-040D76CF3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4C3AF-28DC-804D-8352-11C2E5152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 coat</a:t>
            </a:r>
          </a:p>
          <a:p>
            <a:r>
              <a:rPr lang="en-US" dirty="0"/>
              <a:t>Googles </a:t>
            </a:r>
          </a:p>
          <a:p>
            <a:r>
              <a:rPr lang="en-US" dirty="0"/>
              <a:t>Long sleeves </a:t>
            </a:r>
          </a:p>
          <a:p>
            <a:r>
              <a:rPr lang="en-US" dirty="0"/>
              <a:t>Long pants </a:t>
            </a:r>
          </a:p>
          <a:p>
            <a:r>
              <a:rPr lang="en-US" dirty="0"/>
              <a:t>Closed-toe shoes </a:t>
            </a:r>
          </a:p>
        </p:txBody>
      </p:sp>
    </p:spTree>
    <p:extLst>
      <p:ext uri="{BB962C8B-B14F-4D97-AF65-F5344CB8AC3E}">
        <p14:creationId xmlns:p14="http://schemas.microsoft.com/office/powerpoint/2010/main" val="3818156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5199994-21AE-49A2-BA0D-12E295989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EEFC04-5C53-8E4B-98E0-6AA89F1F8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9570" y="530578"/>
            <a:ext cx="4771178" cy="11601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Observation </a:t>
            </a: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A2C34835-4F79-4934-B151-D68E79764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EA3C92-6A18-EB4F-B5A1-03FBA79B24CC}"/>
              </a:ext>
            </a:extLst>
          </p:cNvPr>
          <p:cNvSpPr txBox="1"/>
          <p:nvPr/>
        </p:nvSpPr>
        <p:spPr>
          <a:xfrm>
            <a:off x="6769570" y="1825625"/>
            <a:ext cx="4771178" cy="4388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LED Brightness: off, dim, medium, bright, very bright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Conductivity: none, low, medium, high, very high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0B7F556-B71A-F045-99A0-84AEFF5D4B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5010597"/>
              </p:ext>
            </p:extLst>
          </p:nvPr>
        </p:nvGraphicFramePr>
        <p:xfrm>
          <a:off x="838199" y="1392929"/>
          <a:ext cx="5440197" cy="3959258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2263600">
                  <a:extLst>
                    <a:ext uri="{9D8B030D-6E8A-4147-A177-3AD203B41FA5}">
                      <a16:colId xmlns:a16="http://schemas.microsoft.com/office/drawing/2014/main" val="2140676043"/>
                    </a:ext>
                  </a:extLst>
                </a:gridCol>
                <a:gridCol w="1501721">
                  <a:extLst>
                    <a:ext uri="{9D8B030D-6E8A-4147-A177-3AD203B41FA5}">
                      <a16:colId xmlns:a16="http://schemas.microsoft.com/office/drawing/2014/main" val="764422179"/>
                    </a:ext>
                  </a:extLst>
                </a:gridCol>
                <a:gridCol w="1674876">
                  <a:extLst>
                    <a:ext uri="{9D8B030D-6E8A-4147-A177-3AD203B41FA5}">
                      <a16:colId xmlns:a16="http://schemas.microsoft.com/office/drawing/2014/main" val="2089858930"/>
                    </a:ext>
                  </a:extLst>
                </a:gridCol>
              </a:tblGrid>
              <a:tr h="745509">
                <a:tc>
                  <a:txBody>
                    <a:bodyPr/>
                    <a:lstStyle/>
                    <a:p>
                      <a:pPr algn="r"/>
                      <a:r>
                        <a:rPr lang="en-CA" sz="17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Substance Tested</a:t>
                      </a:r>
                      <a:endParaRPr lang="en-CA" sz="17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01489" marR="302233" marT="100744" marB="10074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7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LED Brightness</a:t>
                      </a:r>
                      <a:endParaRPr lang="en-CA" sz="17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01489" marR="75558" marT="100744" marB="10074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7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Conductivity</a:t>
                      </a:r>
                      <a:endParaRPr lang="en-CA" sz="17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01489" marR="75558" marT="100744" marB="10074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089157"/>
                  </a:ext>
                </a:extLst>
              </a:tr>
              <a:tr h="493648">
                <a:tc>
                  <a:txBody>
                    <a:bodyPr/>
                    <a:lstStyle/>
                    <a:p>
                      <a:pPr algn="r"/>
                      <a:r>
                        <a:rPr lang="en-CA" sz="17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Deionized Water</a:t>
                      </a:r>
                      <a:endParaRPr lang="en-CA" sz="17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01489" marR="302233" marT="100744" marB="100744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CA" sz="1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01489" marR="75558" marT="100744" marB="100744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CA" sz="1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01489" marR="75558" marT="100744" marB="100744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604060"/>
                  </a:ext>
                </a:extLst>
              </a:tr>
              <a:tr h="493648">
                <a:tc>
                  <a:txBody>
                    <a:bodyPr/>
                    <a:lstStyle/>
                    <a:p>
                      <a:pPr algn="r"/>
                      <a:r>
                        <a:rPr lang="en-CA" sz="17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Tap Water</a:t>
                      </a:r>
                      <a:endParaRPr lang="en-CA" sz="17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01489" marR="302233" marT="100744" marB="100744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CA" sz="1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01489" marR="75558" marT="100744" marB="100744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CA" sz="1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01489" marR="75558" marT="100744" marB="100744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7011575"/>
                  </a:ext>
                </a:extLst>
              </a:tr>
              <a:tr h="493648">
                <a:tc>
                  <a:txBody>
                    <a:bodyPr/>
                    <a:lstStyle/>
                    <a:p>
                      <a:pPr algn="r"/>
                      <a:r>
                        <a:rPr lang="en-CA" sz="1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HCl(</a:t>
                      </a:r>
                      <a:r>
                        <a:rPr lang="en-CA" sz="17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aq</a:t>
                      </a:r>
                      <a:r>
                        <a:rPr lang="en-CA" sz="1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)</a:t>
                      </a:r>
                      <a:endParaRPr lang="en-CA" sz="1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01489" marR="302233" marT="100744" marB="100744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CA" sz="1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01489" marR="75558" marT="100744" marB="100744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CA" sz="1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01489" marR="75558" marT="100744" marB="100744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2772227"/>
                  </a:ext>
                </a:extLst>
              </a:tr>
              <a:tr h="745509">
                <a:tc>
                  <a:txBody>
                    <a:bodyPr/>
                    <a:lstStyle/>
                    <a:p>
                      <a:pPr algn="r"/>
                      <a:r>
                        <a:rPr lang="en-CA" sz="1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acetic acid (</a:t>
                      </a:r>
                      <a:r>
                        <a:rPr lang="en-CA" sz="17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aq</a:t>
                      </a:r>
                      <a:r>
                        <a:rPr lang="en-CA" sz="1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)</a:t>
                      </a:r>
                      <a:endParaRPr lang="en-CA" sz="1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01489" marR="302233" marT="100744" marB="100744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CA" sz="1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01489" marR="75558" marT="100744" marB="100744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CA" sz="1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01489" marR="75558" marT="100744" marB="100744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0367746"/>
                  </a:ext>
                </a:extLst>
              </a:tr>
              <a:tr h="493648">
                <a:tc>
                  <a:txBody>
                    <a:bodyPr/>
                    <a:lstStyle/>
                    <a:p>
                      <a:pPr algn="r"/>
                      <a:r>
                        <a:rPr lang="en-CA" sz="1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NaOH(</a:t>
                      </a:r>
                      <a:r>
                        <a:rPr lang="en-CA" sz="17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aq</a:t>
                      </a:r>
                      <a:r>
                        <a:rPr lang="en-CA" sz="1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)</a:t>
                      </a:r>
                      <a:endParaRPr lang="en-CA" sz="1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01489" marR="302233" marT="100744" marB="100744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CA" sz="1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01489" marR="75558" marT="100744" marB="100744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CA" sz="1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01489" marR="75558" marT="100744" marB="100744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3293795"/>
                  </a:ext>
                </a:extLst>
              </a:tr>
              <a:tr h="493648">
                <a:tc>
                  <a:txBody>
                    <a:bodyPr/>
                    <a:lstStyle/>
                    <a:p>
                      <a:pPr algn="r"/>
                      <a:r>
                        <a:rPr lang="en-CA" sz="1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Ammonia(</a:t>
                      </a:r>
                      <a:r>
                        <a:rPr lang="en-CA" sz="17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aq</a:t>
                      </a:r>
                      <a:r>
                        <a:rPr lang="en-CA" sz="1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)</a:t>
                      </a:r>
                      <a:endParaRPr lang="en-CA" sz="1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01489" marR="302233" marT="100744" marB="100744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CA" sz="1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01489" marR="75558" marT="100744" marB="100744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CA" sz="1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01489" marR="75558" marT="100744" marB="100744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2932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4035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FF3B1-FA6A-1D48-9F36-75DD88336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know whether a solution is conductive from this demo?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D5FBC-A098-964B-BB98-81B288B42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7221"/>
            <a:ext cx="10515600" cy="3859742"/>
          </a:xfrm>
        </p:spPr>
        <p:txBody>
          <a:bodyPr/>
          <a:lstStyle/>
          <a:p>
            <a:r>
              <a:rPr lang="en-US" dirty="0"/>
              <a:t>The light is on when immersing the light conductivity tester in the solution </a:t>
            </a:r>
          </a:p>
        </p:txBody>
      </p:sp>
    </p:spTree>
    <p:extLst>
      <p:ext uri="{BB962C8B-B14F-4D97-AF65-F5344CB8AC3E}">
        <p14:creationId xmlns:p14="http://schemas.microsoft.com/office/powerpoint/2010/main" val="2001782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3B3C-2CBE-0747-8460-A9A8A9EB0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the light turn 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C1011-5801-784E-B492-185E152E4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presence of ions. Ions are conductive and molecules are not conductive in general </a:t>
            </a:r>
          </a:p>
        </p:txBody>
      </p:sp>
    </p:spTree>
    <p:extLst>
      <p:ext uri="{BB962C8B-B14F-4D97-AF65-F5344CB8AC3E}">
        <p14:creationId xmlns:p14="http://schemas.microsoft.com/office/powerpoint/2010/main" val="343833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B0090-C97E-104E-B92D-CB0E7B864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9876" y="2495293"/>
            <a:ext cx="10515600" cy="1325563"/>
          </a:xfrm>
        </p:spPr>
        <p:txBody>
          <a:bodyPr/>
          <a:lstStyle/>
          <a:p>
            <a:r>
              <a:rPr lang="en-US" dirty="0"/>
              <a:t>Demo Time </a:t>
            </a:r>
          </a:p>
        </p:txBody>
      </p:sp>
    </p:spTree>
    <p:extLst>
      <p:ext uri="{BB962C8B-B14F-4D97-AF65-F5344CB8AC3E}">
        <p14:creationId xmlns:p14="http://schemas.microsoft.com/office/powerpoint/2010/main" val="90318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E92E7-B776-D544-9435-A6882CB7D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09271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Discussion question: Assuming you have unlimited supply of the above chemicals, which solution(s) would you choose to help you get out of the lab safely? </a:t>
            </a:r>
            <a:br>
              <a:rPr lang="en-CA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191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EDF335-44A8-424B-81F2-07D34D5EA191}"/>
              </a:ext>
            </a:extLst>
          </p:cNvPr>
          <p:cNvSpPr/>
          <p:nvPr/>
        </p:nvSpPr>
        <p:spPr>
          <a:xfrm>
            <a:off x="3989372" y="658879"/>
            <a:ext cx="680615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the difference between strong acids and bases based on these chemical equations?</a:t>
            </a:r>
            <a:r>
              <a:rPr lang="en-US" sz="2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endParaRPr 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Graphic 9" descr="Scientist">
            <a:extLst>
              <a:ext uri="{FF2B5EF4-FFF2-40B4-BE49-F238E27FC236}">
                <a16:creationId xmlns:a16="http://schemas.microsoft.com/office/drawing/2014/main" id="{29D54D3D-7EC3-4AA3-AF4B-D01926AC6E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8783" y="824802"/>
            <a:ext cx="3941692" cy="3941692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9B154-70A7-284D-9CDD-81A7DD401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5927" y="1971044"/>
            <a:ext cx="8106771" cy="421467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HCl(</a:t>
            </a:r>
            <a:r>
              <a:rPr lang="en-US" sz="2400" dirty="0" err="1"/>
              <a:t>aq</a:t>
            </a:r>
            <a:r>
              <a:rPr lang="en-US" sz="2400" dirty="0"/>
              <a:t>) + H</a:t>
            </a:r>
            <a:r>
              <a:rPr lang="en-US" sz="2400" baseline="-25000" dirty="0"/>
              <a:t>2</a:t>
            </a:r>
            <a:r>
              <a:rPr lang="en-US" sz="2400" dirty="0"/>
              <a:t>O(l) </a:t>
            </a:r>
            <a:r>
              <a:rPr lang="en-US" sz="2400" dirty="0">
                <a:sym typeface="Wingdings" pitchFamily="2" charset="2"/>
              </a:rPr>
              <a:t></a:t>
            </a:r>
            <a:r>
              <a:rPr lang="en-US" sz="2400" dirty="0"/>
              <a:t> H</a:t>
            </a:r>
            <a:r>
              <a:rPr lang="en-US" sz="2400" baseline="-25000" dirty="0"/>
              <a:t>3</a:t>
            </a:r>
            <a:r>
              <a:rPr lang="en-US" sz="2400" dirty="0"/>
              <a:t>O</a:t>
            </a:r>
            <a:r>
              <a:rPr lang="en-US" sz="2400" baseline="30000" dirty="0"/>
              <a:t>+</a:t>
            </a:r>
            <a:r>
              <a:rPr lang="en-US" sz="2400" dirty="0"/>
              <a:t>(</a:t>
            </a:r>
            <a:r>
              <a:rPr lang="en-US" sz="2400" dirty="0" err="1"/>
              <a:t>aq</a:t>
            </a:r>
            <a:r>
              <a:rPr lang="en-US" sz="2400" dirty="0"/>
              <a:t>)</a:t>
            </a:r>
            <a:r>
              <a:rPr lang="en-US" sz="2400" baseline="30000" dirty="0"/>
              <a:t> </a:t>
            </a:r>
            <a:r>
              <a:rPr lang="en-US" sz="2400" dirty="0"/>
              <a:t>+ Cl</a:t>
            </a:r>
            <a:r>
              <a:rPr lang="en-US" sz="2400" baseline="30000" dirty="0"/>
              <a:t>-</a:t>
            </a:r>
            <a:r>
              <a:rPr lang="en-US" sz="2400" dirty="0"/>
              <a:t>(</a:t>
            </a:r>
            <a:r>
              <a:rPr lang="en-US" sz="2400" dirty="0" err="1"/>
              <a:t>aq</a:t>
            </a:r>
            <a:r>
              <a:rPr lang="en-US" sz="2400" dirty="0"/>
              <a:t>)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CH₃COOH (</a:t>
            </a:r>
            <a:r>
              <a:rPr lang="en-US" sz="2400" dirty="0" err="1"/>
              <a:t>aq</a:t>
            </a:r>
            <a:r>
              <a:rPr lang="en-US" sz="2400" dirty="0"/>
              <a:t>) + H</a:t>
            </a:r>
            <a:r>
              <a:rPr lang="en-US" sz="2400" baseline="-25000" dirty="0"/>
              <a:t>2</a:t>
            </a:r>
            <a:r>
              <a:rPr lang="en-US" sz="2400" dirty="0"/>
              <a:t>O(l)  ⇌ H</a:t>
            </a:r>
            <a:r>
              <a:rPr lang="en-US" sz="2400" baseline="-25000" dirty="0"/>
              <a:t>3</a:t>
            </a:r>
            <a:r>
              <a:rPr lang="en-US" sz="2400" dirty="0"/>
              <a:t>O</a:t>
            </a:r>
            <a:r>
              <a:rPr lang="en-US" sz="2400" baseline="30000" dirty="0"/>
              <a:t>+</a:t>
            </a:r>
            <a:r>
              <a:rPr lang="en-US" sz="2400" dirty="0"/>
              <a:t>(</a:t>
            </a:r>
            <a:r>
              <a:rPr lang="en-US" sz="2400" dirty="0" err="1"/>
              <a:t>aq</a:t>
            </a:r>
            <a:r>
              <a:rPr lang="en-US" sz="2400" dirty="0"/>
              <a:t>) + CH₃COO</a:t>
            </a:r>
            <a:r>
              <a:rPr lang="en-US" sz="2400" baseline="30000" dirty="0"/>
              <a:t>- </a:t>
            </a:r>
            <a:r>
              <a:rPr lang="en-US" sz="2400" dirty="0"/>
              <a:t>(</a:t>
            </a:r>
            <a:r>
              <a:rPr lang="en-US" sz="2400" dirty="0" err="1"/>
              <a:t>aq</a:t>
            </a:r>
            <a:r>
              <a:rPr lang="en-US" sz="2400" dirty="0"/>
              <a:t>)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NaOH(</a:t>
            </a:r>
            <a:r>
              <a:rPr lang="en-US" sz="2400" dirty="0" err="1"/>
              <a:t>aq</a:t>
            </a:r>
            <a:r>
              <a:rPr lang="en-US" sz="2400" dirty="0"/>
              <a:t>) </a:t>
            </a:r>
            <a:r>
              <a:rPr lang="en-US" sz="2400" dirty="0">
                <a:sym typeface="Wingdings" pitchFamily="2" charset="2"/>
              </a:rPr>
              <a:t></a:t>
            </a:r>
            <a:r>
              <a:rPr lang="en-US" sz="2400" dirty="0"/>
              <a:t> OH</a:t>
            </a:r>
            <a:r>
              <a:rPr lang="en-US" sz="2400" baseline="30000" dirty="0"/>
              <a:t>- </a:t>
            </a:r>
            <a:r>
              <a:rPr lang="en-US" sz="2400" dirty="0"/>
              <a:t>(</a:t>
            </a:r>
            <a:r>
              <a:rPr lang="en-US" sz="2400" dirty="0" err="1"/>
              <a:t>aq</a:t>
            </a:r>
            <a:r>
              <a:rPr lang="en-US" sz="2400" dirty="0"/>
              <a:t>)+ Na</a:t>
            </a:r>
            <a:r>
              <a:rPr lang="en-US" sz="2400" baseline="30000" dirty="0"/>
              <a:t>+</a:t>
            </a:r>
            <a:r>
              <a:rPr lang="en-US" sz="2400" dirty="0"/>
              <a:t>(</a:t>
            </a:r>
            <a:r>
              <a:rPr lang="en-US" sz="2400" dirty="0" err="1"/>
              <a:t>aq</a:t>
            </a:r>
            <a:r>
              <a:rPr lang="en-US" sz="2400" dirty="0"/>
              <a:t>)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NH</a:t>
            </a:r>
            <a:r>
              <a:rPr lang="en-US" sz="2400" baseline="-25000" dirty="0"/>
              <a:t>3</a:t>
            </a:r>
            <a:r>
              <a:rPr lang="en-US" sz="2400" dirty="0"/>
              <a:t>(</a:t>
            </a:r>
            <a:r>
              <a:rPr lang="en-US" sz="2400" dirty="0" err="1"/>
              <a:t>aq</a:t>
            </a:r>
            <a:r>
              <a:rPr lang="en-US" sz="2400" dirty="0"/>
              <a:t>)  +  H</a:t>
            </a:r>
            <a:r>
              <a:rPr lang="en-US" sz="2400" baseline="-25000" dirty="0"/>
              <a:t>2</a:t>
            </a:r>
            <a:r>
              <a:rPr lang="en-US" sz="2400" dirty="0"/>
              <a:t>O(l)  ⇌  NH</a:t>
            </a:r>
            <a:r>
              <a:rPr lang="en-US" sz="2400" baseline="-25000" dirty="0"/>
              <a:t>4</a:t>
            </a:r>
            <a:r>
              <a:rPr lang="en-US" sz="2400" baseline="30000" dirty="0"/>
              <a:t>+</a:t>
            </a:r>
            <a:r>
              <a:rPr lang="en-US" sz="2400" dirty="0"/>
              <a:t>(</a:t>
            </a:r>
            <a:r>
              <a:rPr lang="en-US" sz="2400" dirty="0" err="1"/>
              <a:t>aq</a:t>
            </a:r>
            <a:r>
              <a:rPr lang="en-US" sz="2400" dirty="0"/>
              <a:t>)  +  OH</a:t>
            </a:r>
            <a:r>
              <a:rPr lang="en-US" sz="2400" baseline="30000" dirty="0"/>
              <a:t>-</a:t>
            </a:r>
            <a:r>
              <a:rPr lang="en-US" sz="2400" dirty="0"/>
              <a:t>(</a:t>
            </a:r>
            <a:r>
              <a:rPr lang="en-US" sz="2400" dirty="0" err="1"/>
              <a:t>aq</a:t>
            </a:r>
            <a:r>
              <a:rPr lang="en-US" sz="2400" dirty="0"/>
              <a:t>)</a:t>
            </a:r>
          </a:p>
          <a:p>
            <a:pPr marL="0">
              <a:lnSpc>
                <a:spcPct val="150000"/>
              </a:lnSpc>
            </a:pPr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39239D-4353-224E-8DE3-D7FA9A6B3DCA}"/>
              </a:ext>
            </a:extLst>
          </p:cNvPr>
          <p:cNvSpPr/>
          <p:nvPr/>
        </p:nvSpPr>
        <p:spPr>
          <a:xfrm>
            <a:off x="6424116" y="2035242"/>
            <a:ext cx="406400" cy="5706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587555-AC8E-B24D-BABA-F7822D60E7D0}"/>
              </a:ext>
            </a:extLst>
          </p:cNvPr>
          <p:cNvSpPr/>
          <p:nvPr/>
        </p:nvSpPr>
        <p:spPr>
          <a:xfrm>
            <a:off x="5596968" y="3299775"/>
            <a:ext cx="406400" cy="5706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3B7CF3-EA70-4D4C-B1F3-8C166293B465}"/>
              </a:ext>
            </a:extLst>
          </p:cNvPr>
          <p:cNvSpPr/>
          <p:nvPr/>
        </p:nvSpPr>
        <p:spPr>
          <a:xfrm>
            <a:off x="6610795" y="4060056"/>
            <a:ext cx="406400" cy="57067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5AD901-116A-7A4D-9052-45C990EBB347}"/>
              </a:ext>
            </a:extLst>
          </p:cNvPr>
          <p:cNvSpPr/>
          <p:nvPr/>
        </p:nvSpPr>
        <p:spPr>
          <a:xfrm>
            <a:off x="7574950" y="2683665"/>
            <a:ext cx="406400" cy="57067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C56BB2-9FDE-C347-A754-B45C0F57D9E0}"/>
              </a:ext>
            </a:extLst>
          </p:cNvPr>
          <p:cNvSpPr txBox="1"/>
          <p:nvPr/>
        </p:nvSpPr>
        <p:spPr>
          <a:xfrm>
            <a:off x="2672863" y="5007534"/>
            <a:ext cx="89589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/>
              <a:t>Strong acids and bases dissociate almost completely in water.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/>
              <a:t>Weak acids and bases do not dissociate completely.  </a:t>
            </a:r>
          </a:p>
        </p:txBody>
      </p:sp>
    </p:spTree>
    <p:extLst>
      <p:ext uri="{BB962C8B-B14F-4D97-AF65-F5344CB8AC3E}">
        <p14:creationId xmlns:p14="http://schemas.microsoft.com/office/powerpoint/2010/main" val="2794538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16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Arc 76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DB9BBC-528D-624B-9F4D-E1EF7E8B2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149" y="0"/>
            <a:ext cx="11785599" cy="5260907"/>
          </a:xfrm>
        </p:spPr>
        <p:txBody>
          <a:bodyPr>
            <a:normAutofit/>
          </a:bodyPr>
          <a:lstStyle/>
          <a:p>
            <a:r>
              <a:rPr lang="en-US" sz="3200" dirty="0"/>
              <a:t>How is the strength of acids and bases related to conductivity?</a:t>
            </a:r>
          </a:p>
        </p:txBody>
      </p:sp>
    </p:spTree>
    <p:extLst>
      <p:ext uri="{BB962C8B-B14F-4D97-AF65-F5344CB8AC3E}">
        <p14:creationId xmlns:p14="http://schemas.microsoft.com/office/powerpoint/2010/main" val="3775057723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507</Words>
  <Application>Microsoft Macintosh PowerPoint</Application>
  <PresentationFormat>Widescreen</PresentationFormat>
  <Paragraphs>74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Aharoni</vt:lpstr>
      <vt:lpstr>Arial</vt:lpstr>
      <vt:lpstr>Avenir Next LT Pro</vt:lpstr>
      <vt:lpstr>Calibri</vt:lpstr>
      <vt:lpstr>Times New Roman</vt:lpstr>
      <vt:lpstr>ShapesVTI</vt:lpstr>
      <vt:lpstr>Escaping from Apocalypse-Conductivity of Strong and Weak Acids and Bases</vt:lpstr>
      <vt:lpstr>Safety Protocols</vt:lpstr>
      <vt:lpstr>Observation </vt:lpstr>
      <vt:lpstr>How do we know whether a solution is conductive from this demo?</vt:lpstr>
      <vt:lpstr>What makes the light turn on?</vt:lpstr>
      <vt:lpstr>Demo Time </vt:lpstr>
      <vt:lpstr>Discussion question: Assuming you have unlimited supply of the above chemicals, which solution(s) would you choose to help you get out of the lab safely?  </vt:lpstr>
      <vt:lpstr>PowerPoint Presentation</vt:lpstr>
      <vt:lpstr>How is the strength of acids and bases related to conductivity?</vt:lpstr>
      <vt:lpstr>Microscopic views-Strong and Weak Acids  </vt:lpstr>
      <vt:lpstr>Microscopic views-Strong and Weak Bases</vt:lpstr>
      <vt:lpstr>What are the two major limitations of using strong acid/base as conducting materials? </vt:lpstr>
      <vt:lpstr>Limitations of Choosing Strong acids &amp; Bases </vt:lpstr>
      <vt:lpstr>Can you think of other solutions in your daily life that you can use as conducting materials? </vt:lpstr>
      <vt:lpstr>Conductive Chemicals in Your Daily Life  </vt:lpstr>
      <vt:lpstr>Quantitative Measure of the strengths of Acids and Bases in Solutions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Escaping from Apocalypse-Conductivity of Strong and Weak Acids and Bases</dc:title>
  <dc:creator>Jiaxin Ouyang</dc:creator>
  <cp:lastModifiedBy>Jiaxin Ouyang</cp:lastModifiedBy>
  <cp:revision>4</cp:revision>
  <dcterms:created xsi:type="dcterms:W3CDTF">2020-10-31T23:56:34Z</dcterms:created>
  <dcterms:modified xsi:type="dcterms:W3CDTF">2020-11-01T00:06:18Z</dcterms:modified>
</cp:coreProperties>
</file>