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</p:sldMasterIdLst>
  <p:notesMasterIdLst>
    <p:notesMasterId r:id="rId5"/>
  </p:notesMasterIdLst>
  <p:sldIdLst>
    <p:sldId id="256" r:id="rId4"/>
  </p:sldIdLst>
  <p:sldSz cx="51206400" cy="32918400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charset="0"/>
        <a:ea typeface="ＭＳ Ｐゴシック" charset="0"/>
        <a:cs typeface="+mn-cs"/>
      </a:defRPr>
    </a:lvl5pPr>
    <a:lvl6pPr marL="2286000" algn="l" defTabSz="457200" rtl="0" eaLnBrk="1" latinLnBrk="0" hangingPunct="1">
      <a:defRPr sz="2900" kern="1200">
        <a:solidFill>
          <a:schemeClr val="tx1"/>
        </a:solidFill>
        <a:latin typeface="Arial Narrow" charset="0"/>
        <a:ea typeface="ＭＳ Ｐゴシック" charset="0"/>
        <a:cs typeface="+mn-cs"/>
      </a:defRPr>
    </a:lvl6pPr>
    <a:lvl7pPr marL="2743200" algn="l" defTabSz="457200" rtl="0" eaLnBrk="1" latinLnBrk="0" hangingPunct="1">
      <a:defRPr sz="2900" kern="1200">
        <a:solidFill>
          <a:schemeClr val="tx1"/>
        </a:solidFill>
        <a:latin typeface="Arial Narrow" charset="0"/>
        <a:ea typeface="ＭＳ Ｐゴシック" charset="0"/>
        <a:cs typeface="+mn-cs"/>
      </a:defRPr>
    </a:lvl7pPr>
    <a:lvl8pPr marL="3200400" algn="l" defTabSz="457200" rtl="0" eaLnBrk="1" latinLnBrk="0" hangingPunct="1">
      <a:defRPr sz="2900" kern="1200">
        <a:solidFill>
          <a:schemeClr val="tx1"/>
        </a:solidFill>
        <a:latin typeface="Arial Narrow" charset="0"/>
        <a:ea typeface="ＭＳ Ｐゴシック" charset="0"/>
        <a:cs typeface="+mn-cs"/>
      </a:defRPr>
    </a:lvl8pPr>
    <a:lvl9pPr marL="3657600" algn="l" defTabSz="457200" rtl="0" eaLnBrk="1" latinLnBrk="0" hangingPunct="1">
      <a:defRPr sz="2900" kern="1200">
        <a:solidFill>
          <a:schemeClr val="tx1"/>
        </a:solidFill>
        <a:latin typeface="Arial Narrow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7E3C"/>
    <a:srgbClr val="E7D3A1"/>
    <a:srgbClr val="DABB6C"/>
    <a:srgbClr val="006C31"/>
    <a:srgbClr val="005828"/>
    <a:srgbClr val="CFA641"/>
    <a:srgbClr val="91744D"/>
    <a:srgbClr val="D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591" autoAdjust="0"/>
    <p:restoredTop sz="99634" autoAdjust="0"/>
  </p:normalViewPr>
  <p:slideViewPr>
    <p:cSldViewPr snapToGrid="0" snapToObjects="1">
      <p:cViewPr>
        <p:scale>
          <a:sx n="20" d="100"/>
          <a:sy n="20" d="100"/>
        </p:scale>
        <p:origin x="-732" y="-90"/>
      </p:cViewPr>
      <p:guideLst>
        <p:guide orient="horz" pos="3552"/>
        <p:guide orient="horz" pos="20285"/>
        <p:guide pos="510"/>
        <p:guide pos="7846"/>
        <p:guide pos="8445"/>
        <p:guide pos="15781"/>
        <p:guide pos="16369"/>
        <p:guide pos="23705"/>
        <p:guide pos="24310"/>
        <p:guide pos="3164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92163" y="696913"/>
            <a:ext cx="5413375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0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B336A307-185E-4144-9B98-57E87A5ADF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811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9pPr>
          </a:lstStyle>
          <a:p>
            <a:pPr eaLnBrk="1" hangingPunct="1"/>
            <a:fld id="{1C2A287F-19B2-6441-BB84-4B217D2ADA94}" type="slidenum">
              <a:rPr lang="en-US" sz="1200">
                <a:latin typeface="Arial" charset="0"/>
              </a:rPr>
              <a:pPr eaLnBrk="1" hangingPunct="1"/>
              <a:t>1</a:t>
            </a:fld>
            <a:endParaRPr lang="en-US" sz="1200">
              <a:latin typeface="Arial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1222" y="10226675"/>
            <a:ext cx="43523958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591" y="18653125"/>
            <a:ext cx="35845220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4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726938" y="1273176"/>
            <a:ext cx="12305242" cy="30929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9362" y="1273176"/>
            <a:ext cx="36739777" cy="30929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67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1222" y="10226675"/>
            <a:ext cx="43523958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591" y="18653125"/>
            <a:ext cx="35845220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44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08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0" y="21153440"/>
            <a:ext cx="43525811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0" y="13952538"/>
            <a:ext cx="43525811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1661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362" y="5638800"/>
            <a:ext cx="5728493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5655" y="5638800"/>
            <a:ext cx="5730346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80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580" y="1317625"/>
            <a:ext cx="46087242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579" y="7369177"/>
            <a:ext cx="22625051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9579" y="10439401"/>
            <a:ext cx="22625051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511" y="7369177"/>
            <a:ext cx="2263431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511" y="10439401"/>
            <a:ext cx="2263431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03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458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439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578" y="1311275"/>
            <a:ext cx="16846551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1020" y="1311275"/>
            <a:ext cx="286258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59578" y="6888163"/>
            <a:ext cx="16846551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771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661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441" y="23042565"/>
            <a:ext cx="30724210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441" y="2941639"/>
            <a:ext cx="30724210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441" y="25763540"/>
            <a:ext cx="30724210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0537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651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726938" y="1273176"/>
            <a:ext cx="12305242" cy="30929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9362" y="1273176"/>
            <a:ext cx="36739777" cy="30929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566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1222" y="10226675"/>
            <a:ext cx="43523958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591" y="18653125"/>
            <a:ext cx="35845220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857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728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0" y="21153440"/>
            <a:ext cx="43525811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0" y="13952538"/>
            <a:ext cx="43525811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90116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361" y="5638800"/>
            <a:ext cx="24521584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08745" y="5638800"/>
            <a:ext cx="24523435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438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580" y="1317625"/>
            <a:ext cx="46087242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579" y="7369177"/>
            <a:ext cx="22625051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9579" y="10439401"/>
            <a:ext cx="22625051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511" y="7369177"/>
            <a:ext cx="2263431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511" y="10439401"/>
            <a:ext cx="2263431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610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208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90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0" y="21153440"/>
            <a:ext cx="43525811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0" y="13952538"/>
            <a:ext cx="43525811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2918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578" y="1311275"/>
            <a:ext cx="16846551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1020" y="1311275"/>
            <a:ext cx="286258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59578" y="6888163"/>
            <a:ext cx="16846551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9631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441" y="23042565"/>
            <a:ext cx="30724210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441" y="2941639"/>
            <a:ext cx="30724210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441" y="25763540"/>
            <a:ext cx="30724210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65592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930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726938" y="1273176"/>
            <a:ext cx="12305242" cy="30929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9362" y="1273176"/>
            <a:ext cx="36739777" cy="30929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362" y="5638800"/>
            <a:ext cx="5728493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5655" y="5638800"/>
            <a:ext cx="5730346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4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580" y="1317625"/>
            <a:ext cx="46087242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579" y="7369177"/>
            <a:ext cx="22625051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9579" y="10439401"/>
            <a:ext cx="22625051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511" y="7369177"/>
            <a:ext cx="2263431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511" y="10439401"/>
            <a:ext cx="2263431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6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8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73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578" y="1311275"/>
            <a:ext cx="16846551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1020" y="1311275"/>
            <a:ext cx="286258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59578" y="6888163"/>
            <a:ext cx="16846551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072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441" y="23042565"/>
            <a:ext cx="30724210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441" y="2941639"/>
            <a:ext cx="30724210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441" y="25763540"/>
            <a:ext cx="30724210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200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52" name="Rectangle 36"/>
          <p:cNvSpPr>
            <a:spLocks noChangeArrowheads="1"/>
          </p:cNvSpPr>
          <p:nvPr userDrawn="1"/>
        </p:nvSpPr>
        <p:spPr bwMode="auto">
          <a:xfrm>
            <a:off x="0" y="0"/>
            <a:ext cx="512064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49" name="Rectangle 33"/>
          <p:cNvSpPr>
            <a:spLocks noChangeArrowheads="1"/>
          </p:cNvSpPr>
          <p:nvPr userDrawn="1"/>
        </p:nvSpPr>
        <p:spPr bwMode="auto">
          <a:xfrm>
            <a:off x="809625" y="5638800"/>
            <a:ext cx="11636375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5" name="Rectangle 9"/>
          <p:cNvSpPr>
            <a:spLocks noChangeArrowheads="1"/>
          </p:cNvSpPr>
          <p:nvPr userDrawn="1"/>
        </p:nvSpPr>
        <p:spPr bwMode="auto">
          <a:xfrm>
            <a:off x="0" y="4800600"/>
            <a:ext cx="51206400" cy="130175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0" name="Text Box 14"/>
          <p:cNvSpPr txBox="1">
            <a:spLocks noChangeArrowheads="1"/>
          </p:cNvSpPr>
          <p:nvPr userDrawn="1"/>
        </p:nvSpPr>
        <p:spPr bwMode="auto">
          <a:xfrm>
            <a:off x="711200" y="32445325"/>
            <a:ext cx="293370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7" tIns="45624" rIns="91267" bIns="45624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500" b="1">
                <a:solidFill>
                  <a:schemeClr val="bg2"/>
                </a:solidFill>
                <a:latin typeface="Arial" charset="0"/>
              </a:rPr>
              <a:t>TEMPLATE DESIGN © 2008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120775" y="1273175"/>
            <a:ext cx="48912463" cy="220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267" tIns="45624" rIns="91267" bIns="456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5638800"/>
            <a:ext cx="11636375" cy="265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56408" tIns="456408" rIns="456408" bIns="456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6041" name="Rectangle 25"/>
          <p:cNvSpPr>
            <a:spLocks noChangeArrowheads="1"/>
          </p:cNvSpPr>
          <p:nvPr userDrawn="1"/>
        </p:nvSpPr>
        <p:spPr bwMode="auto">
          <a:xfrm>
            <a:off x="0" y="0"/>
            <a:ext cx="512064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48" name="Rectangle 32"/>
          <p:cNvSpPr>
            <a:spLocks noChangeArrowheads="1"/>
          </p:cNvSpPr>
          <p:nvPr userDrawn="1"/>
        </p:nvSpPr>
        <p:spPr bwMode="auto">
          <a:xfrm>
            <a:off x="13406438" y="5638800"/>
            <a:ext cx="1164590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50" name="Rectangle 34"/>
          <p:cNvSpPr>
            <a:spLocks noChangeArrowheads="1"/>
          </p:cNvSpPr>
          <p:nvPr userDrawn="1"/>
        </p:nvSpPr>
        <p:spPr bwMode="auto">
          <a:xfrm>
            <a:off x="25985788" y="5638800"/>
            <a:ext cx="1164590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51" name="Rectangle 35"/>
          <p:cNvSpPr>
            <a:spLocks noChangeArrowheads="1"/>
          </p:cNvSpPr>
          <p:nvPr userDrawn="1"/>
        </p:nvSpPr>
        <p:spPr bwMode="auto">
          <a:xfrm>
            <a:off x="38592125" y="5638800"/>
            <a:ext cx="1164590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39775" indent="-282575" algn="l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/>
          </p:cNvSpPr>
          <p:nvPr userDrawn="1"/>
        </p:nvSpPr>
        <p:spPr bwMode="auto">
          <a:xfrm>
            <a:off x="0" y="0"/>
            <a:ext cx="512064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27" name="Rectangle 3"/>
          <p:cNvSpPr>
            <a:spLocks noChangeArrowheads="1"/>
          </p:cNvSpPr>
          <p:nvPr userDrawn="1"/>
        </p:nvSpPr>
        <p:spPr bwMode="auto">
          <a:xfrm>
            <a:off x="809625" y="5638800"/>
            <a:ext cx="11636375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28" name="Rectangle 4"/>
          <p:cNvSpPr>
            <a:spLocks noChangeArrowheads="1"/>
          </p:cNvSpPr>
          <p:nvPr userDrawn="1"/>
        </p:nvSpPr>
        <p:spPr bwMode="auto">
          <a:xfrm>
            <a:off x="0" y="4800600"/>
            <a:ext cx="51206400" cy="130175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29" name="Text Box 5"/>
          <p:cNvSpPr txBox="1">
            <a:spLocks noChangeArrowheads="1"/>
          </p:cNvSpPr>
          <p:nvPr userDrawn="1"/>
        </p:nvSpPr>
        <p:spPr bwMode="auto">
          <a:xfrm>
            <a:off x="711200" y="32445325"/>
            <a:ext cx="293370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7" tIns="45624" rIns="91267" bIns="45624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>
                <a:solidFill>
                  <a:schemeClr val="bg2"/>
                </a:solidFill>
                <a:latin typeface="Arial" charset="0"/>
                <a:ea typeface="+mn-ea"/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000" b="1">
                <a:solidFill>
                  <a:schemeClr val="bg2"/>
                </a:solidFill>
                <a:latin typeface="Arial" charset="0"/>
                <a:ea typeface="+mn-ea"/>
              </a:rPr>
              <a:t>www.PosterPresentations.com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20775" y="1273175"/>
            <a:ext cx="48912463" cy="220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267" tIns="45624" rIns="91267" bIns="456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5638800"/>
            <a:ext cx="11636375" cy="265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56408" tIns="456408" rIns="456408" bIns="456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0232" name="Rectangle 8"/>
          <p:cNvSpPr>
            <a:spLocks noChangeArrowheads="1"/>
          </p:cNvSpPr>
          <p:nvPr userDrawn="1"/>
        </p:nvSpPr>
        <p:spPr bwMode="auto">
          <a:xfrm>
            <a:off x="0" y="0"/>
            <a:ext cx="512064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33" name="Rectangle 9"/>
          <p:cNvSpPr>
            <a:spLocks noChangeArrowheads="1"/>
          </p:cNvSpPr>
          <p:nvPr userDrawn="1"/>
        </p:nvSpPr>
        <p:spPr bwMode="auto">
          <a:xfrm>
            <a:off x="13406438" y="5638800"/>
            <a:ext cx="2422525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35" name="Rectangle 11"/>
          <p:cNvSpPr>
            <a:spLocks noChangeArrowheads="1"/>
          </p:cNvSpPr>
          <p:nvPr userDrawn="1"/>
        </p:nvSpPr>
        <p:spPr bwMode="auto">
          <a:xfrm>
            <a:off x="38592125" y="5638800"/>
            <a:ext cx="1164590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39775" indent="-282575" algn="l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 userDrawn="1"/>
        </p:nvSpPr>
        <p:spPr bwMode="auto">
          <a:xfrm>
            <a:off x="0" y="0"/>
            <a:ext cx="512064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51" name="Rectangle 3"/>
          <p:cNvSpPr>
            <a:spLocks noChangeArrowheads="1"/>
          </p:cNvSpPr>
          <p:nvPr userDrawn="1"/>
        </p:nvSpPr>
        <p:spPr bwMode="auto">
          <a:xfrm>
            <a:off x="809625" y="5638800"/>
            <a:ext cx="4942840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52" name="Rectangle 4"/>
          <p:cNvSpPr>
            <a:spLocks noChangeArrowheads="1"/>
          </p:cNvSpPr>
          <p:nvPr userDrawn="1"/>
        </p:nvSpPr>
        <p:spPr bwMode="auto">
          <a:xfrm>
            <a:off x="0" y="4800600"/>
            <a:ext cx="51206400" cy="130175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53" name="Text Box 5"/>
          <p:cNvSpPr txBox="1">
            <a:spLocks noChangeArrowheads="1"/>
          </p:cNvSpPr>
          <p:nvPr userDrawn="1"/>
        </p:nvSpPr>
        <p:spPr bwMode="auto">
          <a:xfrm>
            <a:off x="711200" y="32445325"/>
            <a:ext cx="293370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7" tIns="45624" rIns="91267" bIns="45624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>
                <a:solidFill>
                  <a:schemeClr val="bg2"/>
                </a:solidFill>
                <a:latin typeface="Arial" charset="0"/>
                <a:ea typeface="+mn-ea"/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000" b="1">
                <a:solidFill>
                  <a:schemeClr val="bg2"/>
                </a:solidFill>
                <a:latin typeface="Arial" charset="0"/>
                <a:ea typeface="+mn-ea"/>
              </a:rPr>
              <a:t>www.PosterPresentations.com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20775" y="1273175"/>
            <a:ext cx="48912463" cy="220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267" tIns="45624" rIns="91267" bIns="456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5638800"/>
            <a:ext cx="49223613" cy="265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56408" tIns="456408" rIns="456408" bIns="456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1256" name="Rectangle 8"/>
          <p:cNvSpPr>
            <a:spLocks noChangeArrowheads="1"/>
          </p:cNvSpPr>
          <p:nvPr userDrawn="1"/>
        </p:nvSpPr>
        <p:spPr bwMode="auto">
          <a:xfrm>
            <a:off x="0" y="0"/>
            <a:ext cx="512064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39775" indent="-282575" algn="l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A641">
            <a:alpha val="47842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4680323" y="161687"/>
            <a:ext cx="41706550" cy="2831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43" tIns="45614" rIns="91243" bIns="45614">
            <a:spAutoFit/>
          </a:bodyPr>
          <a:lstStyle/>
          <a:p>
            <a:pPr algn="ctr" defTabSz="652463">
              <a:spcBef>
                <a:spcPct val="50000"/>
              </a:spcBef>
            </a:pPr>
            <a:r>
              <a:rPr lang="en-US" sz="8800" b="1" dirty="0"/>
              <a:t>High Performance Molecular Dynamics in </a:t>
            </a:r>
            <a:r>
              <a:rPr lang="en-US" sz="8800" b="1" dirty="0" smtClean="0"/>
              <a:t>Cloud Infrastructure </a:t>
            </a:r>
            <a:r>
              <a:rPr lang="en-US" sz="8800" b="1" dirty="0"/>
              <a:t>with SR-IOV and </a:t>
            </a:r>
            <a:r>
              <a:rPr lang="en-US" sz="8800" b="1" dirty="0" err="1" smtClean="0"/>
              <a:t>GPUDirect</a:t>
            </a:r>
            <a:endParaRPr lang="en-US" sz="8800" b="1" dirty="0" smtClean="0"/>
          </a:p>
          <a:p>
            <a:pPr algn="ctr" defTabSz="652463">
              <a:spcBef>
                <a:spcPct val="50000"/>
              </a:spcBef>
            </a:pPr>
            <a:r>
              <a:rPr lang="en-US" sz="6000" dirty="0" smtClean="0"/>
              <a:t>Andrew </a:t>
            </a:r>
            <a:r>
              <a:rPr lang="en-US" sz="6000" dirty="0" smtClean="0"/>
              <a:t>J. </a:t>
            </a:r>
            <a:r>
              <a:rPr lang="en-US" sz="6000" dirty="0" err="1" smtClean="0"/>
              <a:t>Younge</a:t>
            </a:r>
            <a:r>
              <a:rPr lang="en-US" sz="6000" baseline="30000" dirty="0"/>
              <a:t>*</a:t>
            </a:r>
            <a:r>
              <a:rPr lang="en-US" sz="6000" dirty="0" smtClean="0"/>
              <a:t>, </a:t>
            </a:r>
            <a:r>
              <a:rPr lang="en-US" sz="6000" dirty="0" smtClean="0"/>
              <a:t>John Paul Walters</a:t>
            </a:r>
            <a:r>
              <a:rPr lang="en-US" sz="6000" baseline="30000" dirty="0" smtClean="0"/>
              <a:t>+</a:t>
            </a:r>
            <a:r>
              <a:rPr lang="en-US" sz="6000" dirty="0" smtClean="0"/>
              <a:t>, </a:t>
            </a:r>
            <a:r>
              <a:rPr lang="en-US" sz="6000" dirty="0" smtClean="0"/>
              <a:t>Geoffrey C. Fox*</a:t>
            </a:r>
          </a:p>
        </p:txBody>
      </p:sp>
      <p:sp>
        <p:nvSpPr>
          <p:cNvPr id="4099" name="Text Box 7"/>
          <p:cNvSpPr txBox="1">
            <a:spLocks noChangeArrowheads="1"/>
          </p:cNvSpPr>
          <p:nvPr/>
        </p:nvSpPr>
        <p:spPr bwMode="auto">
          <a:xfrm>
            <a:off x="800100" y="5638800"/>
            <a:ext cx="11645900" cy="5794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7" tIns="45624" rIns="91267" bIns="45624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 smtClean="0">
                <a:solidFill>
                  <a:srgbClr val="F8F8F8"/>
                </a:solidFill>
              </a:rPr>
              <a:t>Introduction</a:t>
            </a:r>
            <a:endParaRPr lang="en-US" sz="3200" b="1" dirty="0">
              <a:solidFill>
                <a:srgbClr val="F8F8F8"/>
              </a:solidFill>
            </a:endParaRPr>
          </a:p>
        </p:txBody>
      </p:sp>
      <p:sp>
        <p:nvSpPr>
          <p:cNvPr id="4100" name="Text Box 410"/>
          <p:cNvSpPr txBox="1">
            <a:spLocks noChangeArrowheads="1"/>
          </p:cNvSpPr>
          <p:nvPr/>
        </p:nvSpPr>
        <p:spPr bwMode="auto">
          <a:xfrm>
            <a:off x="13406438" y="5626100"/>
            <a:ext cx="11645900" cy="58458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7" tIns="45624" rIns="91267" bIns="45624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 smtClean="0">
                <a:solidFill>
                  <a:srgbClr val="F8F8F8"/>
                </a:solidFill>
              </a:rPr>
              <a:t>Benchmarks</a:t>
            </a:r>
            <a:endParaRPr lang="en-US" sz="3200" b="1" dirty="0">
              <a:solidFill>
                <a:srgbClr val="F8F8F8"/>
              </a:solidFill>
            </a:endParaRPr>
          </a:p>
        </p:txBody>
      </p:sp>
      <p:sp>
        <p:nvSpPr>
          <p:cNvPr id="2" name="Text Box 424"/>
          <p:cNvSpPr txBox="1">
            <a:spLocks noChangeArrowheads="1"/>
          </p:cNvSpPr>
          <p:nvPr/>
        </p:nvSpPr>
        <p:spPr bwMode="auto">
          <a:xfrm>
            <a:off x="25985788" y="5626100"/>
            <a:ext cx="11645900" cy="5794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7" tIns="45624" rIns="91267" bIns="45624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8F8F8"/>
                </a:solidFill>
              </a:rPr>
              <a:t>Results</a:t>
            </a:r>
          </a:p>
        </p:txBody>
      </p:sp>
      <p:sp>
        <p:nvSpPr>
          <p:cNvPr id="4105" name="Text Box 478"/>
          <p:cNvSpPr txBox="1">
            <a:spLocks noChangeArrowheads="1"/>
          </p:cNvSpPr>
          <p:nvPr/>
        </p:nvSpPr>
        <p:spPr bwMode="auto">
          <a:xfrm>
            <a:off x="38592125" y="5638800"/>
            <a:ext cx="11645900" cy="5794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7" tIns="45624" rIns="91267" bIns="45624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 smtClean="0">
                <a:solidFill>
                  <a:srgbClr val="F8F8F8"/>
                </a:solidFill>
              </a:rPr>
              <a:t>Conclusion</a:t>
            </a:r>
            <a:endParaRPr lang="en-US" sz="3200" b="1" dirty="0">
              <a:solidFill>
                <a:srgbClr val="F8F8F8"/>
              </a:solidFill>
            </a:endParaRPr>
          </a:p>
        </p:txBody>
      </p:sp>
      <p:sp>
        <p:nvSpPr>
          <p:cNvPr id="4107" name="Text Box 480"/>
          <p:cNvSpPr txBox="1">
            <a:spLocks noChangeArrowheads="1"/>
          </p:cNvSpPr>
          <p:nvPr/>
        </p:nvSpPr>
        <p:spPr bwMode="auto">
          <a:xfrm>
            <a:off x="38592126" y="16945878"/>
            <a:ext cx="11645900" cy="5794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7" tIns="45624" rIns="91267" bIns="45624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 smtClean="0">
                <a:solidFill>
                  <a:srgbClr val="F8F8F8"/>
                </a:solidFill>
              </a:rPr>
              <a:t>References</a:t>
            </a:r>
            <a:endParaRPr lang="en-US" sz="3200" b="1" dirty="0">
              <a:solidFill>
                <a:srgbClr val="F8F8F8"/>
              </a:solidFill>
            </a:endParaRPr>
          </a:p>
        </p:txBody>
      </p:sp>
      <p:sp>
        <p:nvSpPr>
          <p:cNvPr id="3" name="Text Box 406"/>
          <p:cNvSpPr txBox="1">
            <a:spLocks noChangeArrowheads="1"/>
          </p:cNvSpPr>
          <p:nvPr/>
        </p:nvSpPr>
        <p:spPr bwMode="auto">
          <a:xfrm>
            <a:off x="800100" y="6188979"/>
            <a:ext cx="11645900" cy="2086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0" tIns="457200" rIns="457200" bIns="457200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9pPr>
          </a:lstStyle>
          <a:p>
            <a:pPr algn="just" eaLnBrk="1" hangingPunct="1"/>
            <a:r>
              <a:rPr lang="en-US" sz="3600" dirty="0"/>
              <a:t>At present we stand at the inevitable intersection </a:t>
            </a:r>
            <a:r>
              <a:rPr lang="en-US" sz="3600" dirty="0" smtClean="0"/>
              <a:t>between High </a:t>
            </a:r>
            <a:r>
              <a:rPr lang="en-US" sz="3600" dirty="0"/>
              <a:t>Performance Computing (HPC) and Clouds. </a:t>
            </a:r>
            <a:r>
              <a:rPr lang="en-US" sz="3600" dirty="0" smtClean="0"/>
              <a:t>Various platform </a:t>
            </a:r>
            <a:r>
              <a:rPr lang="en-US" sz="3600" dirty="0"/>
              <a:t>tools such as </a:t>
            </a:r>
            <a:r>
              <a:rPr lang="en-US" sz="3600" dirty="0" err="1"/>
              <a:t>Hadoop</a:t>
            </a:r>
            <a:r>
              <a:rPr lang="en-US" sz="3600" dirty="0"/>
              <a:t> and </a:t>
            </a:r>
            <a:r>
              <a:rPr lang="en-US" sz="3600" dirty="0" err="1"/>
              <a:t>MapReduce</a:t>
            </a:r>
            <a:r>
              <a:rPr lang="en-US" sz="3600" dirty="0"/>
              <a:t>, among </a:t>
            </a:r>
            <a:r>
              <a:rPr lang="en-US" sz="3600" dirty="0" smtClean="0"/>
              <a:t>others </a:t>
            </a:r>
            <a:r>
              <a:rPr lang="en-US" sz="3600" dirty="0"/>
              <a:t>have already percolated into data intensive </a:t>
            </a:r>
            <a:r>
              <a:rPr lang="en-US" sz="3600" dirty="0" smtClean="0"/>
              <a:t>computing within </a:t>
            </a:r>
            <a:r>
              <a:rPr lang="en-US" sz="3600" dirty="0"/>
              <a:t>HPC [1]. Alternatively, there are efforts to </a:t>
            </a:r>
            <a:r>
              <a:rPr lang="en-US" sz="3600" dirty="0" smtClean="0"/>
              <a:t>support traditional </a:t>
            </a:r>
            <a:r>
              <a:rPr lang="en-US" sz="3600" dirty="0"/>
              <a:t>HPC-centric scientific computing applications </a:t>
            </a:r>
            <a:r>
              <a:rPr lang="en-US" sz="3600" dirty="0" smtClean="0"/>
              <a:t>in virtualized </a:t>
            </a:r>
            <a:r>
              <a:rPr lang="en-US" sz="3600" dirty="0"/>
              <a:t>Cloud infrastructure. The reasons for </a:t>
            </a:r>
            <a:r>
              <a:rPr lang="en-US" sz="3600" dirty="0" smtClean="0"/>
              <a:t>supporting parallel </a:t>
            </a:r>
            <a:r>
              <a:rPr lang="en-US" sz="3600" dirty="0"/>
              <a:t>computation on Cloud infrastructure is bounded </a:t>
            </a:r>
            <a:r>
              <a:rPr lang="en-US" sz="3600" dirty="0" smtClean="0"/>
              <a:t>only by </a:t>
            </a:r>
            <a:r>
              <a:rPr lang="en-US" sz="3600" dirty="0"/>
              <a:t>the advantages of Cloud computing itself [2]. For </a:t>
            </a:r>
            <a:r>
              <a:rPr lang="en-US" sz="3600" dirty="0" smtClean="0"/>
              <a:t>users, this </a:t>
            </a:r>
            <a:r>
              <a:rPr lang="en-US" sz="3600" dirty="0"/>
              <a:t>includes features such as dynamic scalability, </a:t>
            </a:r>
            <a:r>
              <a:rPr lang="en-US" sz="3600" dirty="0" smtClean="0"/>
              <a:t>specialized operating </a:t>
            </a:r>
            <a:r>
              <a:rPr lang="en-US" sz="3600" dirty="0"/>
              <a:t>environments, simple management interfaces, </a:t>
            </a:r>
            <a:r>
              <a:rPr lang="en-US" sz="3600" dirty="0" smtClean="0"/>
              <a:t>fault </a:t>
            </a:r>
            <a:r>
              <a:rPr lang="en-US" sz="3600" dirty="0" err="1" smtClean="0"/>
              <a:t>tollarance</a:t>
            </a:r>
            <a:r>
              <a:rPr lang="en-US" sz="3600" dirty="0"/>
              <a:t>, and enhanced quality of service, to name a </a:t>
            </a:r>
            <a:r>
              <a:rPr lang="en-US" sz="3600" dirty="0" smtClean="0"/>
              <a:t>few. The </a:t>
            </a:r>
            <a:r>
              <a:rPr lang="en-US" sz="3600" dirty="0"/>
              <a:t>growing importance of supporting advanced </a:t>
            </a:r>
            <a:r>
              <a:rPr lang="en-US" sz="3600" dirty="0" smtClean="0"/>
              <a:t>scientific computing </a:t>
            </a:r>
            <a:r>
              <a:rPr lang="en-US" sz="3600" dirty="0"/>
              <a:t>using cloud infrastructure can be seen by a </a:t>
            </a:r>
            <a:r>
              <a:rPr lang="en-US" sz="3600" dirty="0" smtClean="0"/>
              <a:t>variety of </a:t>
            </a:r>
            <a:r>
              <a:rPr lang="en-US" sz="3600" dirty="0"/>
              <a:t>new efforts, including the NSF-funded XSEDE </a:t>
            </a:r>
            <a:r>
              <a:rPr lang="en-US" sz="3600" dirty="0" smtClean="0"/>
              <a:t>Comet resource </a:t>
            </a:r>
            <a:r>
              <a:rPr lang="en-US" sz="3600" dirty="0"/>
              <a:t>at SDSC [3</a:t>
            </a:r>
            <a:r>
              <a:rPr lang="en-US" sz="3600" dirty="0" smtClean="0"/>
              <a:t>].</a:t>
            </a:r>
          </a:p>
          <a:p>
            <a:pPr algn="just" eaLnBrk="1" hangingPunct="1"/>
            <a:endParaRPr lang="en-US" sz="3600" dirty="0"/>
          </a:p>
          <a:p>
            <a:pPr algn="just" eaLnBrk="1" hangingPunct="1"/>
            <a:r>
              <a:rPr lang="en-US" sz="3600" dirty="0"/>
              <a:t>Reluctantly, there exists a past notion that </a:t>
            </a:r>
            <a:r>
              <a:rPr lang="en-US" sz="3600" dirty="0" smtClean="0"/>
              <a:t>virtualization used </a:t>
            </a:r>
            <a:r>
              <a:rPr lang="en-US" sz="3600" dirty="0"/>
              <a:t>in today’s Cloud infrastructure is inherently </a:t>
            </a:r>
            <a:r>
              <a:rPr lang="en-US" sz="3600" dirty="0" smtClean="0"/>
              <a:t>inefficient. Historically</a:t>
            </a:r>
            <a:r>
              <a:rPr lang="en-US" sz="3600" dirty="0"/>
              <a:t>, Cloud infrastructure has also done little to </a:t>
            </a:r>
            <a:r>
              <a:rPr lang="en-US" sz="3600" dirty="0" smtClean="0"/>
              <a:t>provide the </a:t>
            </a:r>
            <a:r>
              <a:rPr lang="en-US" sz="3600" dirty="0"/>
              <a:t>necessary advanced hardware capabilities that have </a:t>
            </a:r>
            <a:r>
              <a:rPr lang="en-US" sz="3600" dirty="0" smtClean="0"/>
              <a:t>become almost mandatory </a:t>
            </a:r>
            <a:r>
              <a:rPr lang="en-US" sz="3600" dirty="0"/>
              <a:t>in Supercomputers today, most </a:t>
            </a:r>
            <a:r>
              <a:rPr lang="en-US" sz="3600" dirty="0" smtClean="0"/>
              <a:t>notably advanced </a:t>
            </a:r>
            <a:r>
              <a:rPr lang="en-US" sz="3600" dirty="0"/>
              <a:t>GPUs and high-speed, low-latency interconnects</a:t>
            </a:r>
            <a:r>
              <a:rPr lang="en-US" sz="3600" dirty="0" smtClean="0"/>
              <a:t>. The </a:t>
            </a:r>
            <a:r>
              <a:rPr lang="en-US" sz="3600" dirty="0"/>
              <a:t>result of these notions has hindered the use of </a:t>
            </a:r>
            <a:r>
              <a:rPr lang="en-US" sz="3600" dirty="0" smtClean="0"/>
              <a:t>virtualized environments </a:t>
            </a:r>
            <a:r>
              <a:rPr lang="en-US" sz="3600" dirty="0"/>
              <a:t>for parallel computation, where </a:t>
            </a:r>
            <a:r>
              <a:rPr lang="en-US" sz="3600" dirty="0" smtClean="0"/>
              <a:t>performance must </a:t>
            </a:r>
            <a:r>
              <a:rPr lang="en-US" sz="3600" dirty="0"/>
              <a:t>be paramount</a:t>
            </a:r>
            <a:r>
              <a:rPr lang="en-US" sz="3600" dirty="0" smtClean="0"/>
              <a:t>.</a:t>
            </a:r>
          </a:p>
          <a:p>
            <a:pPr algn="just" eaLnBrk="1" hangingPunct="1"/>
            <a:endParaRPr lang="en-US" sz="3600" dirty="0"/>
          </a:p>
          <a:p>
            <a:pPr algn="just" eaLnBrk="1" hangingPunct="1"/>
            <a:r>
              <a:rPr lang="en-US" sz="3600" dirty="0"/>
              <a:t>Recent advances in hypervisor performance [4] </a:t>
            </a:r>
            <a:r>
              <a:rPr lang="en-US" sz="3600" dirty="0" smtClean="0"/>
              <a:t>coupled with </a:t>
            </a:r>
            <a:r>
              <a:rPr lang="en-US" sz="3600" dirty="0"/>
              <a:t>the newfound availably of HPC hardware in </a:t>
            </a:r>
            <a:r>
              <a:rPr lang="en-US" sz="3600" dirty="0" smtClean="0"/>
              <a:t>virtual machines </a:t>
            </a:r>
            <a:r>
              <a:rPr lang="en-US" sz="3600" dirty="0"/>
              <a:t>analogous to the most powerful supercomputers </a:t>
            </a:r>
            <a:r>
              <a:rPr lang="en-US" sz="3600" dirty="0" smtClean="0"/>
              <a:t>used today</a:t>
            </a:r>
            <a:r>
              <a:rPr lang="en-US" sz="3600" dirty="0"/>
              <a:t>, we see can see the formation of a High </a:t>
            </a:r>
            <a:r>
              <a:rPr lang="en-US" sz="3600" dirty="0" smtClean="0"/>
              <a:t>Performance Cloud </a:t>
            </a:r>
            <a:r>
              <a:rPr lang="en-US" sz="3600" dirty="0"/>
              <a:t>infrastructure. While our previous advanced in this </a:t>
            </a:r>
            <a:r>
              <a:rPr lang="en-US" sz="3600" dirty="0" smtClean="0"/>
              <a:t>are have </a:t>
            </a:r>
            <a:r>
              <a:rPr lang="en-US" sz="3600" dirty="0"/>
              <a:t>focused on single-node advancements, it is now </a:t>
            </a:r>
            <a:r>
              <a:rPr lang="en-US" sz="3600" dirty="0" err="1" smtClean="0"/>
              <a:t>imparative</a:t>
            </a:r>
            <a:r>
              <a:rPr lang="en-US" sz="3600" dirty="0" smtClean="0"/>
              <a:t> </a:t>
            </a:r>
            <a:r>
              <a:rPr lang="en-US" sz="3600" dirty="0"/>
              <a:t>to ensure real-world applications can also operate at scale</a:t>
            </a:r>
            <a:r>
              <a:rPr lang="en-US" sz="3600" dirty="0" smtClean="0"/>
              <a:t>.  Furthermore</a:t>
            </a:r>
            <a:r>
              <a:rPr lang="en-US" sz="3600" dirty="0"/>
              <a:t>, the </a:t>
            </a:r>
            <a:r>
              <a:rPr lang="en-US" sz="3600" dirty="0" smtClean="0"/>
              <a:t>tight </a:t>
            </a:r>
            <a:r>
              <a:rPr lang="en-US" sz="3600" dirty="0"/>
              <a:t>and exact integration into an </a:t>
            </a:r>
            <a:r>
              <a:rPr lang="en-US" sz="3600" dirty="0" smtClean="0"/>
              <a:t>open source </a:t>
            </a:r>
            <a:r>
              <a:rPr lang="en-US" sz="3600" dirty="0"/>
              <a:t>Cloud infrastructure framework such as </a:t>
            </a:r>
            <a:r>
              <a:rPr lang="en-US" sz="3600" dirty="0" err="1"/>
              <a:t>OpenStack</a:t>
            </a:r>
            <a:r>
              <a:rPr lang="en-US" sz="3600" dirty="0"/>
              <a:t> also</a:t>
            </a:r>
          </a:p>
          <a:p>
            <a:pPr algn="just" eaLnBrk="1" hangingPunct="1"/>
            <a:r>
              <a:rPr lang="en-US" sz="3600" dirty="0" smtClean="0"/>
              <a:t>becomes </a:t>
            </a:r>
            <a:r>
              <a:rPr lang="en-US" sz="3600" dirty="0"/>
              <a:t>a critical next step</a:t>
            </a:r>
            <a:r>
              <a:rPr lang="en-US" sz="3600" dirty="0" smtClean="0"/>
              <a:t>.</a:t>
            </a:r>
          </a:p>
        </p:txBody>
      </p:sp>
      <p:sp>
        <p:nvSpPr>
          <p:cNvPr id="4119" name="TextBox 54"/>
          <p:cNvSpPr txBox="1">
            <a:spLocks noChangeArrowheads="1"/>
          </p:cNvSpPr>
          <p:nvPr/>
        </p:nvSpPr>
        <p:spPr bwMode="auto">
          <a:xfrm>
            <a:off x="414338" y="32229425"/>
            <a:ext cx="2805112" cy="539750"/>
          </a:xfrm>
          <a:prstGeom prst="rect">
            <a:avLst/>
          </a:prstGeom>
          <a:solidFill>
            <a:srgbClr val="E7D3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143" name="Text Box 389"/>
          <p:cNvSpPr txBox="1">
            <a:spLocks noChangeArrowheads="1"/>
          </p:cNvSpPr>
          <p:nvPr/>
        </p:nvSpPr>
        <p:spPr bwMode="auto">
          <a:xfrm>
            <a:off x="38592125" y="17525316"/>
            <a:ext cx="11645900" cy="1471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0" tIns="457200" rIns="457200" bIns="457200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Times" pitchFamily="2" charset="0"/>
              </a:rPr>
              <a:t>[1] S. </a:t>
            </a:r>
            <a:r>
              <a:rPr lang="en-US" sz="2800" dirty="0" err="1">
                <a:latin typeface="Times" pitchFamily="2" charset="0"/>
              </a:rPr>
              <a:t>Jha</a:t>
            </a:r>
            <a:r>
              <a:rPr lang="en-US" sz="2800" dirty="0">
                <a:latin typeface="Times" pitchFamily="2" charset="0"/>
              </a:rPr>
              <a:t>, J. </a:t>
            </a:r>
            <a:r>
              <a:rPr lang="en-US" sz="2800" dirty="0" err="1">
                <a:latin typeface="Times" pitchFamily="2" charset="0"/>
              </a:rPr>
              <a:t>Qiu</a:t>
            </a:r>
            <a:r>
              <a:rPr lang="en-US" sz="2800" dirty="0">
                <a:latin typeface="Times" pitchFamily="2" charset="0"/>
              </a:rPr>
              <a:t>, A. </a:t>
            </a:r>
            <a:r>
              <a:rPr lang="en-US" sz="2800" dirty="0" err="1">
                <a:latin typeface="Times" pitchFamily="2" charset="0"/>
              </a:rPr>
              <a:t>Luckow</a:t>
            </a:r>
            <a:r>
              <a:rPr lang="en-US" sz="2800" dirty="0">
                <a:latin typeface="Times" pitchFamily="2" charset="0"/>
              </a:rPr>
              <a:t>, P. K. </a:t>
            </a:r>
            <a:r>
              <a:rPr lang="en-US" sz="2800" dirty="0" err="1">
                <a:latin typeface="Times" pitchFamily="2" charset="0"/>
              </a:rPr>
              <a:t>Mantha</a:t>
            </a:r>
            <a:r>
              <a:rPr lang="en-US" sz="2800" dirty="0">
                <a:latin typeface="Times" pitchFamily="2" charset="0"/>
              </a:rPr>
              <a:t>, and G. C. Fox, “A tale of </a:t>
            </a:r>
            <a:r>
              <a:rPr lang="en-US" sz="2800" dirty="0" smtClean="0">
                <a:latin typeface="Times" pitchFamily="2" charset="0"/>
              </a:rPr>
              <a:t>two data-intensive </a:t>
            </a:r>
            <a:r>
              <a:rPr lang="en-US" sz="2800" dirty="0">
                <a:latin typeface="Times" pitchFamily="2" charset="0"/>
              </a:rPr>
              <a:t>paradigms: Applications, abstractions, and architectures</a:t>
            </a:r>
            <a:r>
              <a:rPr lang="en-US" sz="2800" dirty="0" smtClean="0">
                <a:latin typeface="Times" pitchFamily="2" charset="0"/>
              </a:rPr>
              <a:t>,” in </a:t>
            </a:r>
            <a:r>
              <a:rPr lang="en-US" sz="2800" dirty="0">
                <a:latin typeface="Times" pitchFamily="2" charset="0"/>
              </a:rPr>
              <a:t>Proceedings of the 3rd International Congress on Big Data (</a:t>
            </a:r>
            <a:r>
              <a:rPr lang="en-US" sz="2800" dirty="0" err="1" smtClean="0">
                <a:latin typeface="Times" pitchFamily="2" charset="0"/>
              </a:rPr>
              <a:t>BigData</a:t>
            </a:r>
            <a:r>
              <a:rPr lang="en-US" sz="2800" dirty="0" smtClean="0">
                <a:latin typeface="Times" pitchFamily="2" charset="0"/>
              </a:rPr>
              <a:t> 2014</a:t>
            </a:r>
            <a:r>
              <a:rPr lang="en-US" sz="2800" dirty="0">
                <a:latin typeface="Times" pitchFamily="2" charset="0"/>
              </a:rPr>
              <a:t>), 2014.</a:t>
            </a:r>
          </a:p>
          <a:p>
            <a:r>
              <a:rPr lang="en-US" sz="2800" dirty="0">
                <a:latin typeface="Times" pitchFamily="2" charset="0"/>
              </a:rPr>
              <a:t>[2] M. </a:t>
            </a:r>
            <a:r>
              <a:rPr lang="en-US" sz="2800" dirty="0" err="1">
                <a:latin typeface="Times" pitchFamily="2" charset="0"/>
              </a:rPr>
              <a:t>Armbrust</a:t>
            </a:r>
            <a:r>
              <a:rPr lang="en-US" sz="2800" dirty="0">
                <a:latin typeface="Times" pitchFamily="2" charset="0"/>
              </a:rPr>
              <a:t>, A. Fox, R. Griffith, A. D. Joseph, R. Katz, A. </a:t>
            </a:r>
            <a:r>
              <a:rPr lang="en-US" sz="2800" dirty="0" err="1" smtClean="0">
                <a:latin typeface="Times" pitchFamily="2" charset="0"/>
              </a:rPr>
              <a:t>Konwinski</a:t>
            </a:r>
            <a:r>
              <a:rPr lang="en-US" sz="2800" dirty="0" smtClean="0">
                <a:latin typeface="Times" pitchFamily="2" charset="0"/>
              </a:rPr>
              <a:t>, G</a:t>
            </a:r>
            <a:r>
              <a:rPr lang="en-US" sz="2800" dirty="0">
                <a:latin typeface="Times" pitchFamily="2" charset="0"/>
              </a:rPr>
              <a:t>. Lee, D. Patterson, A. </a:t>
            </a:r>
            <a:r>
              <a:rPr lang="en-US" sz="2800" dirty="0" err="1">
                <a:latin typeface="Times" pitchFamily="2" charset="0"/>
              </a:rPr>
              <a:t>Rabkin</a:t>
            </a:r>
            <a:r>
              <a:rPr lang="en-US" sz="2800" dirty="0">
                <a:latin typeface="Times" pitchFamily="2" charset="0"/>
              </a:rPr>
              <a:t>, I. </a:t>
            </a:r>
            <a:r>
              <a:rPr lang="en-US" sz="2800" dirty="0" err="1">
                <a:latin typeface="Times" pitchFamily="2" charset="0"/>
              </a:rPr>
              <a:t>Stoica</a:t>
            </a:r>
            <a:r>
              <a:rPr lang="en-US" sz="2800" dirty="0">
                <a:latin typeface="Times" pitchFamily="2" charset="0"/>
              </a:rPr>
              <a:t>, and M. </a:t>
            </a:r>
            <a:r>
              <a:rPr lang="en-US" sz="2800" dirty="0" err="1">
                <a:latin typeface="Times" pitchFamily="2" charset="0"/>
              </a:rPr>
              <a:t>Zaharia</a:t>
            </a:r>
            <a:r>
              <a:rPr lang="en-US" sz="2800" dirty="0">
                <a:latin typeface="Times" pitchFamily="2" charset="0"/>
              </a:rPr>
              <a:t>, “A view </a:t>
            </a:r>
            <a:r>
              <a:rPr lang="en-US" sz="2800" dirty="0" smtClean="0">
                <a:latin typeface="Times" pitchFamily="2" charset="0"/>
              </a:rPr>
              <a:t>of cloud </a:t>
            </a:r>
            <a:r>
              <a:rPr lang="en-US" sz="2800" dirty="0">
                <a:latin typeface="Times" pitchFamily="2" charset="0"/>
              </a:rPr>
              <a:t>computing,” </a:t>
            </a:r>
            <a:r>
              <a:rPr lang="en-US" sz="2800" dirty="0" err="1">
                <a:latin typeface="Times" pitchFamily="2" charset="0"/>
              </a:rPr>
              <a:t>Commun</a:t>
            </a:r>
            <a:r>
              <a:rPr lang="en-US" sz="2800" dirty="0">
                <a:latin typeface="Times" pitchFamily="2" charset="0"/>
              </a:rPr>
              <a:t>. ACM, vol. 53, no. 4, pp. 50–58, Apr. 2010.</a:t>
            </a:r>
          </a:p>
          <a:p>
            <a:r>
              <a:rPr lang="en-US" sz="2800" dirty="0">
                <a:latin typeface="Times" pitchFamily="2" charset="0"/>
              </a:rPr>
              <a:t>[3] M. Norman and R. Moore, “NSF awards 12 million to </a:t>
            </a:r>
            <a:r>
              <a:rPr lang="en-US" sz="2800" dirty="0" err="1">
                <a:latin typeface="Times" pitchFamily="2" charset="0"/>
              </a:rPr>
              <a:t>sdsc</a:t>
            </a:r>
            <a:r>
              <a:rPr lang="en-US" sz="2800" dirty="0">
                <a:latin typeface="Times" pitchFamily="2" charset="0"/>
              </a:rPr>
              <a:t> to </a:t>
            </a:r>
            <a:r>
              <a:rPr lang="en-US" sz="2800" dirty="0" smtClean="0">
                <a:latin typeface="Times" pitchFamily="2" charset="0"/>
              </a:rPr>
              <a:t>deploy comet </a:t>
            </a:r>
            <a:r>
              <a:rPr lang="en-US" sz="2800" dirty="0">
                <a:latin typeface="Times" pitchFamily="2" charset="0"/>
              </a:rPr>
              <a:t>supercomputer,” Web page, 2013.</a:t>
            </a:r>
          </a:p>
          <a:p>
            <a:r>
              <a:rPr lang="en-US" sz="2800" dirty="0">
                <a:latin typeface="Times" pitchFamily="2" charset="0"/>
              </a:rPr>
              <a:t>[4] A. J. </a:t>
            </a:r>
            <a:r>
              <a:rPr lang="en-US" sz="2800" dirty="0" err="1">
                <a:latin typeface="Times" pitchFamily="2" charset="0"/>
              </a:rPr>
              <a:t>Younge</a:t>
            </a:r>
            <a:r>
              <a:rPr lang="en-US" sz="2800" dirty="0">
                <a:latin typeface="Times" pitchFamily="2" charset="0"/>
              </a:rPr>
              <a:t>, R. </a:t>
            </a:r>
            <a:r>
              <a:rPr lang="en-US" sz="2800" dirty="0" err="1">
                <a:latin typeface="Times" pitchFamily="2" charset="0"/>
              </a:rPr>
              <a:t>Henschel</a:t>
            </a:r>
            <a:r>
              <a:rPr lang="en-US" sz="2800" dirty="0">
                <a:latin typeface="Times" pitchFamily="2" charset="0"/>
              </a:rPr>
              <a:t>, J. T. Brown, G. von </a:t>
            </a:r>
            <a:r>
              <a:rPr lang="en-US" sz="2800" dirty="0" err="1">
                <a:latin typeface="Times" pitchFamily="2" charset="0"/>
              </a:rPr>
              <a:t>Laszewski</a:t>
            </a:r>
            <a:r>
              <a:rPr lang="en-US" sz="2800" dirty="0">
                <a:latin typeface="Times" pitchFamily="2" charset="0"/>
              </a:rPr>
              <a:t>, J. </a:t>
            </a:r>
            <a:r>
              <a:rPr lang="en-US" sz="2800" dirty="0" err="1">
                <a:latin typeface="Times" pitchFamily="2" charset="0"/>
              </a:rPr>
              <a:t>Qiu</a:t>
            </a:r>
            <a:r>
              <a:rPr lang="en-US" sz="2800" dirty="0">
                <a:latin typeface="Times" pitchFamily="2" charset="0"/>
              </a:rPr>
              <a:t>, </a:t>
            </a:r>
            <a:r>
              <a:rPr lang="en-US" sz="2800" dirty="0" smtClean="0">
                <a:latin typeface="Times" pitchFamily="2" charset="0"/>
              </a:rPr>
              <a:t>and G</a:t>
            </a:r>
            <a:r>
              <a:rPr lang="en-US" sz="2800" dirty="0">
                <a:latin typeface="Times" pitchFamily="2" charset="0"/>
              </a:rPr>
              <a:t>. C. Fox, “Analysis of Virtualization Technologies for High </a:t>
            </a:r>
            <a:r>
              <a:rPr lang="en-US" sz="2800" dirty="0" smtClean="0">
                <a:latin typeface="Times" pitchFamily="2" charset="0"/>
              </a:rPr>
              <a:t>Performance Computing </a:t>
            </a:r>
            <a:r>
              <a:rPr lang="en-US" sz="2800" dirty="0">
                <a:latin typeface="Times" pitchFamily="2" charset="0"/>
              </a:rPr>
              <a:t>Environments,” in Proceedings of the 4th International </a:t>
            </a:r>
            <a:r>
              <a:rPr lang="en-US" sz="2800" dirty="0" smtClean="0">
                <a:latin typeface="Times" pitchFamily="2" charset="0"/>
              </a:rPr>
              <a:t>Conference </a:t>
            </a:r>
            <a:r>
              <a:rPr lang="en-US" sz="2800" dirty="0">
                <a:latin typeface="Times" pitchFamily="2" charset="0"/>
              </a:rPr>
              <a:t>on Cloud Computing (CLOUD 2011). Washington, DC: IEEE,</a:t>
            </a:r>
          </a:p>
          <a:p>
            <a:r>
              <a:rPr lang="en-US" sz="2800" dirty="0">
                <a:latin typeface="Times" pitchFamily="2" charset="0"/>
              </a:rPr>
              <a:t>July 2011.</a:t>
            </a:r>
          </a:p>
          <a:p>
            <a:r>
              <a:rPr lang="en-US" sz="2800" dirty="0">
                <a:latin typeface="Times" pitchFamily="2" charset="0"/>
              </a:rPr>
              <a:t>[5] J. P. Walters, A. J. </a:t>
            </a:r>
            <a:r>
              <a:rPr lang="en-US" sz="2800" dirty="0" err="1">
                <a:latin typeface="Times" pitchFamily="2" charset="0"/>
              </a:rPr>
              <a:t>Younge</a:t>
            </a:r>
            <a:r>
              <a:rPr lang="en-US" sz="2800" dirty="0">
                <a:latin typeface="Times" pitchFamily="2" charset="0"/>
              </a:rPr>
              <a:t>, D.-I. Kang, K.-T. Yao, M. Kang, S. P. </a:t>
            </a:r>
            <a:r>
              <a:rPr lang="en-US" sz="2800" dirty="0" err="1" smtClean="0">
                <a:latin typeface="Times" pitchFamily="2" charset="0"/>
              </a:rPr>
              <a:t>Crago</a:t>
            </a:r>
            <a:r>
              <a:rPr lang="en-US" sz="2800" dirty="0" smtClean="0">
                <a:latin typeface="Times" pitchFamily="2" charset="0"/>
              </a:rPr>
              <a:t>, and </a:t>
            </a:r>
            <a:r>
              <a:rPr lang="en-US" sz="2800" dirty="0">
                <a:latin typeface="Times" pitchFamily="2" charset="0"/>
              </a:rPr>
              <a:t>G. C. Fox, “GPU-</a:t>
            </a:r>
            <a:r>
              <a:rPr lang="en-US" sz="2800" dirty="0" err="1">
                <a:latin typeface="Times" pitchFamily="2" charset="0"/>
              </a:rPr>
              <a:t>Passthrough</a:t>
            </a:r>
            <a:r>
              <a:rPr lang="en-US" sz="2800" dirty="0">
                <a:latin typeface="Times" pitchFamily="2" charset="0"/>
              </a:rPr>
              <a:t> Performance: A Comparison of KVM</a:t>
            </a:r>
            <a:r>
              <a:rPr lang="en-US" sz="2800" dirty="0" smtClean="0">
                <a:latin typeface="Times" pitchFamily="2" charset="0"/>
              </a:rPr>
              <a:t>, </a:t>
            </a:r>
            <a:r>
              <a:rPr lang="en-US" sz="2800" dirty="0" err="1" smtClean="0">
                <a:latin typeface="Times" pitchFamily="2" charset="0"/>
              </a:rPr>
              <a:t>Xen</a:t>
            </a:r>
            <a:r>
              <a:rPr lang="en-US" sz="2800" dirty="0">
                <a:latin typeface="Times" pitchFamily="2" charset="0"/>
              </a:rPr>
              <a:t>, </a:t>
            </a:r>
            <a:r>
              <a:rPr lang="en-US" sz="2800" dirty="0" err="1">
                <a:latin typeface="Times" pitchFamily="2" charset="0"/>
              </a:rPr>
              <a:t>VMWare</a:t>
            </a:r>
            <a:r>
              <a:rPr lang="en-US" sz="2800" dirty="0">
                <a:latin typeface="Times" pitchFamily="2" charset="0"/>
              </a:rPr>
              <a:t> </a:t>
            </a:r>
            <a:r>
              <a:rPr lang="en-US" sz="2800" dirty="0" err="1">
                <a:latin typeface="Times" pitchFamily="2" charset="0"/>
              </a:rPr>
              <a:t>ESXi</a:t>
            </a:r>
            <a:r>
              <a:rPr lang="en-US" sz="2800" dirty="0">
                <a:latin typeface="Times" pitchFamily="2" charset="0"/>
              </a:rPr>
              <a:t>, and LXC for CUDA and </a:t>
            </a:r>
            <a:r>
              <a:rPr lang="en-US" sz="2800" dirty="0" err="1">
                <a:latin typeface="Times" pitchFamily="2" charset="0"/>
              </a:rPr>
              <a:t>OpenCL</a:t>
            </a:r>
            <a:r>
              <a:rPr lang="en-US" sz="2800" dirty="0">
                <a:latin typeface="Times" pitchFamily="2" charset="0"/>
              </a:rPr>
              <a:t> Applications</a:t>
            </a:r>
            <a:r>
              <a:rPr lang="en-US" sz="2800" dirty="0" smtClean="0">
                <a:latin typeface="Times" pitchFamily="2" charset="0"/>
              </a:rPr>
              <a:t>,” in </a:t>
            </a:r>
            <a:r>
              <a:rPr lang="en-US" sz="2800" dirty="0">
                <a:latin typeface="Times" pitchFamily="2" charset="0"/>
              </a:rPr>
              <a:t>Proceedings of the 7th IEEE International Conference on Cloud</a:t>
            </a:r>
          </a:p>
          <a:p>
            <a:r>
              <a:rPr lang="en-US" sz="2800" dirty="0">
                <a:latin typeface="Times" pitchFamily="2" charset="0"/>
              </a:rPr>
              <a:t>Computing (CLOUD 2014), IEEE. Anchorage, AK: IEEE, </a:t>
            </a:r>
            <a:r>
              <a:rPr lang="en-US" sz="2800" dirty="0" smtClean="0">
                <a:latin typeface="Times" pitchFamily="2" charset="0"/>
              </a:rPr>
              <a:t>2014</a:t>
            </a:r>
            <a:r>
              <a:rPr lang="en-US" sz="2800" dirty="0">
                <a:latin typeface="Times" pitchFamily="2" charset="0"/>
              </a:rPr>
              <a:t>.</a:t>
            </a:r>
          </a:p>
          <a:p>
            <a:r>
              <a:rPr lang="en-US" sz="2800" dirty="0">
                <a:latin typeface="Times" pitchFamily="2" charset="0"/>
              </a:rPr>
              <a:t>[6] J. Jose, M. Li, X. Lu, K. C. </a:t>
            </a:r>
            <a:r>
              <a:rPr lang="en-US" sz="2800" dirty="0" err="1">
                <a:latin typeface="Times" pitchFamily="2" charset="0"/>
              </a:rPr>
              <a:t>Kandalla</a:t>
            </a:r>
            <a:r>
              <a:rPr lang="en-US" sz="2800" dirty="0">
                <a:latin typeface="Times" pitchFamily="2" charset="0"/>
              </a:rPr>
              <a:t>, M. D. Arnold, and D. </a:t>
            </a:r>
            <a:r>
              <a:rPr lang="en-US" sz="2800" dirty="0" smtClean="0">
                <a:latin typeface="Times" pitchFamily="2" charset="0"/>
              </a:rPr>
              <a:t>K. Panda</a:t>
            </a:r>
            <a:r>
              <a:rPr lang="en-US" sz="2800" dirty="0">
                <a:latin typeface="Times" pitchFamily="2" charset="0"/>
              </a:rPr>
              <a:t>, “SR-IOV support for virtualization on </a:t>
            </a:r>
            <a:r>
              <a:rPr lang="en-US" sz="2800" dirty="0" err="1">
                <a:latin typeface="Times" pitchFamily="2" charset="0"/>
              </a:rPr>
              <a:t>infiniband</a:t>
            </a:r>
            <a:r>
              <a:rPr lang="en-US" sz="2800" dirty="0">
                <a:latin typeface="Times" pitchFamily="2" charset="0"/>
              </a:rPr>
              <a:t> clusters: </a:t>
            </a:r>
            <a:r>
              <a:rPr lang="en-US" sz="2800" dirty="0" smtClean="0">
                <a:latin typeface="Times" pitchFamily="2" charset="0"/>
              </a:rPr>
              <a:t>Early experience</a:t>
            </a:r>
            <a:r>
              <a:rPr lang="en-US" sz="2800" dirty="0">
                <a:latin typeface="Times" pitchFamily="2" charset="0"/>
              </a:rPr>
              <a:t>,” in Cluster Computing and the Grid, IEEE International</a:t>
            </a:r>
          </a:p>
          <a:p>
            <a:r>
              <a:rPr lang="en-US" sz="2800" dirty="0">
                <a:latin typeface="Times" pitchFamily="2" charset="0"/>
              </a:rPr>
              <a:t>Symposium on, 2013, pp. 385–392.</a:t>
            </a:r>
          </a:p>
          <a:p>
            <a:r>
              <a:rPr lang="en-US" sz="2800" dirty="0">
                <a:latin typeface="Times" pitchFamily="2" charset="0"/>
              </a:rPr>
              <a:t>[7] M. </a:t>
            </a:r>
            <a:r>
              <a:rPr lang="en-US" sz="2800" dirty="0" err="1">
                <a:latin typeface="Times" pitchFamily="2" charset="0"/>
              </a:rPr>
              <a:t>Musleh</a:t>
            </a:r>
            <a:r>
              <a:rPr lang="en-US" sz="2800" dirty="0">
                <a:latin typeface="Times" pitchFamily="2" charset="0"/>
              </a:rPr>
              <a:t>, V. </a:t>
            </a:r>
            <a:r>
              <a:rPr lang="en-US" sz="2800" dirty="0" err="1">
                <a:latin typeface="Times" pitchFamily="2" charset="0"/>
              </a:rPr>
              <a:t>Pai</a:t>
            </a:r>
            <a:r>
              <a:rPr lang="en-US" sz="2800" dirty="0">
                <a:latin typeface="Times" pitchFamily="2" charset="0"/>
              </a:rPr>
              <a:t>, J. P. Walters, A. J. </a:t>
            </a:r>
            <a:r>
              <a:rPr lang="en-US" sz="2800" dirty="0" err="1">
                <a:latin typeface="Times" pitchFamily="2" charset="0"/>
              </a:rPr>
              <a:t>Younge</a:t>
            </a:r>
            <a:r>
              <a:rPr lang="en-US" sz="2800" dirty="0">
                <a:latin typeface="Times" pitchFamily="2" charset="0"/>
              </a:rPr>
              <a:t>, and S. P. </a:t>
            </a:r>
            <a:r>
              <a:rPr lang="en-US" sz="2800" dirty="0" err="1">
                <a:latin typeface="Times" pitchFamily="2" charset="0"/>
              </a:rPr>
              <a:t>Crago</a:t>
            </a:r>
            <a:r>
              <a:rPr lang="en-US" sz="2800" dirty="0" smtClean="0">
                <a:latin typeface="Times" pitchFamily="2" charset="0"/>
              </a:rPr>
              <a:t>, “</a:t>
            </a:r>
            <a:r>
              <a:rPr lang="en-US" sz="2800" dirty="0">
                <a:latin typeface="Times" pitchFamily="2" charset="0"/>
              </a:rPr>
              <a:t>Bridging the Virtualization Performance Gap for HPC using </a:t>
            </a:r>
            <a:r>
              <a:rPr lang="en-US" sz="2800" dirty="0" smtClean="0">
                <a:latin typeface="Times" pitchFamily="2" charset="0"/>
              </a:rPr>
              <a:t>SR-IOV for </a:t>
            </a:r>
            <a:r>
              <a:rPr lang="en-US" sz="2800" dirty="0" err="1">
                <a:latin typeface="Times" pitchFamily="2" charset="0"/>
              </a:rPr>
              <a:t>InfiniBand</a:t>
            </a:r>
            <a:r>
              <a:rPr lang="en-US" sz="2800" dirty="0">
                <a:latin typeface="Times" pitchFamily="2" charset="0"/>
              </a:rPr>
              <a:t>,” in Proceedings of the 7th IEEE International </a:t>
            </a:r>
            <a:r>
              <a:rPr lang="en-US" sz="2800" dirty="0" smtClean="0">
                <a:latin typeface="Times" pitchFamily="2" charset="0"/>
              </a:rPr>
              <a:t>Conference on </a:t>
            </a:r>
            <a:r>
              <a:rPr lang="en-US" sz="2800" dirty="0">
                <a:latin typeface="Times" pitchFamily="2" charset="0"/>
              </a:rPr>
              <a:t>Cloud Computing (CLOUD 2014), IEEE. Anchorage, AK: </a:t>
            </a:r>
            <a:r>
              <a:rPr lang="en-US" sz="2800" dirty="0" smtClean="0">
                <a:latin typeface="Times" pitchFamily="2" charset="0"/>
              </a:rPr>
              <a:t>IEEE, 2014</a:t>
            </a:r>
            <a:r>
              <a:rPr lang="en-US" sz="2800" dirty="0">
                <a:latin typeface="Times" pitchFamily="2" charset="0"/>
              </a:rPr>
              <a:t>.</a:t>
            </a:r>
          </a:p>
          <a:p>
            <a:r>
              <a:rPr lang="en-US" sz="2800" dirty="0">
                <a:latin typeface="Times" pitchFamily="2" charset="0"/>
              </a:rPr>
              <a:t>[8] </a:t>
            </a:r>
            <a:r>
              <a:rPr lang="en-US" sz="2800" dirty="0" smtClean="0">
                <a:latin typeface="Times" pitchFamily="2" charset="0"/>
              </a:rPr>
              <a:t>W. M. Brown, “GPU acceleration in LAMMPS</a:t>
            </a:r>
          </a:p>
          <a:p>
            <a:r>
              <a:rPr lang="en-US" sz="2800" dirty="0" smtClean="0">
                <a:latin typeface="Times" pitchFamily="2" charset="0"/>
              </a:rPr>
              <a:t>[</a:t>
            </a:r>
            <a:r>
              <a:rPr lang="en-US" sz="2800" dirty="0">
                <a:latin typeface="Times" pitchFamily="2" charset="0"/>
              </a:rPr>
              <a:t>9] J. Anderson, A. Keys, C. Phillips, T. </a:t>
            </a:r>
            <a:r>
              <a:rPr lang="en-US" sz="2800" dirty="0" err="1">
                <a:latin typeface="Times" pitchFamily="2" charset="0"/>
              </a:rPr>
              <a:t>Dac</a:t>
            </a:r>
            <a:r>
              <a:rPr lang="en-US" sz="2800" dirty="0">
                <a:latin typeface="Times" pitchFamily="2" charset="0"/>
              </a:rPr>
              <a:t> Nguyen, and S. </a:t>
            </a:r>
            <a:r>
              <a:rPr lang="en-US" sz="2800" dirty="0" err="1">
                <a:latin typeface="Times" pitchFamily="2" charset="0"/>
              </a:rPr>
              <a:t>Glotzer</a:t>
            </a:r>
            <a:r>
              <a:rPr lang="en-US" sz="2800" dirty="0" smtClean="0">
                <a:latin typeface="Times" pitchFamily="2" charset="0"/>
              </a:rPr>
              <a:t>, “HOOMD-Blue</a:t>
            </a:r>
            <a:r>
              <a:rPr lang="en-US" sz="2800" dirty="0">
                <a:latin typeface="Times" pitchFamily="2" charset="0"/>
              </a:rPr>
              <a:t>, general-purpose many-body dynamics on the </a:t>
            </a:r>
            <a:r>
              <a:rPr lang="en-US" sz="2800" dirty="0" smtClean="0">
                <a:latin typeface="Times" pitchFamily="2" charset="0"/>
              </a:rPr>
              <a:t>GPU,” </a:t>
            </a:r>
            <a:r>
              <a:rPr lang="en-US" sz="2800" dirty="0">
                <a:latin typeface="Times" pitchFamily="2" charset="0"/>
              </a:rPr>
              <a:t>in </a:t>
            </a:r>
            <a:r>
              <a:rPr lang="en-US" sz="2800" dirty="0" smtClean="0">
                <a:latin typeface="Times" pitchFamily="2" charset="0"/>
              </a:rPr>
              <a:t>APS Meeting </a:t>
            </a:r>
            <a:r>
              <a:rPr lang="en-US" sz="2800" dirty="0">
                <a:latin typeface="Times" pitchFamily="2" charset="0"/>
              </a:rPr>
              <a:t>Abstracts, vol. 1, 2010, p. 18008.</a:t>
            </a:r>
            <a:endParaRPr lang="en-US" sz="2800" dirty="0">
              <a:latin typeface="Times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87453" y="2998896"/>
            <a:ext cx="145648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* School of </a:t>
            </a:r>
            <a:r>
              <a:rPr lang="en-US" sz="4400" dirty="0" smtClean="0"/>
              <a:t>Informatics &amp; </a:t>
            </a:r>
            <a:r>
              <a:rPr lang="en-US" sz="4400" dirty="0"/>
              <a:t>Computing, Indiana University</a:t>
            </a:r>
          </a:p>
          <a:p>
            <a:pPr algn="ctr"/>
            <a:r>
              <a:rPr lang="en-US" sz="4400" dirty="0"/>
              <a:t>901 E. 10th St., Bloomington, IN 47408 U.S.A.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5908000" y="2998896"/>
            <a:ext cx="1360370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aseline="30000" dirty="0" smtClean="0"/>
              <a:t>+ </a:t>
            </a:r>
            <a:r>
              <a:rPr lang="en-US" sz="4400" dirty="0"/>
              <a:t>Information Sciences Institute, University of Southern California </a:t>
            </a:r>
          </a:p>
          <a:p>
            <a:pPr algn="ctr"/>
            <a:r>
              <a:rPr lang="en-US" sz="4400" dirty="0"/>
              <a:t>3811 North Fairfax Drive, Suite 200, Arlington, VA 22203 U.S.A. </a:t>
            </a:r>
          </a:p>
          <a:p>
            <a:endParaRPr lang="en-US" sz="4000" dirty="0"/>
          </a:p>
          <a:p>
            <a:pPr algn="ctr"/>
            <a:endParaRPr lang="en-US" sz="4400" dirty="0"/>
          </a:p>
        </p:txBody>
      </p:sp>
      <p:sp>
        <p:nvSpPr>
          <p:cNvPr id="53" name="Text Box 406"/>
          <p:cNvSpPr txBox="1">
            <a:spLocks noChangeArrowheads="1"/>
          </p:cNvSpPr>
          <p:nvPr/>
        </p:nvSpPr>
        <p:spPr bwMode="auto">
          <a:xfrm>
            <a:off x="13406438" y="11590706"/>
            <a:ext cx="116459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0" tIns="457200" rIns="457200" bIns="457200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9pPr>
          </a:lstStyle>
          <a:p>
            <a:pPr algn="just" eaLnBrk="1" hangingPunct="1"/>
            <a:r>
              <a:rPr lang="en-US" sz="3600" dirty="0" smtClean="0"/>
              <a:t>LAMMPS</a:t>
            </a:r>
          </a:p>
          <a:p>
            <a:pPr algn="just" eaLnBrk="1" hangingPunct="1"/>
            <a:endParaRPr lang="en-US" sz="3600" dirty="0"/>
          </a:p>
          <a:p>
            <a:pPr algn="just" eaLnBrk="1" hangingPunct="1"/>
            <a:endParaRPr lang="en-US" sz="3600" dirty="0" smtClean="0"/>
          </a:p>
          <a:p>
            <a:pPr algn="just" eaLnBrk="1" hangingPunct="1"/>
            <a:r>
              <a:rPr lang="en-US" sz="3600" dirty="0" smtClean="0"/>
              <a:t>HOOMD-Blue</a:t>
            </a:r>
          </a:p>
          <a:p>
            <a:pPr algn="just" eaLnBrk="1" hangingPunct="1"/>
            <a:endParaRPr lang="en-US" sz="3600" dirty="0"/>
          </a:p>
          <a:p>
            <a:pPr algn="just" eaLnBrk="1" hangingPunct="1"/>
            <a:endParaRPr lang="en-US" sz="3600" dirty="0"/>
          </a:p>
        </p:txBody>
      </p:sp>
      <p:sp>
        <p:nvSpPr>
          <p:cNvPr id="55" name="Text Box 388"/>
          <p:cNvSpPr txBox="1">
            <a:spLocks noChangeArrowheads="1"/>
          </p:cNvSpPr>
          <p:nvPr/>
        </p:nvSpPr>
        <p:spPr bwMode="auto">
          <a:xfrm>
            <a:off x="13406438" y="20071368"/>
            <a:ext cx="11645900" cy="5794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7" tIns="45624" rIns="91267" bIns="45624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 smtClean="0">
                <a:solidFill>
                  <a:srgbClr val="F8F8F8"/>
                </a:solidFill>
              </a:rPr>
              <a:t>Focus Areas</a:t>
            </a:r>
            <a:endParaRPr lang="en-US" sz="3200" b="1" dirty="0">
              <a:solidFill>
                <a:srgbClr val="F8F8F8"/>
              </a:solidFill>
            </a:endParaRPr>
          </a:p>
        </p:txBody>
      </p:sp>
      <p:sp>
        <p:nvSpPr>
          <p:cNvPr id="56" name="Text Box 406"/>
          <p:cNvSpPr txBox="1">
            <a:spLocks noChangeArrowheads="1"/>
          </p:cNvSpPr>
          <p:nvPr/>
        </p:nvSpPr>
        <p:spPr bwMode="auto">
          <a:xfrm>
            <a:off x="13406438" y="20640408"/>
            <a:ext cx="11645900" cy="114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0" tIns="457200" rIns="457200" bIns="457200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9pPr>
          </a:lstStyle>
          <a:p>
            <a:pPr marL="742950" indent="-742950" algn="just" eaLnBrk="1" hangingPunct="1">
              <a:buFont typeface="Arial"/>
              <a:buChar char="•"/>
            </a:pPr>
            <a:r>
              <a:rPr lang="en-US" sz="3600" b="1" dirty="0" smtClean="0"/>
              <a:t>Hypervisor Performance</a:t>
            </a:r>
          </a:p>
          <a:p>
            <a:pPr marL="1485900" lvl="1" indent="-742950" algn="just" eaLnBrk="1" hangingPunct="1">
              <a:buFont typeface="Arial"/>
              <a:buChar char="•"/>
            </a:pPr>
            <a:r>
              <a:rPr lang="en-US" sz="3600" dirty="0" smtClean="0"/>
              <a:t>Virtualization can operate with near-native performance.</a:t>
            </a:r>
          </a:p>
          <a:p>
            <a:pPr marL="742950" indent="-742950" algn="just" eaLnBrk="1" hangingPunct="1">
              <a:buFont typeface="Arial"/>
              <a:buChar char="•"/>
            </a:pPr>
            <a:r>
              <a:rPr lang="en-US" sz="3600" b="1" dirty="0" smtClean="0"/>
              <a:t>IO Virtualization</a:t>
            </a:r>
          </a:p>
          <a:p>
            <a:pPr lvl="2" indent="-742950" algn="just" eaLnBrk="1" hangingPunct="1">
              <a:buFont typeface="Arial"/>
              <a:buChar char="•"/>
            </a:pPr>
            <a:r>
              <a:rPr lang="en-US" sz="3600" dirty="0" smtClean="0"/>
              <a:t>Leverage VT-d/IOMMU extensions to pass </a:t>
            </a:r>
            <a:r>
              <a:rPr lang="en-US" sz="3600" dirty="0"/>
              <a:t>PCI-based hardware directly to a guest VM</a:t>
            </a:r>
            <a:r>
              <a:rPr lang="en-US" sz="3600" dirty="0" smtClean="0"/>
              <a:t>.</a:t>
            </a:r>
            <a:endParaRPr lang="en-US" sz="3600" dirty="0" smtClean="0"/>
          </a:p>
          <a:p>
            <a:pPr marL="742950" indent="-742950" algn="just" eaLnBrk="1" hangingPunct="1">
              <a:buFont typeface="Arial"/>
              <a:buChar char="•"/>
            </a:pPr>
            <a:r>
              <a:rPr lang="en-US" sz="3600" b="1" dirty="0" smtClean="0"/>
              <a:t>GPUs </a:t>
            </a:r>
            <a:r>
              <a:rPr lang="en-US" sz="3600" b="1" dirty="0" smtClean="0"/>
              <a:t>and Accelerators</a:t>
            </a:r>
          </a:p>
          <a:p>
            <a:pPr marL="1485900" lvl="1" indent="-742950" algn="just" eaLnBrk="1" hangingPunct="1">
              <a:buFont typeface="Arial"/>
              <a:buChar char="•"/>
            </a:pPr>
            <a:r>
              <a:rPr lang="en-US" sz="3600" dirty="0" smtClean="0"/>
              <a:t>Utilize </a:t>
            </a:r>
            <a:r>
              <a:rPr lang="en-US" sz="3600" dirty="0"/>
              <a:t>PCI </a:t>
            </a:r>
            <a:r>
              <a:rPr lang="en-US" sz="3600" dirty="0" err="1"/>
              <a:t>P</a:t>
            </a:r>
            <a:r>
              <a:rPr lang="en-US" sz="3600" dirty="0" err="1" smtClean="0"/>
              <a:t>assthrough</a:t>
            </a:r>
            <a:r>
              <a:rPr lang="en-US" sz="3600" dirty="0" smtClean="0"/>
              <a:t> </a:t>
            </a:r>
            <a:r>
              <a:rPr lang="en-US" sz="3600" dirty="0" smtClean="0"/>
              <a:t>in to </a:t>
            </a:r>
            <a:r>
              <a:rPr lang="en-US" sz="3600" dirty="0"/>
              <a:t>provide </a:t>
            </a:r>
            <a:r>
              <a:rPr lang="en-US" sz="3600" dirty="0" smtClean="0"/>
              <a:t>GPUs </a:t>
            </a:r>
            <a:r>
              <a:rPr lang="en-US" sz="3600" dirty="0" smtClean="0"/>
              <a:t>to VMs</a:t>
            </a:r>
          </a:p>
          <a:p>
            <a:pPr marL="1485900" lvl="1" indent="-742950" algn="just" eaLnBrk="1" hangingPunct="1">
              <a:buFont typeface="Arial"/>
              <a:buChar char="•"/>
            </a:pPr>
            <a:r>
              <a:rPr lang="en-US" sz="3600" dirty="0" smtClean="0"/>
              <a:t>Many hypervisors now able to support GPU </a:t>
            </a:r>
            <a:r>
              <a:rPr lang="en-US" sz="3600" dirty="0" err="1" smtClean="0"/>
              <a:t>Passthrough</a:t>
            </a:r>
            <a:r>
              <a:rPr lang="en-US" sz="3600" dirty="0" smtClean="0"/>
              <a:t> – we u</a:t>
            </a:r>
            <a:r>
              <a:rPr lang="en-US" sz="3600" dirty="0" smtClean="0"/>
              <a:t>se KVM for best performance.</a:t>
            </a:r>
            <a:endParaRPr lang="en-US" sz="3600" dirty="0" smtClean="0"/>
          </a:p>
          <a:p>
            <a:pPr marL="742950" indent="-742950" algn="just" eaLnBrk="1" hangingPunct="1">
              <a:buFont typeface="Arial"/>
              <a:buChar char="•"/>
            </a:pPr>
            <a:r>
              <a:rPr lang="en-US" sz="3600" b="1" dirty="0" smtClean="0"/>
              <a:t>High Speed Interconnects</a:t>
            </a:r>
          </a:p>
          <a:p>
            <a:pPr marL="1485900" lvl="1" indent="-742950" algn="just" eaLnBrk="1" hangingPunct="1">
              <a:buFont typeface="Arial"/>
              <a:buChar char="•"/>
            </a:pPr>
            <a:r>
              <a:rPr lang="en-US" sz="3600" dirty="0" smtClean="0"/>
              <a:t>Using SR-IOV, we can create multiple VFs from a single PCI </a:t>
            </a:r>
            <a:r>
              <a:rPr lang="en-US" sz="3600" dirty="0" err="1" smtClean="0"/>
              <a:t>devicee</a:t>
            </a:r>
            <a:r>
              <a:rPr lang="en-US" sz="3600" dirty="0" smtClean="0"/>
              <a:t>, each assigned directly to a VM.</a:t>
            </a:r>
          </a:p>
          <a:p>
            <a:pPr marL="1485900" lvl="1" indent="-742950" algn="just" eaLnBrk="1" hangingPunct="1">
              <a:buFont typeface="Arial"/>
              <a:buChar char="•"/>
            </a:pPr>
            <a:r>
              <a:rPr lang="en-US" sz="3600" dirty="0" smtClean="0"/>
              <a:t>Use </a:t>
            </a:r>
            <a:r>
              <a:rPr lang="en-US" sz="3600" dirty="0" err="1" smtClean="0"/>
              <a:t>Mellanox</a:t>
            </a:r>
            <a:r>
              <a:rPr lang="en-US" sz="3600" dirty="0" smtClean="0"/>
              <a:t> ConnectX3 VPI </a:t>
            </a:r>
            <a:r>
              <a:rPr lang="en-US" sz="3600" dirty="0" err="1" smtClean="0"/>
              <a:t>InfiniBand</a:t>
            </a:r>
            <a:r>
              <a:rPr lang="en-US" sz="3600" dirty="0" smtClean="0"/>
              <a:t>.</a:t>
            </a:r>
            <a:endParaRPr lang="en-US" sz="3600" dirty="0" smtClean="0"/>
          </a:p>
          <a:p>
            <a:pPr marL="1485900" lvl="1" indent="-742950" algn="just" eaLnBrk="1" hangingPunct="1">
              <a:buFont typeface="Arial"/>
              <a:buChar char="•"/>
            </a:pPr>
            <a:r>
              <a:rPr lang="en-US" sz="3600" dirty="0" smtClean="0"/>
              <a:t>QDR/FDR </a:t>
            </a:r>
            <a:r>
              <a:rPr lang="en-US" sz="3600" dirty="0" err="1" smtClean="0"/>
              <a:t>InfiniBand</a:t>
            </a:r>
            <a:r>
              <a:rPr lang="en-US" sz="3600" dirty="0" smtClean="0"/>
              <a:t> now possible within Cloud </a:t>
            </a:r>
            <a:r>
              <a:rPr lang="en-US" sz="3600" dirty="0" err="1" smtClean="0"/>
              <a:t>IaaS</a:t>
            </a:r>
            <a:r>
              <a:rPr lang="en-US" sz="3600" dirty="0" smtClean="0"/>
              <a:t>!</a:t>
            </a:r>
            <a:endParaRPr lang="en-US" sz="3600" dirty="0" smtClean="0"/>
          </a:p>
          <a:p>
            <a:pPr marL="742950" indent="-742950" algn="just" eaLnBrk="1" hangingPunct="1">
              <a:buFont typeface="Arial"/>
              <a:buChar char="•"/>
            </a:pPr>
            <a:r>
              <a:rPr lang="en-US" sz="3600" b="1" dirty="0" err="1" smtClean="0"/>
              <a:t>OpenStack</a:t>
            </a:r>
            <a:r>
              <a:rPr lang="en-US" sz="3600" b="1" dirty="0" smtClean="0"/>
              <a:t> Integration</a:t>
            </a:r>
            <a:endParaRPr lang="en-US" sz="3600" b="1" dirty="0" smtClean="0"/>
          </a:p>
          <a:p>
            <a:pPr marL="1485900" lvl="1" indent="-742950" algn="just" eaLnBrk="1" hangingPunct="1">
              <a:buFont typeface="Arial"/>
              <a:buChar char="•"/>
            </a:pPr>
            <a:r>
              <a:rPr lang="en-US" sz="3600" dirty="0" smtClean="0"/>
              <a:t>Integrate virtualization advances to the </a:t>
            </a:r>
            <a:r>
              <a:rPr lang="en-US" sz="3600" dirty="0" err="1" smtClean="0"/>
              <a:t>OpenStack</a:t>
            </a:r>
            <a:r>
              <a:rPr lang="en-US" sz="3600" dirty="0" smtClean="0"/>
              <a:t> Cloud </a:t>
            </a:r>
            <a:r>
              <a:rPr lang="en-US" sz="3600" dirty="0" err="1" smtClean="0"/>
              <a:t>IaaS</a:t>
            </a:r>
            <a:r>
              <a:rPr lang="en-US" sz="3600" dirty="0" smtClean="0"/>
              <a:t>. </a:t>
            </a:r>
            <a:endParaRPr lang="en-US" sz="3600" dirty="0" smtClean="0"/>
          </a:p>
          <a:p>
            <a:pPr marL="1485900" lvl="1" indent="-742950" algn="just" eaLnBrk="1" hangingPunct="1">
              <a:buFont typeface="Arial"/>
              <a:buChar char="•"/>
            </a:pPr>
            <a:r>
              <a:rPr lang="en-US" sz="3600" dirty="0" smtClean="0"/>
              <a:t>Prototype available, </a:t>
            </a:r>
            <a:r>
              <a:rPr lang="en-US" sz="3600" dirty="0" smtClean="0">
                <a:solidFill>
                  <a:srgbClr val="FF0000"/>
                </a:solidFill>
              </a:rPr>
              <a:t>some features available today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5413" y="967187"/>
            <a:ext cx="4790400" cy="3051210"/>
          </a:xfrm>
          <a:prstGeom prst="rect">
            <a:avLst/>
          </a:prstGeom>
        </p:spPr>
      </p:pic>
      <p:pic>
        <p:nvPicPr>
          <p:cNvPr id="65" name="Picture 29" descr="IU_1logo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332" y="967187"/>
            <a:ext cx="2544855" cy="3051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7319" y="23770782"/>
            <a:ext cx="11614369" cy="84271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5788" y="6201557"/>
            <a:ext cx="11645900" cy="84623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5788" y="14976079"/>
            <a:ext cx="11645900" cy="846230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8592125" y="6188979"/>
            <a:ext cx="11645900" cy="1031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endParaRPr lang="en-US" sz="36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/>
              <a:t>Historically running advanced scientific applications in a virtualized infrastructure has been limited by both performance and advanced hardware availability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/>
              <a:t>Recent advancements allow for the use of both GPUs and </a:t>
            </a:r>
            <a:r>
              <a:rPr lang="en-US" sz="3600" dirty="0" err="1" smtClean="0"/>
              <a:t>InfiniBand</a:t>
            </a:r>
            <a:r>
              <a:rPr lang="en-US" sz="3600" dirty="0" smtClean="0"/>
              <a:t> fabric to be leveraged directly in VMs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/>
              <a:t>LAMMPS and HOOMD represent Molecular Dynamics tools commonly used on the most powerful supercomputers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/>
              <a:t>Virtualized performance for both applications at near-native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3600" b="1" dirty="0" smtClean="0"/>
              <a:t>96.7%</a:t>
            </a:r>
            <a:r>
              <a:rPr lang="en-US" sz="3600" dirty="0" smtClean="0"/>
              <a:t> and </a:t>
            </a:r>
            <a:r>
              <a:rPr lang="en-US" sz="3600" b="1" dirty="0" smtClean="0"/>
              <a:t>99.3%</a:t>
            </a:r>
            <a:r>
              <a:rPr lang="en-US" sz="3600" dirty="0" smtClean="0"/>
              <a:t> efficiency for LAMMPS LJ  2048k and RHODO 512k  simulations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3600" b="1" dirty="0" smtClean="0"/>
              <a:t>98.5% </a:t>
            </a:r>
            <a:r>
              <a:rPr lang="en-US" sz="3600" dirty="0" smtClean="0"/>
              <a:t>efficiency for HOOMD LJ 256k simulation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/>
              <a:t>Support for new </a:t>
            </a:r>
            <a:r>
              <a:rPr lang="en-US" sz="3600" dirty="0" err="1" smtClean="0"/>
              <a:t>GPUDirect</a:t>
            </a:r>
            <a:r>
              <a:rPr lang="en-US" sz="3600" dirty="0" smtClean="0"/>
              <a:t> RDMA features in virtualized system</a:t>
            </a:r>
            <a:endParaRPr lang="en-US" sz="3600" dirty="0"/>
          </a:p>
          <a:p>
            <a:endParaRPr lang="en-US" sz="3600" dirty="0" smtClean="0"/>
          </a:p>
          <a:p>
            <a:pPr algn="ctr"/>
            <a:r>
              <a:rPr lang="en-US" sz="4000" b="1" i="1" dirty="0" smtClean="0"/>
              <a:t>Large-scale virtualized Cloud Infrastructure can now support many of the same advanced scientific computations that are commonly found running on today’s supercomputers.</a:t>
            </a:r>
            <a:endParaRPr lang="en-US" sz="4000" b="1" i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3457" y="16667481"/>
            <a:ext cx="6011862" cy="292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2245" y="6735211"/>
            <a:ext cx="9714286" cy="2679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4">
      <a:dk1>
        <a:srgbClr val="3A0000"/>
      </a:dk1>
      <a:lt1>
        <a:srgbClr val="FFFFFF"/>
      </a:lt1>
      <a:dk2>
        <a:srgbClr val="000000"/>
      </a:dk2>
      <a:lt2>
        <a:srgbClr val="808080"/>
      </a:lt2>
      <a:accent1>
        <a:srgbClr val="FFFFCF"/>
      </a:accent1>
      <a:accent2>
        <a:srgbClr val="9F0000"/>
      </a:accent2>
      <a:accent3>
        <a:srgbClr val="FFFFFF"/>
      </a:accent3>
      <a:accent4>
        <a:srgbClr val="300000"/>
      </a:accent4>
      <a:accent5>
        <a:srgbClr val="FFFFE4"/>
      </a:accent5>
      <a:accent6>
        <a:srgbClr val="900000"/>
      </a:accent6>
      <a:hlink>
        <a:srgbClr val="028418"/>
      </a:hlink>
      <a:folHlink>
        <a:srgbClr val="660066"/>
      </a:folHlink>
    </a:clrScheme>
    <a:fontScheme name="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1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2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26248</TotalTime>
  <Words>1130</Words>
  <Application>Microsoft Office PowerPoint</Application>
  <PresentationFormat>Custom</PresentationFormat>
  <Paragraphs>59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Custom Design</vt:lpstr>
      <vt:lpstr>1_Custom Design</vt:lpstr>
      <vt:lpstr>2_Custom Design</vt:lpstr>
      <vt:lpstr>PowerPoint Presentation</vt:lpstr>
    </vt:vector>
  </TitlesOfParts>
  <Company>www.PosterPresentations.com</Company>
  <LinksUpToDate>false</LinksUpToDate>
  <SharedDoc>false</SharedDoc>
  <HyperlinkBase>http://www.posterpresentations.com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48x36 Poster Template</dc:title>
  <dc:subject>Free PowerPoint poster templates</dc:subject>
  <dc:creator>A. Kotoulas</dc:creator>
  <cp:keywords>poster presentation, poster design, poster template</cp:keywords>
  <dc:description>Non-authorized printing of this poster template by any commercial printing service other than PosterPresentations.com is strictly prohibited._x000d_
Non-profit educational printing centers are exempt._x000d_
To obtain printing authorization call:_x000d_
1.866.649.3004_x000d_
_x000d_
© 2007 Canterbury Media Services, Inc</dc:description>
  <cp:lastModifiedBy>ajyounge</cp:lastModifiedBy>
  <cp:revision>240</cp:revision>
  <dcterms:created xsi:type="dcterms:W3CDTF">2005-05-18T01:24:28Z</dcterms:created>
  <dcterms:modified xsi:type="dcterms:W3CDTF">2014-08-04T20:08:21Z</dcterms:modified>
  <cp:category>Powerpoint poster templates</cp:category>
</cp:coreProperties>
</file>