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112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01392-A835-1C4A-A895-2389EB8565E1}" type="datetimeFigureOut">
              <a:rPr lang="en-US" smtClean="0"/>
              <a:t>7/10/17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A114-2FE9-B848-B97A-8BBFBAFFA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43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01392-A835-1C4A-A895-2389EB8565E1}" type="datetimeFigureOut">
              <a:rPr lang="en-US" smtClean="0"/>
              <a:t>7/10/17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A114-2FE9-B848-B97A-8BBFBAFFA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9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01392-A835-1C4A-A895-2389EB8565E1}" type="datetimeFigureOut">
              <a:rPr lang="en-US" smtClean="0"/>
              <a:t>7/10/17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A114-2FE9-B848-B97A-8BBFBAFFA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896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01392-A835-1C4A-A895-2389EB8565E1}" type="datetimeFigureOut">
              <a:rPr lang="en-US" smtClean="0"/>
              <a:t>7/10/17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A114-2FE9-B848-B97A-8BBFBAFFA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8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01392-A835-1C4A-A895-2389EB8565E1}" type="datetimeFigureOut">
              <a:rPr lang="en-US" smtClean="0"/>
              <a:t>7/10/17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A114-2FE9-B848-B97A-8BBFBAFFA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41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01392-A835-1C4A-A895-2389EB8565E1}" type="datetimeFigureOut">
              <a:rPr lang="en-US" smtClean="0"/>
              <a:t>7/10/17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A114-2FE9-B848-B97A-8BBFBAFFA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91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01392-A835-1C4A-A895-2389EB8565E1}" type="datetimeFigureOut">
              <a:rPr lang="en-US" smtClean="0"/>
              <a:t>7/10/17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A114-2FE9-B848-B97A-8BBFBAFFA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095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01392-A835-1C4A-A895-2389EB8565E1}" type="datetimeFigureOut">
              <a:rPr lang="en-US" smtClean="0"/>
              <a:t>7/10/17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A114-2FE9-B848-B97A-8BBFBAFFA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8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01392-A835-1C4A-A895-2389EB8565E1}" type="datetimeFigureOut">
              <a:rPr lang="en-US" smtClean="0"/>
              <a:t>7/10/17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A114-2FE9-B848-B97A-8BBFBAFFA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157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01392-A835-1C4A-A895-2389EB8565E1}" type="datetimeFigureOut">
              <a:rPr lang="en-US" smtClean="0"/>
              <a:t>7/10/17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A114-2FE9-B848-B97A-8BBFBAFFA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90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01392-A835-1C4A-A895-2389EB8565E1}" type="datetimeFigureOut">
              <a:rPr lang="en-US" smtClean="0"/>
              <a:t>7/10/17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A114-2FE9-B848-B97A-8BBFBAFFA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825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01392-A835-1C4A-A895-2389EB8565E1}" type="datetimeFigureOut">
              <a:rPr lang="en-US" smtClean="0"/>
              <a:t>7/10/17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EA114-2FE9-B848-B97A-8BBFBAFFA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07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ciimp.ccr.xdmod.org/xdportalpub/overview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XMS Scientific Impact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PEARC17 XMS Advisory Committee meeting</a:t>
            </a:r>
          </a:p>
          <a:p>
            <a:r>
              <a:rPr lang="en-US" sz="2400" dirty="0" smtClean="0"/>
              <a:t>July 2017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51330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0942"/>
            <a:ext cx="8229600" cy="1143000"/>
          </a:xfrm>
        </p:spPr>
        <p:txBody>
          <a:bodyPr/>
          <a:lstStyle/>
          <a:p>
            <a:r>
              <a:rPr lang="en-US" dirty="0" smtClean="0"/>
              <a:t>Scientific Impact Metrics for XSEDE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49648"/>
          </a:xfrm>
        </p:spPr>
        <p:txBody>
          <a:bodyPr>
            <a:normAutofit/>
          </a:bodyPr>
          <a:lstStyle/>
          <a:p>
            <a:r>
              <a:rPr lang="en-US" dirty="0" smtClean="0"/>
              <a:t>Scientific Impact portal showing the impact metrics</a:t>
            </a:r>
          </a:p>
          <a:p>
            <a:pPr lvl="1"/>
            <a:r>
              <a:rPr lang="en-US" dirty="0" smtClean="0"/>
              <a:t>E.g., publication/citation count by Field of Study, by Organization, by Geographical locations</a:t>
            </a:r>
          </a:p>
          <a:p>
            <a:pPr lvl="1"/>
            <a:r>
              <a:rPr lang="en-US" sz="2400" dirty="0" smtClean="0">
                <a:hlinkClick r:id="rId2"/>
              </a:rPr>
              <a:t>https://sciimp.ccr.xdmod.org/xdportalpub/overview</a:t>
            </a:r>
            <a:endParaRPr lang="en-US" dirty="0" smtClean="0"/>
          </a:p>
          <a:p>
            <a:r>
              <a:rPr lang="en-US" dirty="0" smtClean="0"/>
              <a:t>Quarterly report as an appendix for XSEDE NSF report</a:t>
            </a:r>
          </a:p>
          <a:p>
            <a:pPr lvl="1"/>
            <a:r>
              <a:rPr lang="en-US" dirty="0" smtClean="0"/>
              <a:t>Monthly updated overall scientific impact metrics</a:t>
            </a:r>
          </a:p>
          <a:p>
            <a:pPr lvl="1"/>
            <a:r>
              <a:rPr lang="en-US" dirty="0" smtClean="0"/>
              <a:t>Historical trends of the 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150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7-07-10 at 2.31.2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44" y="365736"/>
            <a:ext cx="3854279" cy="3262613"/>
          </a:xfrm>
          <a:prstGeom prst="rect">
            <a:avLst/>
          </a:prstGeom>
        </p:spPr>
      </p:pic>
      <p:pic>
        <p:nvPicPr>
          <p:cNvPr id="8" name="Picture 7" descr="Screen Shot 2017-07-10 at 2.34.2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001" y="365736"/>
            <a:ext cx="4496477" cy="3105000"/>
          </a:xfrm>
          <a:prstGeom prst="rect">
            <a:avLst/>
          </a:prstGeom>
        </p:spPr>
      </p:pic>
      <p:pic>
        <p:nvPicPr>
          <p:cNvPr id="4" name="Picture 3" descr="Screen Shot 2017-07-10 at 2.21.2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2" y="3628349"/>
            <a:ext cx="4284733" cy="2924098"/>
          </a:xfrm>
          <a:prstGeom prst="rect">
            <a:avLst/>
          </a:prstGeom>
        </p:spPr>
      </p:pic>
      <p:pic>
        <p:nvPicPr>
          <p:cNvPr id="5" name="Picture 4" descr="Screen Shot 2017-07-10 at 2.21.45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874" y="3750599"/>
            <a:ext cx="4763999" cy="280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264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68" y="140942"/>
            <a:ext cx="9048732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Impact Analysis for XSEDE and other facilities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9392"/>
            <a:ext cx="8229600" cy="1558281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Peer comparison for XSEDE publications. E.g., picture blow showing citation percentile of XSEDE publications comparing to the peers in the same journal issues, by Field of Study</a:t>
            </a:r>
            <a:endParaRPr lang="en-US" sz="2000" dirty="0" smtClean="0"/>
          </a:p>
          <a:p>
            <a:r>
              <a:rPr lang="en-US" sz="2400" dirty="0" smtClean="0"/>
              <a:t>Similar analysis for ECSS publications within XSEDE, NCAR, </a:t>
            </a:r>
            <a:r>
              <a:rPr lang="en-US" sz="2400" dirty="0" err="1" smtClean="0"/>
              <a:t>BlueWaters</a:t>
            </a:r>
            <a:r>
              <a:rPr lang="en-US" sz="2400" dirty="0" smtClean="0"/>
              <a:t>, and Bridges</a:t>
            </a:r>
            <a:endParaRPr lang="en-US" sz="2400" dirty="0"/>
          </a:p>
        </p:txBody>
      </p:sp>
      <p:pic>
        <p:nvPicPr>
          <p:cNvPr id="6" name="Picture 5" descr="XDPeerFosL1Nov20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53" y="3008077"/>
            <a:ext cx="8588425" cy="377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583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68" y="140942"/>
            <a:ext cx="9048732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New data source enables FWCI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1793"/>
            <a:ext cx="8229600" cy="1824402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 smtClean="0"/>
              <a:t>Microsoft Academic Knowledge API</a:t>
            </a:r>
          </a:p>
          <a:p>
            <a:pPr lvl="1"/>
            <a:r>
              <a:rPr lang="en-US" sz="2000" dirty="0" smtClean="0"/>
              <a:t>~60M publications from 2005 </a:t>
            </a:r>
            <a:r>
              <a:rPr lang="mr-IN" sz="2000" dirty="0" smtClean="0"/>
              <a:t>–</a:t>
            </a:r>
            <a:r>
              <a:rPr lang="en-US" sz="2000" dirty="0" smtClean="0"/>
              <a:t> 2016</a:t>
            </a:r>
          </a:p>
          <a:p>
            <a:pPr lvl="1"/>
            <a:r>
              <a:rPr lang="en-US" sz="2000" dirty="0" smtClean="0"/>
              <a:t>Comparison to ISI </a:t>
            </a:r>
            <a:r>
              <a:rPr lang="en-US" sz="2000" dirty="0" err="1" smtClean="0"/>
              <a:t>WoS</a:t>
            </a:r>
            <a:r>
              <a:rPr lang="en-US" sz="2000" dirty="0" smtClean="0"/>
              <a:t> results shows promising possibility to use MS as a data source (picture below showing XSEDE publications - those user submitted via the XUP; those parsed from past </a:t>
            </a:r>
            <a:r>
              <a:rPr lang="en-US" sz="2000" dirty="0" err="1" smtClean="0"/>
              <a:t>TeraGrid</a:t>
            </a:r>
            <a:r>
              <a:rPr lang="en-US" sz="2000" dirty="0" smtClean="0"/>
              <a:t>/XSEDE NSF reports - found in each data source)</a:t>
            </a:r>
            <a:endParaRPr lang="en-US" sz="2000" dirty="0" smtClean="0"/>
          </a:p>
          <a:p>
            <a:pPr lvl="1"/>
            <a:r>
              <a:rPr lang="en-US" sz="2000" dirty="0" smtClean="0"/>
              <a:t>Updating Peer comparison with more recent data and for more journals (in progress)</a:t>
            </a:r>
          </a:p>
          <a:p>
            <a:pPr lvl="1"/>
            <a:r>
              <a:rPr lang="en-US" sz="2000" dirty="0" smtClean="0"/>
              <a:t>Field Weighted Citation Impact made available (in progress)</a:t>
            </a:r>
          </a:p>
        </p:txBody>
      </p:sp>
      <p:pic>
        <p:nvPicPr>
          <p:cNvPr id="7" name="Picture 6" descr="Screen Shot 2017-07-10 at 6.12.2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67" y="3031065"/>
            <a:ext cx="3695699" cy="3695699"/>
          </a:xfrm>
          <a:prstGeom prst="rect">
            <a:avLst/>
          </a:prstGeom>
        </p:spPr>
      </p:pic>
      <p:pic>
        <p:nvPicPr>
          <p:cNvPr id="8" name="Picture 7" descr="Screen Shot 2017-07-10 at 6.15.4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934" y="2985600"/>
            <a:ext cx="3733800" cy="374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379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207</Words>
  <Application>Microsoft Macintosh PowerPoint</Application>
  <PresentationFormat>On-screen Show (4:3)</PresentationFormat>
  <Paragraphs>19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XMS Scientific Impact</vt:lpstr>
      <vt:lpstr>Scientific Impact Metrics for XSEDE</vt:lpstr>
      <vt:lpstr>PowerPoint Presentation</vt:lpstr>
      <vt:lpstr>Impact Analysis for XSEDE and other facilities</vt:lpstr>
      <vt:lpstr>New data source enables FWCI</vt:lpstr>
    </vt:vector>
  </TitlesOfParts>
  <Company>Indiana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XMS Scientific Impact</dc:title>
  <dc:creator>Fugang Wang</dc:creator>
  <cp:lastModifiedBy>Fugang Wang</cp:lastModifiedBy>
  <cp:revision>13</cp:revision>
  <dcterms:created xsi:type="dcterms:W3CDTF">2017-07-10T19:05:30Z</dcterms:created>
  <dcterms:modified xsi:type="dcterms:W3CDTF">2017-07-10T23:17:42Z</dcterms:modified>
</cp:coreProperties>
</file>