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8" r:id="rId4"/>
    <p:sldId id="261" r:id="rId5"/>
    <p:sldId id="262" r:id="rId6"/>
    <p:sldId id="263" r:id="rId7"/>
    <p:sldId id="257" r:id="rId8"/>
    <p:sldId id="269" r:id="rId9"/>
    <p:sldId id="272" r:id="rId10"/>
    <p:sldId id="258" r:id="rId11"/>
    <p:sldId id="264" r:id="rId12"/>
    <p:sldId id="259" r:id="rId13"/>
    <p:sldId id="270" r:id="rId14"/>
    <p:sldId id="274" r:id="rId15"/>
    <p:sldId id="265" r:id="rId16"/>
    <p:sldId id="271" r:id="rId17"/>
    <p:sldId id="266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 autoAdjust="0"/>
    <p:restoredTop sz="98951" autoAdjust="0"/>
  </p:normalViewPr>
  <p:slideViewPr>
    <p:cSldViewPr snapToGrid="0" snapToObjects="1">
      <p:cViewPr>
        <p:scale>
          <a:sx n="104" d="100"/>
          <a:sy n="104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E303-5000-CC4F-932B-338C5DD1CF9A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B773A-5C21-E443-90E5-B81E07BD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82063-8DB2-8C45-BC8A-36314E07484D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yberaide/paper-tas/blob/master/vonLaszewski-tas.pdf?raw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Impact Evaluation of XSEDE/SP – Peers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Fugang Wang</a:t>
            </a:r>
          </a:p>
          <a:p>
            <a:r>
              <a:rPr lang="en-US" dirty="0" err="1" smtClean="0"/>
              <a:t>Gregor</a:t>
            </a:r>
            <a:r>
              <a:rPr lang="en-US" dirty="0" smtClean="0"/>
              <a:t> von </a:t>
            </a:r>
            <a:r>
              <a:rPr lang="en-US" dirty="0" err="1" smtClean="0"/>
              <a:t>Laszewski</a:t>
            </a:r>
            <a:endParaRPr lang="en-US" dirty="0" smtClean="0"/>
          </a:p>
          <a:p>
            <a:r>
              <a:rPr lang="en-US" dirty="0" smtClean="0"/>
              <a:t>Dec 22,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8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– top 66 Journals based on # of XSEDE/SP Publications</a:t>
            </a:r>
            <a:endParaRPr lang="en-US" dirty="0"/>
          </a:p>
        </p:txBody>
      </p:sp>
      <p:pic>
        <p:nvPicPr>
          <p:cNvPr id="3" name="Picture 2" descr="Dec22_Fig1_top66_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1601083"/>
            <a:ext cx="8728874" cy="45070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555" y="6434667"/>
            <a:ext cx="8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This covered all journals with at least 10 XSEDE/SP publications appeared since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Peers Comparison – Ranking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 score</a:t>
            </a:r>
          </a:p>
          <a:p>
            <a:pPr lvl="1"/>
            <a:r>
              <a:rPr lang="en-US" i="1" dirty="0" smtClean="0"/>
              <a:t>S = 1*P</a:t>
            </a:r>
            <a:r>
              <a:rPr lang="en-US" i="1" baseline="-25000" dirty="0" smtClean="0"/>
              <a:t>Q1</a:t>
            </a:r>
            <a:r>
              <a:rPr lang="en-US" i="1" dirty="0" smtClean="0"/>
              <a:t> + 0.5*P</a:t>
            </a:r>
            <a:r>
              <a:rPr lang="en-US" i="1" baseline="-25000" dirty="0" smtClean="0"/>
              <a:t>Q2</a:t>
            </a:r>
            <a:r>
              <a:rPr lang="en-US" i="1" dirty="0" smtClean="0"/>
              <a:t>+ (-0.5)*P</a:t>
            </a:r>
            <a:r>
              <a:rPr lang="en-US" i="1" baseline="-25000" dirty="0" smtClean="0"/>
              <a:t>Q3</a:t>
            </a:r>
            <a:r>
              <a:rPr lang="en-US" i="1" dirty="0" smtClean="0"/>
              <a:t> + (-1)*P</a:t>
            </a:r>
            <a:r>
              <a:rPr lang="en-US" i="1" baseline="-25000" dirty="0" smtClean="0"/>
              <a:t>Q4</a:t>
            </a:r>
          </a:p>
          <a:p>
            <a:pPr lvl="1"/>
            <a:r>
              <a:rPr lang="en-US" i="1" dirty="0" err="1" smtClean="0"/>
              <a:t>P</a:t>
            </a:r>
            <a:r>
              <a:rPr lang="en-US" i="1" baseline="-25000" dirty="0" err="1"/>
              <a:t>Q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Percentage of pubs falling into the top </a:t>
            </a:r>
            <a:r>
              <a:rPr lang="en-US" dirty="0" err="1"/>
              <a:t>i</a:t>
            </a:r>
            <a:r>
              <a:rPr lang="en-US" dirty="0" smtClean="0"/>
              <a:t> quarter.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Qi</a:t>
            </a:r>
            <a:r>
              <a:rPr lang="en-US" dirty="0" smtClean="0"/>
              <a:t> in [0,1] and </a:t>
            </a:r>
            <a:r>
              <a:rPr lang="en-US" dirty="0" err="1" smtClean="0"/>
              <a:t>ΣP</a:t>
            </a:r>
            <a:r>
              <a:rPr lang="en-US" baseline="-25000" dirty="0" err="1" smtClean="0"/>
              <a:t>Qi</a:t>
            </a:r>
            <a:r>
              <a:rPr lang="en-US" dirty="0" smtClean="0"/>
              <a:t> = 1</a:t>
            </a:r>
          </a:p>
          <a:p>
            <a:pPr lvl="1"/>
            <a:r>
              <a:rPr lang="en-US" dirty="0" smtClean="0"/>
              <a:t>S has its value from [-1 , 1]. Positive implies more on upper half and negative means more on lower half</a:t>
            </a:r>
          </a:p>
        </p:txBody>
      </p:sp>
    </p:spTree>
    <p:extLst>
      <p:ext uri="{BB962C8B-B14F-4D97-AF65-F5344CB8AC3E}">
        <p14:creationId xmlns:p14="http://schemas.microsoft.com/office/powerpoint/2010/main" val="49731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Ranking Scores</a:t>
            </a:r>
            <a:endParaRPr lang="en-US" dirty="0"/>
          </a:p>
        </p:txBody>
      </p:sp>
      <p:pic>
        <p:nvPicPr>
          <p:cNvPr id="3" name="Picture 2" descr="Dec22_Fig1_top66_socreranking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6" y="1292663"/>
            <a:ext cx="8503355" cy="54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1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c22_Fig1_top66_socreranking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" t="1" r="36748" b="51472"/>
          <a:stretch/>
        </p:blipFill>
        <p:spPr>
          <a:xfrm>
            <a:off x="293095" y="1097286"/>
            <a:ext cx="8517998" cy="478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077" y="341908"/>
            <a:ext cx="6081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Results – Ranking Scores (Portion zoomed in)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12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7077" y="122110"/>
            <a:ext cx="6081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Results – Ranking Scores (Data table)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17411"/>
              </p:ext>
            </p:extLst>
          </p:nvPr>
        </p:nvGraphicFramePr>
        <p:xfrm>
          <a:off x="403009" y="741395"/>
          <a:ext cx="8402100" cy="56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180"/>
                <a:gridCol w="2343062"/>
                <a:gridCol w="13328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Journal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Journal</a:t>
                      </a:r>
                      <a:r>
                        <a:rPr lang="en-US" baseline="0" dirty="0" smtClean="0"/>
                        <a:t> Impact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MOLECULAR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0.617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STRUCTURE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0.611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MONTHLY NOTICES OF THE ROYAL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ASTRONOMICAL SOCIETY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0.593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CLASSICAL AND QUANTUM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0.572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OPTICS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EXPRESS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0.552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JOURNAL OF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0.550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All Top 66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0.284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PLOS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-0.125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JOURNAL OF THE AMERICAN CHEMICAL SOCIETY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0.151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 OF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FLUIDS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0.210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 </a:t>
                      </a:r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ANGEWANDTE CHEMIE-INTERNATIONAL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2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Peers Comparison for Publications - Discussion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general on positive side, meaning XSEDE/SP supported publications tend to receiver more citations (among peers in the same journal issue)</a:t>
            </a:r>
          </a:p>
          <a:p>
            <a:r>
              <a:rPr lang="en-US" dirty="0" smtClean="0"/>
              <a:t>Difference between FOS</a:t>
            </a:r>
          </a:p>
          <a:p>
            <a:pPr lvl="1"/>
            <a:r>
              <a:rPr lang="en-US" dirty="0" smtClean="0"/>
              <a:t>Discipline (Large impact on Physics, Astronomy)</a:t>
            </a:r>
          </a:p>
          <a:p>
            <a:pPr lvl="1"/>
            <a:r>
              <a:rPr lang="en-US" dirty="0" smtClean="0"/>
              <a:t>Require Intensive computation or not?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results shows XSEDE/SP does help researchers to boost their impact (based on citations).</a:t>
            </a:r>
          </a:p>
        </p:txBody>
      </p:sp>
    </p:spTree>
    <p:extLst>
      <p:ext uri="{BB962C8B-B14F-4D97-AF65-F5344CB8AC3E}">
        <p14:creationId xmlns:p14="http://schemas.microsoft.com/office/powerpoint/2010/main" val="285040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c22_Fig1_top10_ba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18"/>
          <a:stretch/>
        </p:blipFill>
        <p:spPr>
          <a:xfrm>
            <a:off x="415220" y="1098990"/>
            <a:ext cx="8182276" cy="5621491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993437" y="1771758"/>
            <a:ext cx="1575393" cy="4605897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67404" y="1802048"/>
            <a:ext cx="1776644" cy="4605897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7077" y="374361"/>
            <a:ext cx="7632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Peers Comparison – Impact on FOS (discipline difference)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16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Peers Comparison for Publications – ongoing activities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Introduced an comparison model based on descriptive statistics</a:t>
            </a:r>
          </a:p>
          <a:p>
            <a:r>
              <a:rPr lang="en-US" dirty="0" smtClean="0"/>
              <a:t>A Bayesian based comparison model</a:t>
            </a:r>
          </a:p>
          <a:p>
            <a:pPr lvl="1"/>
            <a:r>
              <a:rPr lang="en-US" dirty="0" smtClean="0"/>
              <a:t>For the same prior distribution, based on the data set (XSEDE/SP </a:t>
            </a:r>
            <a:r>
              <a:rPr lang="en-US" dirty="0" err="1" smtClean="0"/>
              <a:t>vs</a:t>
            </a:r>
            <a:r>
              <a:rPr lang="en-US" dirty="0" smtClean="0"/>
              <a:t> peers), what is the posterior distribution (of average citation e.g.)</a:t>
            </a:r>
          </a:p>
          <a:p>
            <a:pPr lvl="1"/>
            <a:r>
              <a:rPr lang="en-US" dirty="0" smtClean="0"/>
              <a:t>Confidence interval</a:t>
            </a:r>
          </a:p>
          <a:p>
            <a:pPr lvl="1"/>
            <a:r>
              <a:rPr lang="en-US" dirty="0" smtClean="0"/>
              <a:t>Predictive</a:t>
            </a:r>
          </a:p>
        </p:txBody>
      </p:sp>
    </p:spTree>
    <p:extLst>
      <p:ext uri="{BB962C8B-B14F-4D97-AF65-F5344CB8AC3E}">
        <p14:creationId xmlns:p14="http://schemas.microsoft.com/office/powerpoint/2010/main" val="19603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Questions?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Prior results:</a:t>
            </a:r>
          </a:p>
          <a:p>
            <a:pPr lvl="1"/>
            <a:r>
              <a:rPr lang="en-US" sz="1700" dirty="0" smtClean="0"/>
              <a:t>F. Wang, G. von </a:t>
            </a:r>
            <a:r>
              <a:rPr lang="en-US" sz="1700" dirty="0" err="1" smtClean="0"/>
              <a:t>Laszewski</a:t>
            </a:r>
            <a:r>
              <a:rPr lang="en-US" sz="1700" dirty="0" smtClean="0"/>
              <a:t>, G. C. Fox, T. R. </a:t>
            </a:r>
            <a:r>
              <a:rPr lang="en-US" sz="1700" dirty="0" err="1" smtClean="0"/>
              <a:t>Furlani</a:t>
            </a:r>
            <a:r>
              <a:rPr lang="en-US" sz="1700" dirty="0" smtClean="0"/>
              <a:t>, R. L. </a:t>
            </a:r>
            <a:r>
              <a:rPr lang="en-US" sz="1700" dirty="0" err="1" smtClean="0"/>
              <a:t>DeLeon</a:t>
            </a:r>
            <a:r>
              <a:rPr lang="en-US" sz="1700" dirty="0" smtClean="0"/>
              <a:t>, S. M. Gallo, "Towards a Scientific Impact Measuring Framework for Large Computing Facilities - a Case Study on XSEDE", in Proceedings of the Conference on Extreme Science and Engineering Discovery Environment: Gateway to Discovery (XSEDE '14), Atlanta, Georgia, July 13 - 18, 2014.</a:t>
            </a:r>
          </a:p>
          <a:p>
            <a:pPr lvl="1"/>
            <a:r>
              <a:rPr lang="en-US" sz="1700" dirty="0" smtClean="0"/>
              <a:t>PDF available at: </a:t>
            </a:r>
            <a:r>
              <a:rPr lang="en-US" sz="1700" dirty="0" smtClean="0">
                <a:hlinkClick r:id="rId2"/>
              </a:rPr>
              <a:t>https://github.com/cyberaide/paper-tas/blob/master/vonLaszewski-tas.pdf?raw=true</a:t>
            </a:r>
            <a:endParaRPr lang="en-US" sz="1700" dirty="0" smtClean="0"/>
          </a:p>
          <a:p>
            <a:r>
              <a:rPr lang="en-US" dirty="0" smtClean="0"/>
              <a:t>Plans for publication</a:t>
            </a:r>
          </a:p>
          <a:p>
            <a:pPr lvl="1"/>
            <a:r>
              <a:rPr lang="en-US" sz="1700" dirty="0" smtClean="0"/>
              <a:t>We will be preparing a new article to publish these results among others</a:t>
            </a:r>
          </a:p>
          <a:p>
            <a:pPr lvl="1"/>
            <a:endParaRPr lang="en-US" sz="17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06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Previous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software framework</a:t>
            </a:r>
          </a:p>
          <a:p>
            <a:pPr lvl="1"/>
            <a:r>
              <a:rPr lang="en-US" dirty="0" smtClean="0"/>
              <a:t>to obtain publication/citation data from multiple sources and create a </a:t>
            </a:r>
            <a:r>
              <a:rPr lang="en-US" dirty="0" err="1" smtClean="0"/>
              <a:t>mashup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to generate various impact metrics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ightweight portal and </a:t>
            </a:r>
            <a:r>
              <a:rPr lang="en-US" dirty="0" err="1" smtClean="0"/>
              <a:t>RESTful</a:t>
            </a:r>
            <a:r>
              <a:rPr lang="en-US" dirty="0" smtClean="0"/>
              <a:t> services to present and communicate the results</a:t>
            </a:r>
          </a:p>
          <a:p>
            <a:pPr lvl="2"/>
            <a:r>
              <a:rPr lang="en-US" dirty="0" err="1" smtClean="0"/>
              <a:t>RESTful</a:t>
            </a:r>
            <a:r>
              <a:rPr lang="en-US" dirty="0" smtClean="0"/>
              <a:t> service being utilized by XUP</a:t>
            </a:r>
          </a:p>
          <a:p>
            <a:r>
              <a:rPr lang="en-US" dirty="0" smtClean="0"/>
              <a:t>Statistical analysis of the impact metrics while correlating to XSEDE entities (User; Organization; Project; Allocation; FOS)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1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4198" y="556980"/>
            <a:ext cx="7017001" cy="4617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IU TAS</a:t>
            </a:r>
          </a:p>
          <a:p>
            <a:r>
              <a:rPr lang="en-US" dirty="0" smtClean="0"/>
              <a:t>Database </a:t>
            </a:r>
            <a:r>
              <a:rPr lang="en-US" dirty="0" err="1" smtClean="0"/>
              <a:t>Mashup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64110" y="3712546"/>
            <a:ext cx="1862970" cy="3121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Party Data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4758266" y="5249335"/>
            <a:ext cx="2302933" cy="1538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NSF Database</a:t>
            </a:r>
          </a:p>
          <a:p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455333" y="5249335"/>
            <a:ext cx="2241698" cy="1538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XSEDE Databases</a:t>
            </a:r>
          </a:p>
          <a:p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0475" y="5249334"/>
            <a:ext cx="2302933" cy="1538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UB TAS Databases &amp;Reports</a:t>
            </a:r>
          </a:p>
          <a:p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351416" y="1532463"/>
            <a:ext cx="6515905" cy="195096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IU TAS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351416" y="508000"/>
            <a:ext cx="6515905" cy="939799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IU TAS 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17737" y="1629223"/>
            <a:ext cx="4392383" cy="426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IU TAS REST Services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17737" y="677332"/>
            <a:ext cx="2104571" cy="63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86803" y="677332"/>
            <a:ext cx="2123317" cy="63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33846" y="2188024"/>
            <a:ext cx="1233310" cy="10643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 algn="ctr"/>
            <a:r>
              <a:rPr lang="en-US" dirty="0"/>
              <a:t>Q</a:t>
            </a:r>
            <a:r>
              <a:rPr lang="en-US" dirty="0" smtClean="0"/>
              <a:t>ueries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10666" y="2188024"/>
            <a:ext cx="1453444" cy="1064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NSF Award</a:t>
            </a:r>
          </a:p>
          <a:p>
            <a:pPr algn="ctr"/>
            <a:r>
              <a:rPr lang="en-US" dirty="0" smtClean="0"/>
              <a:t>DB Mining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002417" y="2188023"/>
            <a:ext cx="1453444" cy="1064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IU TAS</a:t>
            </a:r>
          </a:p>
          <a:p>
            <a:pPr algn="ctr"/>
            <a:r>
              <a:rPr lang="en-US" dirty="0" smtClean="0"/>
              <a:t>Publication</a:t>
            </a:r>
          </a:p>
          <a:p>
            <a:pPr algn="ctr"/>
            <a:r>
              <a:rPr lang="en-US" dirty="0" err="1" smtClean="0"/>
              <a:t>Mashup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205619" y="5641216"/>
            <a:ext cx="931334" cy="99423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XDMoD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Warehous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1209524" y="5687782"/>
            <a:ext cx="1024870" cy="892629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XDcDB</a:t>
            </a:r>
            <a:r>
              <a:rPr lang="en-US" sz="1200" dirty="0" smtClean="0"/>
              <a:t> Mirror</a:t>
            </a:r>
          </a:p>
          <a:p>
            <a:pPr algn="ctr"/>
            <a:r>
              <a:rPr lang="en-US" sz="1000" dirty="0" smtClean="0"/>
              <a:t>Publications &amp; Accounts</a:t>
            </a:r>
            <a:endParaRPr lang="en-US" sz="1000" dirty="0"/>
          </a:p>
        </p:txBody>
      </p:sp>
      <p:sp>
        <p:nvSpPr>
          <p:cNvPr id="13" name="Can 12"/>
          <p:cNvSpPr/>
          <p:nvPr/>
        </p:nvSpPr>
        <p:spPr>
          <a:xfrm>
            <a:off x="3657300" y="5661520"/>
            <a:ext cx="947058" cy="973927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POPS</a:t>
            </a:r>
          </a:p>
          <a:p>
            <a:pPr algn="ctr"/>
            <a:r>
              <a:rPr lang="en-US" sz="1200" dirty="0" smtClean="0"/>
              <a:t>Proposal Data</a:t>
            </a:r>
            <a:endParaRPr lang="en-US" sz="1200" dirty="0"/>
          </a:p>
        </p:txBody>
      </p:sp>
      <p:sp>
        <p:nvSpPr>
          <p:cNvPr id="14" name="Can 13"/>
          <p:cNvSpPr/>
          <p:nvPr/>
        </p:nvSpPr>
        <p:spPr>
          <a:xfrm>
            <a:off x="5175553" y="5692019"/>
            <a:ext cx="1417965" cy="973927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NSF Awards</a:t>
            </a:r>
          </a:p>
          <a:p>
            <a:pPr algn="ctr"/>
            <a:r>
              <a:rPr lang="en-US" sz="1200" dirty="0" smtClean="0"/>
              <a:t>Original</a:t>
            </a:r>
          </a:p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5" name="Can 14"/>
          <p:cNvSpPr/>
          <p:nvPr/>
        </p:nvSpPr>
        <p:spPr>
          <a:xfrm>
            <a:off x="4946952" y="3712546"/>
            <a:ext cx="1347409" cy="116434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IU NSF Awards</a:t>
            </a:r>
          </a:p>
          <a:p>
            <a:pPr algn="ctr"/>
            <a:r>
              <a:rPr lang="en-US" sz="1200" dirty="0" smtClean="0"/>
              <a:t>Publication data </a:t>
            </a:r>
          </a:p>
          <a:p>
            <a:pPr algn="ctr"/>
            <a:r>
              <a:rPr lang="en-US" sz="1200" dirty="0" smtClean="0"/>
              <a:t>for XSEDE Users</a:t>
            </a:r>
            <a:endParaRPr lang="en-US" sz="1200" dirty="0"/>
          </a:p>
        </p:txBody>
      </p:sp>
      <p:sp>
        <p:nvSpPr>
          <p:cNvPr id="16" name="Can 15"/>
          <p:cNvSpPr/>
          <p:nvPr/>
        </p:nvSpPr>
        <p:spPr>
          <a:xfrm>
            <a:off x="2777114" y="3854583"/>
            <a:ext cx="1577172" cy="9594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XD Entities</a:t>
            </a:r>
          </a:p>
          <a:p>
            <a:pPr algn="ctr"/>
            <a:r>
              <a:rPr lang="en-US" sz="1200" dirty="0" err="1" smtClean="0"/>
              <a:t>Mashup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120950" y="2188024"/>
            <a:ext cx="2113444" cy="29167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IU TAS Publications </a:t>
            </a:r>
            <a:r>
              <a:rPr lang="en-US" sz="2400" dirty="0" err="1" smtClean="0"/>
              <a:t>Mashup</a:t>
            </a:r>
            <a:endParaRPr lang="en-US" sz="2400" dirty="0" smtClean="0"/>
          </a:p>
        </p:txBody>
      </p:sp>
      <p:sp>
        <p:nvSpPr>
          <p:cNvPr id="19" name="Rounded Rectangle 18"/>
          <p:cNvSpPr/>
          <p:nvPr/>
        </p:nvSpPr>
        <p:spPr>
          <a:xfrm flipH="1">
            <a:off x="7344135" y="4129314"/>
            <a:ext cx="1485992" cy="4901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Microsoft Academic Search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 flipH="1">
            <a:off x="7357941" y="6328348"/>
            <a:ext cx="1496281" cy="4595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Mendeley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 flipH="1">
            <a:off x="7344132" y="4688302"/>
            <a:ext cx="1485995" cy="486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Google Scholar (</a:t>
            </a:r>
            <a:r>
              <a:rPr lang="en-US" sz="1200" dirty="0"/>
              <a:t>U</a:t>
            </a:r>
            <a:r>
              <a:rPr lang="en-US" sz="1200" dirty="0" smtClean="0"/>
              <a:t>ser profiles)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 flipH="1">
            <a:off x="7346849" y="5227962"/>
            <a:ext cx="1496282" cy="49792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ISI Web of  Science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 flipH="1">
            <a:off x="7371039" y="5781526"/>
            <a:ext cx="1496280" cy="4838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iteseer</a:t>
            </a:r>
            <a:r>
              <a:rPr lang="en-US" sz="1200" dirty="0" smtClean="0"/>
              <a:t>, </a:t>
            </a:r>
            <a:r>
              <a:rPr lang="en-US" sz="1200" dirty="0" err="1" smtClean="0"/>
              <a:t>PUBMed</a:t>
            </a:r>
            <a:r>
              <a:rPr lang="en-US" sz="1200" dirty="0" smtClean="0"/>
              <a:t>, ACM, IEEE, …</a:t>
            </a:r>
            <a:endParaRPr lang="en-US" sz="1200" dirty="0"/>
          </a:p>
        </p:txBody>
      </p:sp>
      <p:sp>
        <p:nvSpPr>
          <p:cNvPr id="42" name="Right Arrow 41"/>
          <p:cNvSpPr/>
          <p:nvPr/>
        </p:nvSpPr>
        <p:spPr>
          <a:xfrm flipH="1">
            <a:off x="2351415" y="3254311"/>
            <a:ext cx="6518525" cy="4582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6431442" y="3710910"/>
            <a:ext cx="324151" cy="14617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>
            <a:off x="5375275" y="4896643"/>
            <a:ext cx="498022" cy="29745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 Arrow 48"/>
          <p:cNvSpPr/>
          <p:nvPr/>
        </p:nvSpPr>
        <p:spPr>
          <a:xfrm>
            <a:off x="3302151" y="4872835"/>
            <a:ext cx="498022" cy="29745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 rot="3183385">
            <a:off x="2370932" y="4812205"/>
            <a:ext cx="498022" cy="29745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nip Single Corner Rectangle 1"/>
          <p:cNvSpPr/>
          <p:nvPr/>
        </p:nvSpPr>
        <p:spPr>
          <a:xfrm>
            <a:off x="2619877" y="5687782"/>
            <a:ext cx="931334" cy="947665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XSEDE</a:t>
            </a:r>
          </a:p>
          <a:p>
            <a:pPr algn="ctr"/>
            <a:r>
              <a:rPr lang="en-US" sz="1200" dirty="0" smtClean="0"/>
              <a:t>Quarterly Reports</a:t>
            </a:r>
            <a:endParaRPr lang="en-US" sz="1200" dirty="0"/>
          </a:p>
        </p:txBody>
      </p:sp>
      <p:sp>
        <p:nvSpPr>
          <p:cNvPr id="18" name="Right Arrow 17"/>
          <p:cNvSpPr/>
          <p:nvPr/>
        </p:nvSpPr>
        <p:spPr>
          <a:xfrm>
            <a:off x="8567156" y="1629223"/>
            <a:ext cx="576844" cy="4269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76943" y="1532463"/>
            <a:ext cx="70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XSEDE</a:t>
            </a:r>
          </a:p>
          <a:p>
            <a:r>
              <a:rPr lang="en-US" sz="1200" dirty="0" smtClean="0"/>
              <a:t>Portal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1709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Architecture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239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Peers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researches supported by XSEDE/SPs compare to their peers?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Comparing Publications</a:t>
            </a:r>
          </a:p>
          <a:p>
            <a:pPr lvl="1"/>
            <a:r>
              <a:rPr lang="en-US" dirty="0" smtClean="0"/>
              <a:t>Comparing Researchers</a:t>
            </a:r>
          </a:p>
          <a:p>
            <a:pPr lvl="2"/>
            <a:r>
              <a:rPr lang="en-US" dirty="0" smtClean="0"/>
              <a:t>Define XSEDE/SP supported researchers?</a:t>
            </a:r>
          </a:p>
          <a:p>
            <a:pPr lvl="2"/>
            <a:r>
              <a:rPr lang="en-US" dirty="0" smtClean="0"/>
              <a:t>Impact attributing to XSEDE/SP?</a:t>
            </a:r>
          </a:p>
          <a:p>
            <a:pPr lvl="2"/>
            <a:r>
              <a:rPr lang="en-US" dirty="0" smtClean="0"/>
              <a:t>Choosing/Defining Peers?</a:t>
            </a:r>
          </a:p>
        </p:txBody>
      </p:sp>
    </p:spTree>
    <p:extLst>
      <p:ext uri="{BB962C8B-B14F-4D97-AF65-F5344CB8AC3E}">
        <p14:creationId xmlns:p14="http://schemas.microsoft.com/office/powerpoint/2010/main" val="341044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Peers Comparison -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XSEDE/SP publications</a:t>
            </a:r>
          </a:p>
          <a:p>
            <a:pPr lvl="1"/>
            <a:r>
              <a:rPr lang="en-US" dirty="0" smtClean="0"/>
              <a:t>XUP</a:t>
            </a:r>
          </a:p>
          <a:p>
            <a:pPr lvl="1"/>
            <a:r>
              <a:rPr lang="en-US" dirty="0" smtClean="0"/>
              <a:t>Parsed from Past TG/XD Quarterly Reports</a:t>
            </a:r>
          </a:p>
          <a:p>
            <a:pPr lvl="1"/>
            <a:r>
              <a:rPr lang="en-US" dirty="0" smtClean="0"/>
              <a:t>Verified with external source (ISI Web of Knowledge)</a:t>
            </a:r>
          </a:p>
          <a:p>
            <a:pPr lvl="1"/>
            <a:r>
              <a:rPr lang="en-US" dirty="0" smtClean="0"/>
              <a:t>About 5,000 confirmed ones via ISI</a:t>
            </a:r>
          </a:p>
          <a:p>
            <a:r>
              <a:rPr lang="en-US" dirty="0" smtClean="0"/>
              <a:t>Peers</a:t>
            </a:r>
          </a:p>
          <a:p>
            <a:pPr lvl="1"/>
            <a:r>
              <a:rPr lang="en-US" dirty="0" smtClean="0"/>
              <a:t>Given one XSEDE/SP publication, we need to identify all the publications that appeared in </a:t>
            </a:r>
            <a:r>
              <a:rPr lang="en-US" dirty="0" smtClean="0">
                <a:solidFill>
                  <a:srgbClr val="FF0000"/>
                </a:solidFill>
              </a:rPr>
              <a:t>the same journal issue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the same document type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Obtained about </a:t>
            </a:r>
            <a:r>
              <a:rPr lang="en-US" dirty="0" smtClean="0">
                <a:solidFill>
                  <a:srgbClr val="FF0000"/>
                </a:solidFill>
              </a:rPr>
              <a:t>1.3M</a:t>
            </a:r>
            <a:r>
              <a:rPr lang="en-US" dirty="0" smtClean="0">
                <a:solidFill>
                  <a:srgbClr val="000000"/>
                </a:solidFill>
              </a:rPr>
              <a:t> publications from the journals that XSEDE/SP publications appeared (source: ISI)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Parsed the data and grouped into comparison groups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2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Peers Comparison – Publications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a metric based on percentile ranking of frequency of citation among peers.</a:t>
            </a:r>
          </a:p>
          <a:p>
            <a:r>
              <a:rPr lang="en-US" dirty="0" smtClean="0"/>
              <a:t>Approach</a:t>
            </a:r>
            <a:endParaRPr lang="en-US" dirty="0" smtClean="0"/>
          </a:p>
          <a:p>
            <a:pPr lvl="1"/>
            <a:r>
              <a:rPr lang="en-US" dirty="0" smtClean="0"/>
              <a:t>Rank each XSEDE/SP publication among their peers (percentile ranking)</a:t>
            </a:r>
          </a:p>
          <a:p>
            <a:pPr lvl="1"/>
            <a:r>
              <a:rPr lang="en-US" dirty="0" smtClean="0"/>
              <a:t>Count how many of them fall into each ranking quarter (top 1Q, 2Q, 3Q, 4Q) and compute the percentage of each</a:t>
            </a:r>
          </a:p>
          <a:p>
            <a:pPr lvl="1"/>
            <a:r>
              <a:rPr lang="en-US" dirty="0" smtClean="0"/>
              <a:t>Grouped by each journal</a:t>
            </a:r>
          </a:p>
        </p:txBody>
      </p:sp>
    </p:spTree>
    <p:extLst>
      <p:ext uri="{BB962C8B-B14F-4D97-AF65-F5344CB8AC3E}">
        <p14:creationId xmlns:p14="http://schemas.microsoft.com/office/powerpoint/2010/main" val="259372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– top 10 Journals based on # of XSEDE/SP Publications</a:t>
            </a:r>
            <a:endParaRPr lang="en-US" dirty="0"/>
          </a:p>
        </p:txBody>
      </p:sp>
      <p:pic>
        <p:nvPicPr>
          <p:cNvPr id="4" name="Picture 3" descr="Dec22_Fig1_top10_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" y="1556457"/>
            <a:ext cx="8953911" cy="42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7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c22_Fig1_top10_ba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18"/>
          <a:stretch/>
        </p:blipFill>
        <p:spPr>
          <a:xfrm>
            <a:off x="415220" y="605194"/>
            <a:ext cx="8084577" cy="625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3176" y="796068"/>
            <a:ext cx="258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XSEDE/SP publications that fall into each quarters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7077" y="143529"/>
            <a:ext cx="715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Results – Top 10 journals (Portion zoomed in – first half)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52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c22_Fig1_top10_ba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5"/>
          <a:stretch/>
        </p:blipFill>
        <p:spPr>
          <a:xfrm>
            <a:off x="427430" y="637378"/>
            <a:ext cx="8402100" cy="60786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077" y="143529"/>
            <a:ext cx="7779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Results – Top 10 journals (Portion zoomed in – second half)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35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894</Words>
  <Application>Microsoft Macintosh PowerPoint</Application>
  <PresentationFormat>On-screen Show (4:3)</PresentationFormat>
  <Paragraphs>157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Scientific Impact Evaluation of XSEDE/SP – Peers Comparison</vt:lpstr>
      <vt:lpstr>Summary of Previous Efforts</vt:lpstr>
      <vt:lpstr>Architecture</vt:lpstr>
      <vt:lpstr>Peers Comparison</vt:lpstr>
      <vt:lpstr>Peers Comparison - Publications</vt:lpstr>
      <vt:lpstr>Peers Comparison – Publications cont’d</vt:lpstr>
      <vt:lpstr>Results – top 10 Journals based on # of XSEDE/SP Publications</vt:lpstr>
      <vt:lpstr>PowerPoint Presentation</vt:lpstr>
      <vt:lpstr>PowerPoint Presentation</vt:lpstr>
      <vt:lpstr>Results – top 66 Journals based on # of XSEDE/SP Publications</vt:lpstr>
      <vt:lpstr>Peers Comparison – Ranking Scores</vt:lpstr>
      <vt:lpstr>Results – Ranking Scores</vt:lpstr>
      <vt:lpstr>PowerPoint Presentation</vt:lpstr>
      <vt:lpstr>PowerPoint Presentation</vt:lpstr>
      <vt:lpstr>Peers Comparison for Publications - Discussion</vt:lpstr>
      <vt:lpstr>PowerPoint Presentation</vt:lpstr>
      <vt:lpstr>Peers Comparison for Publications – ongoing activities</vt:lpstr>
      <vt:lpstr>Thank you!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Fugang Wang</dc:creator>
  <cp:lastModifiedBy>Fugang Wang</cp:lastModifiedBy>
  <cp:revision>51</cp:revision>
  <dcterms:created xsi:type="dcterms:W3CDTF">2014-12-19T15:30:31Z</dcterms:created>
  <dcterms:modified xsi:type="dcterms:W3CDTF">2014-12-22T18:57:19Z</dcterms:modified>
</cp:coreProperties>
</file>