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83" r:id="rId4"/>
    <p:sldId id="284" r:id="rId5"/>
    <p:sldId id="296" r:id="rId6"/>
    <p:sldId id="285" r:id="rId7"/>
    <p:sldId id="295" r:id="rId8"/>
    <p:sldId id="321" r:id="rId9"/>
    <p:sldId id="318" r:id="rId10"/>
    <p:sldId id="306" r:id="rId11"/>
    <p:sldId id="305" r:id="rId12"/>
    <p:sldId id="302" r:id="rId13"/>
    <p:sldId id="299" r:id="rId14"/>
    <p:sldId id="265" r:id="rId15"/>
    <p:sldId id="320" r:id="rId16"/>
    <p:sldId id="282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9" autoAdjust="0"/>
    <p:restoredTop sz="95361" autoAdjust="0"/>
  </p:normalViewPr>
  <p:slideViewPr>
    <p:cSldViewPr snapToGrid="0" snapToObjects="1">
      <p:cViewPr varScale="1">
        <p:scale>
          <a:sx n="100" d="100"/>
          <a:sy n="100" d="100"/>
        </p:scale>
        <p:origin x="13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5E303-5000-CC4F-932B-338C5DD1CF9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B773A-5C21-E443-90E5-B81E07BD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</a:t>
            </a:r>
            <a:r>
              <a:rPr lang="en-US" baseline="0" dirty="0"/>
              <a:t> valid XSEDE publications;</a:t>
            </a:r>
          </a:p>
          <a:p>
            <a:r>
              <a:rPr lang="en-US" baseline="0" dirty="0"/>
              <a:t>Identify peers;</a:t>
            </a:r>
          </a:p>
          <a:p>
            <a:r>
              <a:rPr lang="en-US" baseline="0" dirty="0"/>
              <a:t>Calculating percentile rank among comparing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B773A-5C21-E443-90E5-B81E07BDE4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Nonparametric for qualitative analysis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 XD sample and peers sample different</a:t>
            </a:r>
          </a:p>
          <a:p>
            <a:r>
              <a:rPr lang="en-US" baseline="0" dirty="0"/>
              <a:t>T-test showing quantitative difference with statistically significance</a:t>
            </a:r>
          </a:p>
          <a:p>
            <a:r>
              <a:rPr lang="en-US" baseline="0" dirty="0"/>
              <a:t>Average XSEDE paper received 10.90-16.32 citations more than their peers;</a:t>
            </a:r>
          </a:p>
          <a:p>
            <a:r>
              <a:rPr lang="en-US" baseline="0" dirty="0"/>
              <a:t>Average XSEDE paper’s citation ranked 9.07%-10.59% higher than their peers.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B773A-5C21-E443-90E5-B81E07BDE4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Percentile rank scores in each 10% groups.</a:t>
            </a:r>
          </a:p>
          <a:p>
            <a:r>
              <a:rPr lang="en-US" dirty="0"/>
              <a:t>More on higher</a:t>
            </a:r>
            <a:r>
              <a:rPr lang="en-US" baseline="0" dirty="0"/>
              <a:t>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B773A-5C21-E443-90E5-B81E07BDE4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Peers comparison</a:t>
            </a:r>
            <a:r>
              <a:rPr lang="en-US" baseline="0" dirty="0"/>
              <a:t> data grouped by journal names</a:t>
            </a:r>
          </a:p>
          <a:p>
            <a:r>
              <a:rPr lang="en-US" baseline="0" dirty="0"/>
              <a:t>Average data</a:t>
            </a:r>
          </a:p>
          <a:p>
            <a:r>
              <a:rPr lang="en-US" baseline="0" dirty="0"/>
              <a:t>Green &gt; 50%, better half</a:t>
            </a:r>
          </a:p>
          <a:p>
            <a:r>
              <a:rPr lang="en-US" baseline="0" dirty="0"/>
              <a:t>Red &lt; 50%, below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B773A-5C21-E443-90E5-B81E07BDE4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GOOD</a:t>
            </a:r>
          </a:p>
          <a:p>
            <a:r>
              <a:rPr lang="en-US" dirty="0"/>
              <a:t>FOS difference. Most</a:t>
            </a:r>
            <a:r>
              <a:rPr lang="en-US" baseline="0" dirty="0"/>
              <a:t> good, some below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B773A-5C21-E443-90E5-B81E07BDE4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B773A-5C21-E443-90E5-B81E07BDE4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point values </a:t>
            </a:r>
            <a:r>
              <a:rPr lang="mr-IN" dirty="0"/>
              <a:t>–</a:t>
            </a:r>
            <a:r>
              <a:rPr lang="en-US" dirty="0"/>
              <a:t> FWCI (XD publication number/publication number in the field)</a:t>
            </a:r>
          </a:p>
          <a:p>
            <a:r>
              <a:rPr lang="en-US" dirty="0"/>
              <a:t>Sorted by publication count of field to emphasize</a:t>
            </a:r>
            <a:r>
              <a:rPr lang="en-US" baseline="0" dirty="0"/>
              <a:t> the impact of the FOS more tightly related to XD</a:t>
            </a:r>
          </a:p>
          <a:p>
            <a:r>
              <a:rPr lang="en-US" dirty="0"/>
              <a:t>Most above 1 (better than expected) </a:t>
            </a:r>
            <a:r>
              <a:rPr lang="mr-IN" dirty="0"/>
              <a:t>–</a:t>
            </a:r>
            <a:r>
              <a:rPr lang="en-US" dirty="0"/>
              <a:t> political science below, but only 3 data points thus not statistically significant</a:t>
            </a:r>
          </a:p>
          <a:p>
            <a:r>
              <a:rPr lang="en-US" dirty="0"/>
              <a:t>Overall 4.3 pretty high. 4.3 times the average from ALL, or 3.3 times more than expected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B773A-5C21-E443-90E5-B81E07BDE4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7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many, and in what percentage,</a:t>
            </a:r>
            <a:r>
              <a:rPr lang="en-US" baseline="0" dirty="0"/>
              <a:t> of XD papers fall into the highly cited papers group?</a:t>
            </a:r>
          </a:p>
          <a:p>
            <a:r>
              <a:rPr lang="en-US" baseline="0" dirty="0"/>
              <a:t>Overall, 4.8% XD papers in top 1% highly cited group; 22.5% in top 5%. Out of proportionally good.</a:t>
            </a:r>
          </a:p>
          <a:p>
            <a:r>
              <a:rPr lang="en-US" baseline="0" dirty="0"/>
              <a:t>Again, XD papers more on the higher 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B773A-5C21-E443-90E5-B81E07BDE4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6118-B4DA-CE4D-9E35-1169172A1A90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95B9-720E-E74E-A9BC-C143C06EEABB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8882-6C01-214F-BB3B-2ED298B29202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8519-154F-9D48-A9E8-54B1D677068C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5CD8-6329-C347-ACF9-9269EFEEE839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1B84-2FAB-6944-A8F3-8FF6A19A1E37}" type="datetime1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C70F-28DE-0047-B7DE-3D04108388D9}" type="datetime1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D991-9994-784D-8ACA-8E50B512FFB8}" type="datetime1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F81-6E3B-C54F-A18E-887E3894DE9F}" type="datetime1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4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A996-227A-AD41-8BA3-C1B24EAFE44A}" type="datetime1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8290-9991-1347-ADB6-A8113BA74073}" type="datetime1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9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389F-F37D-104E-A58D-F78E124CDACF}" type="datetime1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owballmetric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imp.ccr.xdmod.org/xdportalpub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Impact Metrics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Gregor von Laszewski, Fugang Wang</a:t>
            </a:r>
          </a:p>
          <a:p>
            <a:r>
              <a:rPr lang="en-US" dirty="0"/>
              <a:t>Indiana University</a:t>
            </a:r>
          </a:p>
          <a:p>
            <a:endParaRPr lang="en-US" dirty="0"/>
          </a:p>
          <a:p>
            <a:r>
              <a:rPr lang="en-US" dirty="0"/>
              <a:t>Jul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1D9C5-ED03-304D-91D2-39DD0C72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8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1332" cy="49699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XSEDE publications to be compared</a:t>
            </a:r>
          </a:p>
          <a:p>
            <a:pPr lvl="1"/>
            <a:r>
              <a:rPr lang="en-US" dirty="0"/>
              <a:t>User submitted data from XUP</a:t>
            </a:r>
          </a:p>
          <a:p>
            <a:pPr lvl="1"/>
            <a:r>
              <a:rPr lang="en-US" dirty="0"/>
              <a:t>Parsed from Past TG/XD Quarterly Reports</a:t>
            </a:r>
          </a:p>
          <a:p>
            <a:pPr lvl="1"/>
            <a:r>
              <a:rPr lang="en-US" dirty="0"/>
              <a:t>Verified with external source (ISI Web of Knowledge)</a:t>
            </a:r>
          </a:p>
          <a:p>
            <a:pPr lvl="1"/>
            <a:r>
              <a:rPr lang="en-US" dirty="0"/>
              <a:t>~9k confirmed publications and ~5k in compared groups (from 122 journals that had at least 10 XD publications appeared  in them)</a:t>
            </a:r>
          </a:p>
          <a:p>
            <a:r>
              <a:rPr lang="en-US" dirty="0"/>
              <a:t>Identify Peers</a:t>
            </a:r>
          </a:p>
          <a:p>
            <a:pPr lvl="1"/>
            <a:r>
              <a:rPr lang="en-US" dirty="0"/>
              <a:t>Given one XSEDE/SP publication, we need to identify all the publications that appeared in </a:t>
            </a:r>
            <a:r>
              <a:rPr lang="en-US" dirty="0">
                <a:solidFill>
                  <a:srgbClr val="FF0000"/>
                </a:solidFill>
              </a:rPr>
              <a:t>the same journal issue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Obtained more than </a:t>
            </a:r>
            <a:r>
              <a:rPr lang="en-US" dirty="0">
                <a:solidFill>
                  <a:srgbClr val="FF0000"/>
                </a:solidFill>
              </a:rPr>
              <a:t>2M</a:t>
            </a:r>
            <a:r>
              <a:rPr lang="en-US" dirty="0">
                <a:solidFill>
                  <a:srgbClr val="000000"/>
                </a:solidFill>
              </a:rPr>
              <a:t> publications from the journals that XSEDE/SP publications appeared (source: Web of Science)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Parsed the data and grouped into comparison groups</a:t>
            </a:r>
          </a:p>
          <a:p>
            <a:r>
              <a:rPr lang="en-US" dirty="0"/>
              <a:t>Calculate percentile rank of citation count for each XD publication within the journal issue it appeared 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Largest know database for comparison for XSEDE publications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267" y="274638"/>
            <a:ext cx="8822265" cy="1143000"/>
          </a:xfrm>
        </p:spPr>
        <p:txBody>
          <a:bodyPr>
            <a:noAutofit/>
          </a:bodyPr>
          <a:lstStyle/>
          <a:p>
            <a:r>
              <a:rPr lang="en-US" sz="4000" dirty="0"/>
              <a:t>Journal Publication Based Peers Comparison -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A6339F-D1EF-1B4E-9ACA-0D20B08D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5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5-30 at 9.33.2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7"/>
          <a:stretch/>
        </p:blipFill>
        <p:spPr>
          <a:xfrm>
            <a:off x="524933" y="4692644"/>
            <a:ext cx="8216900" cy="17624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9390" y="1124551"/>
            <a:ext cx="84024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Nonparametric analysis showing difference of sample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Mann-Whitney-Wilcoxon test, Mood’s median test, and </a:t>
            </a:r>
            <a:r>
              <a:rPr lang="en-US" sz="2400" dirty="0" err="1"/>
              <a:t>Kruskal</a:t>
            </a:r>
            <a:r>
              <a:rPr lang="en-US" sz="2400" dirty="0"/>
              <a:t>-Wallis test.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T-test showing quantitative difference (Both statistically significant difference)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Citation count. 95% confidence interval: </a:t>
            </a:r>
            <a:r>
              <a:rPr lang="en-US" sz="2400" dirty="0">
                <a:solidFill>
                  <a:srgbClr val="FF0000"/>
                </a:solidFill>
              </a:rPr>
              <a:t>[10.90,16.32]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Percentile ranking. 95% confidence interval: </a:t>
            </a:r>
            <a:r>
              <a:rPr lang="en-US" sz="2400" dirty="0">
                <a:solidFill>
                  <a:srgbClr val="FF0000"/>
                </a:solidFill>
              </a:rPr>
              <a:t>[9.07,10.59]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33" y="42122"/>
            <a:ext cx="9048732" cy="910204"/>
          </a:xfrm>
        </p:spPr>
        <p:txBody>
          <a:bodyPr>
            <a:normAutofit/>
          </a:bodyPr>
          <a:lstStyle/>
          <a:p>
            <a:r>
              <a:rPr lang="en-US" sz="4000" dirty="0"/>
              <a:t>Peers Comparison Summary Statistics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2AADA-3FD1-E944-957B-66BC0264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1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tranking_histo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6" y="480291"/>
            <a:ext cx="8231592" cy="636077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33" y="42122"/>
            <a:ext cx="9048732" cy="9102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Histogram of Percentile Ranking, in </a:t>
            </a:r>
            <a:r>
              <a:rPr lang="en-US" sz="3600" dirty="0" err="1"/>
              <a:t>Decile</a:t>
            </a:r>
            <a:r>
              <a:rPr lang="en-US" sz="3600" dirty="0"/>
              <a:t> Groups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667AE-8150-FB41-9945-A5B44FC0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i_peers_byj_mea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3" y="3017520"/>
            <a:ext cx="9144000" cy="384048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32" y="89356"/>
            <a:ext cx="9127067" cy="910204"/>
          </a:xfrm>
        </p:spPr>
        <p:txBody>
          <a:bodyPr>
            <a:noAutofit/>
          </a:bodyPr>
          <a:lstStyle/>
          <a:p>
            <a:r>
              <a:rPr lang="en-US" sz="3600" dirty="0"/>
              <a:t>Peers Comparison by Journal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199" y="870725"/>
            <a:ext cx="8544399" cy="2017960"/>
          </a:xfrm>
        </p:spPr>
        <p:txBody>
          <a:bodyPr>
            <a:noAutofit/>
          </a:bodyPr>
          <a:lstStyle/>
          <a:p>
            <a:r>
              <a:rPr lang="en-US" sz="1800" dirty="0"/>
              <a:t>Average percentile ranking data grouped by journal name</a:t>
            </a:r>
          </a:p>
          <a:p>
            <a:r>
              <a:rPr lang="en-US" sz="1800" dirty="0"/>
              <a:t>Purple horizontal line indicates the 50% percentile</a:t>
            </a:r>
          </a:p>
          <a:p>
            <a:r>
              <a:rPr lang="en-US" sz="1800" dirty="0"/>
              <a:t>GREEN bars greater than 50% and RED less than 50%</a:t>
            </a:r>
          </a:p>
          <a:p>
            <a:r>
              <a:rPr lang="en-US" sz="1800" dirty="0"/>
              <a:t>XSEDE publications in most journals tend to receive more citation than their peers do.</a:t>
            </a:r>
          </a:p>
          <a:p>
            <a:r>
              <a:rPr lang="en-US" sz="1800" dirty="0"/>
              <a:t>Analysis using median instead of average show similar results. Aggregating by FOS showing similar results as well (more graph on reports and paper).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1185C-50C0-EA47-A977-CD9652FE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0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Peers Comparison for Publications - Discussion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Overall percentile ranking scores skewed on the higher end (the histogram graph)</a:t>
            </a:r>
          </a:p>
          <a:p>
            <a:r>
              <a:rPr lang="en-US" dirty="0"/>
              <a:t>With 95% confidence level (from T-test):</a:t>
            </a:r>
          </a:p>
          <a:p>
            <a:pPr lvl="1"/>
            <a:r>
              <a:rPr lang="en-US" dirty="0"/>
              <a:t>Average XSEDE paper receives </a:t>
            </a:r>
            <a:r>
              <a:rPr lang="en-US" b="1" dirty="0"/>
              <a:t>10.90-16.32 </a:t>
            </a:r>
            <a:r>
              <a:rPr lang="en-US" dirty="0"/>
              <a:t>citations more than their peers</a:t>
            </a:r>
          </a:p>
          <a:p>
            <a:pPr lvl="1"/>
            <a:r>
              <a:rPr lang="en-US" dirty="0"/>
              <a:t>Average XSEDE paper ranks </a:t>
            </a:r>
            <a:r>
              <a:rPr lang="en-US" b="1" dirty="0"/>
              <a:t>9.07%-10.59% </a:t>
            </a:r>
            <a:r>
              <a:rPr lang="en-US" dirty="0"/>
              <a:t>higher than their peers judging by citations received</a:t>
            </a:r>
          </a:p>
          <a:p>
            <a:pPr lvl="1"/>
            <a:r>
              <a:rPr lang="en-US" b="1" i="1" dirty="0"/>
              <a:t>peers</a:t>
            </a:r>
            <a:r>
              <a:rPr lang="en-US" dirty="0"/>
              <a:t> meaning in the same journal issue</a:t>
            </a:r>
          </a:p>
          <a:p>
            <a:r>
              <a:rPr lang="en-US" dirty="0"/>
              <a:t>While grouping by each journal, results shows that XSEDE publications in most journals tend to receive more citation than their peers do.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BBF09-4E66-E34A-A9C7-88EA7B45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3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6969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Fields Weighted Citation Impact (FWCI)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Introduced as part of the snowball metrics (</a:t>
            </a:r>
            <a:r>
              <a:rPr lang="en-US" dirty="0">
                <a:hlinkClick r:id="rId3"/>
              </a:rPr>
              <a:t>https://www.snowballmetrics.com/</a:t>
            </a:r>
            <a:r>
              <a:rPr lang="en-US" dirty="0"/>
              <a:t>)</a:t>
            </a:r>
          </a:p>
          <a:p>
            <a:r>
              <a:rPr lang="en-US" dirty="0"/>
              <a:t>Definition: The ratio of the average citation of XSEDE publications to that of ALL the publications in the same Field of Study</a:t>
            </a:r>
          </a:p>
          <a:p>
            <a:pPr lvl="1"/>
            <a:r>
              <a:rPr lang="en-US" dirty="0"/>
              <a:t>FWCI value 1: Received citations as expected</a:t>
            </a:r>
          </a:p>
          <a:p>
            <a:pPr lvl="1"/>
            <a:r>
              <a:rPr lang="en-US" dirty="0"/>
              <a:t>FWCI value &gt; 1: Received more than expected citations</a:t>
            </a:r>
          </a:p>
          <a:p>
            <a:pPr lvl="1"/>
            <a:r>
              <a:rPr lang="en-US" dirty="0"/>
              <a:t>FWCI value &lt; 1: Received less than expected citations</a:t>
            </a:r>
          </a:p>
          <a:p>
            <a:pPr lvl="1"/>
            <a:r>
              <a:rPr lang="en-US" dirty="0"/>
              <a:t>E.g., a FWCI value 2.5 means the studied group received 1.5 times more citations than expected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15FB6-EDB8-1041-8015-931784D4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6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wci_nx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812801"/>
            <a:ext cx="7823200" cy="60451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68" y="140942"/>
            <a:ext cx="9048732" cy="910204"/>
          </a:xfrm>
        </p:spPr>
        <p:txBody>
          <a:bodyPr>
            <a:normAutofit/>
          </a:bodyPr>
          <a:lstStyle/>
          <a:p>
            <a:r>
              <a:rPr lang="en-US" sz="3600" dirty="0"/>
              <a:t>Field and FWCI by Publication Count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E1F5F2-61DD-FD40-80F6-030B25E6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8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5-30 at 9.32.2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3"/>
          <a:stretch/>
        </p:blipFill>
        <p:spPr>
          <a:xfrm>
            <a:off x="0" y="1083734"/>
            <a:ext cx="9144000" cy="552811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33" y="42122"/>
            <a:ext cx="9048732" cy="910204"/>
          </a:xfrm>
        </p:spPr>
        <p:txBody>
          <a:bodyPr>
            <a:normAutofit/>
          </a:bodyPr>
          <a:lstStyle/>
          <a:p>
            <a:r>
              <a:rPr lang="en-US" sz="3600" dirty="0"/>
              <a:t>Highly Cited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38309-1094-5445-8C26-ECA8657B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5268" y="234077"/>
            <a:ext cx="9048732" cy="9102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Updated Scientific Impact Metrics Data for XSEDE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9D6D31-CA20-6E49-9C74-8891F00ED36A}"/>
              </a:ext>
            </a:extLst>
          </p:cNvPr>
          <p:cNvSpPr/>
          <p:nvPr/>
        </p:nvSpPr>
        <p:spPr>
          <a:xfrm>
            <a:off x="495300" y="1360944"/>
            <a:ext cx="815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Maintaining the publication and citation mashup database and keep the data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Monthly update of publication data (from XUP) and citation data (from Web of Science)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Metrics generation and mashup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Current snapshot highlights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6056 </a:t>
            </a:r>
            <a:r>
              <a:rPr lang="en-US" sz="2400" dirty="0"/>
              <a:t>XSEDE users are authors of at least one XSEDE related publication.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They are from </a:t>
            </a:r>
            <a:r>
              <a:rPr lang="en-US" sz="2400" b="1" dirty="0"/>
              <a:t>720 </a:t>
            </a:r>
            <a:r>
              <a:rPr lang="en-US" sz="2400" dirty="0"/>
              <a:t>organizations.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Or </a:t>
            </a:r>
            <a:r>
              <a:rPr lang="en-US" sz="2400" b="1" dirty="0"/>
              <a:t>2242 </a:t>
            </a:r>
            <a:r>
              <a:rPr lang="en-US" sz="2400" dirty="0"/>
              <a:t>XSEDE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 publications </a:t>
            </a:r>
            <a:r>
              <a:rPr lang="en-US" sz="2400" b="1" dirty="0"/>
              <a:t>18,076 </a:t>
            </a:r>
            <a:r>
              <a:rPr lang="en-US" sz="2400" dirty="0"/>
              <a:t>(externally verified).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Total citations </a:t>
            </a:r>
            <a:r>
              <a:rPr lang="en-US" sz="2400" b="1" dirty="0"/>
              <a:t>628,395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0B2E7-7A4E-E146-99C7-446F2E6D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3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" y="88900"/>
            <a:ext cx="8915400" cy="761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Scientific Impact Metrics of XSEDE (as of Jun 30</a:t>
            </a:r>
            <a:r>
              <a:rPr lang="en-US" sz="2600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2020)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0F414F-B90F-864D-B6B5-D4A7DE71A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82836"/>
              </p:ext>
            </p:extLst>
          </p:nvPr>
        </p:nvGraphicFramePr>
        <p:xfrm>
          <a:off x="228600" y="828675"/>
          <a:ext cx="8686800" cy="5521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52526534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76643359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57690383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01030559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37736562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848306832"/>
                    </a:ext>
                  </a:extLst>
                </a:gridCol>
              </a:tblGrid>
              <a:tr h="1203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Number of externally verified unique publications*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</a:rPr>
                        <a:t>i10-index (Number of publications cited at least 10 times)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Overall citation count*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</a:rPr>
                        <a:t>h-index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</a:rPr>
                        <a:t>g-index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extLst>
                  <a:ext uri="{0D108BD9-81ED-4DB2-BD59-A6C34878D82A}">
                    <a16:rowId xmlns:a16="http://schemas.microsoft.com/office/drawing/2014/main" val="1313857303"/>
                  </a:ext>
                </a:extLst>
              </a:tr>
              <a:tr h="586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</a:rPr>
                        <a:t>Since 2005 (TG+XD)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18,076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10,338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628,395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260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468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extLst>
                  <a:ext uri="{0D108BD9-81ED-4DB2-BD59-A6C34878D82A}">
                    <a16:rowId xmlns:a16="http://schemas.microsoft.com/office/drawing/2014/main" val="2051060599"/>
                  </a:ext>
                </a:extLst>
              </a:tr>
              <a:tr h="377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</a:rPr>
                        <a:t>Since 2011 (XD)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15,530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8,307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427,135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206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359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extLst>
                  <a:ext uri="{0D108BD9-81ED-4DB2-BD59-A6C34878D82A}">
                    <a16:rowId xmlns:a16="http://schemas.microsoft.com/office/drawing/2014/main" val="3782420729"/>
                  </a:ext>
                </a:extLst>
              </a:tr>
              <a:tr h="7331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Change since last quarter</a:t>
                      </a:r>
                      <a:r>
                        <a:rPr lang="en-US" sz="1500" baseline="300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(TG+XD)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+736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+491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+37,404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+7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+13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extLst>
                  <a:ext uri="{0D108BD9-81ED-4DB2-BD59-A6C34878D82A}">
                    <a16:rowId xmlns:a16="http://schemas.microsoft.com/office/drawing/2014/main" val="3329154851"/>
                  </a:ext>
                </a:extLst>
              </a:tr>
              <a:tr h="5937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Change since last year</a:t>
                      </a:r>
                      <a:r>
                        <a:rPr lang="en-US" sz="1600" baseline="300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(TG+XD)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+2,323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+1,698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+127,266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566975"/>
                  </a:ext>
                </a:extLst>
              </a:tr>
              <a:tr h="602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Change since last quarter</a:t>
                      </a:r>
                      <a:r>
                        <a:rPr lang="en-US" sz="1500" baseline="300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(XD)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+719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+475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+32,322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+10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+15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b"/>
                </a:tc>
                <a:extLst>
                  <a:ext uri="{0D108BD9-81ED-4DB2-BD59-A6C34878D82A}">
                    <a16:rowId xmlns:a16="http://schemas.microsoft.com/office/drawing/2014/main" val="649471130"/>
                  </a:ext>
                </a:extLst>
              </a:tr>
              <a:tr h="718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Change since last year</a:t>
                      </a:r>
                      <a:r>
                        <a:rPr lang="en-US" sz="1600" baseline="300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(XD)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567" marR="102567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+2,278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+1,651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+112,452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93046"/>
                  </a:ext>
                </a:extLst>
              </a:tr>
              <a:tr h="706032">
                <a:tc gridSpan="6">
                  <a:txBody>
                    <a:bodyPr/>
                    <a:lstStyle/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effectLst/>
                        </a:rPr>
                        <a:t>Data updated as of Jun 30th, 2020.</a:t>
                      </a:r>
                      <a:endParaRPr lang="en-US" sz="1600" dirty="0">
                        <a:effectLst/>
                      </a:endParaRP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effectLst/>
                        </a:rPr>
                        <a:t>Note 1: Quarterly change was compared to the data as of Mar 31</a:t>
                      </a:r>
                      <a:r>
                        <a:rPr lang="en-US" sz="1300" baseline="30000" dirty="0">
                          <a:effectLst/>
                        </a:rPr>
                        <a:t>st </a:t>
                      </a:r>
                      <a:r>
                        <a:rPr lang="en-US" sz="1300" dirty="0">
                          <a:effectLst/>
                        </a:rPr>
                        <a:t>2020.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 2: Yearly change was compared to the data as of June 30th 2019.</a:t>
                      </a:r>
                    </a:p>
                  </a:txBody>
                  <a:tcPr marL="102567" marR="10256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1406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0BE5-3FD2-E74D-8713-32E8F9EE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768" y="165862"/>
            <a:ext cx="9048732" cy="910204"/>
          </a:xfrm>
        </p:spPr>
        <p:txBody>
          <a:bodyPr>
            <a:normAutofit/>
          </a:bodyPr>
          <a:lstStyle/>
          <a:p>
            <a:r>
              <a:rPr lang="en-US" sz="3600" dirty="0"/>
              <a:t>Historical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A97F6-535C-FD43-9335-9BB2CCF4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9133" y="978121"/>
            <a:ext cx="5752567" cy="2881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8703A-49D6-D14E-AA3E-E1EF48ECF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9133" y="3910287"/>
            <a:ext cx="5752568" cy="28661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67D08A-AC4F-C440-906D-17290C14C7DB}"/>
              </a:ext>
            </a:extLst>
          </p:cNvPr>
          <p:cNvSpPr/>
          <p:nvPr/>
        </p:nvSpPr>
        <p:spPr>
          <a:xfrm>
            <a:off x="191033" y="1351508"/>
            <a:ext cx="2578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Monthly data update and metrics snapshot makes it possible to generate customized report and observe historical trends.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12758-F046-7342-B8EC-D2C17BED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2C6B3C-C41A-A14D-8808-21EF0520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4781555"/>
            <a:ext cx="7683500" cy="18603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768" y="165862"/>
            <a:ext cx="9048732" cy="910204"/>
          </a:xfrm>
        </p:spPr>
        <p:txBody>
          <a:bodyPr>
            <a:normAutofit/>
          </a:bodyPr>
          <a:lstStyle/>
          <a:p>
            <a:r>
              <a:rPr lang="en-US" sz="3600" dirty="0"/>
              <a:t>Historical Trends – Yearly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12758-F046-7342-B8EC-D2C17BED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7C1F30-A6B1-6947-B739-C4B3B8B09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923667"/>
            <a:ext cx="7683500" cy="20512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38FE28-2AE4-A147-BB0A-F5FA6E0F2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3026754"/>
            <a:ext cx="7683500" cy="17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1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78966"/>
            <a:ext cx="9048732" cy="9102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Scientific Impact Metrics Portal as part of </a:t>
            </a:r>
            <a:r>
              <a:rPr lang="en-US" sz="3600" dirty="0" err="1"/>
              <a:t>XDMoD</a:t>
            </a:r>
            <a:endParaRPr lang="en-US" sz="36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32FD59-86C6-DD41-86D3-4E686A4A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72" y="2107722"/>
            <a:ext cx="7126456" cy="4571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9A39AF-50F4-6A43-8E6A-A4F5A5B4DC25}"/>
              </a:ext>
            </a:extLst>
          </p:cNvPr>
          <p:cNvSpPr/>
          <p:nvPr/>
        </p:nvSpPr>
        <p:spPr>
          <a:xfrm>
            <a:off x="191032" y="1089170"/>
            <a:ext cx="82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Updated metrics and other related statistical analysis available from the portal: </a:t>
            </a:r>
            <a:r>
              <a:rPr lang="en-US" sz="2400" dirty="0">
                <a:hlinkClick r:id="rId3"/>
              </a:rPr>
              <a:t>https://sciimp.ccr.xdmod.org/xdportalpub/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19A6F-C41C-F74F-AC42-AB45E54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5100"/>
            <a:ext cx="8229600" cy="86374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Ongoing Activities and 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8" y="1270143"/>
            <a:ext cx="8458201" cy="4914756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Scientific Impact Metrics Generation and Impact Analysis for other organizations/projects</a:t>
            </a:r>
          </a:p>
          <a:p>
            <a:pPr marL="742950" lvl="2" indent="-342900"/>
            <a:r>
              <a:rPr lang="en-US" sz="2000" dirty="0"/>
              <a:t>Kepler/K2</a:t>
            </a:r>
          </a:p>
          <a:p>
            <a:pPr marL="742950" lvl="2" indent="-342900"/>
            <a:r>
              <a:rPr lang="en-US" sz="2000" dirty="0"/>
              <a:t>PSU Anton project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Continue maintaining the mashup database and related portal and web services. Keep data and metrics updated monthly. Generate reports as needed.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Revisit other related data sources and assess the possibility for data ingestion and integration</a:t>
            </a:r>
          </a:p>
          <a:p>
            <a:pPr marL="742950" lvl="2" indent="-342900"/>
            <a:r>
              <a:rPr lang="en-US" sz="2000" dirty="0"/>
              <a:t>E.g., publication and/or funding related data services provided by NSF</a:t>
            </a:r>
          </a:p>
          <a:p>
            <a:pPr marL="742950" lvl="2" indent="-342900"/>
            <a:r>
              <a:rPr lang="en-US" sz="2000" dirty="0" err="1"/>
              <a:t>Pubmed</a:t>
            </a:r>
            <a:r>
              <a:rPr lang="en-US" sz="2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2DCB-6832-AF4A-9837-22D5E808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E921-8D17-8347-AF15-5C2DE478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001838"/>
            <a:ext cx="8229600" cy="1143000"/>
          </a:xfrm>
        </p:spPr>
        <p:txBody>
          <a:bodyPr/>
          <a:lstStyle/>
          <a:p>
            <a:r>
              <a:rPr lang="en-US" dirty="0"/>
              <a:t>Summary Highlight from Past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B5B8E-FAA3-B043-8231-51951F41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7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Journal Publication Based Peers Comparison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compare the XSEDE publications to their peers that were published in the same journal issue.</a:t>
            </a:r>
          </a:p>
          <a:p>
            <a:r>
              <a:rPr lang="en-US" dirty="0"/>
              <a:t>We calculate the percentile rank of the citation count of the publications.</a:t>
            </a:r>
          </a:p>
          <a:p>
            <a:pPr lvl="1"/>
            <a:r>
              <a:rPr lang="en-US" dirty="0"/>
              <a:t>50% means a paper ranked just in the middle based on the citations received.</a:t>
            </a:r>
          </a:p>
          <a:p>
            <a:pPr lvl="1"/>
            <a:r>
              <a:rPr lang="en-US" dirty="0"/>
              <a:t>80% means the paper’s citation count is more than 80% of the papers published in the same journal issue.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61F2D-5145-644F-9E45-7B37D3ED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7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1201</Words>
  <Application>Microsoft Macintosh PowerPoint</Application>
  <PresentationFormat>On-screen Show (4:3)</PresentationFormat>
  <Paragraphs>173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Office Theme</vt:lpstr>
      <vt:lpstr>Scientific Impact Metrics Update</vt:lpstr>
      <vt:lpstr>Updated Scientific Impact Metrics Data for XSEDE</vt:lpstr>
      <vt:lpstr>Current Scientific Impact Metrics of XSEDE (as of Jun 30th, 2020)</vt:lpstr>
      <vt:lpstr>Historical Trends</vt:lpstr>
      <vt:lpstr>Historical Trends – Yearly Changes</vt:lpstr>
      <vt:lpstr>Scientific Impact Metrics Portal as part of XDMoD</vt:lpstr>
      <vt:lpstr>Ongoing Activities and Future Plans</vt:lpstr>
      <vt:lpstr>Summary Highlight from Past</vt:lpstr>
      <vt:lpstr>Journal Publication Based Peers Comparison - Introduction</vt:lpstr>
      <vt:lpstr>Journal Publication Based Peers Comparison - Process</vt:lpstr>
      <vt:lpstr>Peers Comparison Summary Statistics</vt:lpstr>
      <vt:lpstr>Histogram of Percentile Ranking, in Decile Groups</vt:lpstr>
      <vt:lpstr>Peers Comparison by Journal</vt:lpstr>
      <vt:lpstr>Peers Comparison for Publications - Discussion</vt:lpstr>
      <vt:lpstr>Fields Weighted Citation Impact (FWCI)</vt:lpstr>
      <vt:lpstr>Field and FWCI by Publication Count</vt:lpstr>
      <vt:lpstr>Highly Cited Papers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Impact Metrics Update</dc:title>
  <dc:creator>Wang, Fugang</dc:creator>
  <cp:lastModifiedBy>Wang, Fugang</cp:lastModifiedBy>
  <cp:revision>13</cp:revision>
  <dcterms:created xsi:type="dcterms:W3CDTF">2020-07-13T18:25:39Z</dcterms:created>
  <dcterms:modified xsi:type="dcterms:W3CDTF">2020-07-14T15:57:10Z</dcterms:modified>
</cp:coreProperties>
</file>