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7" r:id="rId3"/>
    <p:sldId id="311" r:id="rId4"/>
    <p:sldId id="308" r:id="rId5"/>
    <p:sldId id="312" r:id="rId6"/>
    <p:sldId id="309" r:id="rId7"/>
    <p:sldId id="310" r:id="rId8"/>
    <p:sldId id="316" r:id="rId9"/>
    <p:sldId id="315" r:id="rId10"/>
    <p:sldId id="313" r:id="rId11"/>
    <p:sldId id="30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65" r:id="rId20"/>
    <p:sldId id="314" r:id="rId21"/>
    <p:sldId id="279" r:id="rId22"/>
    <p:sldId id="281" r:id="rId23"/>
    <p:sldId id="282" r:id="rId24"/>
    <p:sldId id="283" r:id="rId25"/>
    <p:sldId id="280" r:id="rId26"/>
    <p:sldId id="284" r:id="rId27"/>
    <p:sldId id="285" r:id="rId28"/>
    <p:sldId id="292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E303-5000-CC4F-932B-338C5DD1CF9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B773A-5C21-E443-90E5-B81E07BD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2063-8DB2-8C45-BC8A-36314E07484D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8B9-D1AD-4A45-9BA0-65A3AB6C3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imp.ccr.xdmod.org/xdportalpub/overview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Impact Evaluation of XSEDE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Fugang Wang, </a:t>
            </a:r>
            <a:r>
              <a:rPr lang="en-US" dirty="0" err="1"/>
              <a:t>Gregor</a:t>
            </a:r>
            <a:r>
              <a:rPr lang="en-US" dirty="0"/>
              <a:t> von </a:t>
            </a:r>
            <a:r>
              <a:rPr lang="en-US" dirty="0" err="1"/>
              <a:t>Laszewski</a:t>
            </a:r>
            <a:r>
              <a:rPr lang="en-US" dirty="0"/>
              <a:t>, Timothy Whitson, Geoffrey Fox, Thomas </a:t>
            </a:r>
            <a:r>
              <a:rPr lang="en-US" dirty="0" err="1"/>
              <a:t>Furlani</a:t>
            </a:r>
            <a:r>
              <a:rPr lang="en-US" dirty="0"/>
              <a:t>, Robert Deleon, Steven Gallo </a:t>
            </a:r>
          </a:p>
          <a:p>
            <a:endParaRPr lang="en-US" dirty="0"/>
          </a:p>
          <a:p>
            <a:r>
              <a:rPr lang="en-US" dirty="0"/>
              <a:t>Jul 2018</a:t>
            </a:r>
          </a:p>
        </p:txBody>
      </p:sp>
    </p:spTree>
    <p:extLst>
      <p:ext uri="{BB962C8B-B14F-4D97-AF65-F5344CB8AC3E}">
        <p14:creationId xmlns:p14="http://schemas.microsoft.com/office/powerpoint/2010/main" val="379178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Dataset and processing workflow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Journal Publication-based Peers Comparison</a:t>
            </a:r>
          </a:p>
          <a:p>
            <a:r>
              <a:rPr lang="en-US" dirty="0"/>
              <a:t>Field Weighted Citation Impact (FWCI) analysis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4156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XSEDE publications to be compared</a:t>
            </a:r>
          </a:p>
          <a:p>
            <a:pPr lvl="1"/>
            <a:r>
              <a:rPr lang="en-US" dirty="0"/>
              <a:t>User submitted data from XUP</a:t>
            </a:r>
          </a:p>
          <a:p>
            <a:pPr lvl="1"/>
            <a:r>
              <a:rPr lang="en-US" dirty="0"/>
              <a:t>Parsed from Past TG/XD Quarterly Reports</a:t>
            </a:r>
          </a:p>
          <a:p>
            <a:pPr lvl="1"/>
            <a:r>
              <a:rPr lang="en-US" dirty="0"/>
              <a:t>Verified with external source (ISI Web of Knowledge)</a:t>
            </a:r>
          </a:p>
          <a:p>
            <a:pPr lvl="1"/>
            <a:r>
              <a:rPr lang="en-US" dirty="0"/>
              <a:t>~9k confirmed publications and ~5k in compared groups (from 122 journals that had at least 10 XD publications appeared in them)</a:t>
            </a:r>
          </a:p>
          <a:p>
            <a:r>
              <a:rPr lang="en-US" dirty="0"/>
              <a:t>Identify Peers</a:t>
            </a:r>
          </a:p>
          <a:p>
            <a:pPr lvl="1"/>
            <a:r>
              <a:rPr lang="en-US" dirty="0"/>
              <a:t>Given one XSEDE/SP publication, we need to identify all the publications that appeared in </a:t>
            </a:r>
            <a:r>
              <a:rPr lang="en-US" dirty="0">
                <a:solidFill>
                  <a:srgbClr val="FF0000"/>
                </a:solidFill>
              </a:rPr>
              <a:t>the same journal issue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Obtained more than </a:t>
            </a:r>
            <a:r>
              <a:rPr lang="en-US" dirty="0">
                <a:solidFill>
                  <a:srgbClr val="FF0000"/>
                </a:solidFill>
              </a:rPr>
              <a:t>2M</a:t>
            </a:r>
            <a:r>
              <a:rPr lang="en-US" dirty="0">
                <a:solidFill>
                  <a:srgbClr val="000000"/>
                </a:solidFill>
              </a:rPr>
              <a:t> publications from the journals that XSEDE/SP publications appeared (source: ISI </a:t>
            </a:r>
            <a:r>
              <a:rPr lang="en-US" dirty="0" err="1">
                <a:solidFill>
                  <a:srgbClr val="000000"/>
                </a:solidFill>
              </a:rPr>
              <a:t>WoS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Parsed the data and grouped into comparison groups</a:t>
            </a:r>
          </a:p>
          <a:p>
            <a:r>
              <a:rPr lang="en-US" dirty="0"/>
              <a:t>Calculate percentile rank of citation count for each XD publication within the journal issue it appeared 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Journal Publication-based Peers Comparison</a:t>
            </a:r>
          </a:p>
        </p:txBody>
      </p:sp>
    </p:spTree>
    <p:extLst>
      <p:ext uri="{BB962C8B-B14F-4D97-AF65-F5344CB8AC3E}">
        <p14:creationId xmlns:p14="http://schemas.microsoft.com/office/powerpoint/2010/main" val="276947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i_peers_byj_me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271"/>
            <a:ext cx="9144000" cy="384048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33" y="369466"/>
            <a:ext cx="9048732" cy="910204"/>
          </a:xfrm>
        </p:spPr>
        <p:txBody>
          <a:bodyPr>
            <a:noAutofit/>
          </a:bodyPr>
          <a:lstStyle/>
          <a:p>
            <a:r>
              <a:rPr lang="en-US" sz="4000" dirty="0"/>
              <a:t>Peers Comparison, by Journal, Average </a:t>
            </a:r>
            <a:r>
              <a:rPr lang="mr-IN" sz="4000" dirty="0"/>
              <a:t>–</a:t>
            </a:r>
            <a:r>
              <a:rPr lang="en-US" sz="4000" dirty="0"/>
              <a:t> </a:t>
            </a:r>
            <a:r>
              <a:rPr lang="en-US" sz="4000" dirty="0" err="1"/>
              <a:t>WoS</a:t>
            </a:r>
            <a:r>
              <a:rPr lang="en-US" sz="4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6368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i_peers_byj_medi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9160"/>
            <a:ext cx="9144000" cy="38404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369466"/>
            <a:ext cx="9048732" cy="910204"/>
          </a:xfrm>
        </p:spPr>
        <p:txBody>
          <a:bodyPr>
            <a:noAutofit/>
          </a:bodyPr>
          <a:lstStyle/>
          <a:p>
            <a:r>
              <a:rPr lang="en-US" sz="4000" dirty="0"/>
              <a:t>Peers Comparison, by Journal, Median </a:t>
            </a:r>
            <a:r>
              <a:rPr lang="mr-IN" sz="4000" dirty="0"/>
              <a:t>–</a:t>
            </a:r>
            <a:r>
              <a:rPr lang="en-US" sz="4000" dirty="0"/>
              <a:t> </a:t>
            </a:r>
            <a:r>
              <a:rPr lang="en-US" sz="4000" dirty="0" err="1"/>
              <a:t>WoS</a:t>
            </a:r>
            <a:r>
              <a:rPr lang="en-US" sz="4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288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i_peers_fo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" y="2233212"/>
            <a:ext cx="8987330" cy="395632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369466"/>
            <a:ext cx="9048732" cy="910204"/>
          </a:xfrm>
        </p:spPr>
        <p:txBody>
          <a:bodyPr>
            <a:normAutofit/>
          </a:bodyPr>
          <a:lstStyle/>
          <a:p>
            <a:r>
              <a:rPr lang="en-US" sz="4000" dirty="0"/>
              <a:t>Peers Comparison, by FOS </a:t>
            </a:r>
            <a:r>
              <a:rPr lang="mr-IN" sz="4000" dirty="0"/>
              <a:t>–</a:t>
            </a:r>
            <a:r>
              <a:rPr lang="en-US" sz="4000" dirty="0"/>
              <a:t> </a:t>
            </a:r>
            <a:r>
              <a:rPr lang="en-US" sz="4000" dirty="0" err="1"/>
              <a:t>WoS</a:t>
            </a:r>
            <a:r>
              <a:rPr lang="en-US" sz="4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8320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tranking_hist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6" y="480291"/>
            <a:ext cx="8231592" cy="63607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Histogram of Percentile Ranking, in </a:t>
            </a:r>
            <a:r>
              <a:rPr lang="en-US" sz="3600" dirty="0" err="1"/>
              <a:t>Decile</a:t>
            </a:r>
            <a:r>
              <a:rPr lang="en-US" sz="3600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12946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tranking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68746"/>
            <a:ext cx="8246533" cy="63723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Empirical Cumulative Distribution of Percentile Ranks</a:t>
            </a:r>
          </a:p>
        </p:txBody>
      </p:sp>
    </p:spTree>
    <p:extLst>
      <p:ext uri="{BB962C8B-B14F-4D97-AF65-F5344CB8AC3E}">
        <p14:creationId xmlns:p14="http://schemas.microsoft.com/office/powerpoint/2010/main" val="274685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tranking_distrib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6" y="424106"/>
            <a:ext cx="8282391" cy="640002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Kernel Density of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6724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5-30 at 9.33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7"/>
          <a:stretch/>
        </p:blipFill>
        <p:spPr>
          <a:xfrm>
            <a:off x="524933" y="4692644"/>
            <a:ext cx="8216900" cy="17624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390" y="1124551"/>
            <a:ext cx="840244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Non parametrical analysis showing difference of sample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Mann-Whitney-Wilcoxon test, Mood’s median test, and </a:t>
            </a:r>
            <a:r>
              <a:rPr lang="en-US" sz="2400" dirty="0" err="1"/>
              <a:t>Kruskal</a:t>
            </a:r>
            <a:r>
              <a:rPr lang="en-US" sz="2400" dirty="0"/>
              <a:t>-Wallis test.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T-test showing quantitative difference (Both statistically significant difference)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Citation count Test 95% confidence interval: [10.90,16.32]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Percentile ranking 95% confidence interval: [9.07,10.59]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/>
          </a:bodyPr>
          <a:lstStyle/>
          <a:p>
            <a:r>
              <a:rPr lang="en-US" sz="4000" dirty="0"/>
              <a:t>Peers Comparison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31383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Peers Comparison for Publications - Discussion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general on positive side, meaning XSEDE supported publications </a:t>
            </a:r>
            <a:r>
              <a:rPr lang="en-US" dirty="0">
                <a:solidFill>
                  <a:srgbClr val="FF0000"/>
                </a:solidFill>
              </a:rPr>
              <a:t>tend to receiver more citations</a:t>
            </a:r>
            <a:r>
              <a:rPr lang="en-US" dirty="0"/>
              <a:t> (among peers in the same journal issue)</a:t>
            </a:r>
          </a:p>
          <a:p>
            <a:r>
              <a:rPr lang="en-US" dirty="0"/>
              <a:t>Difference between FOS</a:t>
            </a:r>
          </a:p>
          <a:p>
            <a:pPr lvl="1"/>
            <a:r>
              <a:rPr lang="en-US" dirty="0"/>
              <a:t>Discipline (Large impact on Physics, Astronomy)</a:t>
            </a:r>
          </a:p>
          <a:p>
            <a:pPr lvl="1"/>
            <a:r>
              <a:rPr lang="en-US" dirty="0"/>
              <a:t>Require Intensive computation or not?</a:t>
            </a:r>
          </a:p>
        </p:txBody>
      </p:sp>
    </p:spTree>
    <p:extLst>
      <p:ext uri="{BB962C8B-B14F-4D97-AF65-F5344CB8AC3E}">
        <p14:creationId xmlns:p14="http://schemas.microsoft.com/office/powerpoint/2010/main" val="28504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Dataset, processing workflow and software</a:t>
            </a:r>
          </a:p>
          <a:p>
            <a:r>
              <a:rPr lang="en-US" dirty="0"/>
              <a:t>Journal Publication-based Peers Comparison</a:t>
            </a:r>
          </a:p>
          <a:p>
            <a:r>
              <a:rPr lang="en-US" dirty="0"/>
              <a:t>Field Weighted Citation Impact (FWCI) analysis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8143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Dataset and processing workflow</a:t>
            </a:r>
          </a:p>
          <a:p>
            <a:r>
              <a:rPr lang="en-US" dirty="0"/>
              <a:t>Journal Publication-based Peers Comparison</a:t>
            </a:r>
          </a:p>
          <a:p>
            <a:r>
              <a:rPr lang="en-US" sz="3600" dirty="0">
                <a:solidFill>
                  <a:srgbClr val="FF0000"/>
                </a:solidFill>
              </a:rPr>
              <a:t>Field Weighted Citation Impact (FWCI) analysis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4156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FWCI Analysis based on MAG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051147"/>
            <a:ext cx="8602133" cy="1810308"/>
          </a:xfrm>
        </p:spPr>
        <p:txBody>
          <a:bodyPr>
            <a:noAutofit/>
          </a:bodyPr>
          <a:lstStyle/>
          <a:p>
            <a:r>
              <a:rPr lang="en-US" dirty="0"/>
              <a:t>Microsoft Academic Knowledge API</a:t>
            </a:r>
          </a:p>
          <a:p>
            <a:pPr lvl="1"/>
            <a:r>
              <a:rPr lang="en-US" dirty="0"/>
              <a:t>~ 60M publications from 2005 </a:t>
            </a:r>
            <a:r>
              <a:rPr lang="mr-IN" dirty="0"/>
              <a:t>–</a:t>
            </a:r>
            <a:r>
              <a:rPr lang="en-US" dirty="0"/>
              <a:t> 2016</a:t>
            </a:r>
          </a:p>
          <a:p>
            <a:pPr lvl="1"/>
            <a:r>
              <a:rPr lang="en-US" dirty="0"/>
              <a:t>Comparison to ISI </a:t>
            </a:r>
            <a:r>
              <a:rPr lang="en-US" dirty="0" err="1"/>
              <a:t>WoS</a:t>
            </a:r>
            <a:r>
              <a:rPr lang="en-US" dirty="0"/>
              <a:t> results shows good coverage from the new data source</a:t>
            </a:r>
          </a:p>
          <a:p>
            <a:pPr lvl="1"/>
            <a:r>
              <a:rPr lang="en-US" dirty="0"/>
              <a:t>Access to the ‘whole’ publications in the world enabling Field Weighted Citation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171496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wci_fwc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863597"/>
            <a:ext cx="7472581" cy="577426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Field by FWCI value</a:t>
            </a:r>
          </a:p>
        </p:txBody>
      </p:sp>
    </p:spTree>
    <p:extLst>
      <p:ext uri="{BB962C8B-B14F-4D97-AF65-F5344CB8AC3E}">
        <p14:creationId xmlns:p14="http://schemas.microsoft.com/office/powerpoint/2010/main" val="27139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wci_nx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791384"/>
            <a:ext cx="7823200" cy="60451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68" y="14094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Field and FWCI by Publication Count</a:t>
            </a:r>
          </a:p>
        </p:txBody>
      </p:sp>
    </p:spTree>
    <p:extLst>
      <p:ext uri="{BB962C8B-B14F-4D97-AF65-F5344CB8AC3E}">
        <p14:creationId xmlns:p14="http://schemas.microsoft.com/office/powerpoint/2010/main" val="105299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WCIw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795866"/>
            <a:ext cx="7721600" cy="59666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268" y="5478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Expected Citation </a:t>
            </a:r>
            <a:r>
              <a:rPr lang="en-US" sz="3600" dirty="0" err="1"/>
              <a:t>vs</a:t>
            </a:r>
            <a:r>
              <a:rPr lang="en-US" sz="3600" dirty="0"/>
              <a:t> Actual Citation, with FWCI</a:t>
            </a:r>
          </a:p>
        </p:txBody>
      </p:sp>
    </p:spTree>
    <p:extLst>
      <p:ext uri="{BB962C8B-B14F-4D97-AF65-F5344CB8AC3E}">
        <p14:creationId xmlns:p14="http://schemas.microsoft.com/office/powerpoint/2010/main" val="168473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WCI_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5" y="762000"/>
            <a:ext cx="7790328" cy="60197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68" y="56277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Expected </a:t>
            </a:r>
            <a:r>
              <a:rPr lang="en-US" sz="3600" dirty="0" err="1"/>
              <a:t>vs</a:t>
            </a:r>
            <a:r>
              <a:rPr lang="en-US" sz="3600" dirty="0"/>
              <a:t> Extra Citation</a:t>
            </a:r>
          </a:p>
        </p:txBody>
      </p:sp>
    </p:spTree>
    <p:extLst>
      <p:ext uri="{BB962C8B-B14F-4D97-AF65-F5344CB8AC3E}">
        <p14:creationId xmlns:p14="http://schemas.microsoft.com/office/powerpoint/2010/main" val="202393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_peers_byj_mean_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407"/>
            <a:ext cx="9144000" cy="379318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33" y="369466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Peers Comparison, by Journal, Average </a:t>
            </a:r>
            <a:r>
              <a:rPr lang="mr-IN" sz="3600" dirty="0"/>
              <a:t>–</a:t>
            </a:r>
            <a:r>
              <a:rPr lang="en-US" sz="3600" dirty="0"/>
              <a:t> MS data</a:t>
            </a:r>
          </a:p>
        </p:txBody>
      </p:sp>
    </p:spTree>
    <p:extLst>
      <p:ext uri="{BB962C8B-B14F-4D97-AF65-F5344CB8AC3E}">
        <p14:creationId xmlns:p14="http://schemas.microsoft.com/office/powerpoint/2010/main" val="410464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_peers_byj_median_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721"/>
            <a:ext cx="9144000" cy="372233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33" y="369466"/>
            <a:ext cx="9048732" cy="9102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Peers Comparison, by Journal, Median </a:t>
            </a:r>
            <a:r>
              <a:rPr lang="mr-IN" sz="3600" dirty="0"/>
              <a:t>–</a:t>
            </a:r>
            <a:r>
              <a:rPr lang="en-US" sz="3600" dirty="0"/>
              <a:t> MS data</a:t>
            </a:r>
          </a:p>
        </p:txBody>
      </p:sp>
    </p:spTree>
    <p:extLst>
      <p:ext uri="{BB962C8B-B14F-4D97-AF65-F5344CB8AC3E}">
        <p14:creationId xmlns:p14="http://schemas.microsoft.com/office/powerpoint/2010/main" val="415514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30 at 9.32.2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"/>
          <a:stretch/>
        </p:blipFill>
        <p:spPr>
          <a:xfrm>
            <a:off x="0" y="1083734"/>
            <a:ext cx="9144000" cy="55281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33" y="42122"/>
            <a:ext cx="9048732" cy="910204"/>
          </a:xfrm>
        </p:spPr>
        <p:txBody>
          <a:bodyPr>
            <a:normAutofit/>
          </a:bodyPr>
          <a:lstStyle/>
          <a:p>
            <a:r>
              <a:rPr lang="en-US" sz="3600" dirty="0"/>
              <a:t>Highly Cited Papers</a:t>
            </a:r>
          </a:p>
        </p:txBody>
      </p:sp>
    </p:spTree>
    <p:extLst>
      <p:ext uri="{BB962C8B-B14F-4D97-AF65-F5344CB8AC3E}">
        <p14:creationId xmlns:p14="http://schemas.microsoft.com/office/powerpoint/2010/main" val="189648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3743"/>
          </a:xfrm>
        </p:spPr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" y="812944"/>
            <a:ext cx="9144000" cy="5892659"/>
          </a:xfrm>
        </p:spPr>
        <p:txBody>
          <a:bodyPr>
            <a:noAutofit/>
          </a:bodyPr>
          <a:lstStyle/>
          <a:p>
            <a:r>
              <a:rPr lang="en-US" sz="2400" b="1" dirty="0"/>
              <a:t>A software framework and analysis workflow</a:t>
            </a:r>
          </a:p>
          <a:p>
            <a:pPr lvl="1"/>
            <a:r>
              <a:rPr lang="en-US" sz="2000" dirty="0"/>
              <a:t>to obtain publication/citation data from multiple sources and create a </a:t>
            </a:r>
            <a:r>
              <a:rPr lang="en-US" sz="2000" dirty="0" err="1"/>
              <a:t>mashup</a:t>
            </a:r>
            <a:r>
              <a:rPr lang="en-US" sz="2000" dirty="0"/>
              <a:t> database</a:t>
            </a:r>
          </a:p>
          <a:p>
            <a:pPr lvl="1"/>
            <a:r>
              <a:rPr lang="en-US" sz="2000" dirty="0"/>
              <a:t>to generate various impact metrics</a:t>
            </a:r>
          </a:p>
          <a:p>
            <a:pPr lvl="1"/>
            <a:r>
              <a:rPr lang="en-US" sz="2000" dirty="0"/>
              <a:t>Web portal and </a:t>
            </a:r>
            <a:r>
              <a:rPr lang="en-US" sz="2000" dirty="0" err="1"/>
              <a:t>RESTful</a:t>
            </a:r>
            <a:r>
              <a:rPr lang="en-US" sz="2000" dirty="0"/>
              <a:t> services to present and communicate the results</a:t>
            </a:r>
          </a:p>
          <a:p>
            <a:r>
              <a:rPr lang="en-US" sz="2400" b="1" dirty="0"/>
              <a:t>Statistical analysis </a:t>
            </a:r>
            <a:r>
              <a:rPr lang="en-US" sz="2000" dirty="0"/>
              <a:t>of the impact metrics while correlating to </a:t>
            </a:r>
            <a:r>
              <a:rPr lang="en-US" sz="2400" b="1" dirty="0"/>
              <a:t>XSEDE entities </a:t>
            </a:r>
            <a:r>
              <a:rPr lang="en-US" sz="2000" dirty="0"/>
              <a:t>(User; Organization; Project; Allocation; FOS)</a:t>
            </a:r>
          </a:p>
          <a:p>
            <a:pPr lvl="1"/>
            <a:r>
              <a:rPr lang="en-US" sz="2000" dirty="0"/>
              <a:t>Journal publication-based peers comparison shows that TG/XD publications tend to receive more citation than their peers do</a:t>
            </a:r>
          </a:p>
          <a:p>
            <a:pPr lvl="1"/>
            <a:r>
              <a:rPr lang="en-US" sz="2000" dirty="0"/>
              <a:t>FWCI analysis shows that TG/XD publications performed much better than expected in all fields</a:t>
            </a:r>
          </a:p>
          <a:p>
            <a:pPr lvl="1"/>
            <a:r>
              <a:rPr lang="en-US" sz="2000" dirty="0"/>
              <a:t>Highly cited papers analysis shows that TG/XD publications performed disproportionally better in all fields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/>
              <a:t>Impact Analysis for other facilities </a:t>
            </a:r>
            <a:r>
              <a:rPr lang="en-US" sz="2000" dirty="0"/>
              <a:t>utilizing the same analysis framework possible</a:t>
            </a:r>
          </a:p>
          <a:p>
            <a:pPr lvl="1"/>
            <a:r>
              <a:rPr lang="en-US" sz="2000" dirty="0"/>
              <a:t>E.g., Peer comparison study for ECSS publications within XSEDE, NCAR, </a:t>
            </a:r>
            <a:r>
              <a:rPr lang="en-US" sz="2000" dirty="0" err="1"/>
              <a:t>BlueWaters</a:t>
            </a:r>
            <a:r>
              <a:rPr lang="en-US" sz="2000" dirty="0"/>
              <a:t>, Bridge, and others</a:t>
            </a:r>
          </a:p>
        </p:txBody>
      </p:sp>
    </p:spTree>
    <p:extLst>
      <p:ext uri="{BB962C8B-B14F-4D97-AF65-F5344CB8AC3E}">
        <p14:creationId xmlns:p14="http://schemas.microsoft.com/office/powerpoint/2010/main" val="285067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Objective</a:t>
            </a:r>
          </a:p>
          <a:p>
            <a:r>
              <a:rPr lang="en-US" dirty="0"/>
              <a:t>Dataset, processing workflow and software</a:t>
            </a:r>
          </a:p>
          <a:p>
            <a:r>
              <a:rPr lang="en-US" dirty="0"/>
              <a:t>Journal Publication-based Peers Comparison</a:t>
            </a:r>
          </a:p>
          <a:p>
            <a:r>
              <a:rPr lang="en-US" dirty="0"/>
              <a:t>Field Weighted Citation Impact (FWCI) analysis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71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dirty="0"/>
              <a:t>Evaluate the scientific impact of XSEDE*</a:t>
            </a:r>
          </a:p>
          <a:p>
            <a:pPr lvl="1"/>
            <a:r>
              <a:rPr lang="en-US" dirty="0"/>
              <a:t>Use published papers of projects using XSEDE resources to measure scientific output</a:t>
            </a:r>
          </a:p>
          <a:p>
            <a:pPr lvl="1"/>
            <a:r>
              <a:rPr lang="en-US" dirty="0" err="1"/>
              <a:t>Bibliometric</a:t>
            </a:r>
            <a:r>
              <a:rPr lang="en-US" dirty="0"/>
              <a:t> approach</a:t>
            </a:r>
          </a:p>
          <a:p>
            <a:pPr lvl="1"/>
            <a:r>
              <a:rPr lang="en-US" dirty="0"/>
              <a:t>How does the impact metrics look like?</a:t>
            </a:r>
          </a:p>
          <a:p>
            <a:pPr lvl="1"/>
            <a:r>
              <a:rPr lang="en-US" dirty="0"/>
              <a:t>How does the XSEDE papers compare to non-XSEDE ones?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*Due to the historical continuity of the </a:t>
            </a:r>
            <a:r>
              <a:rPr lang="en-US" sz="2000" dirty="0" err="1"/>
              <a:t>TeraGrid</a:t>
            </a:r>
            <a:r>
              <a:rPr lang="en-US" sz="2000" dirty="0"/>
              <a:t>/XSEDE/XSEDE2 projects, this study covered the time since beginning of </a:t>
            </a:r>
            <a:r>
              <a:rPr lang="en-US" sz="2000" dirty="0" err="1"/>
              <a:t>TeraGrid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2962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Dataset, processing workflow and software</a:t>
            </a:r>
          </a:p>
          <a:p>
            <a:r>
              <a:rPr lang="en-US" dirty="0"/>
              <a:t>Journal Publication-based Peers Comparison</a:t>
            </a:r>
          </a:p>
          <a:p>
            <a:r>
              <a:rPr lang="en-US" dirty="0"/>
              <a:t>Field Weighted Citation Impact (FWCI) analysis</a:t>
            </a:r>
          </a:p>
          <a:p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47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332" cy="49699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Acquiring publication data</a:t>
            </a:r>
          </a:p>
          <a:p>
            <a:pPr lvl="1"/>
            <a:r>
              <a:rPr lang="en-US" dirty="0"/>
              <a:t>Parsing from past reports to NSF (publication appendix)</a:t>
            </a:r>
          </a:p>
          <a:p>
            <a:pPr lvl="1"/>
            <a:r>
              <a:rPr lang="en-US" dirty="0"/>
              <a:t>User submitted data to XSEDE user portal</a:t>
            </a:r>
          </a:p>
          <a:p>
            <a:r>
              <a:rPr lang="en-US" dirty="0"/>
              <a:t>Curating and verification</a:t>
            </a:r>
          </a:p>
          <a:p>
            <a:pPr lvl="1"/>
            <a:r>
              <a:rPr lang="en-US" dirty="0"/>
              <a:t>Publication data </a:t>
            </a:r>
            <a:r>
              <a:rPr lang="en-US" dirty="0" err="1"/>
              <a:t>mashup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Externally verified with other data sources (ISI </a:t>
            </a:r>
            <a:r>
              <a:rPr lang="en-US" dirty="0" err="1"/>
              <a:t>WoS</a:t>
            </a:r>
            <a:r>
              <a:rPr lang="en-US" dirty="0"/>
              <a:t>; Microsoft MAG)</a:t>
            </a:r>
          </a:p>
          <a:p>
            <a:r>
              <a:rPr lang="en-US" dirty="0"/>
              <a:t>Obtaining citation data and calculate various impact metrics</a:t>
            </a:r>
          </a:p>
          <a:p>
            <a:r>
              <a:rPr lang="en-US" dirty="0"/>
              <a:t>Web portal and </a:t>
            </a:r>
            <a:r>
              <a:rPr lang="en-US" dirty="0" err="1"/>
              <a:t>RESTful</a:t>
            </a:r>
            <a:r>
              <a:rPr lang="en-US" dirty="0"/>
              <a:t> service to present the metrics and analysis results; and to integrate with other systems (</a:t>
            </a:r>
            <a:r>
              <a:rPr lang="en-US" dirty="0" err="1"/>
              <a:t>XDMoD</a:t>
            </a:r>
            <a:r>
              <a:rPr lang="en-US" dirty="0"/>
              <a:t> portal; XSEDE user portal)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67" y="274638"/>
            <a:ext cx="8822265" cy="1143000"/>
          </a:xfrm>
        </p:spPr>
        <p:txBody>
          <a:bodyPr>
            <a:noAutofit/>
          </a:bodyPr>
          <a:lstStyle/>
          <a:p>
            <a:r>
              <a:rPr lang="en-US" sz="4000" dirty="0"/>
              <a:t>Dataset, processing workflow and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83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4198" y="556980"/>
            <a:ext cx="7017001" cy="4617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IU XMS </a:t>
            </a:r>
            <a:r>
              <a:rPr lang="en-US" dirty="0" err="1"/>
              <a:t>Sciimp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err="1"/>
              <a:t>Mashup</a:t>
            </a:r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4110" y="3712546"/>
            <a:ext cx="1862970" cy="3121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 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58266" y="5249335"/>
            <a:ext cx="2302933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NSF Database</a:t>
            </a:r>
          </a:p>
          <a:p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455333" y="5249335"/>
            <a:ext cx="2241698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XSEDE Databases</a:t>
            </a:r>
          </a:p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475" y="5249334"/>
            <a:ext cx="2302933" cy="1538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UB TAS Databases &amp;Reports</a:t>
            </a:r>
          </a:p>
          <a:p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351416" y="1532463"/>
            <a:ext cx="6515905" cy="195096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IU XMS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51416" y="508000"/>
            <a:ext cx="6515905" cy="939799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IU XMS 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17737" y="1629223"/>
            <a:ext cx="4392383" cy="426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IU XMS REST Services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17737" y="677332"/>
            <a:ext cx="2104571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86803" y="677332"/>
            <a:ext cx="2123317" cy="63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3846" y="2188024"/>
            <a:ext cx="1233310" cy="10643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algn="ctr"/>
            <a:r>
              <a:rPr lang="en-US" dirty="0"/>
              <a:t>Queries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0666" y="2188024"/>
            <a:ext cx="1453444" cy="1064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NSF Award</a:t>
            </a:r>
          </a:p>
          <a:p>
            <a:pPr algn="ctr"/>
            <a:r>
              <a:rPr lang="en-US" dirty="0"/>
              <a:t>DB Mining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02417" y="2188023"/>
            <a:ext cx="1453444" cy="10643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IU XMS</a:t>
            </a:r>
          </a:p>
          <a:p>
            <a:pPr algn="ctr"/>
            <a:r>
              <a:rPr lang="en-US" dirty="0"/>
              <a:t>Publication</a:t>
            </a:r>
          </a:p>
          <a:p>
            <a:pPr algn="ctr"/>
            <a:r>
              <a:rPr lang="en-US" dirty="0" err="1"/>
              <a:t>Mashup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205619" y="5641216"/>
            <a:ext cx="931334" cy="994231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XDMoD</a:t>
            </a:r>
            <a:endParaRPr lang="en-US" sz="1200" dirty="0"/>
          </a:p>
          <a:p>
            <a:pPr algn="ctr"/>
            <a:r>
              <a:rPr lang="en-US" sz="1200" dirty="0" err="1"/>
              <a:t>Warehous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1209524" y="5687782"/>
            <a:ext cx="1024870" cy="892629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XDcDB</a:t>
            </a:r>
            <a:r>
              <a:rPr lang="en-US" sz="1200" dirty="0"/>
              <a:t> Mirror</a:t>
            </a:r>
          </a:p>
          <a:p>
            <a:pPr algn="ctr"/>
            <a:r>
              <a:rPr lang="en-US" sz="1000" dirty="0"/>
              <a:t>Publications &amp; Accounts</a:t>
            </a:r>
          </a:p>
        </p:txBody>
      </p:sp>
      <p:sp>
        <p:nvSpPr>
          <p:cNvPr id="13" name="Can 12"/>
          <p:cNvSpPr/>
          <p:nvPr/>
        </p:nvSpPr>
        <p:spPr>
          <a:xfrm>
            <a:off x="3657300" y="5661520"/>
            <a:ext cx="947058" cy="973927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POPS</a:t>
            </a:r>
          </a:p>
          <a:p>
            <a:pPr algn="ctr"/>
            <a:r>
              <a:rPr lang="en-US" sz="1200" dirty="0"/>
              <a:t>Proposal Data</a:t>
            </a:r>
          </a:p>
        </p:txBody>
      </p:sp>
      <p:sp>
        <p:nvSpPr>
          <p:cNvPr id="14" name="Can 13"/>
          <p:cNvSpPr/>
          <p:nvPr/>
        </p:nvSpPr>
        <p:spPr>
          <a:xfrm>
            <a:off x="5175553" y="5692019"/>
            <a:ext cx="1417965" cy="973927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NSF Awards</a:t>
            </a:r>
          </a:p>
          <a:p>
            <a:pPr algn="ctr"/>
            <a:r>
              <a:rPr lang="en-US" sz="1200" dirty="0"/>
              <a:t>Original</a:t>
            </a:r>
          </a:p>
          <a:p>
            <a:pPr algn="ctr"/>
            <a:r>
              <a:rPr lang="en-US" sz="1200" dirty="0"/>
              <a:t>Data Source</a:t>
            </a:r>
          </a:p>
        </p:txBody>
      </p:sp>
      <p:sp>
        <p:nvSpPr>
          <p:cNvPr id="15" name="Can 14"/>
          <p:cNvSpPr/>
          <p:nvPr/>
        </p:nvSpPr>
        <p:spPr>
          <a:xfrm>
            <a:off x="4946952" y="3712546"/>
            <a:ext cx="1347409" cy="11643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IU NSF Awards</a:t>
            </a:r>
          </a:p>
          <a:p>
            <a:pPr algn="ctr"/>
            <a:r>
              <a:rPr lang="en-US" sz="1200" dirty="0"/>
              <a:t>Publication data </a:t>
            </a:r>
          </a:p>
          <a:p>
            <a:pPr algn="ctr"/>
            <a:r>
              <a:rPr lang="en-US" sz="1200" dirty="0"/>
              <a:t>for XSEDE Users</a:t>
            </a:r>
          </a:p>
        </p:txBody>
      </p:sp>
      <p:sp>
        <p:nvSpPr>
          <p:cNvPr id="16" name="Can 15"/>
          <p:cNvSpPr/>
          <p:nvPr/>
        </p:nvSpPr>
        <p:spPr>
          <a:xfrm>
            <a:off x="2777114" y="3854583"/>
            <a:ext cx="1577172" cy="9594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XD Entities</a:t>
            </a:r>
          </a:p>
          <a:p>
            <a:pPr algn="ctr"/>
            <a:r>
              <a:rPr lang="en-US" sz="1200" dirty="0" err="1"/>
              <a:t>Mashup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120950" y="2188024"/>
            <a:ext cx="2113444" cy="29167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IU XMS Publications </a:t>
            </a:r>
            <a:r>
              <a:rPr lang="en-US" sz="2400" dirty="0" err="1"/>
              <a:t>Mashup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flipH="1">
            <a:off x="7344135" y="4129314"/>
            <a:ext cx="1485992" cy="49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Microsoft Academic Search</a:t>
            </a:r>
          </a:p>
        </p:txBody>
      </p:sp>
      <p:sp>
        <p:nvSpPr>
          <p:cNvPr id="20" name="Rounded Rectangle 19"/>
          <p:cNvSpPr/>
          <p:nvPr/>
        </p:nvSpPr>
        <p:spPr>
          <a:xfrm flipH="1">
            <a:off x="7357941" y="6328348"/>
            <a:ext cx="1496281" cy="4595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Mendeley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 flipH="1">
            <a:off x="7344132" y="4688302"/>
            <a:ext cx="1485995" cy="4860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Google Scholar (User profiles)</a:t>
            </a:r>
          </a:p>
        </p:txBody>
      </p:sp>
      <p:sp>
        <p:nvSpPr>
          <p:cNvPr id="22" name="Rounded Rectangle 21"/>
          <p:cNvSpPr/>
          <p:nvPr/>
        </p:nvSpPr>
        <p:spPr>
          <a:xfrm flipH="1">
            <a:off x="7346849" y="5227962"/>
            <a:ext cx="1496282" cy="4979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ISI Web of  Science</a:t>
            </a:r>
          </a:p>
        </p:txBody>
      </p:sp>
      <p:sp>
        <p:nvSpPr>
          <p:cNvPr id="23" name="Rounded Rectangle 22"/>
          <p:cNvSpPr/>
          <p:nvPr/>
        </p:nvSpPr>
        <p:spPr>
          <a:xfrm flipH="1">
            <a:off x="7371039" y="5781526"/>
            <a:ext cx="1496280" cy="4838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Citeseer</a:t>
            </a:r>
            <a:r>
              <a:rPr lang="en-US" sz="1200" dirty="0"/>
              <a:t>, </a:t>
            </a:r>
            <a:r>
              <a:rPr lang="en-US" sz="1200" dirty="0" err="1"/>
              <a:t>PUBMed</a:t>
            </a:r>
            <a:r>
              <a:rPr lang="en-US" sz="1200" dirty="0"/>
              <a:t>, ACM, IEEE, …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351415" y="3254311"/>
            <a:ext cx="6518525" cy="4582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6431442" y="3710910"/>
            <a:ext cx="324151" cy="14617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>
            <a:off x="5375275" y="4896643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/>
          <p:cNvSpPr/>
          <p:nvPr/>
        </p:nvSpPr>
        <p:spPr>
          <a:xfrm>
            <a:off x="3302151" y="4872835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 rot="3183385">
            <a:off x="2370932" y="4812205"/>
            <a:ext cx="498022" cy="29745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nip Single Corner Rectangle 1"/>
          <p:cNvSpPr/>
          <p:nvPr/>
        </p:nvSpPr>
        <p:spPr>
          <a:xfrm>
            <a:off x="2619877" y="5687782"/>
            <a:ext cx="931334" cy="947665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XSEDE</a:t>
            </a:r>
          </a:p>
          <a:p>
            <a:pPr algn="ctr"/>
            <a:r>
              <a:rPr lang="en-US" sz="1200" dirty="0"/>
              <a:t>Quarterly Reports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8567156" y="1629223"/>
            <a:ext cx="576844" cy="426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67156" y="1594521"/>
            <a:ext cx="70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XSEDE</a:t>
            </a:r>
          </a:p>
          <a:p>
            <a:r>
              <a:rPr lang="en-US" sz="1200" dirty="0"/>
              <a:t>Portal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1709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Software Architecture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8567156" y="908949"/>
            <a:ext cx="576844" cy="426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50223" y="808330"/>
            <a:ext cx="66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XDMoD</a:t>
            </a:r>
            <a:endParaRPr lang="en-US" sz="1200" dirty="0"/>
          </a:p>
          <a:p>
            <a:r>
              <a:rPr lang="en-US" sz="1200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8216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30 at 9.5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" y="3544327"/>
            <a:ext cx="3922889" cy="3246530"/>
          </a:xfrm>
          <a:prstGeom prst="rect">
            <a:avLst/>
          </a:prstGeom>
        </p:spPr>
      </p:pic>
      <p:pic>
        <p:nvPicPr>
          <p:cNvPr id="3" name="Picture 2" descr="xd_report_stats_2018Q1_Fi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7" y="3813393"/>
            <a:ext cx="5221111" cy="2944364"/>
          </a:xfrm>
          <a:prstGeom prst="rect">
            <a:avLst/>
          </a:prstGeom>
        </p:spPr>
      </p:pic>
      <p:pic>
        <p:nvPicPr>
          <p:cNvPr id="4" name="Picture 3" descr="xd_report_stats_2018Q1_Fi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0" y="547156"/>
            <a:ext cx="5207000" cy="30736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4377" y="243897"/>
            <a:ext cx="36455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Quarterly updated XSEDE scientific impact report</a:t>
            </a:r>
          </a:p>
        </p:txBody>
      </p:sp>
    </p:spTree>
    <p:extLst>
      <p:ext uri="{BB962C8B-B14F-4D97-AF65-F5344CB8AC3E}">
        <p14:creationId xmlns:p14="http://schemas.microsoft.com/office/powerpoint/2010/main" val="38393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7-10 at 2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" y="3613798"/>
            <a:ext cx="3854279" cy="3262613"/>
          </a:xfrm>
          <a:prstGeom prst="rect">
            <a:avLst/>
          </a:prstGeom>
        </p:spPr>
      </p:pic>
      <p:pic>
        <p:nvPicPr>
          <p:cNvPr id="8" name="Picture 7" descr="Screen Shot 2017-07-10 at 2.34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90" y="3727614"/>
            <a:ext cx="4496477" cy="3105000"/>
          </a:xfrm>
          <a:prstGeom prst="rect">
            <a:avLst/>
          </a:prstGeom>
        </p:spPr>
      </p:pic>
      <p:pic>
        <p:nvPicPr>
          <p:cNvPr id="9" name="Picture 8" descr="Screen Shot 2018-05-30 at 10.14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00" y="401561"/>
            <a:ext cx="5902496" cy="29986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445" y="129788"/>
            <a:ext cx="33631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Scientific Impact portal showing the impact metrics</a:t>
            </a:r>
          </a:p>
          <a:p>
            <a:endParaRPr lang="en-US" sz="1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E.g., publication/citation count by Field of Study, by Organization, by Geographical locations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https://sciimp.ccr.xdmod.org/xdportalpub/overview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13120</TotalTime>
  <Words>931</Words>
  <Application>Microsoft Macintosh PowerPoint</Application>
  <PresentationFormat>On-screen Show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Scientific Impact Evaluation of XSEDE</vt:lpstr>
      <vt:lpstr>Agenda</vt:lpstr>
      <vt:lpstr>Agenda</vt:lpstr>
      <vt:lpstr>Objective</vt:lpstr>
      <vt:lpstr>Agenda</vt:lpstr>
      <vt:lpstr>Dataset, processing workflow and software architecture</vt:lpstr>
      <vt:lpstr>Software Architecture</vt:lpstr>
      <vt:lpstr>PowerPoint Presentation</vt:lpstr>
      <vt:lpstr>PowerPoint Presentation</vt:lpstr>
      <vt:lpstr>Agenda</vt:lpstr>
      <vt:lpstr>Journal Publication-based Peers Comparison</vt:lpstr>
      <vt:lpstr>Peers Comparison, by Journal, Average – WoS data</vt:lpstr>
      <vt:lpstr>Peers Comparison, by Journal, Median – WoS data</vt:lpstr>
      <vt:lpstr>Peers Comparison, by FOS – WoS data</vt:lpstr>
      <vt:lpstr>Histogram of Percentile Ranking, in Decile Groups</vt:lpstr>
      <vt:lpstr>Empirical Cumulative Distribution of Percentile Ranks</vt:lpstr>
      <vt:lpstr>Kernel Density of the Distribution</vt:lpstr>
      <vt:lpstr>Peers Comparison Summary Statistics</vt:lpstr>
      <vt:lpstr>Peers Comparison for Publications - Discussion</vt:lpstr>
      <vt:lpstr>Agenda</vt:lpstr>
      <vt:lpstr>FWCI Analysis based on MAG data</vt:lpstr>
      <vt:lpstr>Field by FWCI value</vt:lpstr>
      <vt:lpstr>Field and FWCI by Publication Count</vt:lpstr>
      <vt:lpstr>Expected Citation vs Actual Citation, with FWCI</vt:lpstr>
      <vt:lpstr>Expected vs Extra Citation</vt:lpstr>
      <vt:lpstr>Peers Comparison, by Journal, Average – MS data</vt:lpstr>
      <vt:lpstr>Peers Comparison, by Journal, Median – MS data</vt:lpstr>
      <vt:lpstr>Highly Cited Papers</vt:lpstr>
      <vt:lpstr>Conclusions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Fugang Wang</dc:creator>
  <cp:lastModifiedBy>Wang, Fugang</cp:lastModifiedBy>
  <cp:revision>123</cp:revision>
  <dcterms:created xsi:type="dcterms:W3CDTF">2014-12-19T15:30:31Z</dcterms:created>
  <dcterms:modified xsi:type="dcterms:W3CDTF">2021-05-06T05:37:53Z</dcterms:modified>
</cp:coreProperties>
</file>