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3" r:id="rId4"/>
    <p:sldId id="284" r:id="rId5"/>
    <p:sldId id="296" r:id="rId6"/>
    <p:sldId id="285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5361" autoAdjust="0"/>
  </p:normalViewPr>
  <p:slideViewPr>
    <p:cSldViewPr snapToGrid="0" snapToObjects="1">
      <p:cViewPr varScale="1">
        <p:scale>
          <a:sx n="100" d="100"/>
          <a:sy n="100" d="100"/>
        </p:scale>
        <p:origin x="1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E303-5000-CC4F-932B-338C5DD1CF9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B773A-5C21-E443-90E5-B81E07BD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13B9-7AA8-5242-B8EE-C90F329B1C03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83E-883A-E94E-AC9E-C8E53675B3AF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D504-7C8F-9C4F-84BB-E066A9F99B2F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79F-4FD5-9248-8016-C387243007C0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F6F-A6A1-A14A-8883-1652B6CD6D2A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8428-D83E-5847-85E4-0EA60261332D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4883-0DA9-374E-8A5C-3ADFE0157A2D}" type="datetime1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6FE4-0BBD-574E-A505-487ED76FFC31}" type="datetime1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7836-8B95-3943-BA3F-B3A0DA700FAC}" type="datetime1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BF6C-5407-3E49-A837-09A7BCF4CB0D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456-7D01-3546-AA4F-D9949AF18869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A2EE-AF85-EC41-8038-1128F914AB61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imp.ccr.xdmod.org/xdportalpub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Impact Metrics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Fugang Wang, Gregor von Laszewski</a:t>
            </a:r>
          </a:p>
          <a:p>
            <a:r>
              <a:rPr lang="en-US" dirty="0"/>
              <a:t>Indiana University</a:t>
            </a:r>
          </a:p>
          <a:p>
            <a:endParaRPr lang="en-US" dirty="0"/>
          </a:p>
          <a:p>
            <a:r>
              <a:rPr lang="en-US" dirty="0"/>
              <a:t>Jul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1D9C5-ED03-304D-91D2-39DD0C7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68" y="234077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Updated Scientific Impact Metrics Data for XSEDE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D6D31-CA20-6E49-9C74-8891F00ED36A}"/>
              </a:ext>
            </a:extLst>
          </p:cNvPr>
          <p:cNvSpPr/>
          <p:nvPr/>
        </p:nvSpPr>
        <p:spPr>
          <a:xfrm>
            <a:off x="495300" y="1360944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Maintaining the publication and citation mashup database and keep the data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Monthly update of publication data (from XUP) and citation data (from Web of Science)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Metrics generation and mashup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Current snapshot 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6056 </a:t>
            </a:r>
            <a:r>
              <a:rPr lang="en-US" sz="2400" dirty="0"/>
              <a:t>XSEDE users are authors of at least one XSEDE related publication.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from </a:t>
            </a:r>
            <a:r>
              <a:rPr lang="en-US" sz="2400" b="1" dirty="0"/>
              <a:t>720 </a:t>
            </a:r>
            <a:r>
              <a:rPr lang="en-US" sz="2400" dirty="0"/>
              <a:t>organizations.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Or </a:t>
            </a:r>
            <a:r>
              <a:rPr lang="en-US" sz="2400" b="1" dirty="0"/>
              <a:t>2242 </a:t>
            </a:r>
            <a:r>
              <a:rPr lang="en-US" sz="2400" dirty="0"/>
              <a:t>XSEDE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publications </a:t>
            </a:r>
            <a:r>
              <a:rPr lang="en-US" sz="2400" b="1" dirty="0"/>
              <a:t>18,076 </a:t>
            </a:r>
            <a:r>
              <a:rPr lang="en-US" sz="2400" dirty="0"/>
              <a:t>(externally verified).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Total citations </a:t>
            </a:r>
            <a:r>
              <a:rPr lang="en-US" sz="2400" b="1" dirty="0"/>
              <a:t>628,395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B2E7-7A4E-E146-99C7-446F2E6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" y="88900"/>
            <a:ext cx="8915400" cy="761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Scientific Impact Metrics of XSEDE (as of Jun 30</a:t>
            </a:r>
            <a:r>
              <a:rPr lang="en-US" sz="2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0F414F-B90F-864D-B6B5-D4A7DE71A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82836"/>
              </p:ext>
            </p:extLst>
          </p:nvPr>
        </p:nvGraphicFramePr>
        <p:xfrm>
          <a:off x="228600" y="828675"/>
          <a:ext cx="8686800" cy="552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52526534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6643359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57690383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01030559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7736562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848306832"/>
                    </a:ext>
                  </a:extLst>
                </a:gridCol>
              </a:tblGrid>
              <a:tr h="120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Number of externally verified unique publications*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i10-index (Number of publications cited at least 10 times)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Overall citation count*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h-index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g-index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extLst>
                  <a:ext uri="{0D108BD9-81ED-4DB2-BD59-A6C34878D82A}">
                    <a16:rowId xmlns:a16="http://schemas.microsoft.com/office/drawing/2014/main" val="1313857303"/>
                  </a:ext>
                </a:extLst>
              </a:tr>
              <a:tr h="586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Since 2005 (TG+XD)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18,076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10,338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628,395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260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2051060599"/>
                  </a:ext>
                </a:extLst>
              </a:tr>
              <a:tr h="377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Since 2011 (XD)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15,530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8,307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427,135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3782420729"/>
                  </a:ext>
                </a:extLst>
              </a:tr>
              <a:tr h="733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Change since last quarter</a:t>
                      </a:r>
                      <a:r>
                        <a:rPr lang="en-US" sz="1500" baseline="300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(TG+XD)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+736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+491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+37,404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3329154851"/>
                  </a:ext>
                </a:extLst>
              </a:tr>
              <a:tr h="5937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Change since last year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(TG+XD)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+2,323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+1,698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+127,266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566975"/>
                  </a:ext>
                </a:extLst>
              </a:tr>
              <a:tr h="602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Change since last quarter</a:t>
                      </a:r>
                      <a:r>
                        <a:rPr lang="en-US" sz="1500" baseline="300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(XD)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+719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+475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+32,322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+15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649471130"/>
                  </a:ext>
                </a:extLst>
              </a:tr>
              <a:tr h="71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Change since last year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(XD)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+2,278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+1,651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+112,452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93046"/>
                  </a:ext>
                </a:extLst>
              </a:tr>
              <a:tr h="706032">
                <a:tc gridSpan="6">
                  <a:txBody>
                    <a:bodyPr/>
                    <a:lstStyle/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</a:rPr>
                        <a:t>Data updated as of Jun 30th, 2020.</a:t>
                      </a:r>
                      <a:endParaRPr lang="en-US" sz="1600" dirty="0">
                        <a:effectLst/>
                      </a:endParaRP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</a:rPr>
                        <a:t>Note 1: Quarterly change was compared to the data as of Mar 31</a:t>
                      </a:r>
                      <a:r>
                        <a:rPr lang="en-US" sz="1300" baseline="30000" dirty="0">
                          <a:effectLst/>
                        </a:rPr>
                        <a:t>st </a:t>
                      </a:r>
                      <a:r>
                        <a:rPr lang="en-US" sz="1300" dirty="0">
                          <a:effectLst/>
                        </a:rPr>
                        <a:t>2020.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2: Yearly change was compared to the data as of June 30th 2019.</a:t>
                      </a:r>
                    </a:p>
                  </a:txBody>
                  <a:tcPr marL="102567" marR="1025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1406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0BE5-3FD2-E74D-8713-32E8F9E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768" y="16586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Historical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97F6-535C-FD43-9335-9BB2CCF4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9133" y="978121"/>
            <a:ext cx="5752567" cy="288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8703A-49D6-D14E-AA3E-E1EF48EC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133" y="3910287"/>
            <a:ext cx="5752568" cy="2866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67D08A-AC4F-C440-906D-17290C14C7DB}"/>
              </a:ext>
            </a:extLst>
          </p:cNvPr>
          <p:cNvSpPr/>
          <p:nvPr/>
        </p:nvSpPr>
        <p:spPr>
          <a:xfrm>
            <a:off x="191033" y="1351508"/>
            <a:ext cx="2578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Monthly data update and metrics snapshot makes it possible to generate customized report and observe historical trends.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2758-F046-7342-B8EC-D2C17BE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C6B3C-C41A-A14D-8808-21EF0520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781555"/>
            <a:ext cx="7683500" cy="18603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768" y="16586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Historical Trends – Yearly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2758-F046-7342-B8EC-D2C17BE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C1F30-A6B1-6947-B739-C4B3B8B0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923667"/>
            <a:ext cx="7683500" cy="2051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38FE28-2AE4-A147-BB0A-F5FA6E0F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026754"/>
            <a:ext cx="7683500" cy="17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78966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Scientific Impact Metrics Portal as part of </a:t>
            </a:r>
            <a:r>
              <a:rPr lang="en-US" sz="3600" dirty="0" err="1"/>
              <a:t>XDMoD</a:t>
            </a:r>
            <a:endParaRPr lang="en-US" sz="3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32FD59-86C6-DD41-86D3-4E686A4A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72" y="2107722"/>
            <a:ext cx="7126456" cy="4571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9A39AF-50F4-6A43-8E6A-A4F5A5B4DC25}"/>
              </a:ext>
            </a:extLst>
          </p:cNvPr>
          <p:cNvSpPr/>
          <p:nvPr/>
        </p:nvSpPr>
        <p:spPr>
          <a:xfrm>
            <a:off x="191032" y="1089170"/>
            <a:ext cx="82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metrics and other related statistical analysis available from the portal: </a:t>
            </a:r>
            <a:r>
              <a:rPr lang="en-US" sz="2400" dirty="0">
                <a:hlinkClick r:id="rId3"/>
              </a:rPr>
              <a:t>https://sciimp.ccr.xdmod.org/xdportalpub/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19A6F-C41C-F74F-AC42-AB45E54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5100"/>
            <a:ext cx="8229600" cy="86374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Ongoing Activities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8" y="1270143"/>
            <a:ext cx="8458201" cy="4914756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Scientific Impact Metrics Generation and Impact Analysis for other organizations/projects</a:t>
            </a:r>
          </a:p>
          <a:p>
            <a:pPr marL="742950" lvl="2" indent="-342900"/>
            <a:r>
              <a:rPr lang="en-US" sz="2000" dirty="0"/>
              <a:t>Kepler/K2</a:t>
            </a:r>
          </a:p>
          <a:p>
            <a:pPr marL="742950" lvl="2" indent="-342900"/>
            <a:r>
              <a:rPr lang="en-US" sz="2000" dirty="0"/>
              <a:t>PSU Anton project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Continue maintaining the mashup database and related portal and web services. Keep data and metrics updated monthly. Generate reports as needed.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Revisit other related data sources and assess the possibility for data ingestion and integration</a:t>
            </a:r>
          </a:p>
          <a:p>
            <a:pPr marL="742950" lvl="2" indent="-342900"/>
            <a:r>
              <a:rPr lang="en-US" sz="2000" dirty="0"/>
              <a:t>E.g., publication and/or funding related data services provided by NSF</a:t>
            </a:r>
          </a:p>
          <a:p>
            <a:pPr marL="742950" lvl="2" indent="-342900"/>
            <a:r>
              <a:rPr lang="en-US" sz="2000" dirty="0" err="1"/>
              <a:t>Pubmed</a:t>
            </a:r>
            <a:r>
              <a:rPr lang="en-US" sz="2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2DCB-6832-AF4A-9837-22D5E808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413</Words>
  <Application>Microsoft Macintosh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Scientific Impact Metrics Update</vt:lpstr>
      <vt:lpstr>Updated Scientific Impact Metrics Data for XSEDE</vt:lpstr>
      <vt:lpstr>Current Scientific Impact Metrics of XSEDE (as of Jun 30th, 2020)</vt:lpstr>
      <vt:lpstr>Historical Trends</vt:lpstr>
      <vt:lpstr>Historical Trends – Yearly Changes</vt:lpstr>
      <vt:lpstr>Scientific Impact Metrics Portal as part of XDMoD</vt:lpstr>
      <vt:lpstr>Ongoing Activities and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Impact Metrics Update</dc:title>
  <dc:creator>Wang, Fugang</dc:creator>
  <cp:lastModifiedBy>Wang, Fugang</cp:lastModifiedBy>
  <cp:revision>9</cp:revision>
  <dcterms:created xsi:type="dcterms:W3CDTF">2020-07-13T18:25:39Z</dcterms:created>
  <dcterms:modified xsi:type="dcterms:W3CDTF">2020-07-14T15:08:58Z</dcterms:modified>
</cp:coreProperties>
</file>