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313" r:id="rId3"/>
    <p:sldId id="314" r:id="rId4"/>
    <p:sldId id="366" r:id="rId5"/>
    <p:sldId id="371" r:id="rId6"/>
    <p:sldId id="372" r:id="rId7"/>
    <p:sldId id="373" r:id="rId8"/>
    <p:sldId id="374" r:id="rId9"/>
    <p:sldId id="375" r:id="rId10"/>
    <p:sldId id="376" r:id="rId11"/>
    <p:sldId id="377" r:id="rId12"/>
    <p:sldId id="378" r:id="rId13"/>
    <p:sldId id="379" r:id="rId14"/>
    <p:sldId id="380" r:id="rId15"/>
    <p:sldId id="381" r:id="rId16"/>
    <p:sldId id="382" r:id="rId17"/>
    <p:sldId id="367" r:id="rId18"/>
    <p:sldId id="368" r:id="rId19"/>
    <p:sldId id="369" r:id="rId20"/>
    <p:sldId id="311" r:id="rId21"/>
    <p:sldId id="3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33" autoAdjust="0"/>
  </p:normalViewPr>
  <p:slideViewPr>
    <p:cSldViewPr snapToGrid="0">
      <p:cViewPr varScale="1">
        <p:scale>
          <a:sx n="68" d="100"/>
          <a:sy n="68" d="100"/>
        </p:scale>
        <p:origin x="816"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A3D5FF-0CEC-49D8-BF8A-0B00BB6525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ADA447-B21B-4FBA-A3C9-575D56E9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6B30CB-839A-47A6-9532-260122BEAE9C}" type="datetimeFigureOut">
              <a:rPr lang="en-US" smtClean="0"/>
              <a:t>19/01/2023</a:t>
            </a:fld>
            <a:endParaRPr lang="en-US"/>
          </a:p>
        </p:txBody>
      </p:sp>
      <p:sp>
        <p:nvSpPr>
          <p:cNvPr id="4" name="Footer Placeholder 3">
            <a:extLst>
              <a:ext uri="{FF2B5EF4-FFF2-40B4-BE49-F238E27FC236}">
                <a16:creationId xmlns:a16="http://schemas.microsoft.com/office/drawing/2014/main" id="{003E0C6A-F00E-45DE-9607-30984D6402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8D0529-25A5-4112-9369-21C35E3F7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4DF5EF-899D-4A93-BF6E-10CBE4B2D858}" type="slidenum">
              <a:rPr lang="en-US" smtClean="0"/>
              <a:t>‹#›</a:t>
            </a:fld>
            <a:endParaRPr lang="en-US"/>
          </a:p>
        </p:txBody>
      </p:sp>
    </p:spTree>
    <p:extLst>
      <p:ext uri="{BB962C8B-B14F-4D97-AF65-F5344CB8AC3E}">
        <p14:creationId xmlns:p14="http://schemas.microsoft.com/office/powerpoint/2010/main" val="148935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19/01/2023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153D4-6007-4D70-A0D5-F421EBC11E1D}" type="slidenum">
              <a:rPr lang="en-US" smtClean="0"/>
              <a:t>17</a:t>
            </a:fld>
            <a:endParaRPr lang="en-US"/>
          </a:p>
        </p:txBody>
      </p:sp>
    </p:spTree>
    <p:extLst>
      <p:ext uri="{BB962C8B-B14F-4D97-AF65-F5344CB8AC3E}">
        <p14:creationId xmlns:p14="http://schemas.microsoft.com/office/powerpoint/2010/main" val="1688659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3153D4-6007-4D70-A0D5-F421EBC11E1D}" type="slidenum">
              <a:rPr lang="en-US" smtClean="0"/>
              <a:t>19</a:t>
            </a:fld>
            <a:endParaRPr lang="en-US"/>
          </a:p>
        </p:txBody>
      </p:sp>
    </p:spTree>
    <p:extLst>
      <p:ext uri="{BB962C8B-B14F-4D97-AF65-F5344CB8AC3E}">
        <p14:creationId xmlns:p14="http://schemas.microsoft.com/office/powerpoint/2010/main" val="3640705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20</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15/01/2023</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a:t>Tutorial on Support Vector Machine</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a:t>Prof. Dr. Loc Nguyen PhD, </a:t>
            </a:r>
            <a:r>
              <a:rPr lang="en-US" dirty="0" err="1"/>
              <a:t>PostDoc</a:t>
            </a:r>
            <a:endParaRPr lang="en-US" dirty="0"/>
          </a:p>
          <a:p>
            <a:r>
              <a:rPr lang="en-US" dirty="0"/>
              <a:t>Director of Sunflower Soft Company, 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Date Placeholder 5"/>
          <p:cNvSpPr>
            <a:spLocks noGrp="1"/>
          </p:cNvSpPr>
          <p:nvPr>
            <p:ph type="dt" sz="half" idx="10"/>
          </p:nvPr>
        </p:nvSpPr>
        <p:spPr/>
        <p:txBody>
          <a:bodyPr/>
          <a:lstStyle/>
          <a:p>
            <a:r>
              <a:rPr lang="en-US"/>
              <a:t>15/01/2023</a:t>
            </a:r>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09144-D756-84EF-A3CD-0C64A738EFE4}"/>
              </a:ext>
            </a:extLst>
          </p:cNvPr>
          <p:cNvSpPr>
            <a:spLocks noGrp="1"/>
          </p:cNvSpPr>
          <p:nvPr>
            <p:ph type="title"/>
          </p:nvPr>
        </p:nvSpPr>
        <p:spPr/>
        <p:txBody>
          <a:bodyPr/>
          <a:lstStyle/>
          <a:p>
            <a:r>
              <a:rPr lang="en-US" dirty="0"/>
              <a:t>1. Support vector machine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53B3E77-5537-0872-1D7D-FB7D964CFBAD}"/>
                  </a:ext>
                </a:extLst>
              </p:cNvPr>
              <p:cNvSpPr>
                <a:spLocks noGrp="1"/>
              </p:cNvSpPr>
              <p:nvPr>
                <p:ph idx="1"/>
              </p:nvPr>
            </p:nvSpPr>
            <p:spPr>
              <a:xfrm>
                <a:off x="351692" y="914399"/>
                <a:ext cx="11465170" cy="5176066"/>
              </a:xfrm>
            </p:spPr>
            <p:txBody>
              <a:bodyPr>
                <a:normAutofit/>
              </a:bodyPr>
              <a:lstStyle/>
              <a:p>
                <a:pPr marL="0" marR="0" indent="0" algn="just">
                  <a:spcBef>
                    <a:spcPts val="0"/>
                  </a:spcBef>
                  <a:spcAft>
                    <a:spcPts val="0"/>
                  </a:spcAft>
                  <a:buNone/>
                </a:pPr>
                <a:r>
                  <a:rPr lang="en-US" sz="1900" dirty="0">
                    <a:effectLst/>
                    <a:ea typeface="SimSun" panose="02010600030101010101" pitchFamily="2" charset="-122"/>
                  </a:rPr>
                  <a:t>In equation 1.4, </a:t>
                </a:r>
                <a14:m>
                  <m:oMath xmlns:m="http://schemas.openxmlformats.org/officeDocument/2006/math">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ea typeface="SimSun" panose="02010600030101010101" pitchFamily="2" charset="-122"/>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sSup>
                      <m:sSupPr>
                        <m:ctrlPr>
                          <a:rPr lang="en-US" sz="1900" i="1">
                            <a:effectLst/>
                            <a:latin typeface="Cambria Math" panose="02040503050406030204" pitchFamily="18" charset="0"/>
                            <a:ea typeface="SimSun" panose="02010600030101010101" pitchFamily="2" charset="-122"/>
                          </a:rPr>
                        </m:ctrlPr>
                      </m:sSupPr>
                      <m:e>
                        <m:d>
                          <m:dPr>
                            <m:begChr m:val="|"/>
                            <m:endChr m:val="|"/>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e>
                      <m:sup>
                        <m:r>
                          <a:rPr lang="en-US" sz="1900" i="1">
                            <a:effectLst/>
                            <a:latin typeface="Cambria Math" panose="02040503050406030204" pitchFamily="18" charset="0"/>
                            <a:ea typeface="SimSun" panose="02010600030101010101" pitchFamily="2" charset="-122"/>
                          </a:rPr>
                          <m:t>2</m:t>
                        </m:r>
                      </m:sup>
                    </m:sSup>
                  </m:oMath>
                </a14:m>
                <a:r>
                  <a:rPr lang="en-US" sz="1900" dirty="0">
                    <a:effectLst/>
                    <a:ea typeface="SimSun" panose="02010600030101010101" pitchFamily="2" charset="-122"/>
                  </a:rPr>
                  <a:t> is called target function with regard to variable </a:t>
                </a:r>
                <a:r>
                  <a:rPr lang="en-US" sz="1900" i="1" dirty="0">
                    <a:effectLst/>
                    <a:ea typeface="SimSun" panose="02010600030101010101" pitchFamily="2" charset="-122"/>
                  </a:rPr>
                  <a:t>W</a:t>
                </a:r>
                <a:r>
                  <a:rPr lang="en-US" sz="1900" dirty="0">
                    <a:effectLst/>
                    <a:ea typeface="SimSun" panose="02010600030101010101" pitchFamily="2" charset="-122"/>
                  </a:rPr>
                  <a:t>. Function </a:t>
                </a:r>
                <a14:m>
                  <m:oMath xmlns:m="http://schemas.openxmlformats.org/officeDocument/2006/math">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𝑔</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r>
                      <a:rPr lang="en-US" sz="1900" i="1">
                        <a:effectLst/>
                        <a:latin typeface="Cambria Math" panose="02040503050406030204" pitchFamily="18" charset="0"/>
                        <a:ea typeface="SimSun" panose="02010600030101010101" pitchFamily="2" charset="-122"/>
                      </a:rPr>
                      <m:t>=1−</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oMath>
                </a14:m>
                <a:r>
                  <a:rPr lang="en-US" sz="1900" dirty="0">
                    <a:effectLst/>
                    <a:ea typeface="SimSun" panose="02010600030101010101" pitchFamily="2" charset="-122"/>
                  </a:rPr>
                  <a:t> is called constraint function with regard to two variables </a:t>
                </a:r>
                <a:r>
                  <a:rPr lang="en-US" sz="1900" i="1" dirty="0">
                    <a:effectLst/>
                    <a:ea typeface="SimSun" panose="02010600030101010101" pitchFamily="2" charset="-122"/>
                  </a:rPr>
                  <a:t>W</a:t>
                </a:r>
                <a:r>
                  <a:rPr lang="en-US" sz="1900" dirty="0">
                    <a:effectLst/>
                    <a:ea typeface="SimSun" panose="02010600030101010101" pitchFamily="2" charset="-122"/>
                  </a:rPr>
                  <a:t>, </a:t>
                </a:r>
                <a:r>
                  <a:rPr lang="en-US" sz="1900" i="1" dirty="0">
                    <a:effectLst/>
                    <a:ea typeface="SimSun" panose="02010600030101010101" pitchFamily="2" charset="-122"/>
                  </a:rPr>
                  <a:t>b</a:t>
                </a:r>
                <a:r>
                  <a:rPr lang="en-US" sz="1900" dirty="0">
                    <a:effectLst/>
                    <a:ea typeface="SimSun" panose="02010600030101010101" pitchFamily="2" charset="-122"/>
                  </a:rPr>
                  <a:t> and it is derived from the classification constraint specified by equation 1.3. There are </a:t>
                </a:r>
                <a:r>
                  <a:rPr lang="en-US" sz="1900" i="1" dirty="0">
                    <a:effectLst/>
                    <a:ea typeface="SimSun" panose="02010600030101010101" pitchFamily="2" charset="-122"/>
                  </a:rPr>
                  <a:t>n</a:t>
                </a:r>
                <a:r>
                  <a:rPr lang="en-US" sz="1900" dirty="0">
                    <a:effectLst/>
                    <a:ea typeface="SimSun" panose="02010600030101010101" pitchFamily="2" charset="-122"/>
                  </a:rPr>
                  <a:t> constraints </a:t>
                </a:r>
                <a14:m>
                  <m:oMath xmlns:m="http://schemas.openxmlformats.org/officeDocument/2006/math">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𝑔</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r>
                      <a:rPr lang="en-US" sz="1900" i="1">
                        <a:effectLst/>
                        <a:latin typeface="Cambria Math" panose="02040503050406030204" pitchFamily="18" charset="0"/>
                        <a:ea typeface="SimSun" panose="02010600030101010101" pitchFamily="2" charset="-122"/>
                      </a:rPr>
                      <m:t>≤0</m:t>
                    </m:r>
                  </m:oMath>
                </a14:m>
                <a:r>
                  <a:rPr lang="en-US" sz="1900" dirty="0">
                    <a:effectLst/>
                    <a:ea typeface="SimSun" panose="02010600030101010101" pitchFamily="2" charset="-122"/>
                  </a:rPr>
                  <a:t> because training set {</a:t>
                </a:r>
                <a:r>
                  <a:rPr lang="en-US" sz="1900" i="1" dirty="0">
                    <a:effectLst/>
                    <a:ea typeface="SimSun" panose="02010600030101010101" pitchFamily="2" charset="-122"/>
                  </a:rPr>
                  <a:t>X</a:t>
                </a:r>
                <a:r>
                  <a:rPr lang="en-US" sz="1900" baseline="-25000" dirty="0">
                    <a:effectLst/>
                    <a:ea typeface="SimSun" panose="02010600030101010101" pitchFamily="2" charset="-122"/>
                  </a:rPr>
                  <a:t>1</a:t>
                </a:r>
                <a:r>
                  <a:rPr lang="en-US" sz="1900" dirty="0">
                    <a:effectLst/>
                    <a:ea typeface="SimSun" panose="02010600030101010101" pitchFamily="2" charset="-122"/>
                  </a:rPr>
                  <a:t>,</a:t>
                </a:r>
                <a:r>
                  <a:rPr lang="en-US" sz="1900" i="1" dirty="0">
                    <a:effectLst/>
                    <a:ea typeface="SimSun" panose="02010600030101010101" pitchFamily="2" charset="-122"/>
                  </a:rPr>
                  <a:t> X</a:t>
                </a:r>
                <a:r>
                  <a:rPr lang="en-US" sz="1900" baseline="-25000" dirty="0">
                    <a:effectLst/>
                    <a:ea typeface="SimSun" panose="02010600030101010101" pitchFamily="2" charset="-122"/>
                  </a:rPr>
                  <a:t>2</a:t>
                </a:r>
                <a:r>
                  <a:rPr lang="en-US" sz="1900" dirty="0">
                    <a:effectLst/>
                    <a:ea typeface="SimSun" panose="02010600030101010101" pitchFamily="2" charset="-122"/>
                  </a:rPr>
                  <a:t>,…,</a:t>
                </a:r>
                <a:r>
                  <a:rPr lang="en-US" sz="1900" i="1" dirty="0">
                    <a:effectLst/>
                    <a:ea typeface="SimSun" panose="02010600030101010101" pitchFamily="2" charset="-122"/>
                  </a:rPr>
                  <a:t> </a:t>
                </a:r>
                <a:r>
                  <a:rPr lang="en-US" sz="1900" i="1" dirty="0" err="1">
                    <a:effectLst/>
                    <a:ea typeface="SimSun" panose="02010600030101010101" pitchFamily="2" charset="-122"/>
                  </a:rPr>
                  <a:t>X</a:t>
                </a:r>
                <a:r>
                  <a:rPr lang="en-US" sz="1900" i="1" baseline="-25000" dirty="0" err="1">
                    <a:effectLst/>
                    <a:ea typeface="SimSun" panose="02010600030101010101" pitchFamily="2" charset="-122"/>
                  </a:rPr>
                  <a:t>n</a:t>
                </a:r>
                <a:r>
                  <a:rPr lang="en-US" sz="1900" dirty="0">
                    <a:effectLst/>
                    <a:ea typeface="SimSun" panose="02010600030101010101" pitchFamily="2" charset="-122"/>
                  </a:rPr>
                  <a:t>} has </a:t>
                </a:r>
                <a:r>
                  <a:rPr lang="en-US" sz="1900" i="1" dirty="0">
                    <a:effectLst/>
                    <a:ea typeface="SimSun" panose="02010600030101010101" pitchFamily="2" charset="-122"/>
                  </a:rPr>
                  <a:t>n</a:t>
                </a:r>
                <a:r>
                  <a:rPr lang="en-US" sz="1900" dirty="0">
                    <a:effectLst/>
                    <a:ea typeface="SimSun" panose="02010600030101010101" pitchFamily="2" charset="-122"/>
                  </a:rPr>
                  <a:t> data points </a:t>
                </a:r>
                <a:r>
                  <a:rPr lang="en-US" sz="1900" i="1" dirty="0">
                    <a:effectLst/>
                    <a:ea typeface="SimSun" panose="02010600030101010101" pitchFamily="2" charset="-122"/>
                  </a:rPr>
                  <a:t>X</a:t>
                </a:r>
                <a:r>
                  <a:rPr lang="en-US" sz="1900" i="1" baseline="-25000" dirty="0">
                    <a:effectLst/>
                    <a:ea typeface="SimSun" panose="02010600030101010101" pitchFamily="2" charset="-122"/>
                  </a:rPr>
                  <a:t>i</a:t>
                </a:r>
                <a:r>
                  <a:rPr lang="en-US" sz="1900" dirty="0">
                    <a:effectLst/>
                    <a:ea typeface="SimSun" panose="02010600030101010101" pitchFamily="2" charset="-122"/>
                  </a:rPr>
                  <a:t> (s). Constraints </a:t>
                </a:r>
                <a14:m>
                  <m:oMath xmlns:m="http://schemas.openxmlformats.org/officeDocument/2006/math">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𝑔</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r>
                      <a:rPr lang="en-US" sz="1900" i="1">
                        <a:effectLst/>
                        <a:latin typeface="Cambria Math" panose="02040503050406030204" pitchFamily="18" charset="0"/>
                        <a:ea typeface="SimSun" panose="02010600030101010101" pitchFamily="2" charset="-122"/>
                      </a:rPr>
                      <m:t>≤0</m:t>
                    </m:r>
                  </m:oMath>
                </a14:m>
                <a:r>
                  <a:rPr lang="en-US" sz="1900" dirty="0">
                    <a:effectLst/>
                    <a:ea typeface="SimSun" panose="02010600030101010101" pitchFamily="2" charset="-122"/>
                  </a:rPr>
                  <a:t> inside equation 1.3 implicate the perfect separation in which there is no data point falling into the margin (between two parallel hyperplanes, see figure 1.2). On the other hand, the imperfect separation allows some data points to fall into the margin, which means that each constraint function </a:t>
                </a:r>
                <a:r>
                  <a:rPr lang="en-US" sz="1900" i="1" dirty="0" err="1">
                    <a:effectLst/>
                    <a:ea typeface="SimSun" panose="02010600030101010101" pitchFamily="2" charset="-122"/>
                  </a:rPr>
                  <a:t>g</a:t>
                </a:r>
                <a:r>
                  <a:rPr lang="en-US" sz="1900" i="1" baseline="-25000" dirty="0" err="1">
                    <a:effectLst/>
                    <a:ea typeface="SimSun" panose="02010600030101010101" pitchFamily="2" charset="-122"/>
                  </a:rPr>
                  <a:t>i</a:t>
                </a:r>
                <a:r>
                  <a:rPr lang="en-US" sz="1900" dirty="0">
                    <a:effectLst/>
                    <a:ea typeface="SimSun" panose="02010600030101010101" pitchFamily="2" charset="-122"/>
                  </a:rPr>
                  <a:t>(</a:t>
                </a:r>
                <a:r>
                  <a:rPr lang="en-US" sz="1900" i="1" dirty="0" err="1">
                    <a:effectLst/>
                    <a:ea typeface="SimSun" panose="02010600030101010101" pitchFamily="2" charset="-122"/>
                  </a:rPr>
                  <a:t>W</a:t>
                </a:r>
                <a:r>
                  <a:rPr lang="en-US" sz="1900" dirty="0" err="1">
                    <a:effectLst/>
                    <a:ea typeface="SimSun" panose="02010600030101010101" pitchFamily="2" charset="-122"/>
                  </a:rPr>
                  <a:t>,</a:t>
                </a:r>
                <a:r>
                  <a:rPr lang="en-US" sz="1900" i="1" dirty="0" err="1">
                    <a:effectLst/>
                    <a:ea typeface="SimSun" panose="02010600030101010101" pitchFamily="2" charset="-122"/>
                  </a:rPr>
                  <a:t>b</a:t>
                </a:r>
                <a:r>
                  <a:rPr lang="en-US" sz="1900" dirty="0">
                    <a:effectLst/>
                    <a:ea typeface="SimSun" panose="02010600030101010101" pitchFamily="2" charset="-122"/>
                  </a:rPr>
                  <a:t>) is subtracted by an error </a:t>
                </a:r>
                <a14:m>
                  <m:oMath xmlns:m="http://schemas.openxmlformats.org/officeDocument/2006/math">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≥0</m:t>
                    </m:r>
                  </m:oMath>
                </a14:m>
                <a:r>
                  <a:rPr lang="en-US" sz="1900" dirty="0">
                    <a:effectLst/>
                    <a:ea typeface="SimSun" panose="02010600030101010101" pitchFamily="2" charset="-122"/>
                  </a:rPr>
                  <a:t>. The constraints become (</a:t>
                </a:r>
                <a:r>
                  <a:rPr lang="en-US" sz="1900" dirty="0" err="1">
                    <a:effectLst/>
                    <a:ea typeface="SimSun" panose="02010600030101010101" pitchFamily="2" charset="-122"/>
                  </a:rPr>
                  <a:t>Honavar</a:t>
                </a:r>
                <a:r>
                  <a:rPr lang="en-US" sz="1900" dirty="0">
                    <a:effectLst/>
                    <a:ea typeface="SimSun" panose="02010600030101010101" pitchFamily="2" charset="-122"/>
                  </a:rPr>
                  <a:t>, p. 5):</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𝑔</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r>
                        <a:rPr lang="en-US" sz="1900" i="1">
                          <a:effectLst/>
                          <a:latin typeface="Cambria Math" panose="02040503050406030204" pitchFamily="18" charset="0"/>
                          <a:ea typeface="SimSun" panose="02010600030101010101" pitchFamily="2" charset="-122"/>
                        </a:rPr>
                        <m:t>=1−</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≤0,∀</m:t>
                      </m:r>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ea typeface="SimSun" panose="02010600030101010101" pitchFamily="2" charset="-122"/>
                            </a:rPr>
                          </m:ctrlPr>
                        </m:accPr>
                        <m:e>
                          <m:r>
                            <a:rPr lang="en-US" sz="1900" i="1">
                              <a:effectLst/>
                              <a:latin typeface="Cambria Math" panose="02040503050406030204" pitchFamily="18" charset="0"/>
                              <a:ea typeface="SimSun" panose="02010600030101010101" pitchFamily="2" charset="-122"/>
                            </a:rPr>
                            <m:t>1,</m:t>
                          </m:r>
                          <m:r>
                            <a:rPr lang="en-US" sz="1900" i="1">
                              <a:effectLst/>
                              <a:latin typeface="Cambria Math" panose="02040503050406030204" pitchFamily="18" charset="0"/>
                              <a:ea typeface="SimSun" panose="02010600030101010101" pitchFamily="2" charset="-122"/>
                            </a:rPr>
                            <m:t>𝑛</m:t>
                          </m:r>
                        </m:e>
                      </m:acc>
                    </m:oMath>
                  </m:oMathPara>
                </a14:m>
                <a:endParaRPr lang="en-US" sz="1900" dirty="0">
                  <a:effectLst/>
                  <a:ea typeface="SimSun" panose="02010600030101010101" pitchFamily="2" charset="-122"/>
                </a:endParaRPr>
              </a:p>
              <a:p>
                <a:pPr marL="0" indent="0">
                  <a:buNone/>
                </a:pPr>
                <a:r>
                  <a:rPr lang="en-US" sz="1900" dirty="0"/>
                  <a:t>Which implies that:</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1900" i="1"/>
                          </m:ctrlPr>
                        </m:dPr>
                        <m:e>
                          <m:m>
                            <m:mPr>
                              <m:mcs>
                                <m:mc>
                                  <m:mcPr>
                                    <m:count m:val="1"/>
                                    <m:mcJc m:val="center"/>
                                  </m:mcPr>
                                </m:mc>
                              </m:mcs>
                              <m:ctrlPr>
                                <a:rPr lang="en-US" sz="1900" i="1"/>
                              </m:ctrlPr>
                            </m:mPr>
                            <m:mr>
                              <m:e>
                                <m:r>
                                  <a:rPr lang="en-US" sz="1900" i="1"/>
                                  <m:t>𝑊</m:t>
                                </m:r>
                                <m:r>
                                  <a:rPr lang="en-US" sz="1900" i="1"/>
                                  <m:t>∘</m:t>
                                </m:r>
                                <m:sSub>
                                  <m:sSubPr>
                                    <m:ctrlPr>
                                      <a:rPr lang="en-US" sz="1900" i="1"/>
                                    </m:ctrlPr>
                                  </m:sSubPr>
                                  <m:e>
                                    <m:r>
                                      <a:rPr lang="en-US" sz="1900" i="1"/>
                                      <m:t>𝑋</m:t>
                                    </m:r>
                                  </m:e>
                                  <m:sub>
                                    <m:r>
                                      <a:rPr lang="en-US" sz="1900" i="1"/>
                                      <m:t>𝑖</m:t>
                                    </m:r>
                                  </m:sub>
                                </m:sSub>
                                <m:r>
                                  <a:rPr lang="en-US" sz="1900" i="1"/>
                                  <m:t>−</m:t>
                                </m:r>
                                <m:r>
                                  <a:rPr lang="en-US" sz="1900" i="1"/>
                                  <m:t>𝑏</m:t>
                                </m:r>
                                <m:r>
                                  <a:rPr lang="en-US" sz="1900" i="1"/>
                                  <m:t>≥1−</m:t>
                                </m:r>
                                <m:sSub>
                                  <m:sSubPr>
                                    <m:ctrlPr>
                                      <a:rPr lang="en-US" sz="1900" i="1"/>
                                    </m:ctrlPr>
                                  </m:sSubPr>
                                  <m:e>
                                    <m:r>
                                      <a:rPr lang="en-US" sz="1900" i="1"/>
                                      <m:t>𝜉</m:t>
                                    </m:r>
                                  </m:e>
                                  <m:sub>
                                    <m:r>
                                      <a:rPr lang="en-US" sz="1900" i="1"/>
                                      <m:t>𝑖</m:t>
                                    </m:r>
                                  </m:sub>
                                </m:sSub>
                                <m:r>
                                  <a:rPr lang="en-US" sz="1900" i="1"/>
                                  <m:t>    </m:t>
                                </m:r>
                                <m:d>
                                  <m:dPr>
                                    <m:ctrlPr>
                                      <a:rPr lang="en-US" sz="1900" i="1"/>
                                    </m:ctrlPr>
                                  </m:dPr>
                                  <m:e>
                                    <m:r>
                                      <m:rPr>
                                        <m:sty m:val="p"/>
                                      </m:rPr>
                                      <a:rPr lang="en-US" sz="1900"/>
                                      <m:t>for</m:t>
                                    </m:r>
                                    <m:r>
                                      <a:rPr lang="en-US" sz="1900" i="1"/>
                                      <m:t> </m:t>
                                    </m:r>
                                    <m:sSub>
                                      <m:sSubPr>
                                        <m:ctrlPr>
                                          <a:rPr lang="en-US" sz="1900" i="1"/>
                                        </m:ctrlPr>
                                      </m:sSubPr>
                                      <m:e>
                                        <m:r>
                                          <a:rPr lang="en-US" sz="1900" i="1"/>
                                          <m:t>𝑋</m:t>
                                        </m:r>
                                      </m:e>
                                      <m:sub>
                                        <m:r>
                                          <a:rPr lang="en-US" sz="1900" i="1"/>
                                          <m:t>𝑖</m:t>
                                        </m:r>
                                      </m:sub>
                                    </m:sSub>
                                    <m:r>
                                      <a:rPr lang="en-US" sz="1900" i="1"/>
                                      <m:t> </m:t>
                                    </m:r>
                                    <m:r>
                                      <m:rPr>
                                        <m:sty m:val="p"/>
                                      </m:rPr>
                                      <a:rPr lang="en-US" sz="1900"/>
                                      <m:t>belonging</m:t>
                                    </m:r>
                                    <m:r>
                                      <a:rPr lang="en-US" sz="1900"/>
                                      <m:t> </m:t>
                                    </m:r>
                                    <m:r>
                                      <m:rPr>
                                        <m:sty m:val="p"/>
                                      </m:rPr>
                                      <a:rPr lang="en-US" sz="1900"/>
                                      <m:t>to</m:t>
                                    </m:r>
                                    <m:r>
                                      <a:rPr lang="en-US" sz="1900"/>
                                      <m:t> </m:t>
                                    </m:r>
                                    <m:r>
                                      <m:rPr>
                                        <m:sty m:val="p"/>
                                      </m:rPr>
                                      <a:rPr lang="en-US" sz="1900"/>
                                      <m:t>class</m:t>
                                    </m:r>
                                    <m:r>
                                      <a:rPr lang="en-US" sz="1900" i="1"/>
                                      <m:t> </m:t>
                                    </m:r>
                                    <m:sSub>
                                      <m:sSubPr>
                                        <m:ctrlPr>
                                          <a:rPr lang="en-US" sz="1900" i="1"/>
                                        </m:ctrlPr>
                                      </m:sSubPr>
                                      <m:e>
                                        <m:r>
                                          <a:rPr lang="en-US" sz="1900" i="1"/>
                                          <m:t>𝑦</m:t>
                                        </m:r>
                                      </m:e>
                                      <m:sub>
                                        <m:r>
                                          <a:rPr lang="en-US" sz="1900" i="1"/>
                                          <m:t>𝑖</m:t>
                                        </m:r>
                                      </m:sub>
                                    </m:sSub>
                                    <m:r>
                                      <a:rPr lang="en-US" sz="1900" i="1"/>
                                      <m:t>=+1</m:t>
                                    </m:r>
                                  </m:e>
                                </m:d>
                              </m:e>
                            </m:mr>
                            <m:mr>
                              <m:e>
                                <m:r>
                                  <a:rPr lang="en-US" sz="1900" i="1"/>
                                  <m:t>𝑊</m:t>
                                </m:r>
                                <m:r>
                                  <a:rPr lang="en-US" sz="1900" i="1"/>
                                  <m:t>∘</m:t>
                                </m:r>
                                <m:sSub>
                                  <m:sSubPr>
                                    <m:ctrlPr>
                                      <a:rPr lang="en-US" sz="1900" i="1"/>
                                    </m:ctrlPr>
                                  </m:sSubPr>
                                  <m:e>
                                    <m:r>
                                      <a:rPr lang="en-US" sz="1900" i="1"/>
                                      <m:t>𝑋</m:t>
                                    </m:r>
                                  </m:e>
                                  <m:sub>
                                    <m:r>
                                      <a:rPr lang="en-US" sz="1900" i="1"/>
                                      <m:t>𝑖</m:t>
                                    </m:r>
                                  </m:sub>
                                </m:sSub>
                                <m:r>
                                  <a:rPr lang="en-US" sz="1900" i="1"/>
                                  <m:t>−</m:t>
                                </m:r>
                                <m:r>
                                  <a:rPr lang="en-US" sz="1900" i="1"/>
                                  <m:t>𝑏</m:t>
                                </m:r>
                                <m:r>
                                  <a:rPr lang="en-US" sz="1900" i="1"/>
                                  <m:t>≤−1+</m:t>
                                </m:r>
                                <m:sSub>
                                  <m:sSubPr>
                                    <m:ctrlPr>
                                      <a:rPr lang="en-US" sz="1900" i="1"/>
                                    </m:ctrlPr>
                                  </m:sSubPr>
                                  <m:e>
                                    <m:r>
                                      <a:rPr lang="en-US" sz="1900" i="1"/>
                                      <m:t>𝜉</m:t>
                                    </m:r>
                                  </m:e>
                                  <m:sub>
                                    <m:r>
                                      <a:rPr lang="en-US" sz="1900" i="1"/>
                                      <m:t>𝑖</m:t>
                                    </m:r>
                                  </m:sub>
                                </m:sSub>
                                <m:r>
                                  <a:rPr lang="en-US" sz="1900" i="1"/>
                                  <m:t> </m:t>
                                </m:r>
                                <m:d>
                                  <m:dPr>
                                    <m:ctrlPr>
                                      <a:rPr lang="en-US" sz="1900" i="1"/>
                                    </m:ctrlPr>
                                  </m:dPr>
                                  <m:e>
                                    <m:r>
                                      <m:rPr>
                                        <m:sty m:val="p"/>
                                      </m:rPr>
                                      <a:rPr lang="en-US" sz="1900"/>
                                      <m:t>for</m:t>
                                    </m:r>
                                    <m:r>
                                      <a:rPr lang="en-US" sz="1900" i="1"/>
                                      <m:t> </m:t>
                                    </m:r>
                                    <m:sSub>
                                      <m:sSubPr>
                                        <m:ctrlPr>
                                          <a:rPr lang="en-US" sz="1900" i="1"/>
                                        </m:ctrlPr>
                                      </m:sSubPr>
                                      <m:e>
                                        <m:r>
                                          <a:rPr lang="en-US" sz="1900" i="1"/>
                                          <m:t>𝑋</m:t>
                                        </m:r>
                                      </m:e>
                                      <m:sub>
                                        <m:r>
                                          <a:rPr lang="en-US" sz="1900" i="1"/>
                                          <m:t>𝑖</m:t>
                                        </m:r>
                                      </m:sub>
                                    </m:sSub>
                                    <m:r>
                                      <a:rPr lang="en-US" sz="1900" i="1"/>
                                      <m:t> </m:t>
                                    </m:r>
                                    <m:r>
                                      <m:rPr>
                                        <m:sty m:val="p"/>
                                      </m:rPr>
                                      <a:rPr lang="en-US" sz="1900"/>
                                      <m:t>belonging</m:t>
                                    </m:r>
                                    <m:r>
                                      <a:rPr lang="en-US" sz="1900"/>
                                      <m:t> </m:t>
                                    </m:r>
                                    <m:r>
                                      <m:rPr>
                                        <m:sty m:val="p"/>
                                      </m:rPr>
                                      <a:rPr lang="en-US" sz="1900"/>
                                      <m:t>to</m:t>
                                    </m:r>
                                    <m:r>
                                      <a:rPr lang="en-US" sz="1900"/>
                                      <m:t> </m:t>
                                    </m:r>
                                    <m:r>
                                      <m:rPr>
                                        <m:sty m:val="p"/>
                                      </m:rPr>
                                      <a:rPr lang="en-US" sz="1900"/>
                                      <m:t>class</m:t>
                                    </m:r>
                                    <m:r>
                                      <a:rPr lang="en-US" sz="1900" i="1"/>
                                      <m:t> </m:t>
                                    </m:r>
                                    <m:sSub>
                                      <m:sSubPr>
                                        <m:ctrlPr>
                                          <a:rPr lang="en-US" sz="1900" i="1"/>
                                        </m:ctrlPr>
                                      </m:sSubPr>
                                      <m:e>
                                        <m:r>
                                          <a:rPr lang="en-US" sz="1900" i="1"/>
                                          <m:t>𝑦</m:t>
                                        </m:r>
                                      </m:e>
                                      <m:sub>
                                        <m:r>
                                          <a:rPr lang="en-US" sz="1900" i="1"/>
                                          <m:t>𝑖</m:t>
                                        </m:r>
                                      </m:sub>
                                    </m:sSub>
                                    <m:r>
                                      <a:rPr lang="en-US" sz="1900" i="1"/>
                                      <m:t>=−1</m:t>
                                    </m:r>
                                  </m:e>
                                </m:d>
                              </m:e>
                            </m:mr>
                          </m:m>
                        </m:e>
                      </m:d>
                    </m:oMath>
                  </m:oMathPara>
                </a14:m>
                <a:endParaRPr lang="en-US" sz="1900" dirty="0"/>
              </a:p>
              <a:p>
                <a:pPr marL="0" marR="0" indent="0" algn="just">
                  <a:spcBef>
                    <a:spcPts val="0"/>
                  </a:spcBef>
                  <a:spcAft>
                    <a:spcPts val="0"/>
                  </a:spcAft>
                  <a:buNone/>
                </a:pPr>
                <a:r>
                  <a:rPr lang="en-US" sz="1900" dirty="0">
                    <a:effectLst/>
                    <a:ea typeface="SimSun" panose="02010600030101010101" pitchFamily="2" charset="-122"/>
                  </a:rPr>
                  <a:t>We have a </a:t>
                </a:r>
                <a:r>
                  <a:rPr lang="en-US" sz="1900" i="1" dirty="0">
                    <a:effectLst/>
                    <a:ea typeface="SimSun" panose="02010600030101010101" pitchFamily="2" charset="-122"/>
                  </a:rPr>
                  <a:t>n</a:t>
                </a:r>
                <a:r>
                  <a:rPr lang="en-US" sz="1900" dirty="0">
                    <a:effectLst/>
                    <a:ea typeface="SimSun" panose="02010600030101010101" pitchFamily="2" charset="-122"/>
                  </a:rPr>
                  <a:t>-component error vector </a:t>
                </a:r>
                <a:r>
                  <a:rPr lang="en-US" sz="1900" i="1" dirty="0">
                    <a:effectLst/>
                    <a:ea typeface="SimSun" panose="02010600030101010101" pitchFamily="2" charset="-122"/>
                  </a:rPr>
                  <a:t>ξ=</a:t>
                </a:r>
                <a:r>
                  <a:rPr lang="en-US" sz="1900" dirty="0">
                    <a:effectLst/>
                    <a:ea typeface="SimSun" panose="02010600030101010101" pitchFamily="2" charset="-122"/>
                  </a:rPr>
                  <a:t>(</a:t>
                </a:r>
                <a:r>
                  <a:rPr lang="en-US" sz="1900" i="1" dirty="0">
                    <a:effectLst/>
                    <a:ea typeface="SimSun" panose="02010600030101010101" pitchFamily="2" charset="-122"/>
                  </a:rPr>
                  <a:t>ξ</a:t>
                </a:r>
                <a:r>
                  <a:rPr lang="en-US" sz="1900" baseline="-25000" dirty="0">
                    <a:effectLst/>
                    <a:ea typeface="SimSun" panose="02010600030101010101" pitchFamily="2" charset="-122"/>
                  </a:rPr>
                  <a:t>1</a:t>
                </a:r>
                <a:r>
                  <a:rPr lang="en-US" sz="1900" dirty="0">
                    <a:effectLst/>
                    <a:ea typeface="SimSun" panose="02010600030101010101" pitchFamily="2" charset="-122"/>
                  </a:rPr>
                  <a:t>,</a:t>
                </a:r>
                <a:r>
                  <a:rPr lang="en-US" sz="1900" i="1" dirty="0">
                    <a:effectLst/>
                    <a:ea typeface="SimSun" panose="02010600030101010101" pitchFamily="2" charset="-122"/>
                  </a:rPr>
                  <a:t> ξ</a:t>
                </a:r>
                <a:r>
                  <a:rPr lang="en-US" sz="1900" baseline="-25000" dirty="0">
                    <a:effectLst/>
                    <a:ea typeface="SimSun" panose="02010600030101010101" pitchFamily="2" charset="-122"/>
                  </a:rPr>
                  <a:t>2</a:t>
                </a:r>
                <a:r>
                  <a:rPr lang="en-US" sz="1900" dirty="0">
                    <a:effectLst/>
                    <a:ea typeface="SimSun" panose="02010600030101010101" pitchFamily="2" charset="-122"/>
                  </a:rPr>
                  <a:t>,…,</a:t>
                </a:r>
                <a:r>
                  <a:rPr lang="en-US" sz="1900" i="1" dirty="0">
                    <a:effectLst/>
                    <a:ea typeface="SimSun" panose="02010600030101010101" pitchFamily="2" charset="-122"/>
                  </a:rPr>
                  <a:t> </a:t>
                </a:r>
                <a:r>
                  <a:rPr lang="en-US" sz="1900" i="1" dirty="0" err="1">
                    <a:effectLst/>
                    <a:ea typeface="SimSun" panose="02010600030101010101" pitchFamily="2" charset="-122"/>
                  </a:rPr>
                  <a:t>ξ</a:t>
                </a:r>
                <a:r>
                  <a:rPr lang="en-US" sz="1900" i="1" baseline="-25000" dirty="0" err="1">
                    <a:effectLst/>
                    <a:ea typeface="SimSun" panose="02010600030101010101" pitchFamily="2" charset="-122"/>
                  </a:rPr>
                  <a:t>n</a:t>
                </a:r>
                <a:r>
                  <a:rPr lang="en-US" sz="1900" dirty="0">
                    <a:effectLst/>
                    <a:ea typeface="SimSun" panose="02010600030101010101" pitchFamily="2" charset="-122"/>
                  </a:rPr>
                  <a:t>) for </a:t>
                </a:r>
                <a:r>
                  <a:rPr lang="en-US" sz="1900" i="1" dirty="0">
                    <a:effectLst/>
                    <a:ea typeface="SimSun" panose="02010600030101010101" pitchFamily="2" charset="-122"/>
                  </a:rPr>
                  <a:t>n</a:t>
                </a:r>
                <a:r>
                  <a:rPr lang="en-US" sz="1900" dirty="0">
                    <a:effectLst/>
                    <a:ea typeface="SimSun" panose="02010600030101010101" pitchFamily="2" charset="-122"/>
                  </a:rPr>
                  <a:t> constraints. The penalty </a:t>
                </a:r>
                <a14:m>
                  <m:oMath xmlns:m="http://schemas.openxmlformats.org/officeDocument/2006/math">
                    <m:r>
                      <a:rPr lang="en-US" sz="1900" i="1">
                        <a:effectLst/>
                        <a:latin typeface="Cambria Math" panose="02040503050406030204" pitchFamily="18" charset="0"/>
                        <a:ea typeface="SimSun" panose="02010600030101010101" pitchFamily="2" charset="-122"/>
                      </a:rPr>
                      <m:t>𝐶</m:t>
                    </m:r>
                    <m:r>
                      <a:rPr lang="en-US" sz="1900" i="1">
                        <a:effectLst/>
                        <a:latin typeface="Cambria Math" panose="02040503050406030204" pitchFamily="18" charset="0"/>
                        <a:ea typeface="SimSun" panose="02010600030101010101" pitchFamily="2" charset="-122"/>
                      </a:rPr>
                      <m:t>≥0</m:t>
                    </m:r>
                  </m:oMath>
                </a14:m>
                <a:r>
                  <a:rPr lang="en-US" sz="1900" dirty="0">
                    <a:effectLst/>
                    <a:ea typeface="SimSun" panose="02010600030101010101" pitchFamily="2" charset="-122"/>
                  </a:rPr>
                  <a:t> is added to the target function in order to penalize data points falling into the margin. The penalty </a:t>
                </a:r>
                <a:r>
                  <a:rPr lang="en-US" sz="1900" i="1" dirty="0">
                    <a:effectLst/>
                    <a:ea typeface="SimSun" panose="02010600030101010101" pitchFamily="2" charset="-122"/>
                  </a:rPr>
                  <a:t>C</a:t>
                </a:r>
                <a:r>
                  <a:rPr lang="en-US" sz="1900" dirty="0">
                    <a:effectLst/>
                    <a:ea typeface="SimSun" panose="02010600030101010101" pitchFamily="2" charset="-122"/>
                  </a:rPr>
                  <a:t> is a pre-defined constant. Thus, the target function </a:t>
                </a:r>
                <a:r>
                  <a:rPr lang="en-US" sz="1900" i="1" dirty="0">
                    <a:effectLst/>
                    <a:ea typeface="SimSun" panose="02010600030101010101" pitchFamily="2" charset="-122"/>
                  </a:rPr>
                  <a:t>f</a:t>
                </a:r>
                <a:r>
                  <a:rPr lang="en-US" sz="1900" dirty="0">
                    <a:effectLst/>
                    <a:ea typeface="SimSun" panose="02010600030101010101" pitchFamily="2" charset="-122"/>
                  </a:rPr>
                  <a:t>(</a:t>
                </a:r>
                <a:r>
                  <a:rPr lang="en-US" sz="1900" i="1" dirty="0">
                    <a:effectLst/>
                    <a:ea typeface="SimSun" panose="02010600030101010101" pitchFamily="2" charset="-122"/>
                  </a:rPr>
                  <a:t>W</a:t>
                </a:r>
                <a:r>
                  <a:rPr lang="en-US" sz="1900" dirty="0">
                    <a:effectLst/>
                    <a:ea typeface="SimSun" panose="02010600030101010101" pitchFamily="2" charset="-122"/>
                  </a:rPr>
                  <a:t>) becomes: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ea typeface="SimSun" panose="02010600030101010101" pitchFamily="2" charset="-122"/>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sSup>
                        <m:sSupPr>
                          <m:ctrlPr>
                            <a:rPr lang="en-US" sz="1900" i="1">
                              <a:effectLst/>
                              <a:latin typeface="Cambria Math" panose="02040503050406030204" pitchFamily="18" charset="0"/>
                              <a:ea typeface="SimSun" panose="02010600030101010101" pitchFamily="2" charset="-122"/>
                            </a:rPr>
                          </m:ctrlPr>
                        </m:sSupPr>
                        <m:e>
                          <m:d>
                            <m:dPr>
                              <m:begChr m:val="|"/>
                              <m:endChr m:val="|"/>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e>
                        <m:sup>
                          <m:r>
                            <a:rPr lang="en-US" sz="1900" i="1">
                              <a:effectLst/>
                              <a:latin typeface="Cambria Math" panose="02040503050406030204" pitchFamily="18" charset="0"/>
                              <a:ea typeface="SimSun" panose="02010600030101010101" pitchFamily="2" charset="-122"/>
                            </a:rPr>
                            <m:t>2</m:t>
                          </m:r>
                        </m:sup>
                      </m:sSup>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𝐶</m:t>
                      </m:r>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e>
                      </m:nary>
                    </m:oMath>
                  </m:oMathPara>
                </a14:m>
                <a:endParaRPr lang="en-US" sz="1900" dirty="0">
                  <a:effectLst/>
                  <a:ea typeface="SimSun" panose="02010600030101010101" pitchFamily="2" charset="-122"/>
                </a:endParaRPr>
              </a:p>
            </p:txBody>
          </p:sp>
        </mc:Choice>
        <mc:Fallback>
          <p:sp>
            <p:nvSpPr>
              <p:cNvPr id="3" name="Content Placeholder 2">
                <a:extLst>
                  <a:ext uri="{FF2B5EF4-FFF2-40B4-BE49-F238E27FC236}">
                    <a16:creationId xmlns:a16="http://schemas.microsoft.com/office/drawing/2014/main" id="{653B3E77-5537-0872-1D7D-FB7D964CFBAD}"/>
                  </a:ext>
                </a:extLst>
              </p:cNvPr>
              <p:cNvSpPr>
                <a:spLocks noGrp="1" noRot="1" noChangeAspect="1" noMove="1" noResize="1" noEditPoints="1" noAdjustHandles="1" noChangeArrowheads="1" noChangeShapeType="1" noTextEdit="1"/>
              </p:cNvSpPr>
              <p:nvPr>
                <p:ph idx="1"/>
              </p:nvPr>
            </p:nvSpPr>
            <p:spPr>
              <a:xfrm>
                <a:off x="351692" y="914399"/>
                <a:ext cx="11465170" cy="5176066"/>
              </a:xfrm>
              <a:blipFill>
                <a:blip r:embed="rId2"/>
                <a:stretch>
                  <a:fillRect l="-532" r="-53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18F8BC5-8528-5AEF-E2EF-D59F61C0CBD2}"/>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04760DF2-FF7B-CF10-6167-91BEDC944CF1}"/>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0B6BBE2E-8F10-CE2E-3936-CD44011AF51E}"/>
              </a:ext>
            </a:extLst>
          </p:cNvPr>
          <p:cNvSpPr>
            <a:spLocks noGrp="1"/>
          </p:cNvSpPr>
          <p:nvPr>
            <p:ph type="sldNum" sz="quarter" idx="12"/>
          </p:nvPr>
        </p:nvSpPr>
        <p:spPr/>
        <p:txBody>
          <a:bodyPr/>
          <a:lstStyle/>
          <a:p>
            <a:fld id="{5DB5036F-1FF2-46C4-8D2B-59C7E3B91952}" type="slidenum">
              <a:rPr lang="en-US" smtClean="0"/>
              <a:pPr/>
              <a:t>10</a:t>
            </a:fld>
            <a:endParaRPr lang="en-US"/>
          </a:p>
        </p:txBody>
      </p:sp>
    </p:spTree>
    <p:extLst>
      <p:ext uri="{BB962C8B-B14F-4D97-AF65-F5344CB8AC3E}">
        <p14:creationId xmlns:p14="http://schemas.microsoft.com/office/powerpoint/2010/main" val="4019797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04816-B432-7552-8F15-F84ED45B9263}"/>
              </a:ext>
            </a:extLst>
          </p:cNvPr>
          <p:cNvSpPr>
            <a:spLocks noGrp="1"/>
          </p:cNvSpPr>
          <p:nvPr>
            <p:ph type="title"/>
          </p:nvPr>
        </p:nvSpPr>
        <p:spPr/>
        <p:txBody>
          <a:bodyPr/>
          <a:lstStyle/>
          <a:p>
            <a:r>
              <a:rPr lang="en-US" dirty="0"/>
              <a:t>1. Support vector machine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F1E2BB8-DF77-88FF-3369-AFE3F5D12603}"/>
                  </a:ext>
                </a:extLst>
              </p:cNvPr>
              <p:cNvSpPr>
                <a:spLocks noGrp="1"/>
              </p:cNvSpPr>
              <p:nvPr>
                <p:ph idx="1"/>
              </p:nvPr>
            </p:nvSpPr>
            <p:spPr>
              <a:xfrm>
                <a:off x="436097" y="914399"/>
                <a:ext cx="11296357" cy="5176066"/>
              </a:xfrm>
            </p:spPr>
            <p:txBody>
              <a:bodyPr>
                <a:noAutofit/>
              </a:bodyPr>
              <a:lstStyle/>
              <a:p>
                <a:pPr marL="0" indent="0">
                  <a:buNone/>
                </a:pPr>
                <a:r>
                  <a:rPr lang="en-US" sz="1900" dirty="0">
                    <a:effectLst/>
                    <a:ea typeface="SimSun" panose="02010600030101010101" pitchFamily="2" charset="-122"/>
                  </a:rPr>
                  <a:t>If the positive penalty is infinity, </a:t>
                </a:r>
                <a14:m>
                  <m:oMath xmlns:m="http://schemas.openxmlformats.org/officeDocument/2006/math">
                    <m:r>
                      <a:rPr lang="en-US" sz="1900" i="1">
                        <a:effectLst/>
                        <a:latin typeface="Cambria Math" panose="02040503050406030204" pitchFamily="18" charset="0"/>
                        <a:ea typeface="SimSun" panose="02010600030101010101" pitchFamily="2" charset="-122"/>
                      </a:rPr>
                      <m:t>𝐶</m:t>
                    </m:r>
                    <m:r>
                      <a:rPr lang="en-US" sz="1900" i="1">
                        <a:effectLst/>
                        <a:latin typeface="Cambria Math" panose="02040503050406030204" pitchFamily="18" charset="0"/>
                        <a:ea typeface="SimSun" panose="02010600030101010101" pitchFamily="2" charset="-122"/>
                      </a:rPr>
                      <m:t>=+∞</m:t>
                    </m:r>
                  </m:oMath>
                </a14:m>
                <a:r>
                  <a:rPr lang="en-US" sz="1900" dirty="0">
                    <a:effectLst/>
                    <a:ea typeface="SimSun" panose="02010600030101010101" pitchFamily="2" charset="-122"/>
                  </a:rPr>
                  <a:t> then, target function </a:t>
                </a:r>
                <a14:m>
                  <m:oMath xmlns:m="http://schemas.openxmlformats.org/officeDocument/2006/math">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ea typeface="SimSun" panose="02010600030101010101" pitchFamily="2" charset="-122"/>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sSup>
                      <m:sSupPr>
                        <m:ctrlPr>
                          <a:rPr lang="en-US" sz="1900" i="1">
                            <a:effectLst/>
                            <a:latin typeface="Cambria Math" panose="02040503050406030204" pitchFamily="18" charset="0"/>
                            <a:ea typeface="SimSun" panose="02010600030101010101" pitchFamily="2" charset="-122"/>
                          </a:rPr>
                        </m:ctrlPr>
                      </m:sSupPr>
                      <m:e>
                        <m:d>
                          <m:dPr>
                            <m:begChr m:val="|"/>
                            <m:endChr m:val="|"/>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e>
                      <m:sup>
                        <m:r>
                          <a:rPr lang="en-US" sz="1900" i="1">
                            <a:effectLst/>
                            <a:latin typeface="Cambria Math" panose="02040503050406030204" pitchFamily="18" charset="0"/>
                            <a:ea typeface="SimSun" panose="02010600030101010101" pitchFamily="2" charset="-122"/>
                          </a:rPr>
                          <m:t>2</m:t>
                        </m:r>
                      </m:sup>
                    </m:sSup>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𝐶</m:t>
                    </m:r>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e>
                    </m:nary>
                  </m:oMath>
                </a14:m>
                <a:r>
                  <a:rPr lang="en-US" sz="1900" dirty="0">
                    <a:effectLst/>
                    <a:ea typeface="SimSun" panose="02010600030101010101" pitchFamily="2" charset="-122"/>
                  </a:rPr>
                  <a:t> may get maximal when all errors </a:t>
                </a:r>
                <a:r>
                  <a:rPr lang="en-US" sz="1900" i="1" dirty="0" err="1">
                    <a:effectLst/>
                    <a:ea typeface="SimSun" panose="02010600030101010101" pitchFamily="2" charset="-122"/>
                  </a:rPr>
                  <a:t>ξ</a:t>
                </a:r>
                <a:r>
                  <a:rPr lang="en-US" sz="1900" i="1" baseline="-25000" dirty="0" err="1">
                    <a:effectLst/>
                    <a:ea typeface="SimSun" panose="02010600030101010101" pitchFamily="2" charset="-122"/>
                  </a:rPr>
                  <a:t>i</a:t>
                </a:r>
                <a:r>
                  <a:rPr lang="en-US" sz="1900" dirty="0">
                    <a:effectLst/>
                    <a:ea typeface="SimSun" panose="02010600030101010101" pitchFamily="2" charset="-122"/>
                  </a:rPr>
                  <a:t> must be 0, which leads to the perfect separation specified by aforementioned equation 1.4.</a:t>
                </a:r>
                <a:r>
                  <a:rPr lang="en-US" sz="1900" dirty="0"/>
                  <a:t> Equation 1.5 specifies the general form of constrained optimization originated from equation 1.4.</a:t>
                </a:r>
              </a:p>
              <a:p>
                <a:pPr marL="0" indent="0">
                  <a:buNone/>
                </a:pPr>
                <a14:m>
                  <m:oMathPara xmlns:m="http://schemas.openxmlformats.org/officeDocument/2006/math">
                    <m:oMathParaPr>
                      <m:jc m:val="right"/>
                    </m:oMathParaPr>
                    <m:oMath xmlns:m="http://schemas.openxmlformats.org/officeDocument/2006/math">
                      <m:d>
                        <m:dPr>
                          <m:begChr m:val="{"/>
                          <m:endChr m:val=""/>
                          <m:ctrlPr>
                            <a:rPr lang="en-US" sz="1900" i="1" smtClean="0">
                              <a:effectLst/>
                              <a:latin typeface="Cambria Math" panose="02040503050406030204" pitchFamily="18" charset="0"/>
                            </a:rPr>
                          </m:ctrlPr>
                        </m:dPr>
                        <m:e>
                          <m:m>
                            <m:mPr>
                              <m:mcs>
                                <m:mc>
                                  <m:mcPr>
                                    <m:count m:val="1"/>
                                    <m:mcJc m:val="center"/>
                                  </m:mcPr>
                                </m:mc>
                              </m:mcs>
                              <m:ctrlPr>
                                <a:rPr lang="en-US" sz="1900" i="1">
                                  <a:effectLst/>
                                  <a:latin typeface="Cambria Math" panose="02040503050406030204" pitchFamily="18" charset="0"/>
                                </a:rPr>
                              </m:ctrlPr>
                            </m:mPr>
                            <m:mr>
                              <m:e>
                                <m:func>
                                  <m:funcPr>
                                    <m:ctrlPr>
                                      <a:rPr lang="en-US" sz="1900" i="1">
                                        <a:effectLst/>
                                        <a:latin typeface="Cambria Math" panose="02040503050406030204" pitchFamily="18" charset="0"/>
                                      </a:rPr>
                                    </m:ctrlPr>
                                  </m:funcPr>
                                  <m:fName>
                                    <m:limLow>
                                      <m:limLowPr>
                                        <m:ctrlPr>
                                          <a:rPr lang="en-US" sz="1900" i="1">
                                            <a:effectLst/>
                                            <a:latin typeface="Cambria Math" panose="02040503050406030204" pitchFamily="18" charset="0"/>
                                          </a:rPr>
                                        </m:ctrlPr>
                                      </m:limLowPr>
                                      <m:e>
                                        <m:r>
                                          <m:rPr>
                                            <m:sty m:val="p"/>
                                          </m:rPr>
                                          <a:rPr lang="en-US" sz="1900">
                                            <a:effectLst/>
                                            <a:latin typeface="Cambria Math" panose="02040503050406030204" pitchFamily="18" charset="0"/>
                                            <a:ea typeface="SimSun" panose="02010600030101010101" pitchFamily="2" charset="-122"/>
                                          </a:rPr>
                                          <m:t>minimize</m:t>
                                        </m:r>
                                      </m:e>
                                      <m:lim>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𝜉</m:t>
                                        </m:r>
                                      </m:lim>
                                    </m:limLow>
                                  </m:fName>
                                  <m:e>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sSup>
                                      <m:sSupPr>
                                        <m:ctrlPr>
                                          <a:rPr lang="en-US" sz="1900" i="1">
                                            <a:effectLst/>
                                            <a:latin typeface="Cambria Math" panose="02040503050406030204" pitchFamily="18" charset="0"/>
                                          </a:rPr>
                                        </m:ctrlPr>
                                      </m:sSupPr>
                                      <m:e>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𝑊</m:t>
                                            </m:r>
                                          </m:e>
                                        </m:d>
                                      </m:e>
                                      <m:sup>
                                        <m:r>
                                          <a:rPr lang="en-US" sz="1900" i="1">
                                            <a:effectLst/>
                                            <a:latin typeface="Cambria Math" panose="02040503050406030204" pitchFamily="18" charset="0"/>
                                            <a:ea typeface="SimSun" panose="02010600030101010101" pitchFamily="2" charset="-122"/>
                                          </a:rPr>
                                          <m:t>2</m:t>
                                        </m:r>
                                      </m:sup>
                                    </m:sSup>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𝐶</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e>
                                    </m:nary>
                                  </m:e>
                                </m:func>
                              </m:e>
                            </m:mr>
                            <m:mr>
                              <m:e>
                                <m:r>
                                  <m:rPr>
                                    <m:sty m:val="p"/>
                                  </m:rPr>
                                  <a:rPr lang="en-US" sz="1900">
                                    <a:effectLst/>
                                    <a:latin typeface="Cambria Math" panose="02040503050406030204" pitchFamily="18" charset="0"/>
                                    <a:ea typeface="SimSun" panose="02010600030101010101" pitchFamily="2" charset="-122"/>
                                  </a:rPr>
                                  <m:t>subject</m:t>
                                </m:r>
                                <m:r>
                                  <a:rPr lang="en-US" sz="1900">
                                    <a:effectLst/>
                                    <a:latin typeface="Cambria Math" panose="02040503050406030204" pitchFamily="18" charset="0"/>
                                    <a:ea typeface="SimSun" panose="02010600030101010101" pitchFamily="2" charset="-122"/>
                                  </a:rPr>
                                  <m:t> </m:t>
                                </m:r>
                                <m:r>
                                  <m:rPr>
                                    <m:sty m:val="p"/>
                                  </m:rPr>
                                  <a:rPr lang="en-US" sz="1900">
                                    <a:effectLst/>
                                    <a:latin typeface="Cambria Math" panose="02040503050406030204" pitchFamily="18" charset="0"/>
                                    <a:ea typeface="SimSun" panose="02010600030101010101" pitchFamily="2" charset="-122"/>
                                  </a:rPr>
                                  <m:t>to</m:t>
                                </m:r>
                                <m:r>
                                  <a:rPr lang="en-US" sz="1900">
                                    <a:effectLst/>
                                    <a:latin typeface="Cambria Math" panose="02040503050406030204" pitchFamily="18" charset="0"/>
                                    <a:ea typeface="SimSun" panose="02010600030101010101" pitchFamily="2" charset="-122"/>
                                  </a:rPr>
                                  <m:t>  </m:t>
                                </m:r>
                                <m:m>
                                  <m:mPr>
                                    <m:mcs>
                                      <m:mc>
                                        <m:mcPr>
                                          <m:count m:val="1"/>
                                          <m:mcJc m:val="center"/>
                                        </m:mcPr>
                                      </m:mc>
                                    </m:mcs>
                                    <m:ctrlPr>
                                      <a:rPr lang="en-US" sz="1900" i="1">
                                        <a:effectLst/>
                                        <a:latin typeface="Cambria Math" panose="02040503050406030204" pitchFamily="18" charset="0"/>
                                      </a:rPr>
                                    </m:ctrlPr>
                                  </m:mPr>
                                  <m:mr>
                                    <m:e>
                                      <m:r>
                                        <a:rPr lang="en-US" sz="1900" i="1">
                                          <a:effectLst/>
                                          <a:latin typeface="Cambria Math" panose="02040503050406030204" pitchFamily="18" charset="0"/>
                                          <a:ea typeface="SimSun" panose="02010600030101010101" pitchFamily="2" charset="-122"/>
                                        </a:rPr>
                                        <m:t>1−</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≤0,∀</m:t>
                                      </m:r>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1,</m:t>
                                          </m:r>
                                          <m:r>
                                            <a:rPr lang="en-US" sz="1900" i="1">
                                              <a:effectLst/>
                                              <a:latin typeface="Cambria Math" panose="02040503050406030204" pitchFamily="18" charset="0"/>
                                              <a:ea typeface="SimSun" panose="02010600030101010101" pitchFamily="2" charset="-122"/>
                                            </a:rPr>
                                            <m:t>𝑛</m:t>
                                          </m:r>
                                        </m:e>
                                      </m:acc>
                                    </m:e>
                                  </m:mr>
                                  <m:mr>
                                    <m:e>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≤0,∀</m:t>
                                      </m:r>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1,</m:t>
                                          </m:r>
                                          <m:r>
                                            <a:rPr lang="en-US" sz="1900" i="1">
                                              <a:effectLst/>
                                              <a:latin typeface="Cambria Math" panose="02040503050406030204" pitchFamily="18" charset="0"/>
                                              <a:ea typeface="SimSun" panose="02010600030101010101" pitchFamily="2" charset="-122"/>
                                            </a:rPr>
                                            <m:t>𝑛</m:t>
                                          </m:r>
                                        </m:e>
                                      </m:acc>
                                    </m:e>
                                  </m:mr>
                                </m:m>
                                <m:r>
                                  <a:rPr lang="en-US" sz="1900" i="1">
                                    <a:effectLst/>
                                    <a:latin typeface="Cambria Math" panose="02040503050406030204" pitchFamily="18" charset="0"/>
                                    <a:ea typeface="SimSun" panose="02010600030101010101" pitchFamily="2" charset="-122"/>
                                  </a:rPr>
                                  <m:t> </m:t>
                                </m:r>
                              </m:e>
                            </m:mr>
                          </m:m>
                        </m:e>
                      </m:d>
                      <m:r>
                        <a:rPr lang="en-US" sz="1900" b="0" i="1" smtClean="0">
                          <a:effectLst/>
                          <a:latin typeface="Cambria Math" panose="02040503050406030204" pitchFamily="18" charset="0"/>
                          <a:ea typeface="SimSun" panose="02010600030101010101" pitchFamily="2" charset="-122"/>
                        </a:rPr>
                        <m:t>    (1.5)</m:t>
                      </m:r>
                    </m:oMath>
                  </m:oMathPara>
                </a14:m>
                <a:endParaRPr lang="en-US" sz="1900" dirty="0">
                  <a:effectLst/>
                  <a:ea typeface="SimSun" panose="02010600030101010101" pitchFamily="2" charset="-122"/>
                </a:endParaRPr>
              </a:p>
              <a:p>
                <a:pPr marL="0" marR="0" indent="0" algn="just">
                  <a:spcBef>
                    <a:spcPts val="0"/>
                  </a:spcBef>
                  <a:spcAft>
                    <a:spcPts val="0"/>
                  </a:spcAft>
                  <a:buNone/>
                </a:pPr>
                <a:r>
                  <a:rPr lang="en-US" sz="1900" dirty="0">
                    <a:effectLst/>
                    <a:ea typeface="SimSun" panose="02010600030101010101" pitchFamily="2" charset="-122"/>
                  </a:rPr>
                  <a:t>Where </a:t>
                </a:r>
                <a:r>
                  <a:rPr lang="en-US" sz="1900" i="1" dirty="0">
                    <a:effectLst/>
                    <a:ea typeface="SimSun" panose="02010600030101010101" pitchFamily="2" charset="-122"/>
                  </a:rPr>
                  <a:t>C</a:t>
                </a:r>
                <a:r>
                  <a:rPr lang="en-US" sz="1900" dirty="0">
                    <a:effectLst/>
                    <a:ea typeface="SimSun" panose="02010600030101010101" pitchFamily="2" charset="-122"/>
                  </a:rPr>
                  <a:t> ≥ 0 is the penalty. The </a:t>
                </a:r>
                <a:r>
                  <a:rPr lang="en-US" sz="1900" i="1" dirty="0" err="1">
                    <a:effectLst/>
                    <a:ea typeface="SimSun" panose="02010600030101010101" pitchFamily="2" charset="-122"/>
                  </a:rPr>
                  <a:t>Lagrangian</a:t>
                </a:r>
                <a:r>
                  <a:rPr lang="en-US" sz="1900" i="1" dirty="0">
                    <a:effectLst/>
                    <a:ea typeface="SimSun" panose="02010600030101010101" pitchFamily="2" charset="-122"/>
                  </a:rPr>
                  <a:t> function</a:t>
                </a:r>
                <a:r>
                  <a:rPr lang="en-US" sz="1900" dirty="0">
                    <a:effectLst/>
                    <a:ea typeface="SimSun" panose="02010600030101010101" pitchFamily="2" charset="-122"/>
                  </a:rPr>
                  <a:t> (Boyd &amp; </a:t>
                </a:r>
                <a:r>
                  <a:rPr lang="en-US" sz="1900" dirty="0" err="1">
                    <a:effectLst/>
                    <a:ea typeface="SimSun" panose="02010600030101010101" pitchFamily="2" charset="-122"/>
                  </a:rPr>
                  <a:t>Vandenberghe</a:t>
                </a:r>
                <a:r>
                  <a:rPr lang="en-US" sz="1900" dirty="0">
                    <a:effectLst/>
                    <a:ea typeface="SimSun" panose="02010600030101010101" pitchFamily="2" charset="-122"/>
                  </a:rPr>
                  <a:t>, 2009, p. 215) is constructed from constrained optimization problem specified by equation 1.5. Let </a:t>
                </a:r>
                <a:r>
                  <a:rPr lang="en-US" sz="1900" i="1" dirty="0">
                    <a:effectLst/>
                    <a:ea typeface="SimSun" panose="02010600030101010101" pitchFamily="2" charset="-122"/>
                  </a:rPr>
                  <a:t>L</a:t>
                </a:r>
                <a:r>
                  <a:rPr lang="en-US" sz="1900" dirty="0">
                    <a:effectLst/>
                    <a:ea typeface="SimSun" panose="02010600030101010101" pitchFamily="2" charset="-122"/>
                  </a:rPr>
                  <a:t>(</a:t>
                </a:r>
                <a:r>
                  <a:rPr lang="en-US" sz="1900" i="1" dirty="0">
                    <a:effectLst/>
                    <a:ea typeface="SimSun" panose="02010600030101010101" pitchFamily="2" charset="-122"/>
                  </a:rPr>
                  <a:t>W</a:t>
                </a:r>
                <a:r>
                  <a:rPr lang="en-US" sz="1900" dirty="0">
                    <a:effectLst/>
                    <a:ea typeface="SimSun" panose="02010600030101010101" pitchFamily="2" charset="-122"/>
                  </a:rPr>
                  <a:t>, </a:t>
                </a:r>
                <a:r>
                  <a:rPr lang="en-US" sz="1900" i="1" dirty="0">
                    <a:effectLst/>
                    <a:ea typeface="SimSun" panose="02010600030101010101" pitchFamily="2" charset="-122"/>
                  </a:rPr>
                  <a:t>b</a:t>
                </a:r>
                <a:r>
                  <a:rPr lang="en-US" sz="1900" dirty="0">
                    <a:effectLst/>
                    <a:ea typeface="SimSun" panose="02010600030101010101" pitchFamily="2" charset="-122"/>
                  </a:rPr>
                  <a:t>, </a:t>
                </a:r>
                <a:r>
                  <a:rPr lang="en-US" sz="1900" i="1" dirty="0">
                    <a:effectLst/>
                    <a:ea typeface="SimSun" panose="02010600030101010101" pitchFamily="2" charset="-122"/>
                  </a:rPr>
                  <a:t>ξ</a:t>
                </a:r>
                <a:r>
                  <a:rPr lang="en-US" sz="1900" dirty="0">
                    <a:effectLst/>
                    <a:ea typeface="SimSun" panose="02010600030101010101" pitchFamily="2" charset="-122"/>
                  </a:rPr>
                  <a:t>, </a:t>
                </a:r>
                <a:r>
                  <a:rPr lang="en-US" sz="1900" i="1" dirty="0">
                    <a:effectLst/>
                    <a:ea typeface="SimSun" panose="02010600030101010101" pitchFamily="2" charset="-122"/>
                  </a:rPr>
                  <a:t>λ</a:t>
                </a:r>
                <a:r>
                  <a:rPr lang="en-US" sz="1900" dirty="0">
                    <a:effectLst/>
                    <a:ea typeface="SimSun" panose="02010600030101010101" pitchFamily="2" charset="-122"/>
                  </a:rPr>
                  <a:t>,</a:t>
                </a:r>
                <a:r>
                  <a:rPr lang="en-US" sz="1900" i="1" dirty="0">
                    <a:effectLst/>
                    <a:ea typeface="SimSun" panose="02010600030101010101" pitchFamily="2" charset="-122"/>
                  </a:rPr>
                  <a:t> μ</a:t>
                </a:r>
                <a:r>
                  <a:rPr lang="en-US" sz="1900" dirty="0">
                    <a:effectLst/>
                    <a:ea typeface="SimSun" panose="02010600030101010101" pitchFamily="2" charset="-122"/>
                  </a:rPr>
                  <a:t>) be </a:t>
                </a:r>
                <a:r>
                  <a:rPr lang="en-US" sz="1900" dirty="0" err="1">
                    <a:effectLst/>
                    <a:ea typeface="SimSun" panose="02010600030101010101" pitchFamily="2" charset="-122"/>
                  </a:rPr>
                  <a:t>Lagrangian</a:t>
                </a:r>
                <a:r>
                  <a:rPr lang="en-US" sz="1900" dirty="0">
                    <a:effectLst/>
                    <a:ea typeface="SimSun" panose="02010600030101010101" pitchFamily="2" charset="-122"/>
                  </a:rPr>
                  <a:t> function where </a:t>
                </a:r>
                <a:r>
                  <a:rPr lang="en-US" sz="1900" i="1" dirty="0">
                    <a:effectLst/>
                    <a:ea typeface="SimSun" panose="02010600030101010101" pitchFamily="2" charset="-122"/>
                  </a:rPr>
                  <a:t>λ=</a:t>
                </a:r>
                <a:r>
                  <a:rPr lang="en-US" sz="1900" dirty="0">
                    <a:effectLst/>
                    <a:ea typeface="SimSun" panose="02010600030101010101" pitchFamily="2" charset="-122"/>
                  </a:rPr>
                  <a:t>(</a:t>
                </a:r>
                <a:r>
                  <a:rPr lang="en-US" sz="1900" i="1" dirty="0">
                    <a:effectLst/>
                    <a:ea typeface="SimSun" panose="02010600030101010101" pitchFamily="2" charset="-122"/>
                  </a:rPr>
                  <a:t>λ</a:t>
                </a:r>
                <a:r>
                  <a:rPr lang="en-US" sz="1900" baseline="-25000" dirty="0">
                    <a:effectLst/>
                    <a:ea typeface="SimSun" panose="02010600030101010101" pitchFamily="2" charset="-122"/>
                  </a:rPr>
                  <a:t>1</a:t>
                </a:r>
                <a:r>
                  <a:rPr lang="en-US" sz="1900" dirty="0">
                    <a:effectLst/>
                    <a:ea typeface="SimSun" panose="02010600030101010101" pitchFamily="2" charset="-122"/>
                  </a:rPr>
                  <a:t>, </a:t>
                </a:r>
                <a:r>
                  <a:rPr lang="en-US" sz="1900" i="1" dirty="0">
                    <a:effectLst/>
                    <a:ea typeface="SimSun" panose="02010600030101010101" pitchFamily="2" charset="-122"/>
                  </a:rPr>
                  <a:t>λ</a:t>
                </a:r>
                <a:r>
                  <a:rPr lang="en-US" sz="1900" baseline="-25000" dirty="0">
                    <a:effectLst/>
                    <a:ea typeface="SimSun" panose="02010600030101010101" pitchFamily="2" charset="-122"/>
                  </a:rPr>
                  <a:t>2</a:t>
                </a:r>
                <a:r>
                  <a:rPr lang="en-US" sz="1900" dirty="0">
                    <a:effectLst/>
                    <a:ea typeface="SimSun" panose="02010600030101010101" pitchFamily="2" charset="-122"/>
                  </a:rPr>
                  <a:t>,…, </a:t>
                </a:r>
                <a:r>
                  <a:rPr lang="en-US" sz="1900" i="1" dirty="0" err="1">
                    <a:effectLst/>
                    <a:ea typeface="SimSun" panose="02010600030101010101" pitchFamily="2" charset="-122"/>
                  </a:rPr>
                  <a:t>λ</a:t>
                </a:r>
                <a:r>
                  <a:rPr lang="en-US" sz="1900" i="1" baseline="-25000" dirty="0" err="1">
                    <a:effectLst/>
                    <a:ea typeface="SimSun" panose="02010600030101010101" pitchFamily="2" charset="-122"/>
                  </a:rPr>
                  <a:t>n</a:t>
                </a:r>
                <a:r>
                  <a:rPr lang="en-US" sz="1900" dirty="0">
                    <a:effectLst/>
                    <a:ea typeface="SimSun" panose="02010600030101010101" pitchFamily="2" charset="-122"/>
                  </a:rPr>
                  <a:t>) and </a:t>
                </a:r>
                <a:r>
                  <a:rPr lang="en-US" sz="1900" i="1" dirty="0">
                    <a:effectLst/>
                    <a:ea typeface="SimSun" panose="02010600030101010101" pitchFamily="2" charset="-122"/>
                  </a:rPr>
                  <a:t>μ=</a:t>
                </a:r>
                <a:r>
                  <a:rPr lang="en-US" sz="1900" dirty="0">
                    <a:effectLst/>
                    <a:ea typeface="SimSun" panose="02010600030101010101" pitchFamily="2" charset="-122"/>
                  </a:rPr>
                  <a:t>(</a:t>
                </a:r>
                <a:r>
                  <a:rPr lang="en-US" sz="1900" i="1" dirty="0">
                    <a:effectLst/>
                    <a:ea typeface="SimSun" panose="02010600030101010101" pitchFamily="2" charset="-122"/>
                  </a:rPr>
                  <a:t>μ</a:t>
                </a:r>
                <a:r>
                  <a:rPr lang="en-US" sz="1900" baseline="-25000" dirty="0">
                    <a:effectLst/>
                    <a:ea typeface="SimSun" panose="02010600030101010101" pitchFamily="2" charset="-122"/>
                  </a:rPr>
                  <a:t>1</a:t>
                </a:r>
                <a:r>
                  <a:rPr lang="en-US" sz="1900" dirty="0">
                    <a:effectLst/>
                    <a:ea typeface="SimSun" panose="02010600030101010101" pitchFamily="2" charset="-122"/>
                  </a:rPr>
                  <a:t>, </a:t>
                </a:r>
                <a:r>
                  <a:rPr lang="en-US" sz="1900" i="1" dirty="0">
                    <a:effectLst/>
                    <a:ea typeface="SimSun" panose="02010600030101010101" pitchFamily="2" charset="-122"/>
                  </a:rPr>
                  <a:t>μ</a:t>
                </a:r>
                <a:r>
                  <a:rPr lang="en-US" sz="1900" baseline="-25000" dirty="0">
                    <a:effectLst/>
                    <a:ea typeface="SimSun" panose="02010600030101010101" pitchFamily="2" charset="-122"/>
                  </a:rPr>
                  <a:t>2</a:t>
                </a:r>
                <a:r>
                  <a:rPr lang="en-US" sz="1900" dirty="0">
                    <a:effectLst/>
                    <a:ea typeface="SimSun" panose="02010600030101010101" pitchFamily="2" charset="-122"/>
                  </a:rPr>
                  <a:t>,…, </a:t>
                </a:r>
                <a:r>
                  <a:rPr lang="en-US" sz="1900" i="1" dirty="0" err="1">
                    <a:effectLst/>
                    <a:ea typeface="SimSun" panose="02010600030101010101" pitchFamily="2" charset="-122"/>
                  </a:rPr>
                  <a:t>μ</a:t>
                </a:r>
                <a:r>
                  <a:rPr lang="en-US" sz="1900" i="1" baseline="-25000" dirty="0" err="1">
                    <a:effectLst/>
                    <a:ea typeface="SimSun" panose="02010600030101010101" pitchFamily="2" charset="-122"/>
                  </a:rPr>
                  <a:t>n</a:t>
                </a:r>
                <a:r>
                  <a:rPr lang="en-US" sz="1900" dirty="0">
                    <a:effectLst/>
                    <a:ea typeface="SimSun" panose="02010600030101010101" pitchFamily="2" charset="-122"/>
                  </a:rPr>
                  <a:t>) are</a:t>
                </a:r>
                <a:r>
                  <a:rPr lang="en-US" sz="1900" i="1" dirty="0">
                    <a:effectLst/>
                    <a:ea typeface="SimSun" panose="02010600030101010101" pitchFamily="2" charset="-122"/>
                  </a:rPr>
                  <a:t> n</a:t>
                </a:r>
                <a:r>
                  <a:rPr lang="en-US" sz="1900" dirty="0">
                    <a:effectLst/>
                    <a:ea typeface="SimSun" panose="02010600030101010101" pitchFamily="2" charset="-122"/>
                  </a:rPr>
                  <a:t>-component vectors, </a:t>
                </a:r>
                <a:r>
                  <a:rPr lang="en-US" sz="1900" i="1" dirty="0" err="1">
                    <a:effectLst/>
                    <a:ea typeface="SimSun" panose="02010600030101010101" pitchFamily="2" charset="-122"/>
                  </a:rPr>
                  <a:t>λ</a:t>
                </a:r>
                <a:r>
                  <a:rPr lang="en-US" sz="1900" i="1" baseline="-25000" dirty="0" err="1">
                    <a:effectLst/>
                    <a:ea typeface="SimSun" panose="02010600030101010101" pitchFamily="2" charset="-122"/>
                  </a:rPr>
                  <a:t>i</a:t>
                </a:r>
                <a:r>
                  <a:rPr lang="en-US" sz="1900" dirty="0">
                    <a:effectLst/>
                    <a:ea typeface="SimSun" panose="02010600030101010101" pitchFamily="2" charset="-122"/>
                  </a:rPr>
                  <a:t> ≥ 0 and </a:t>
                </a:r>
                <a:r>
                  <a:rPr lang="en-US" sz="1900" i="1" dirty="0" err="1">
                    <a:effectLst/>
                    <a:ea typeface="SimSun" panose="02010600030101010101" pitchFamily="2" charset="-122"/>
                  </a:rPr>
                  <a:t>μ</a:t>
                </a:r>
                <a:r>
                  <a:rPr lang="en-US" sz="1900" i="1" baseline="-25000" dirty="0" err="1">
                    <a:effectLst/>
                    <a:ea typeface="SimSun" panose="02010600030101010101" pitchFamily="2" charset="-122"/>
                  </a:rPr>
                  <a:t>i</a:t>
                </a:r>
                <a:r>
                  <a:rPr lang="en-US" sz="1900" dirty="0">
                    <a:effectLst/>
                    <a:ea typeface="SimSun" panose="02010600030101010101" pitchFamily="2" charset="-122"/>
                  </a:rPr>
                  <a:t> ≥ 0, </a:t>
                </a:r>
                <a14:m>
                  <m:oMath xmlns:m="http://schemas.openxmlformats.org/officeDocument/2006/math">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ea typeface="SimSun" panose="02010600030101010101" pitchFamily="2" charset="-122"/>
                          </a:rPr>
                        </m:ctrlPr>
                      </m:accPr>
                      <m:e>
                        <m:r>
                          <a:rPr lang="en-US" sz="1900" i="1">
                            <a:effectLst/>
                            <a:latin typeface="Cambria Math" panose="02040503050406030204" pitchFamily="18" charset="0"/>
                            <a:ea typeface="SimSun" panose="02010600030101010101" pitchFamily="2" charset="-122"/>
                          </a:rPr>
                          <m:t>1,</m:t>
                        </m:r>
                        <m:r>
                          <a:rPr lang="en-US" sz="1900" i="1">
                            <a:effectLst/>
                            <a:latin typeface="Cambria Math" panose="02040503050406030204" pitchFamily="18" charset="0"/>
                            <a:ea typeface="SimSun" panose="02010600030101010101" pitchFamily="2" charset="-122"/>
                          </a:rPr>
                          <m:t>𝑛</m:t>
                        </m:r>
                      </m:e>
                    </m:acc>
                  </m:oMath>
                </a14:m>
                <a:r>
                  <a:rPr lang="en-US" sz="1900" dirty="0">
                    <a:effectLst/>
                    <a:ea typeface="SimSun" panose="02010600030101010101" pitchFamily="2" charset="-122"/>
                  </a:rPr>
                  <a:t>. We have:</a:t>
                </a:r>
              </a:p>
              <a:p>
                <a:pPr marL="0" indent="0">
                  <a:buNone/>
                </a:pPr>
                <a14:m>
                  <m:oMathPara xmlns:m="http://schemas.openxmlformats.org/officeDocument/2006/math">
                    <m:oMathParaPr>
                      <m:jc m:val="centerGroup"/>
                    </m:oMathParaPr>
                    <m:oMath xmlns:m="http://schemas.openxmlformats.org/officeDocument/2006/math">
                      <m:r>
                        <a:rPr lang="en-US" sz="1900" i="1">
                          <a:effectLst/>
                          <a:latin typeface="Cambria Math" panose="02040503050406030204" pitchFamily="18" charset="0"/>
                          <a:ea typeface="SimSun" panose="02010600030101010101" pitchFamily="2" charset="-122"/>
                        </a:rPr>
                        <m:t>𝐿</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𝜉</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𝜆</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𝜇</m:t>
                          </m:r>
                        </m:e>
                      </m:d>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𝑔</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e>
                      </m:nary>
                      <m:r>
                        <a:rPr lang="en-US" sz="1900" i="1">
                          <a:effectLst/>
                          <a:latin typeface="Cambria Math" panose="02040503050406030204" pitchFamily="18" charset="0"/>
                          <a:ea typeface="SimSun" panose="02010600030101010101" pitchFamily="2" charset="-122"/>
                        </a:rPr>
                        <m:t>−</m:t>
                      </m:r>
                      <m:nary>
                        <m:naryPr>
                          <m:chr m:val="∑"/>
                          <m:limLoc m:val="undOvr"/>
                          <m:ctrlPr>
                            <a:rPr lang="en-US" sz="1900" i="1"/>
                          </m:ctrlPr>
                        </m:naryPr>
                        <m:sub>
                          <m:r>
                            <a:rPr lang="en-US" sz="1900" i="1"/>
                            <m:t>𝑖</m:t>
                          </m:r>
                          <m:r>
                            <a:rPr lang="en-US" sz="1900" i="1"/>
                            <m:t>=1</m:t>
                          </m:r>
                        </m:sub>
                        <m:sup>
                          <m:r>
                            <a:rPr lang="en-US" sz="1900" i="1"/>
                            <m:t>𝑛</m:t>
                          </m:r>
                        </m:sup>
                        <m:e>
                          <m:sSub>
                            <m:sSubPr>
                              <m:ctrlPr>
                                <a:rPr lang="en-US" sz="1900" i="1"/>
                              </m:ctrlPr>
                            </m:sSubPr>
                            <m:e>
                              <m:r>
                                <a:rPr lang="en-US" sz="1900" i="1"/>
                                <m:t>𝜇</m:t>
                              </m:r>
                            </m:e>
                            <m:sub>
                              <m:r>
                                <a:rPr lang="en-US" sz="1900" i="1"/>
                                <m:t>𝑖</m:t>
                              </m:r>
                            </m:sub>
                          </m:sSub>
                          <m:sSub>
                            <m:sSubPr>
                              <m:ctrlPr>
                                <a:rPr lang="en-US" sz="1900" i="1"/>
                              </m:ctrlPr>
                            </m:sSubPr>
                            <m:e>
                              <m:r>
                                <a:rPr lang="en-US" sz="1900" i="1"/>
                                <m:t>𝜉</m:t>
                              </m:r>
                            </m:e>
                            <m:sub>
                              <m:r>
                                <a:rPr lang="en-US" sz="1900" i="1"/>
                                <m:t>𝑖</m:t>
                              </m:r>
                            </m:sub>
                          </m:sSub>
                        </m:e>
                      </m:nary>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sSup>
                        <m:sSupPr>
                          <m:ctrlPr>
                            <a:rPr lang="en-US" sz="1900" i="1">
                              <a:effectLst/>
                              <a:latin typeface="Cambria Math" panose="02040503050406030204" pitchFamily="18" charset="0"/>
                            </a:rPr>
                          </m:ctrlPr>
                        </m:sSupPr>
                        <m:e>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𝑊</m:t>
                              </m:r>
                            </m:e>
                          </m:d>
                        </m:e>
                        <m:sup>
                          <m:r>
                            <a:rPr lang="en-US" sz="1900" i="1">
                              <a:effectLst/>
                              <a:latin typeface="Cambria Math" panose="02040503050406030204" pitchFamily="18" charset="0"/>
                              <a:ea typeface="SimSun" panose="02010600030101010101" pitchFamily="2" charset="-122"/>
                            </a:rPr>
                            <m:t>2</m:t>
                          </m:r>
                        </m:sup>
                      </m:sSup>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d>
                        <m:dPr>
                          <m:ctrlPr>
                            <a:rPr lang="en-US" sz="1900" i="1">
                              <a:effectLst/>
                              <a:latin typeface="Cambria Math" panose="02040503050406030204" pitchFamily="18" charset="0"/>
                            </a:rPr>
                          </m:ctrlPr>
                        </m:dPr>
                        <m:e>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e>
                          </m:nary>
                        </m:e>
                      </m:d>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e>
                      </m:nary>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e>
                      </m:nary>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𝐶</m:t>
                              </m:r>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𝜇</m:t>
                                  </m:r>
                                </m:e>
                                <m:sub>
                                  <m:r>
                                    <a:rPr lang="en-US" sz="1900" i="1">
                                      <a:effectLst/>
                                      <a:latin typeface="Cambria Math" panose="02040503050406030204" pitchFamily="18" charset="0"/>
                                      <a:ea typeface="SimSun" panose="02010600030101010101" pitchFamily="2" charset="-122"/>
                                    </a:rPr>
                                    <m:t>𝑖</m:t>
                                  </m:r>
                                </m:sub>
                              </m:sSub>
                            </m:e>
                          </m:d>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e>
                      </m:nary>
                    </m:oMath>
                  </m:oMathPara>
                </a14:m>
                <a:endParaRPr lang="en-US" sz="1900" dirty="0">
                  <a:effectLst/>
                  <a:ea typeface="SimSun" panose="02010600030101010101" pitchFamily="2" charset="-122"/>
                </a:endParaRPr>
              </a:p>
              <a:p>
                <a:pPr marL="0" indent="0">
                  <a:buNone/>
                </a:pPr>
                <a:endParaRPr lang="en-US" sz="1900" dirty="0"/>
              </a:p>
            </p:txBody>
          </p:sp>
        </mc:Choice>
        <mc:Fallback>
          <p:sp>
            <p:nvSpPr>
              <p:cNvPr id="3" name="Content Placeholder 2">
                <a:extLst>
                  <a:ext uri="{FF2B5EF4-FFF2-40B4-BE49-F238E27FC236}">
                    <a16:creationId xmlns:a16="http://schemas.microsoft.com/office/drawing/2014/main" id="{3F1E2BB8-DF77-88FF-3369-AFE3F5D12603}"/>
                  </a:ext>
                </a:extLst>
              </p:cNvPr>
              <p:cNvSpPr>
                <a:spLocks noGrp="1" noRot="1" noChangeAspect="1" noMove="1" noResize="1" noEditPoints="1" noAdjustHandles="1" noChangeArrowheads="1" noChangeShapeType="1" noTextEdit="1"/>
              </p:cNvSpPr>
              <p:nvPr>
                <p:ph idx="1"/>
              </p:nvPr>
            </p:nvSpPr>
            <p:spPr>
              <a:xfrm>
                <a:off x="436097" y="914399"/>
                <a:ext cx="11296357" cy="5176066"/>
              </a:xfrm>
              <a:blipFill>
                <a:blip r:embed="rId2"/>
                <a:stretch>
                  <a:fillRect l="-540" t="-7656" r="-48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0A97466B-FF34-D740-42C9-A00E27F5B1BE}"/>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7ED9DC3D-95ED-51BC-5AE2-6CAC68EDE269}"/>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0AF6C26F-88D7-FF5E-0BAE-BA8AEBC58E95}"/>
              </a:ext>
            </a:extLst>
          </p:cNvPr>
          <p:cNvSpPr>
            <a:spLocks noGrp="1"/>
          </p:cNvSpPr>
          <p:nvPr>
            <p:ph type="sldNum" sz="quarter" idx="12"/>
          </p:nvPr>
        </p:nvSpPr>
        <p:spPr/>
        <p:txBody>
          <a:bodyPr/>
          <a:lstStyle/>
          <a:p>
            <a:fld id="{5DB5036F-1FF2-46C4-8D2B-59C7E3B91952}" type="slidenum">
              <a:rPr lang="en-US" smtClean="0"/>
              <a:pPr/>
              <a:t>11</a:t>
            </a:fld>
            <a:endParaRPr lang="en-US"/>
          </a:p>
        </p:txBody>
      </p:sp>
    </p:spTree>
    <p:extLst>
      <p:ext uri="{BB962C8B-B14F-4D97-AF65-F5344CB8AC3E}">
        <p14:creationId xmlns:p14="http://schemas.microsoft.com/office/powerpoint/2010/main" val="151819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2C467-5D56-E2B8-F7D2-06EE59433DD3}"/>
              </a:ext>
            </a:extLst>
          </p:cNvPr>
          <p:cNvSpPr>
            <a:spLocks noGrp="1"/>
          </p:cNvSpPr>
          <p:nvPr>
            <p:ph type="title"/>
          </p:nvPr>
        </p:nvSpPr>
        <p:spPr/>
        <p:txBody>
          <a:bodyPr/>
          <a:lstStyle/>
          <a:p>
            <a:r>
              <a:rPr lang="en-US" dirty="0"/>
              <a:t>1. Support vector machine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3F8E076-2D1F-2EE0-05D3-5187386FACDF}"/>
                  </a:ext>
                </a:extLst>
              </p:cNvPr>
              <p:cNvSpPr>
                <a:spLocks noGrp="1"/>
              </p:cNvSpPr>
              <p:nvPr>
                <p:ph idx="1"/>
              </p:nvPr>
            </p:nvSpPr>
            <p:spPr>
              <a:xfrm>
                <a:off x="450166" y="914399"/>
                <a:ext cx="11254154" cy="5176066"/>
              </a:xfrm>
            </p:spPr>
            <p:txBody>
              <a:bodyPr>
                <a:normAutofit/>
              </a:bodyPr>
              <a:lstStyle/>
              <a:p>
                <a:pPr marL="0" indent="0">
                  <a:buNone/>
                </a:pPr>
                <a:r>
                  <a:rPr lang="en-US" sz="2200" dirty="0">
                    <a:effectLst/>
                    <a:latin typeface="Times New Roman" panose="02020603050405020304" pitchFamily="18" charset="0"/>
                    <a:ea typeface="SimSun" panose="02010600030101010101" pitchFamily="2" charset="-122"/>
                  </a:rPr>
                  <a:t>In general, equation 1.6 represents </a:t>
                </a:r>
                <a:r>
                  <a:rPr lang="en-US" sz="2200" dirty="0" err="1">
                    <a:effectLst/>
                    <a:latin typeface="Times New Roman" panose="02020603050405020304" pitchFamily="18" charset="0"/>
                    <a:ea typeface="SimSun" panose="02010600030101010101" pitchFamily="2" charset="-122"/>
                  </a:rPr>
                  <a:t>Lagrangian</a:t>
                </a:r>
                <a:r>
                  <a:rPr lang="en-US" sz="2200" dirty="0">
                    <a:effectLst/>
                    <a:latin typeface="Times New Roman" panose="02020603050405020304" pitchFamily="18" charset="0"/>
                    <a:ea typeface="SimSun" panose="02010600030101010101" pitchFamily="2" charset="-122"/>
                  </a:rPr>
                  <a:t> function as follows:</a:t>
                </a:r>
              </a:p>
              <a:p>
                <a:pPr marL="0" indent="0">
                  <a:buNone/>
                </a:pPr>
                <a14:m>
                  <m:oMathPara xmlns:m="http://schemas.openxmlformats.org/officeDocument/2006/math">
                    <m:oMathParaPr>
                      <m:jc m:val="right"/>
                    </m:oMathParaPr>
                    <m:oMath xmlns:m="http://schemas.openxmlformats.org/officeDocument/2006/math">
                      <m:r>
                        <a:rPr lang="en-US" sz="2200" i="1" smtClean="0">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𝜉</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𝜇</m:t>
                          </m:r>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200" i="1">
                              <a:effectLst/>
                              <a:latin typeface="Cambria Math" panose="02040503050406030204" pitchFamily="18" charset="0"/>
                            </a:rPr>
                          </m:ctrlPr>
                        </m:fPr>
                        <m:num>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20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200" i="1">
                              <a:effectLst/>
                              <a:latin typeface="Cambria Math" panose="02040503050406030204" pitchFamily="18" charset="0"/>
                            </a:rPr>
                          </m:ctrlPr>
                        </m:sSupPr>
                        <m:e>
                          <m:d>
                            <m:dPr>
                              <m:begChr m:val="|"/>
                              <m:endChr m:val="|"/>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200" i="1">
                              <a:effectLst/>
                              <a:latin typeface="Cambria Math" panose="02040503050406030204" pitchFamily="18" charset="0"/>
                            </a:rPr>
                          </m:ctrlPr>
                        </m:dPr>
                        <m:e>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𝑏</m:t>
                      </m:r>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2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p>
                        <m:e>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𝐶</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d>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200" b="0" i="1" smtClean="0">
                          <a:effectLst/>
                          <a:latin typeface="Cambria Math" panose="02040503050406030204" pitchFamily="18" charset="0"/>
                          <a:ea typeface="SimSun" panose="02010600030101010101" pitchFamily="2" charset="-122"/>
                          <a:cs typeface="Times New Roman" panose="02020603050405020304" pitchFamily="18" charset="0"/>
                        </a:rPr>
                        <m:t>    (1.6)</m:t>
                      </m:r>
                    </m:oMath>
                  </m:oMathPara>
                </a14:m>
                <a:endParaRPr lang="en-US" sz="2200" dirty="0"/>
              </a:p>
              <a:p>
                <a:pPr marL="0" indent="0">
                  <a:buNone/>
                </a:pPr>
                <a14:m>
                  <m:oMathPara xmlns:m="http://schemas.openxmlformats.org/officeDocument/2006/math">
                    <m:oMathParaPr>
                      <m:jc m:val="centerGroup"/>
                    </m:oMathParaPr>
                    <m:oMath xmlns:m="http://schemas.openxmlformats.org/officeDocument/2006/math">
                      <m:r>
                        <m:rPr>
                          <m:sty m:val="p"/>
                        </m:rPr>
                        <a:rPr lang="en-US" sz="2200" smtClean="0">
                          <a:effectLst/>
                          <a:latin typeface="Cambria Math" panose="02040503050406030204" pitchFamily="18" charset="0"/>
                          <a:ea typeface="SimSun" panose="02010600030101010101" pitchFamily="2" charset="-122"/>
                          <a:cs typeface="Times New Roman" panose="02020603050405020304" pitchFamily="18" charset="0"/>
                        </a:rPr>
                        <m:t>Where</m:t>
                      </m:r>
                      <m:r>
                        <a:rPr lang="en-US" sz="22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US" sz="2200" i="1">
                              <a:effectLst/>
                              <a:latin typeface="Cambria Math" panose="02040503050406030204" pitchFamily="18" charset="0"/>
                            </a:rPr>
                          </m:ctrlPr>
                        </m:accPr>
                        <m:e>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e>
                      </m:acc>
                    </m:oMath>
                  </m:oMathPara>
                </a14:m>
                <a:endParaRPr lang="en-US" sz="2200" dirty="0"/>
              </a:p>
              <a:p>
                <a:pPr marL="0" indent="0">
                  <a:buNone/>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Note that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2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2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2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sz="22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sz="22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i="1"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22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are called Lagrange multipliers or </a:t>
                </a:r>
                <a:r>
                  <a:rPr lang="en-US" sz="2200" dirty="0" err="1">
                    <a:effectLst/>
                    <a:latin typeface="Times New Roman" panose="02020603050405020304" pitchFamily="18" charset="0"/>
                    <a:ea typeface="SimSun" panose="02010600030101010101" pitchFamily="2" charset="-122"/>
                    <a:cs typeface="Times New Roman" panose="02020603050405020304" pitchFamily="18" charset="0"/>
                  </a:rPr>
                  <a:t>Karush</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-Kuhn-Tucker multipliers (Wikipedia, </a:t>
                </a:r>
                <a:r>
                  <a:rPr lang="en-US" sz="2200" dirty="0" err="1">
                    <a:effectLst/>
                    <a:latin typeface="Times New Roman" panose="02020603050405020304" pitchFamily="18" charset="0"/>
                    <a:ea typeface="SimSun" panose="02010600030101010101" pitchFamily="2" charset="-122"/>
                    <a:cs typeface="Times New Roman" panose="02020603050405020304" pitchFamily="18" charset="0"/>
                  </a:rPr>
                  <a:t>Karush</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–Kuhn–Tucker conditions, 2014) or dual variables. The sign “</a:t>
                </a:r>
                <a14:m>
                  <m:oMath xmlns:m="http://schemas.openxmlformats.org/officeDocument/2006/math">
                    <m:r>
                      <a:rPr lang="en-US" sz="2200" i="1">
                        <a:effectLst/>
                        <a:latin typeface="Cambria Math" panose="02040503050406030204" pitchFamily="18" charset="0"/>
                        <a:ea typeface="SimSun" panose="02010600030101010101" pitchFamily="2" charset="-122"/>
                        <a:cs typeface="Times New Roman" panose="02020603050405020304" pitchFamily="18" charset="0"/>
                      </a:rPr>
                      <m:t>∘</m:t>
                    </m:r>
                  </m:oMath>
                </a14:m>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denotes scalar product and every training data point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was assigned by a class </a:t>
                </a:r>
                <a:r>
                  <a:rPr lang="en-US" sz="2200" i="1"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22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before.</a:t>
                </a:r>
                <a:endParaRPr lang="en-US" sz="2200" dirty="0"/>
              </a:p>
            </p:txBody>
          </p:sp>
        </mc:Choice>
        <mc:Fallback>
          <p:sp>
            <p:nvSpPr>
              <p:cNvPr id="3" name="Content Placeholder 2">
                <a:extLst>
                  <a:ext uri="{FF2B5EF4-FFF2-40B4-BE49-F238E27FC236}">
                    <a16:creationId xmlns:a16="http://schemas.microsoft.com/office/drawing/2014/main" id="{C3F8E076-2D1F-2EE0-05D3-5187386FACDF}"/>
                  </a:ext>
                </a:extLst>
              </p:cNvPr>
              <p:cNvSpPr>
                <a:spLocks noGrp="1" noRot="1" noChangeAspect="1" noMove="1" noResize="1" noEditPoints="1" noAdjustHandles="1" noChangeArrowheads="1" noChangeShapeType="1" noTextEdit="1"/>
              </p:cNvSpPr>
              <p:nvPr>
                <p:ph idx="1"/>
              </p:nvPr>
            </p:nvSpPr>
            <p:spPr>
              <a:xfrm>
                <a:off x="450166" y="914399"/>
                <a:ext cx="11254154" cy="5176066"/>
              </a:xfrm>
              <a:blipFill>
                <a:blip r:embed="rId2"/>
                <a:stretch>
                  <a:fillRect l="-704" t="-824" r="-70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7FBABEF-9DD8-8973-924E-4C59C041F196}"/>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D861DF4D-2C6E-0988-FD11-98286FADE56B}"/>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DC42AE10-E2B7-B00D-CE1E-7449C1C0B684}"/>
              </a:ext>
            </a:extLst>
          </p:cNvPr>
          <p:cNvSpPr>
            <a:spLocks noGrp="1"/>
          </p:cNvSpPr>
          <p:nvPr>
            <p:ph type="sldNum" sz="quarter" idx="12"/>
          </p:nvPr>
        </p:nvSpPr>
        <p:spPr/>
        <p:txBody>
          <a:bodyPr/>
          <a:lstStyle/>
          <a:p>
            <a:fld id="{5DB5036F-1FF2-46C4-8D2B-59C7E3B91952}" type="slidenum">
              <a:rPr lang="en-US" smtClean="0"/>
              <a:pPr/>
              <a:t>12</a:t>
            </a:fld>
            <a:endParaRPr lang="en-US"/>
          </a:p>
        </p:txBody>
      </p:sp>
    </p:spTree>
    <p:extLst>
      <p:ext uri="{BB962C8B-B14F-4D97-AF65-F5344CB8AC3E}">
        <p14:creationId xmlns:p14="http://schemas.microsoft.com/office/powerpoint/2010/main" val="3945218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4FE6-F8D2-FFED-BAF3-AC687BB33F87}"/>
              </a:ext>
            </a:extLst>
          </p:cNvPr>
          <p:cNvSpPr>
            <a:spLocks noGrp="1"/>
          </p:cNvSpPr>
          <p:nvPr>
            <p:ph type="title"/>
          </p:nvPr>
        </p:nvSpPr>
        <p:spPr/>
        <p:txBody>
          <a:bodyPr/>
          <a:lstStyle/>
          <a:p>
            <a:r>
              <a:rPr lang="en-US" dirty="0"/>
              <a:t>1. Support vector machine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00FF7A0-B4E7-DA7D-0BC1-6BAAD84B5F9C}"/>
                  </a:ext>
                </a:extLst>
              </p:cNvPr>
              <p:cNvSpPr>
                <a:spLocks noGrp="1"/>
              </p:cNvSpPr>
              <p:nvPr>
                <p:ph idx="1"/>
              </p:nvPr>
            </p:nvSpPr>
            <p:spPr>
              <a:xfrm>
                <a:off x="520505" y="914399"/>
                <a:ext cx="11141612" cy="5176066"/>
              </a:xfrm>
            </p:spPr>
            <p:txBody>
              <a:bodyPr>
                <a:noAutofit/>
              </a:bodyPr>
              <a:lstStyle/>
              <a:p>
                <a:pPr marL="0" indent="0">
                  <a:buNone/>
                </a:pPr>
                <a:r>
                  <a:rPr lang="en-US" sz="2300" dirty="0">
                    <a:effectLst/>
                    <a:ea typeface="SimSun" panose="02010600030101010101" pitchFamily="2" charset="-122"/>
                  </a:rPr>
                  <a:t>Suppose (</a:t>
                </a:r>
                <a:r>
                  <a:rPr lang="en-US" sz="2300" i="1" dirty="0">
                    <a:effectLst/>
                    <a:ea typeface="SimSun" panose="02010600030101010101" pitchFamily="2" charset="-122"/>
                  </a:rPr>
                  <a:t>W</a:t>
                </a:r>
                <a:r>
                  <a:rPr lang="en-US" sz="2300" i="1" baseline="30000" dirty="0">
                    <a:effectLst/>
                    <a:ea typeface="SimSun" panose="02010600030101010101" pitchFamily="2" charset="-122"/>
                  </a:rPr>
                  <a:t>*</a:t>
                </a:r>
                <a:r>
                  <a:rPr lang="en-US" sz="2300" dirty="0">
                    <a:effectLst/>
                    <a:ea typeface="SimSun" panose="02010600030101010101" pitchFamily="2" charset="-122"/>
                  </a:rPr>
                  <a:t>,  </a:t>
                </a:r>
                <a:r>
                  <a:rPr lang="en-US" sz="2300" i="1" dirty="0">
                    <a:effectLst/>
                    <a:ea typeface="SimSun" panose="02010600030101010101" pitchFamily="2" charset="-122"/>
                  </a:rPr>
                  <a:t>b</a:t>
                </a:r>
                <a:r>
                  <a:rPr lang="en-US" sz="2300" i="1" baseline="30000" dirty="0">
                    <a:effectLst/>
                    <a:ea typeface="SimSun" panose="02010600030101010101" pitchFamily="2" charset="-122"/>
                  </a:rPr>
                  <a:t>*</a:t>
                </a:r>
                <a:r>
                  <a:rPr lang="en-US" sz="2300" dirty="0">
                    <a:effectLst/>
                    <a:ea typeface="SimSun" panose="02010600030101010101" pitchFamily="2" charset="-122"/>
                  </a:rPr>
                  <a:t>) is solution of constrained optimization problem specified by equation 1.5 then, the pair (</a:t>
                </a:r>
                <a:r>
                  <a:rPr lang="en-US" sz="2300" i="1" dirty="0">
                    <a:effectLst/>
                    <a:ea typeface="SimSun" panose="02010600030101010101" pitchFamily="2" charset="-122"/>
                  </a:rPr>
                  <a:t>W</a:t>
                </a:r>
                <a:r>
                  <a:rPr lang="en-US" sz="2300" i="1" baseline="30000" dirty="0">
                    <a:effectLst/>
                    <a:ea typeface="SimSun" panose="02010600030101010101" pitchFamily="2" charset="-122"/>
                  </a:rPr>
                  <a:t>*</a:t>
                </a:r>
                <a:r>
                  <a:rPr lang="en-US" sz="2300" dirty="0">
                    <a:effectLst/>
                    <a:ea typeface="SimSun" panose="02010600030101010101" pitchFamily="2" charset="-122"/>
                  </a:rPr>
                  <a:t>, </a:t>
                </a:r>
                <a:r>
                  <a:rPr lang="en-US" sz="2300" i="1" dirty="0">
                    <a:effectLst/>
                    <a:ea typeface="SimSun" panose="02010600030101010101" pitchFamily="2" charset="-122"/>
                  </a:rPr>
                  <a:t>b</a:t>
                </a:r>
                <a:r>
                  <a:rPr lang="en-US" sz="2300" i="1" baseline="30000" dirty="0">
                    <a:effectLst/>
                    <a:ea typeface="SimSun" panose="02010600030101010101" pitchFamily="2" charset="-122"/>
                  </a:rPr>
                  <a:t>*</a:t>
                </a:r>
                <a:r>
                  <a:rPr lang="en-US" sz="2300" dirty="0">
                    <a:effectLst/>
                    <a:ea typeface="SimSun" panose="02010600030101010101" pitchFamily="2" charset="-122"/>
                  </a:rPr>
                  <a:t>) is minimum point of target function </a:t>
                </a:r>
                <a:r>
                  <a:rPr lang="en-US" sz="2300" i="1" dirty="0">
                    <a:effectLst/>
                    <a:ea typeface="SimSun" panose="02010600030101010101" pitchFamily="2" charset="-122"/>
                  </a:rPr>
                  <a:t>f</a:t>
                </a:r>
                <a:r>
                  <a:rPr lang="en-US" sz="2300" dirty="0">
                    <a:effectLst/>
                    <a:ea typeface="SimSun" panose="02010600030101010101" pitchFamily="2" charset="-122"/>
                  </a:rPr>
                  <a:t>(</a:t>
                </a:r>
                <a:r>
                  <a:rPr lang="en-US" sz="2300" i="1" dirty="0">
                    <a:effectLst/>
                    <a:ea typeface="SimSun" panose="02010600030101010101" pitchFamily="2" charset="-122"/>
                  </a:rPr>
                  <a:t>W</a:t>
                </a:r>
                <a:r>
                  <a:rPr lang="en-US" sz="2300" dirty="0">
                    <a:effectLst/>
                    <a:ea typeface="SimSun" panose="02010600030101010101" pitchFamily="2" charset="-122"/>
                  </a:rPr>
                  <a:t>) or target function </a:t>
                </a:r>
                <a:r>
                  <a:rPr lang="en-US" sz="2300" i="1" dirty="0">
                    <a:effectLst/>
                    <a:ea typeface="SimSun" panose="02010600030101010101" pitchFamily="2" charset="-122"/>
                  </a:rPr>
                  <a:t>f</a:t>
                </a:r>
                <a:r>
                  <a:rPr lang="en-US" sz="2300" dirty="0">
                    <a:effectLst/>
                    <a:ea typeface="SimSun" panose="02010600030101010101" pitchFamily="2" charset="-122"/>
                  </a:rPr>
                  <a:t>(</a:t>
                </a:r>
                <a:r>
                  <a:rPr lang="en-US" sz="2300" i="1" dirty="0">
                    <a:effectLst/>
                    <a:ea typeface="SimSun" panose="02010600030101010101" pitchFamily="2" charset="-122"/>
                  </a:rPr>
                  <a:t>W</a:t>
                </a:r>
                <a:r>
                  <a:rPr lang="en-US" sz="2300" dirty="0">
                    <a:effectLst/>
                    <a:ea typeface="SimSun" panose="02010600030101010101" pitchFamily="2" charset="-122"/>
                  </a:rPr>
                  <a:t>) gets minimum at (</a:t>
                </a:r>
                <a:r>
                  <a:rPr lang="en-US" sz="2300" i="1" dirty="0">
                    <a:effectLst/>
                    <a:ea typeface="SimSun" panose="02010600030101010101" pitchFamily="2" charset="-122"/>
                  </a:rPr>
                  <a:t>W</a:t>
                </a:r>
                <a:r>
                  <a:rPr lang="en-US" sz="2300" i="1" baseline="30000" dirty="0">
                    <a:effectLst/>
                    <a:ea typeface="SimSun" panose="02010600030101010101" pitchFamily="2" charset="-122"/>
                  </a:rPr>
                  <a:t>*</a:t>
                </a:r>
                <a:r>
                  <a:rPr lang="en-US" sz="2300" dirty="0">
                    <a:effectLst/>
                    <a:ea typeface="SimSun" panose="02010600030101010101" pitchFamily="2" charset="-122"/>
                  </a:rPr>
                  <a:t>, </a:t>
                </a:r>
                <a:r>
                  <a:rPr lang="en-US" sz="2300" i="1" dirty="0">
                    <a:effectLst/>
                    <a:ea typeface="SimSun" panose="02010600030101010101" pitchFamily="2" charset="-122"/>
                  </a:rPr>
                  <a:t>b</a:t>
                </a:r>
                <a:r>
                  <a:rPr lang="en-US" sz="2300" i="1" baseline="30000" dirty="0">
                    <a:effectLst/>
                    <a:ea typeface="SimSun" panose="02010600030101010101" pitchFamily="2" charset="-122"/>
                  </a:rPr>
                  <a:t>*</a:t>
                </a:r>
                <a:r>
                  <a:rPr lang="en-US" sz="2300" dirty="0">
                    <a:effectLst/>
                    <a:ea typeface="SimSun" panose="02010600030101010101" pitchFamily="2" charset="-122"/>
                  </a:rPr>
                  <a:t>) with all constraints </a:t>
                </a:r>
                <a14:m>
                  <m:oMath xmlns:m="http://schemas.openxmlformats.org/officeDocument/2006/math">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rPr>
                          <m:t>𝑔</m:t>
                        </m:r>
                      </m:e>
                      <m:sub>
                        <m:r>
                          <a:rPr lang="en-US" sz="2300" i="1">
                            <a:effectLst/>
                            <a:latin typeface="Cambria Math" panose="02040503050406030204" pitchFamily="18" charset="0"/>
                            <a:ea typeface="SimSun" panose="02010600030101010101" pitchFamily="2" charset="-122"/>
                          </a:rPr>
                          <m:t>𝑖</m:t>
                        </m:r>
                      </m:sub>
                    </m:sSub>
                    <m:d>
                      <m:dPr>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rPr>
                          <m:t>𝑊</m:t>
                        </m:r>
                        <m:r>
                          <a:rPr lang="en-US" sz="2300" i="1">
                            <a:effectLst/>
                            <a:latin typeface="Cambria Math" panose="02040503050406030204" pitchFamily="18" charset="0"/>
                            <a:ea typeface="SimSun" panose="02010600030101010101" pitchFamily="2" charset="-122"/>
                          </a:rPr>
                          <m:t>,</m:t>
                        </m:r>
                        <m:r>
                          <a:rPr lang="en-US" sz="2300" i="1">
                            <a:effectLst/>
                            <a:latin typeface="Cambria Math" panose="02040503050406030204" pitchFamily="18" charset="0"/>
                            <a:ea typeface="SimSun" panose="02010600030101010101" pitchFamily="2" charset="-122"/>
                          </a:rPr>
                          <m:t>𝑏</m:t>
                        </m:r>
                      </m:e>
                    </m:d>
                    <m:r>
                      <a:rPr lang="en-US" sz="2300" i="1">
                        <a:effectLst/>
                        <a:latin typeface="Cambria Math" panose="02040503050406030204" pitchFamily="18" charset="0"/>
                        <a:ea typeface="SimSun" panose="02010600030101010101" pitchFamily="2" charset="-122"/>
                      </a:rPr>
                      <m:t>=1−</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rPr>
                          <m:t>𝑦</m:t>
                        </m:r>
                      </m:e>
                      <m:sub>
                        <m:r>
                          <a:rPr lang="en-US" sz="2300" i="1">
                            <a:effectLst/>
                            <a:latin typeface="Cambria Math" panose="02040503050406030204" pitchFamily="18" charset="0"/>
                            <a:ea typeface="SimSun" panose="02010600030101010101" pitchFamily="2" charset="-122"/>
                          </a:rPr>
                          <m:t>𝑖</m:t>
                        </m:r>
                      </m:sub>
                    </m:sSub>
                    <m:d>
                      <m:dPr>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rPr>
                          <m:t>𝑊</m:t>
                        </m:r>
                        <m:r>
                          <a:rPr lang="en-US" sz="2300" i="1">
                            <a:effectLst/>
                            <a:latin typeface="Cambria Math" panose="02040503050406030204" pitchFamily="18" charset="0"/>
                            <a:ea typeface="SimSun" panose="02010600030101010101" pitchFamily="2" charset="-122"/>
                          </a:rPr>
                          <m:t>∘</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rPr>
                              <m:t>𝑋</m:t>
                            </m:r>
                          </m:e>
                          <m:sub>
                            <m:r>
                              <a:rPr lang="en-US" sz="2300" i="1">
                                <a:effectLst/>
                                <a:latin typeface="Cambria Math" panose="02040503050406030204" pitchFamily="18" charset="0"/>
                                <a:ea typeface="SimSun" panose="02010600030101010101" pitchFamily="2" charset="-122"/>
                              </a:rPr>
                              <m:t>𝑖</m:t>
                            </m:r>
                          </m:sub>
                        </m:sSub>
                        <m:r>
                          <a:rPr lang="en-US" sz="2300" i="1">
                            <a:effectLst/>
                            <a:latin typeface="Cambria Math" panose="02040503050406030204" pitchFamily="18" charset="0"/>
                            <a:ea typeface="SimSun" panose="02010600030101010101" pitchFamily="2" charset="-122"/>
                          </a:rPr>
                          <m:t>−</m:t>
                        </m:r>
                        <m:r>
                          <a:rPr lang="en-US" sz="2300" i="1">
                            <a:effectLst/>
                            <a:latin typeface="Cambria Math" panose="02040503050406030204" pitchFamily="18" charset="0"/>
                            <a:ea typeface="SimSun" panose="02010600030101010101" pitchFamily="2" charset="-122"/>
                          </a:rPr>
                          <m:t>𝑏</m:t>
                        </m:r>
                      </m:e>
                    </m:d>
                    <m:r>
                      <a:rPr lang="en-US" sz="2300" i="1">
                        <a:effectLst/>
                        <a:latin typeface="Cambria Math" panose="02040503050406030204" pitchFamily="18" charset="0"/>
                        <a:ea typeface="SimSun" panose="02010600030101010101" pitchFamily="2" charset="-122"/>
                      </a:rPr>
                      <m:t>−</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rPr>
                          <m:t>𝜉</m:t>
                        </m:r>
                      </m:e>
                      <m:sub>
                        <m:r>
                          <a:rPr lang="en-US" sz="2300" i="1">
                            <a:effectLst/>
                            <a:latin typeface="Cambria Math" panose="02040503050406030204" pitchFamily="18" charset="0"/>
                            <a:ea typeface="SimSun" panose="02010600030101010101" pitchFamily="2" charset="-122"/>
                          </a:rPr>
                          <m:t>𝑖</m:t>
                        </m:r>
                      </m:sub>
                    </m:sSub>
                    <m:r>
                      <a:rPr lang="en-US" sz="2300" i="1">
                        <a:effectLst/>
                        <a:latin typeface="Cambria Math" panose="02040503050406030204" pitchFamily="18" charset="0"/>
                        <a:ea typeface="SimSun" panose="02010600030101010101" pitchFamily="2" charset="-122"/>
                      </a:rPr>
                      <m:t>≤0,∀</m:t>
                    </m:r>
                    <m:r>
                      <a:rPr lang="en-US" sz="2300" i="1">
                        <a:effectLst/>
                        <a:latin typeface="Cambria Math" panose="02040503050406030204" pitchFamily="18" charset="0"/>
                        <a:ea typeface="SimSun" panose="02010600030101010101" pitchFamily="2" charset="-122"/>
                      </a:rPr>
                      <m:t>𝑖</m:t>
                    </m:r>
                    <m:r>
                      <a:rPr lang="en-US" sz="2300" i="1">
                        <a:effectLst/>
                        <a:latin typeface="Cambria Math" panose="02040503050406030204" pitchFamily="18" charset="0"/>
                        <a:ea typeface="SimSun" panose="02010600030101010101" pitchFamily="2" charset="-122"/>
                      </a:rPr>
                      <m:t>=</m:t>
                    </m:r>
                    <m:acc>
                      <m:accPr>
                        <m:chr m:val="̅"/>
                        <m:ctrlPr>
                          <a:rPr lang="en-US" sz="2300" i="1">
                            <a:effectLst/>
                            <a:latin typeface="Cambria Math" panose="02040503050406030204" pitchFamily="18" charset="0"/>
                          </a:rPr>
                        </m:ctrlPr>
                      </m:accPr>
                      <m:e>
                        <m:r>
                          <a:rPr lang="en-US" sz="2300" i="1">
                            <a:effectLst/>
                            <a:latin typeface="Cambria Math" panose="02040503050406030204" pitchFamily="18" charset="0"/>
                            <a:ea typeface="SimSun" panose="02010600030101010101" pitchFamily="2" charset="-122"/>
                          </a:rPr>
                          <m:t>1,</m:t>
                        </m:r>
                        <m:r>
                          <a:rPr lang="en-US" sz="2300" i="1">
                            <a:effectLst/>
                            <a:latin typeface="Cambria Math" panose="02040503050406030204" pitchFamily="18" charset="0"/>
                            <a:ea typeface="SimSun" panose="02010600030101010101" pitchFamily="2" charset="-122"/>
                          </a:rPr>
                          <m:t>𝑛</m:t>
                        </m:r>
                      </m:e>
                    </m:acc>
                  </m:oMath>
                </a14:m>
                <a:r>
                  <a:rPr lang="en-US" sz="2300" dirty="0">
                    <a:effectLst/>
                    <a:ea typeface="SimSun" panose="02010600030101010101" pitchFamily="2" charset="-122"/>
                  </a:rPr>
                  <a:t>. Note that </a:t>
                </a:r>
                <a:r>
                  <a:rPr lang="en-US" sz="2300" i="1" dirty="0">
                    <a:effectLst/>
                    <a:ea typeface="SimSun" panose="02010600030101010101" pitchFamily="2" charset="-122"/>
                  </a:rPr>
                  <a:t>W</a:t>
                </a:r>
                <a:r>
                  <a:rPr lang="en-US" sz="2300" i="1" baseline="30000" dirty="0">
                    <a:effectLst/>
                    <a:ea typeface="SimSun" panose="02010600030101010101" pitchFamily="2" charset="-122"/>
                  </a:rPr>
                  <a:t>*</a:t>
                </a:r>
                <a:r>
                  <a:rPr lang="en-US" sz="2300" dirty="0">
                    <a:effectLst/>
                    <a:ea typeface="SimSun" panose="02010600030101010101" pitchFamily="2" charset="-122"/>
                  </a:rPr>
                  <a:t> is called </a:t>
                </a:r>
                <a:r>
                  <a:rPr lang="en-US" sz="2300" i="1" dirty="0">
                    <a:effectLst/>
                    <a:ea typeface="SimSun" panose="02010600030101010101" pitchFamily="2" charset="-122"/>
                  </a:rPr>
                  <a:t>optimal weight vector</a:t>
                </a:r>
                <a:r>
                  <a:rPr lang="en-US" sz="2300" dirty="0">
                    <a:effectLst/>
                    <a:ea typeface="SimSun" panose="02010600030101010101" pitchFamily="2" charset="-122"/>
                  </a:rPr>
                  <a:t> and </a:t>
                </a:r>
                <a:r>
                  <a:rPr lang="en-US" sz="2300" i="1" dirty="0">
                    <a:effectLst/>
                    <a:ea typeface="SimSun" panose="02010600030101010101" pitchFamily="2" charset="-122"/>
                  </a:rPr>
                  <a:t>b</a:t>
                </a:r>
                <a:r>
                  <a:rPr lang="en-US" sz="2300" i="1" baseline="30000" dirty="0">
                    <a:effectLst/>
                    <a:ea typeface="SimSun" panose="02010600030101010101" pitchFamily="2" charset="-122"/>
                  </a:rPr>
                  <a:t>*</a:t>
                </a:r>
                <a:r>
                  <a:rPr lang="en-US" sz="2300" dirty="0">
                    <a:effectLst/>
                    <a:ea typeface="SimSun" panose="02010600030101010101" pitchFamily="2" charset="-122"/>
                  </a:rPr>
                  <a:t> is called </a:t>
                </a:r>
                <a:r>
                  <a:rPr lang="en-US" sz="2300" i="1" dirty="0">
                    <a:effectLst/>
                    <a:ea typeface="SimSun" panose="02010600030101010101" pitchFamily="2" charset="-122"/>
                  </a:rPr>
                  <a:t>optimal bias</a:t>
                </a:r>
                <a:r>
                  <a:rPr lang="en-US" sz="2300" dirty="0">
                    <a:effectLst/>
                    <a:ea typeface="SimSun" panose="02010600030101010101" pitchFamily="2" charset="-122"/>
                  </a:rPr>
                  <a:t>. It is easy to infer that the pair (</a:t>
                </a:r>
                <a:r>
                  <a:rPr lang="en-US" sz="2300" i="1" dirty="0">
                    <a:effectLst/>
                    <a:ea typeface="SimSun" panose="02010600030101010101" pitchFamily="2" charset="-122"/>
                  </a:rPr>
                  <a:t>W</a:t>
                </a:r>
                <a:r>
                  <a:rPr lang="en-US" sz="2300" i="1" baseline="30000" dirty="0">
                    <a:effectLst/>
                    <a:ea typeface="SimSun" panose="02010600030101010101" pitchFamily="2" charset="-122"/>
                  </a:rPr>
                  <a:t>*</a:t>
                </a:r>
                <a:r>
                  <a:rPr lang="en-US" sz="2300" dirty="0">
                    <a:effectLst/>
                    <a:ea typeface="SimSun" panose="02010600030101010101" pitchFamily="2" charset="-122"/>
                  </a:rPr>
                  <a:t>, </a:t>
                </a:r>
                <a:r>
                  <a:rPr lang="en-US" sz="2300" i="1" dirty="0">
                    <a:effectLst/>
                    <a:ea typeface="SimSun" panose="02010600030101010101" pitchFamily="2" charset="-122"/>
                  </a:rPr>
                  <a:t>b</a:t>
                </a:r>
                <a:r>
                  <a:rPr lang="en-US" sz="2300" i="1" baseline="30000" dirty="0">
                    <a:effectLst/>
                    <a:ea typeface="SimSun" panose="02010600030101010101" pitchFamily="2" charset="-122"/>
                  </a:rPr>
                  <a:t>*</a:t>
                </a:r>
                <a:r>
                  <a:rPr lang="en-US" sz="2300" dirty="0">
                    <a:effectLst/>
                    <a:ea typeface="SimSun" panose="02010600030101010101" pitchFamily="2" charset="-122"/>
                  </a:rPr>
                  <a:t>) represents the maximum-margin hyperplane and it is possible to identify (</a:t>
                </a:r>
                <a:r>
                  <a:rPr lang="en-US" sz="2300" i="1" dirty="0">
                    <a:effectLst/>
                    <a:ea typeface="SimSun" panose="02010600030101010101" pitchFamily="2" charset="-122"/>
                  </a:rPr>
                  <a:t>W</a:t>
                </a:r>
                <a:r>
                  <a:rPr lang="en-US" sz="2300" i="1" baseline="30000" dirty="0">
                    <a:effectLst/>
                    <a:ea typeface="SimSun" panose="02010600030101010101" pitchFamily="2" charset="-122"/>
                  </a:rPr>
                  <a:t>*</a:t>
                </a:r>
                <a:r>
                  <a:rPr lang="en-US" sz="2300" dirty="0">
                    <a:effectLst/>
                    <a:ea typeface="SimSun" panose="02010600030101010101" pitchFamily="2" charset="-122"/>
                  </a:rPr>
                  <a:t>, </a:t>
                </a:r>
                <a:r>
                  <a:rPr lang="en-US" sz="2300" i="1" dirty="0">
                    <a:effectLst/>
                    <a:ea typeface="SimSun" panose="02010600030101010101" pitchFamily="2" charset="-122"/>
                  </a:rPr>
                  <a:t>b</a:t>
                </a:r>
                <a:r>
                  <a:rPr lang="en-US" sz="2300" i="1" baseline="30000" dirty="0">
                    <a:effectLst/>
                    <a:ea typeface="SimSun" panose="02010600030101010101" pitchFamily="2" charset="-122"/>
                  </a:rPr>
                  <a:t>*</a:t>
                </a:r>
                <a:r>
                  <a:rPr lang="en-US" sz="2300" dirty="0">
                    <a:effectLst/>
                    <a:ea typeface="SimSun" panose="02010600030101010101" pitchFamily="2" charset="-122"/>
                  </a:rPr>
                  <a:t>) with the maximum-margin hyperplane. </a:t>
                </a:r>
                <a:r>
                  <a:rPr lang="en-US" sz="2300" dirty="0"/>
                  <a:t>The ultimate goal of SVM method is to find out </a:t>
                </a:r>
                <a:r>
                  <a:rPr lang="en-US" sz="2300" i="1" dirty="0"/>
                  <a:t>W</a:t>
                </a:r>
                <a:r>
                  <a:rPr lang="en-US" sz="2300" i="1" baseline="30000" dirty="0"/>
                  <a:t>*</a:t>
                </a:r>
                <a:r>
                  <a:rPr lang="en-US" sz="2300" dirty="0"/>
                  <a:t> and </a:t>
                </a:r>
                <a:r>
                  <a:rPr lang="en-US" sz="2300" i="1" dirty="0"/>
                  <a:t>b</a:t>
                </a:r>
                <a:r>
                  <a:rPr lang="en-US" sz="2300" i="1" baseline="30000" dirty="0"/>
                  <a:t>*</a:t>
                </a:r>
                <a:r>
                  <a:rPr lang="en-US" sz="2300" dirty="0"/>
                  <a:t>. According to </a:t>
                </a:r>
                <a:r>
                  <a:rPr lang="en-US" sz="2300" dirty="0" err="1"/>
                  <a:t>Lagrangian</a:t>
                </a:r>
                <a:r>
                  <a:rPr lang="en-US" sz="2300" dirty="0"/>
                  <a:t> duality theorem (Boyd &amp; </a:t>
                </a:r>
                <a:r>
                  <a:rPr lang="en-US" sz="2300" dirty="0" err="1"/>
                  <a:t>Vandenberghe</a:t>
                </a:r>
                <a:r>
                  <a:rPr lang="en-US" sz="2300" dirty="0"/>
                  <a:t>, 2009, p. 216) (Jia, 2013, p. 8), the pair (</a:t>
                </a:r>
                <a:r>
                  <a:rPr lang="en-US" sz="2300" i="1" dirty="0"/>
                  <a:t>W</a:t>
                </a:r>
                <a:r>
                  <a:rPr lang="en-US" sz="2300" i="1" baseline="30000" dirty="0"/>
                  <a:t>*</a:t>
                </a:r>
                <a:r>
                  <a:rPr lang="en-US" sz="2300" dirty="0"/>
                  <a:t>, </a:t>
                </a:r>
                <a:r>
                  <a:rPr lang="en-US" sz="2300" i="1" dirty="0"/>
                  <a:t>b</a:t>
                </a:r>
                <a:r>
                  <a:rPr lang="en-US" sz="2300" i="1" baseline="30000" dirty="0"/>
                  <a:t>*</a:t>
                </a:r>
                <a:r>
                  <a:rPr lang="en-US" sz="2300" dirty="0"/>
                  <a:t>) is the extreme point of </a:t>
                </a:r>
                <a:r>
                  <a:rPr lang="en-US" sz="2300" dirty="0" err="1"/>
                  <a:t>Lagrangian</a:t>
                </a:r>
                <a:r>
                  <a:rPr lang="en-US" sz="2300" dirty="0"/>
                  <a:t> function as follows:</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300" i="1" smtClean="0">
                              <a:latin typeface="Cambria Math" panose="02040503050406030204" pitchFamily="18" charset="0"/>
                            </a:rPr>
                          </m:ctrlPr>
                        </m:mPr>
                        <m:mr>
                          <m:e>
                            <m:d>
                              <m:dPr>
                                <m:ctrlPr>
                                  <a:rPr lang="en-US" sz="2300" i="1"/>
                                </m:ctrlPr>
                              </m:dPr>
                              <m:e>
                                <m:sSup>
                                  <m:sSupPr>
                                    <m:ctrlPr>
                                      <a:rPr lang="en-US" sz="2300" i="1"/>
                                    </m:ctrlPr>
                                  </m:sSupPr>
                                  <m:e>
                                    <m:r>
                                      <a:rPr lang="en-US" sz="2300" i="1"/>
                                      <m:t>𝑊</m:t>
                                    </m:r>
                                  </m:e>
                                  <m:sup>
                                    <m:r>
                                      <a:rPr lang="en-US" sz="2300" i="1"/>
                                      <m:t>∗</m:t>
                                    </m:r>
                                  </m:sup>
                                </m:sSup>
                                <m:r>
                                  <a:rPr lang="en-US" sz="2300" i="1"/>
                                  <m:t>,</m:t>
                                </m:r>
                                <m:sSup>
                                  <m:sSupPr>
                                    <m:ctrlPr>
                                      <a:rPr lang="en-US" sz="2300" i="1"/>
                                    </m:ctrlPr>
                                  </m:sSupPr>
                                  <m:e>
                                    <m:r>
                                      <a:rPr lang="en-US" sz="2300" i="1"/>
                                      <m:t>𝑏</m:t>
                                    </m:r>
                                  </m:e>
                                  <m:sup>
                                    <m:r>
                                      <a:rPr lang="en-US" sz="2300" i="1"/>
                                      <m:t>∗</m:t>
                                    </m:r>
                                  </m:sup>
                                </m:sSup>
                              </m:e>
                            </m:d>
                            <m:r>
                              <a:rPr lang="en-US" sz="2300" i="1"/>
                              <m:t>=</m:t>
                            </m:r>
                            <m:func>
                              <m:funcPr>
                                <m:ctrlPr>
                                  <a:rPr lang="en-US" sz="2300" i="1"/>
                                </m:ctrlPr>
                              </m:funcPr>
                              <m:fName>
                                <m:limLow>
                                  <m:limLowPr>
                                    <m:ctrlPr>
                                      <a:rPr lang="en-US" sz="2300" i="1"/>
                                    </m:ctrlPr>
                                  </m:limLowPr>
                                  <m:e>
                                    <m:r>
                                      <m:rPr>
                                        <m:sty m:val="p"/>
                                      </m:rPr>
                                      <a:rPr lang="en-US" sz="2300"/>
                                      <m:t>argmin</m:t>
                                    </m:r>
                                  </m:e>
                                  <m:lim>
                                    <m:r>
                                      <a:rPr lang="en-US" sz="2300" i="1"/>
                                      <m:t>𝑊</m:t>
                                    </m:r>
                                    <m:r>
                                      <a:rPr lang="en-US" sz="2300" i="1"/>
                                      <m:t>,</m:t>
                                    </m:r>
                                    <m:r>
                                      <a:rPr lang="en-US" sz="2300" i="1"/>
                                      <m:t>𝑏</m:t>
                                    </m:r>
                                  </m:lim>
                                </m:limLow>
                              </m:fName>
                              <m:e>
                                <m:r>
                                  <a:rPr lang="en-US" sz="2300" i="1"/>
                                  <m:t>𝐿</m:t>
                                </m:r>
                                <m:d>
                                  <m:dPr>
                                    <m:ctrlPr>
                                      <a:rPr lang="en-US" sz="2300" i="1"/>
                                    </m:ctrlPr>
                                  </m:dPr>
                                  <m:e>
                                    <m:r>
                                      <a:rPr lang="en-US" sz="2300" i="1"/>
                                      <m:t>𝑊</m:t>
                                    </m:r>
                                    <m:r>
                                      <a:rPr lang="en-US" sz="2300" i="1"/>
                                      <m:t>,</m:t>
                                    </m:r>
                                    <m:r>
                                      <a:rPr lang="en-US" sz="2300" i="1"/>
                                      <m:t>𝑏</m:t>
                                    </m:r>
                                    <m:r>
                                      <a:rPr lang="en-US" sz="2300" i="1"/>
                                      <m:t>,</m:t>
                                    </m:r>
                                    <m:r>
                                      <a:rPr lang="en-US" sz="2300" i="1"/>
                                      <m:t>𝜉</m:t>
                                    </m:r>
                                    <m:r>
                                      <a:rPr lang="en-US" sz="2300" i="1"/>
                                      <m:t>,</m:t>
                                    </m:r>
                                    <m:r>
                                      <a:rPr lang="en-US" sz="2300" i="1"/>
                                      <m:t>𝜆</m:t>
                                    </m:r>
                                    <m:r>
                                      <a:rPr lang="en-US" sz="2300" i="1"/>
                                      <m:t>,</m:t>
                                    </m:r>
                                    <m:r>
                                      <a:rPr lang="en-US" sz="2300" i="1"/>
                                      <m:t>𝜇</m:t>
                                    </m:r>
                                  </m:e>
                                </m:d>
                              </m:e>
                            </m:func>
                          </m:e>
                        </m:mr>
                        <m:mr>
                          <m:e>
                            <m:d>
                              <m:dPr>
                                <m:ctrlPr>
                                  <a:rPr lang="en-US" sz="2300" i="1"/>
                                </m:ctrlPr>
                              </m:dPr>
                              <m:e>
                                <m:sSup>
                                  <m:sSupPr>
                                    <m:ctrlPr>
                                      <a:rPr lang="en-US" sz="2300" i="1"/>
                                    </m:ctrlPr>
                                  </m:sSupPr>
                                  <m:e>
                                    <m:r>
                                      <a:rPr lang="en-US" sz="2300" i="1"/>
                                      <m:t>𝜆</m:t>
                                    </m:r>
                                  </m:e>
                                  <m:sup>
                                    <m:r>
                                      <a:rPr lang="en-US" sz="2300" i="1"/>
                                      <m:t>∗</m:t>
                                    </m:r>
                                  </m:sup>
                                </m:sSup>
                                <m:r>
                                  <a:rPr lang="en-US" sz="2300" i="1"/>
                                  <m:t>,</m:t>
                                </m:r>
                                <m:sSup>
                                  <m:sSupPr>
                                    <m:ctrlPr>
                                      <a:rPr lang="en-US" sz="2300" i="1"/>
                                    </m:ctrlPr>
                                  </m:sSupPr>
                                  <m:e>
                                    <m:r>
                                      <a:rPr lang="en-US" sz="2300" i="1"/>
                                      <m:t>𝜇</m:t>
                                    </m:r>
                                  </m:e>
                                  <m:sup>
                                    <m:r>
                                      <a:rPr lang="en-US" sz="2300" i="1"/>
                                      <m:t>∗</m:t>
                                    </m:r>
                                  </m:sup>
                                </m:sSup>
                              </m:e>
                            </m:d>
                            <m:r>
                              <a:rPr lang="en-US" sz="2300" i="1"/>
                              <m:t>=</m:t>
                            </m:r>
                            <m:func>
                              <m:funcPr>
                                <m:ctrlPr>
                                  <a:rPr lang="en-US" sz="2300" i="1"/>
                                </m:ctrlPr>
                              </m:funcPr>
                              <m:fName>
                                <m:limLow>
                                  <m:limLowPr>
                                    <m:ctrlPr>
                                      <a:rPr lang="en-US" sz="2300" i="1"/>
                                    </m:ctrlPr>
                                  </m:limLowPr>
                                  <m:e>
                                    <m:r>
                                      <m:rPr>
                                        <m:sty m:val="p"/>
                                      </m:rPr>
                                      <a:rPr lang="en-US" sz="2300"/>
                                      <m:t>argmax</m:t>
                                    </m:r>
                                  </m:e>
                                  <m:lim>
                                    <m:sSub>
                                      <m:sSubPr>
                                        <m:ctrlPr>
                                          <a:rPr lang="en-US" sz="2300" i="1"/>
                                        </m:ctrlPr>
                                      </m:sSubPr>
                                      <m:e>
                                        <m:r>
                                          <a:rPr lang="en-US" sz="2300" i="1"/>
                                          <m:t>𝜆</m:t>
                                        </m:r>
                                      </m:e>
                                      <m:sub>
                                        <m:r>
                                          <a:rPr lang="en-US" sz="2300" i="1"/>
                                          <m:t>𝑖</m:t>
                                        </m:r>
                                      </m:sub>
                                    </m:sSub>
                                    <m:r>
                                      <a:rPr lang="en-US" sz="2300" i="1"/>
                                      <m:t>≥0,</m:t>
                                    </m:r>
                                    <m:sSub>
                                      <m:sSubPr>
                                        <m:ctrlPr>
                                          <a:rPr lang="en-US" sz="2300" i="1"/>
                                        </m:ctrlPr>
                                      </m:sSubPr>
                                      <m:e>
                                        <m:r>
                                          <a:rPr lang="en-US" sz="2300" i="1"/>
                                          <m:t>𝜇</m:t>
                                        </m:r>
                                      </m:e>
                                      <m:sub>
                                        <m:r>
                                          <a:rPr lang="en-US" sz="2300" i="1"/>
                                          <m:t>𝑖</m:t>
                                        </m:r>
                                      </m:sub>
                                    </m:sSub>
                                    <m:r>
                                      <a:rPr lang="en-US" sz="2300" i="1"/>
                                      <m:t>≥0</m:t>
                                    </m:r>
                                  </m:lim>
                                </m:limLow>
                              </m:fName>
                              <m:e>
                                <m:d>
                                  <m:dPr>
                                    <m:ctrlPr>
                                      <a:rPr lang="en-US" sz="2300" i="1"/>
                                    </m:ctrlPr>
                                  </m:dPr>
                                  <m:e>
                                    <m:func>
                                      <m:funcPr>
                                        <m:ctrlPr>
                                          <a:rPr lang="en-US" sz="2300" i="1"/>
                                        </m:ctrlPr>
                                      </m:funcPr>
                                      <m:fName>
                                        <m:limLow>
                                          <m:limLowPr>
                                            <m:ctrlPr>
                                              <a:rPr lang="en-US" sz="2300" i="1"/>
                                            </m:ctrlPr>
                                          </m:limLowPr>
                                          <m:e>
                                            <m:r>
                                              <m:rPr>
                                                <m:sty m:val="p"/>
                                              </m:rPr>
                                              <a:rPr lang="en-US" sz="2300"/>
                                              <m:t>min</m:t>
                                            </m:r>
                                          </m:e>
                                          <m:lim>
                                            <m:r>
                                              <a:rPr lang="en-US" sz="2300" i="1"/>
                                              <m:t>𝑊</m:t>
                                            </m:r>
                                            <m:r>
                                              <a:rPr lang="en-US" sz="2300" i="1"/>
                                              <m:t>,</m:t>
                                            </m:r>
                                            <m:r>
                                              <a:rPr lang="en-US" sz="2300" i="1"/>
                                              <m:t>𝑏</m:t>
                                            </m:r>
                                          </m:lim>
                                        </m:limLow>
                                      </m:fName>
                                      <m:e>
                                        <m:r>
                                          <a:rPr lang="en-US" sz="2300" i="1"/>
                                          <m:t>𝐿</m:t>
                                        </m:r>
                                        <m:d>
                                          <m:dPr>
                                            <m:ctrlPr>
                                              <a:rPr lang="en-US" sz="2300" i="1"/>
                                            </m:ctrlPr>
                                          </m:dPr>
                                          <m:e>
                                            <m:r>
                                              <a:rPr lang="en-US" sz="2300" i="1"/>
                                              <m:t>𝑊</m:t>
                                            </m:r>
                                            <m:r>
                                              <a:rPr lang="en-US" sz="2300" i="1"/>
                                              <m:t>,</m:t>
                                            </m:r>
                                            <m:r>
                                              <a:rPr lang="en-US" sz="2300" i="1"/>
                                              <m:t>𝑏</m:t>
                                            </m:r>
                                            <m:r>
                                              <a:rPr lang="en-US" sz="2300" i="1"/>
                                              <m:t>,</m:t>
                                            </m:r>
                                            <m:r>
                                              <a:rPr lang="en-US" sz="2300" i="1"/>
                                              <m:t>𝜆</m:t>
                                            </m:r>
                                            <m:r>
                                              <a:rPr lang="en-US" sz="2300" i="1"/>
                                              <m:t>,</m:t>
                                            </m:r>
                                            <m:r>
                                              <a:rPr lang="en-US" sz="2300" i="1"/>
                                              <m:t>𝜇</m:t>
                                            </m:r>
                                          </m:e>
                                        </m:d>
                                      </m:e>
                                    </m:func>
                                  </m:e>
                                </m:d>
                              </m:e>
                            </m:func>
                          </m:e>
                        </m:mr>
                      </m:m>
                      <m:r>
                        <a:rPr lang="en-US" sz="2300" b="0" i="1" smtClean="0">
                          <a:latin typeface="Cambria Math" panose="02040503050406030204" pitchFamily="18" charset="0"/>
                        </a:rPr>
                        <m:t>    (1.7)</m:t>
                      </m:r>
                    </m:oMath>
                  </m:oMathPara>
                </a14:m>
                <a:endParaRPr lang="en-US" sz="2300" dirty="0"/>
              </a:p>
              <a:p>
                <a:pPr marL="0" indent="0">
                  <a:buNone/>
                </a:pPr>
                <a:r>
                  <a:rPr lang="en-US" sz="2300" dirty="0">
                    <a:effectLst/>
                    <a:ea typeface="SimSun" panose="02010600030101010101" pitchFamily="2" charset="-122"/>
                  </a:rPr>
                  <a:t>Where </a:t>
                </a:r>
                <a:r>
                  <a:rPr lang="en-US" sz="2300" dirty="0" err="1">
                    <a:effectLst/>
                    <a:ea typeface="SimSun" panose="02010600030101010101" pitchFamily="2" charset="-122"/>
                  </a:rPr>
                  <a:t>Lagrangian</a:t>
                </a:r>
                <a:r>
                  <a:rPr lang="en-US" sz="2300" dirty="0">
                    <a:effectLst/>
                    <a:ea typeface="SimSun" panose="02010600030101010101" pitchFamily="2" charset="-122"/>
                  </a:rPr>
                  <a:t> function </a:t>
                </a:r>
                <a:r>
                  <a:rPr lang="en-US" sz="2300" i="1" dirty="0">
                    <a:effectLst/>
                    <a:ea typeface="SimSun" panose="02010600030101010101" pitchFamily="2" charset="-122"/>
                  </a:rPr>
                  <a:t>L</a:t>
                </a:r>
                <a:r>
                  <a:rPr lang="en-US" sz="2300" dirty="0">
                    <a:effectLst/>
                    <a:ea typeface="SimSun" panose="02010600030101010101" pitchFamily="2" charset="-122"/>
                  </a:rPr>
                  <a:t>(</a:t>
                </a:r>
                <a:r>
                  <a:rPr lang="en-US" sz="2300" i="1" dirty="0">
                    <a:effectLst/>
                    <a:ea typeface="SimSun" panose="02010600030101010101" pitchFamily="2" charset="-122"/>
                  </a:rPr>
                  <a:t>W</a:t>
                </a:r>
                <a:r>
                  <a:rPr lang="en-US" sz="2300" dirty="0">
                    <a:effectLst/>
                    <a:ea typeface="SimSun" panose="02010600030101010101" pitchFamily="2" charset="-122"/>
                  </a:rPr>
                  <a:t>, </a:t>
                </a:r>
                <a:r>
                  <a:rPr lang="en-US" sz="2300" i="1" dirty="0">
                    <a:effectLst/>
                    <a:ea typeface="SimSun" panose="02010600030101010101" pitchFamily="2" charset="-122"/>
                  </a:rPr>
                  <a:t>b</a:t>
                </a:r>
                <a:r>
                  <a:rPr lang="en-US" sz="2300" dirty="0">
                    <a:effectLst/>
                    <a:ea typeface="SimSun" panose="02010600030101010101" pitchFamily="2" charset="-122"/>
                  </a:rPr>
                  <a:t>, </a:t>
                </a:r>
                <a:r>
                  <a:rPr lang="en-US" sz="2300" i="1" dirty="0">
                    <a:effectLst/>
                    <a:ea typeface="SimSun" panose="02010600030101010101" pitchFamily="2" charset="-122"/>
                  </a:rPr>
                  <a:t>ξ</a:t>
                </a:r>
                <a:r>
                  <a:rPr lang="en-US" sz="2300" dirty="0">
                    <a:effectLst/>
                    <a:ea typeface="SimSun" panose="02010600030101010101" pitchFamily="2" charset="-122"/>
                  </a:rPr>
                  <a:t>, </a:t>
                </a:r>
                <a:r>
                  <a:rPr lang="en-US" sz="2300" i="1" dirty="0">
                    <a:effectLst/>
                    <a:ea typeface="SimSun" panose="02010600030101010101" pitchFamily="2" charset="-122"/>
                  </a:rPr>
                  <a:t>λ</a:t>
                </a:r>
                <a:r>
                  <a:rPr lang="en-US" sz="2300" dirty="0">
                    <a:effectLst/>
                    <a:ea typeface="SimSun" panose="02010600030101010101" pitchFamily="2" charset="-122"/>
                  </a:rPr>
                  <a:t>,</a:t>
                </a:r>
                <a:r>
                  <a:rPr lang="en-US" sz="2300" i="1" dirty="0">
                    <a:effectLst/>
                    <a:ea typeface="SimSun" panose="02010600030101010101" pitchFamily="2" charset="-122"/>
                  </a:rPr>
                  <a:t> μ</a:t>
                </a:r>
                <a:r>
                  <a:rPr lang="en-US" sz="2300" dirty="0">
                    <a:effectLst/>
                    <a:ea typeface="SimSun" panose="02010600030101010101" pitchFamily="2" charset="-122"/>
                  </a:rPr>
                  <a:t>) is specified by equation 1.6. Now it is necessary to solve the </a:t>
                </a:r>
                <a:r>
                  <a:rPr lang="en-US" sz="2300" dirty="0" err="1">
                    <a:effectLst/>
                    <a:ea typeface="SimSun" panose="02010600030101010101" pitchFamily="2" charset="-122"/>
                  </a:rPr>
                  <a:t>Lagrangian</a:t>
                </a:r>
                <a:r>
                  <a:rPr lang="en-US" sz="2300" dirty="0">
                    <a:effectLst/>
                    <a:ea typeface="SimSun" panose="02010600030101010101" pitchFamily="2" charset="-122"/>
                  </a:rPr>
                  <a:t> duality problem represented by equation 1.7 to find out </a:t>
                </a:r>
                <a:r>
                  <a:rPr lang="en-US" sz="2300" i="1" dirty="0">
                    <a:effectLst/>
                    <a:ea typeface="SimSun" panose="02010600030101010101" pitchFamily="2" charset="-122"/>
                  </a:rPr>
                  <a:t>W</a:t>
                </a:r>
                <a:r>
                  <a:rPr lang="en-US" sz="2300" i="1" baseline="30000" dirty="0">
                    <a:effectLst/>
                    <a:ea typeface="SimSun" panose="02010600030101010101" pitchFamily="2" charset="-122"/>
                  </a:rPr>
                  <a:t>*</a:t>
                </a:r>
                <a:r>
                  <a:rPr lang="en-US" sz="2300" dirty="0">
                    <a:effectLst/>
                    <a:ea typeface="SimSun" panose="02010600030101010101" pitchFamily="2" charset="-122"/>
                  </a:rPr>
                  <a:t>.</a:t>
                </a:r>
                <a:endParaRPr lang="en-US" sz="2300" dirty="0"/>
              </a:p>
            </p:txBody>
          </p:sp>
        </mc:Choice>
        <mc:Fallback>
          <p:sp>
            <p:nvSpPr>
              <p:cNvPr id="3" name="Content Placeholder 2">
                <a:extLst>
                  <a:ext uri="{FF2B5EF4-FFF2-40B4-BE49-F238E27FC236}">
                    <a16:creationId xmlns:a16="http://schemas.microsoft.com/office/drawing/2014/main" id="{900FF7A0-B4E7-DA7D-0BC1-6BAAD84B5F9C}"/>
                  </a:ext>
                </a:extLst>
              </p:cNvPr>
              <p:cNvSpPr>
                <a:spLocks noGrp="1" noRot="1" noChangeAspect="1" noMove="1" noResize="1" noEditPoints="1" noAdjustHandles="1" noChangeArrowheads="1" noChangeShapeType="1" noTextEdit="1"/>
              </p:cNvSpPr>
              <p:nvPr>
                <p:ph idx="1"/>
              </p:nvPr>
            </p:nvSpPr>
            <p:spPr>
              <a:xfrm>
                <a:off x="520505" y="914399"/>
                <a:ext cx="11141612" cy="5176066"/>
              </a:xfrm>
              <a:blipFill>
                <a:blip r:embed="rId2"/>
                <a:stretch>
                  <a:fillRect l="-766" t="-942" r="-821" b="-58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9F713DA-F664-9A04-3102-C2815CEF9336}"/>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E75F724A-4D29-3895-92D4-2ED266A92774}"/>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E7B2FF00-385E-3AA2-6E9F-136CC9CDA86A}"/>
              </a:ext>
            </a:extLst>
          </p:cNvPr>
          <p:cNvSpPr>
            <a:spLocks noGrp="1"/>
          </p:cNvSpPr>
          <p:nvPr>
            <p:ph type="sldNum" sz="quarter" idx="12"/>
          </p:nvPr>
        </p:nvSpPr>
        <p:spPr/>
        <p:txBody>
          <a:bodyPr/>
          <a:lstStyle/>
          <a:p>
            <a:fld id="{5DB5036F-1FF2-46C4-8D2B-59C7E3B91952}" type="slidenum">
              <a:rPr lang="en-US" smtClean="0"/>
              <a:pPr/>
              <a:t>13</a:t>
            </a:fld>
            <a:endParaRPr lang="en-US"/>
          </a:p>
        </p:txBody>
      </p:sp>
    </p:spTree>
    <p:extLst>
      <p:ext uri="{BB962C8B-B14F-4D97-AF65-F5344CB8AC3E}">
        <p14:creationId xmlns:p14="http://schemas.microsoft.com/office/powerpoint/2010/main" val="1350089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E603-A010-6C7F-DBB5-69243B95D6A5}"/>
              </a:ext>
            </a:extLst>
          </p:cNvPr>
          <p:cNvSpPr>
            <a:spLocks noGrp="1"/>
          </p:cNvSpPr>
          <p:nvPr>
            <p:ph type="title"/>
          </p:nvPr>
        </p:nvSpPr>
        <p:spPr/>
        <p:txBody>
          <a:bodyPr/>
          <a:lstStyle/>
          <a:p>
            <a:r>
              <a:rPr lang="en-US" dirty="0"/>
              <a:t>1. Support vector machine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9E30AEB-E425-30FB-E1C8-F9F85EC5C78B}"/>
                  </a:ext>
                </a:extLst>
              </p:cNvPr>
              <p:cNvSpPr>
                <a:spLocks noGrp="1"/>
              </p:cNvSpPr>
              <p:nvPr>
                <p:ph idx="1"/>
              </p:nvPr>
            </p:nvSpPr>
            <p:spPr>
              <a:xfrm>
                <a:off x="407963" y="829991"/>
                <a:ext cx="11310425" cy="5176066"/>
              </a:xfrm>
            </p:spPr>
            <p:txBody>
              <a:bodyPr>
                <a:noAutofit/>
              </a:bodyPr>
              <a:lstStyle/>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Thus, the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Lagrangian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function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ξ</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 μ</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is minimized with respect to the primal variables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and maximized with respect to the dual variables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18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18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18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sz="18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sz="18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i="1"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18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in turn. If gradient of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ξ</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 μ</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is equal to zero then,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ξ</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 μ</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will gets minimum value with note that gradient of a multi-variable function is the vector whose components are first-order partial derivative of such function. Thus, setting the gradient of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ξ</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 μ</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with respect to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ξ</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to zero,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mPr>
                            <m:mr>
                              <m:e>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𝑊</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𝑏</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𝜉</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𝜆</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𝜇</m:t>
                                        </m:r>
                                      </m:e>
                                    </m:d>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𝑊</m:t>
                                    </m:r>
                                  </m:den>
                                </m:f>
                                <m:r>
                                  <a:rPr lang="en-US" sz="1800" i="1">
                                    <a:effectLst/>
                                    <a:latin typeface="Cambria Math" panose="02040503050406030204" pitchFamily="18" charset="0"/>
                                    <a:ea typeface="SimSun" panose="02010600030101010101" pitchFamily="2" charset="-122"/>
                                    <a:cs typeface="Times New Roman" panose="02020603050405020304" pitchFamily="18" charset="0"/>
                                  </a:rPr>
                                  <m:t>=0</m:t>
                                </m:r>
                              </m:e>
                            </m:mr>
                            <m:mr>
                              <m:e>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𝑊</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𝑏</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𝜉</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𝜆</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𝜇</m:t>
                                        </m:r>
                                      </m:e>
                                    </m:d>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𝑏</m:t>
                                    </m:r>
                                  </m:den>
                                </m:f>
                                <m:r>
                                  <a:rPr lang="en-US" sz="1800" i="1">
                                    <a:effectLst/>
                                    <a:latin typeface="Cambria Math" panose="02040503050406030204" pitchFamily="18" charset="0"/>
                                    <a:ea typeface="SimSun" panose="02010600030101010101" pitchFamily="2" charset="-122"/>
                                    <a:cs typeface="Times New Roman" panose="02020603050405020304" pitchFamily="18" charset="0"/>
                                  </a:rPr>
                                  <m:t>=0</m:t>
                                </m:r>
                              </m:e>
                            </m:mr>
                            <m:mr>
                              <m:e>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𝑊</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𝑏</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𝜉</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𝜆</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𝜇</m:t>
                                        </m:r>
                                      </m:e>
                                    </m:d>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den>
                                </m:f>
                                <m:r>
                                  <a:rPr lang="en-US" sz="1800" i="1">
                                    <a:effectLst/>
                                    <a:latin typeface="Cambria Math" panose="02040503050406030204" pitchFamily="18" charset="0"/>
                                    <a:ea typeface="SimSun" panose="02010600030101010101" pitchFamily="2" charset="-122"/>
                                    <a:cs typeface="Times New Roman" panose="02020603050405020304" pitchFamily="18" charset="0"/>
                                  </a:rPr>
                                  <m:t>=0,∀</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𝑛</m:t>
                                    </m:r>
                                  </m:e>
                                </m:acc>
                              </m:e>
                            </m:mr>
                          </m:m>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d>
                        <m:dPr>
                          <m:begChr m:val="{"/>
                          <m:endChr m:val=""/>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mPr>
                            <m:mr>
                              <m:e>
                                <m:r>
                                  <a:rPr lang="en-US" sz="1800" i="1">
                                    <a:effectLst/>
                                    <a:latin typeface="Cambria Math" panose="02040503050406030204" pitchFamily="18" charset="0"/>
                                    <a:ea typeface="SimSun" panose="02010600030101010101" pitchFamily="2" charset="-122"/>
                                    <a:cs typeface="Times New Roman" panose="02020603050405020304" pitchFamily="18" charset="0"/>
                                  </a:rPr>
                                  <m:t>𝑊</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e>
                            </m:mr>
                            <m:mr>
                              <m:e>
                                <m:nary>
                                  <m:naryPr>
                                    <m:chr m:val="∑"/>
                                    <m:limLoc m:val="undOv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1800" i="1">
                                    <a:effectLst/>
                                    <a:latin typeface="Cambria Math" panose="02040503050406030204" pitchFamily="18" charset="0"/>
                                    <a:ea typeface="SimSun" panose="02010600030101010101" pitchFamily="2" charset="-122"/>
                                    <a:cs typeface="Times New Roman" panose="02020603050405020304" pitchFamily="18" charset="0"/>
                                  </a:rPr>
                                  <m:t>=0</m:t>
                                </m:r>
                              </m:e>
                            </m:mr>
                            <m:mr>
                              <m:e>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𝐶</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𝑛</m:t>
                                    </m:r>
                                  </m:e>
                                </m:acc>
                              </m:e>
                            </m:mr>
                          </m:m>
                        </m:e>
                      </m:d>
                    </m:oMath>
                  </m:oMathPara>
                </a14:m>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In general, </a:t>
                </a:r>
                <a:r>
                  <a:rPr lang="en-US" sz="1800" i="1" dirty="0">
                    <a:effectLst/>
                    <a:latin typeface="Times New Roman" panose="02020603050405020304" pitchFamily="18" charset="0"/>
                    <a:ea typeface="SimSun" panose="02010600030101010101" pitchFamily="2" charset="-122"/>
                  </a:rPr>
                  <a:t>W</a:t>
                </a:r>
                <a:r>
                  <a:rPr lang="en-US" sz="1800" i="1" baseline="300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 is determined by equation 1.8 as follows:</a:t>
                </a:r>
                <a:endParaRPr lang="en-US" sz="1800" dirty="0">
                  <a:ea typeface="SimSun" panose="02010600030101010101" pitchFamily="2" charset="-122"/>
                </a:endParaRPr>
              </a:p>
              <a:p>
                <a:pPr marL="0" marR="0" indent="0" algn="just">
                  <a:spcBef>
                    <a:spcPts val="0"/>
                  </a:spcBef>
                  <a:spcAft>
                    <a:spcPts val="0"/>
                  </a:spcAft>
                  <a:buNone/>
                </a:pPr>
                <a14:m>
                  <m:oMathPara xmlns:m="http://schemas.openxmlformats.org/officeDocument/2006/math">
                    <m:oMathParaPr>
                      <m:jc m:val="right"/>
                    </m:oMathParaPr>
                    <m:oMath xmlns:m="http://schemas.openxmlformats.org/officeDocument/2006/math">
                      <m:d>
                        <m:dPr>
                          <m:begChr m:val="{"/>
                          <m:endChr m:val=""/>
                          <m:ctrlPr>
                            <a:rPr lang="en-US" sz="1800" i="1" smtClean="0">
                              <a:effectLst/>
                              <a:latin typeface="Cambria Math" panose="02040503050406030204" pitchFamily="18" charset="0"/>
                            </a:rPr>
                          </m:ctrlPr>
                        </m:dPr>
                        <m:e>
                          <m:m>
                            <m:mPr>
                              <m:mcs>
                                <m:mc>
                                  <m:mcPr>
                                    <m:count m:val="1"/>
                                    <m:mcJc m:val="center"/>
                                  </m:mcPr>
                                </m:mc>
                              </m:mcs>
                              <m:ctrlPr>
                                <a:rPr lang="en-US" sz="1800" i="1">
                                  <a:effectLst/>
                                  <a:latin typeface="Cambria Math" panose="02040503050406030204" pitchFamily="18" charset="0"/>
                                </a:rPr>
                              </m:ctrlPr>
                            </m:mPr>
                            <m:mr>
                              <m:e>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𝑊</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800" i="1">
                                        <a:effectLst/>
                                        <a:latin typeface="Cambria Math" panose="020405030504060302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e>
                            </m:mr>
                            <m:mr>
                              <m:e>
                                <m:nary>
                                  <m:naryPr>
                                    <m:chr m:val="∑"/>
                                    <m:limLoc m:val="undOvr"/>
                                    <m:ctrlPr>
                                      <a:rPr lang="en-US" sz="1800" i="1">
                                        <a:effectLst/>
                                        <a:latin typeface="Cambria Math" panose="020405030504060302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1800" i="1">
                                    <a:effectLst/>
                                    <a:latin typeface="Cambria Math" panose="02040503050406030204" pitchFamily="18" charset="0"/>
                                    <a:ea typeface="SimSun" panose="02010600030101010101" pitchFamily="2" charset="-122"/>
                                    <a:cs typeface="Times New Roman" panose="02020603050405020304" pitchFamily="18" charset="0"/>
                                  </a:rPr>
                                  <m:t>=0</m:t>
                                </m:r>
                              </m:e>
                            </m:mr>
                            <m:m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𝐶</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i="1">
                                    <a:effectLst/>
                                    <a:latin typeface="Cambria Math" panose="02040503050406030204" pitchFamily="18" charset="0"/>
                                    <a:ea typeface="SimSun" panose="02010600030101010101" pitchFamily="2" charset="-122"/>
                                    <a:cs typeface="Times New Roman" panose="02020603050405020304" pitchFamily="18" charset="0"/>
                                  </a:rPr>
                                  <m:t>≥0,</m:t>
                                </m:r>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i="1">
                                    <a:effectLst/>
                                    <a:latin typeface="Cambria Math" panose="02040503050406030204" pitchFamily="18" charset="0"/>
                                    <a:ea typeface="SimSun" panose="02010600030101010101" pitchFamily="2" charset="-122"/>
                                    <a:cs typeface="Times New Roman" panose="02020603050405020304" pitchFamily="18" charset="0"/>
                                  </a:rPr>
                                  <m:t>≥0,∀</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𝑛</m:t>
                                    </m:r>
                                  </m:e>
                                </m:acc>
                              </m:e>
                            </m:mr>
                          </m:m>
                          <m:r>
                            <a:rPr lang="en-US" sz="1800" b="0" i="1" smtClean="0">
                              <a:effectLst/>
                              <a:latin typeface="Cambria Math" panose="02040503050406030204" pitchFamily="18" charset="0"/>
                              <a:ea typeface="SimSun" panose="02010600030101010101" pitchFamily="2" charset="-122"/>
                              <a:cs typeface="Times New Roman" panose="02020603050405020304" pitchFamily="18" charset="0"/>
                            </a:rPr>
                            <m:t>    (1.8)</m:t>
                          </m:r>
                        </m:e>
                      </m:d>
                    </m:oMath>
                  </m:oMathPara>
                </a14:m>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1800" dirty="0"/>
              </a:p>
            </p:txBody>
          </p:sp>
        </mc:Choice>
        <mc:Fallback>
          <p:sp>
            <p:nvSpPr>
              <p:cNvPr id="3" name="Content Placeholder 2">
                <a:extLst>
                  <a:ext uri="{FF2B5EF4-FFF2-40B4-BE49-F238E27FC236}">
                    <a16:creationId xmlns:a16="http://schemas.microsoft.com/office/drawing/2014/main" id="{F9E30AEB-E425-30FB-E1C8-F9F85EC5C78B}"/>
                  </a:ext>
                </a:extLst>
              </p:cNvPr>
              <p:cNvSpPr>
                <a:spLocks noGrp="1" noRot="1" noChangeAspect="1" noMove="1" noResize="1" noEditPoints="1" noAdjustHandles="1" noChangeArrowheads="1" noChangeShapeType="1" noTextEdit="1"/>
              </p:cNvSpPr>
              <p:nvPr>
                <p:ph idx="1"/>
              </p:nvPr>
            </p:nvSpPr>
            <p:spPr>
              <a:xfrm>
                <a:off x="407963" y="829991"/>
                <a:ext cx="11310425" cy="5176066"/>
              </a:xfrm>
              <a:blipFill>
                <a:blip r:embed="rId2"/>
                <a:stretch>
                  <a:fillRect l="-485" t="-589" r="-431" b="-553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4E884744-56EA-DA6A-D629-201089FD589B}"/>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EFE27E8B-1CE5-6B38-C2DB-46BDD479A849}"/>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21C1427D-53B3-1694-B21A-6C675AA94F96}"/>
              </a:ext>
            </a:extLst>
          </p:cNvPr>
          <p:cNvSpPr>
            <a:spLocks noGrp="1"/>
          </p:cNvSpPr>
          <p:nvPr>
            <p:ph type="sldNum" sz="quarter" idx="12"/>
          </p:nvPr>
        </p:nvSpPr>
        <p:spPr/>
        <p:txBody>
          <a:bodyPr/>
          <a:lstStyle/>
          <a:p>
            <a:fld id="{5DB5036F-1FF2-46C4-8D2B-59C7E3B91952}" type="slidenum">
              <a:rPr lang="en-US" smtClean="0"/>
              <a:pPr/>
              <a:t>14</a:t>
            </a:fld>
            <a:endParaRPr lang="en-US"/>
          </a:p>
        </p:txBody>
      </p:sp>
    </p:spTree>
    <p:extLst>
      <p:ext uri="{BB962C8B-B14F-4D97-AF65-F5344CB8AC3E}">
        <p14:creationId xmlns:p14="http://schemas.microsoft.com/office/powerpoint/2010/main" val="2684330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F67C-C34A-1090-2C6C-ED0ADBB37AA9}"/>
              </a:ext>
            </a:extLst>
          </p:cNvPr>
          <p:cNvSpPr>
            <a:spLocks noGrp="1"/>
          </p:cNvSpPr>
          <p:nvPr>
            <p:ph type="title"/>
          </p:nvPr>
        </p:nvSpPr>
        <p:spPr/>
        <p:txBody>
          <a:bodyPr/>
          <a:lstStyle/>
          <a:p>
            <a:r>
              <a:rPr lang="en-US"/>
              <a:t>1. Support vector machine</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B1DA130-7774-2098-A3F8-A8A035F99547}"/>
                  </a:ext>
                </a:extLst>
              </p:cNvPr>
              <p:cNvSpPr>
                <a:spLocks noGrp="1"/>
              </p:cNvSpPr>
              <p:nvPr>
                <p:ph idx="1"/>
              </p:nvPr>
            </p:nvSpPr>
            <p:spPr/>
            <p:txBody>
              <a:bodyPr>
                <a:noAutofit/>
              </a:bodyPr>
              <a:lstStyle/>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It is required to determine Lagrange multipliers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in order to evaluate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Substituting equation 1.8 into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Lagrangian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function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 μ</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specified by equation 1.6,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𝑙</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min</m:t>
                              </m:r>
                            </m:e>
                            <m:lim>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lim>
                          </m:limLow>
                        </m:fName>
                        <m:e>
                          <m:r>
                            <a:rPr lang="en-US" sz="20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d>
                        </m:e>
                      </m:func>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min</m:t>
                              </m:r>
                            </m:e>
                            <m:lim>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lim>
                          </m:limLow>
                        </m:fName>
                        <m:e>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f>
                                <m:f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𝐶</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d>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e>
                          </m:d>
                        </m:e>
                      </m:func>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000" dirty="0"/>
                  <a:t>Therefore,</a:t>
                </a:r>
                <a:r>
                  <a:rPr lang="en-US" sz="2000" dirty="0">
                    <a:effectLst/>
                    <a:latin typeface="Times New Roman" panose="02020603050405020304" pitchFamily="18" charset="0"/>
                    <a:ea typeface="SimSun" panose="02010600030101010101" pitchFamily="2" charset="-122"/>
                  </a:rPr>
                  <a:t> equation 1.9 specified the so-called </a:t>
                </a:r>
                <a:r>
                  <a:rPr lang="en-US" sz="2000" i="1" dirty="0">
                    <a:effectLst/>
                    <a:latin typeface="Times New Roman" panose="02020603050405020304" pitchFamily="18" charset="0"/>
                    <a:ea typeface="SimSun" panose="02010600030101010101" pitchFamily="2" charset="-122"/>
                  </a:rPr>
                  <a:t>dual function</a:t>
                </a:r>
                <a:r>
                  <a:rPr lang="en-US" sz="2000" dirty="0">
                    <a:effectLst/>
                    <a:latin typeface="Times New Roman" panose="02020603050405020304" pitchFamily="18" charset="0"/>
                    <a:ea typeface="SimSun" panose="02010600030101010101" pitchFamily="2" charset="-122"/>
                  </a:rPr>
                  <a:t> </a:t>
                </a:r>
                <a:r>
                  <a:rPr lang="en-US" sz="2000" i="1" dirty="0">
                    <a:effectLst/>
                    <a:latin typeface="Times New Roman" panose="02020603050405020304" pitchFamily="18" charset="0"/>
                    <a:ea typeface="SimSun" panose="02010600030101010101" pitchFamily="2" charset="-122"/>
                  </a:rPr>
                  <a:t>l</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λ</a:t>
                </a:r>
                <a:r>
                  <a:rPr lang="en-US" sz="2000" dirty="0">
                    <a:effectLst/>
                    <a:latin typeface="Times New Roman" panose="02020603050405020304" pitchFamily="18" charset="0"/>
                    <a:ea typeface="SimSun" panose="02010600030101010101" pitchFamily="2" charset="-122"/>
                  </a:rPr>
                  <a:t>).</a:t>
                </a:r>
              </a:p>
              <a:p>
                <a:pPr marL="0" indent="0">
                  <a:buNone/>
                </a:pPr>
                <a14:m>
                  <m:oMathPara xmlns:m="http://schemas.openxmlformats.org/officeDocument/2006/math">
                    <m:oMathParaPr>
                      <m:jc m:val="right"/>
                    </m:oMathParaPr>
                    <m:oMath xmlns:m="http://schemas.openxmlformats.org/officeDocument/2006/math">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𝑙</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000" i="1">
                              <a:effectLst/>
                              <a:latin typeface="Cambria Math" panose="02040503050406030204" pitchFamily="18" charset="0"/>
                            </a:rPr>
                          </m:ctrlPr>
                        </m:funcPr>
                        <m:fName>
                          <m:limLow>
                            <m:limLowPr>
                              <m:ctrlPr>
                                <a:rPr lang="en-US" sz="2000" i="1">
                                  <a:effectLst/>
                                  <a:latin typeface="Cambria Math" panose="02040503050406030204" pitchFamily="18" charset="0"/>
                                </a:rPr>
                              </m:ctrlPr>
                            </m:limLow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min</m:t>
                              </m:r>
                            </m:e>
                            <m:lim>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lim>
                          </m:limLow>
                        </m:fName>
                        <m:e>
                          <m:r>
                            <a:rPr lang="en-US" sz="20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d>
                        </m:e>
                      </m:func>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den>
                      </m:f>
                      <m:nary>
                        <m:naryPr>
                          <m:chr m:val="∑"/>
                          <m:limLoc m:val="undOvr"/>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nary>
                            <m:naryPr>
                              <m:chr m:val="∑"/>
                              <m:limLoc m:val="undOvr"/>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e>
                              </m:d>
                            </m:e>
                          </m:nary>
                        </m:e>
                      </m:nary>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    (1.9)</m:t>
                      </m:r>
                    </m:oMath>
                  </m:oMathPara>
                </a14:m>
                <a:endParaRPr lang="en-US" sz="20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According to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Lagrangian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duality problem represented by equation 1.7,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calculated as the maximum point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of dual function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In conclusion, maximizing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the main task of SVM method because the optimal weight vector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calculated based on the optimal point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of dual function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according to equation 1.8.</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bSup>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2000" dirty="0">
                  <a:effectLst/>
                  <a:latin typeface="Times New Roman" panose="02020603050405020304" pitchFamily="18" charset="0"/>
                  <a:ea typeface="SimSun" panose="02010600030101010101" pitchFamily="2" charset="-122"/>
                </a:endParaRPr>
              </a:p>
              <a:p>
                <a:pPr marL="0" indent="0">
                  <a:buNone/>
                </a:pPr>
                <a:endParaRPr lang="en-US" sz="2000" dirty="0"/>
              </a:p>
            </p:txBody>
          </p:sp>
        </mc:Choice>
        <mc:Fallback>
          <p:sp>
            <p:nvSpPr>
              <p:cNvPr id="3" name="Content Placeholder 2">
                <a:extLst>
                  <a:ext uri="{FF2B5EF4-FFF2-40B4-BE49-F238E27FC236}">
                    <a16:creationId xmlns:a16="http://schemas.microsoft.com/office/drawing/2014/main" id="{3B1DA130-7774-2098-A3F8-A8A035F99547}"/>
                  </a:ext>
                </a:extLst>
              </p:cNvPr>
              <p:cNvSpPr>
                <a:spLocks noGrp="1" noRot="1" noChangeAspect="1" noMove="1" noResize="1" noEditPoints="1" noAdjustHandles="1" noChangeArrowheads="1" noChangeShapeType="1" noTextEdit="1"/>
              </p:cNvSpPr>
              <p:nvPr>
                <p:ph idx="1"/>
              </p:nvPr>
            </p:nvSpPr>
            <p:spPr>
              <a:blipFill>
                <a:blip r:embed="rId2"/>
                <a:stretch>
                  <a:fillRect l="-638" t="-589" r="-58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F49CB84-EC56-EC1C-533E-591EF89990AA}"/>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6572878B-EDE9-0492-49AA-20250B44BABD}"/>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766747F7-51ED-4590-F309-D91C35CA45AC}"/>
              </a:ext>
            </a:extLst>
          </p:cNvPr>
          <p:cNvSpPr>
            <a:spLocks noGrp="1"/>
          </p:cNvSpPr>
          <p:nvPr>
            <p:ph type="sldNum" sz="quarter" idx="12"/>
          </p:nvPr>
        </p:nvSpPr>
        <p:spPr/>
        <p:txBody>
          <a:bodyPr/>
          <a:lstStyle/>
          <a:p>
            <a:fld id="{5DB5036F-1FF2-46C4-8D2B-59C7E3B91952}" type="slidenum">
              <a:rPr lang="en-US" smtClean="0"/>
              <a:pPr/>
              <a:t>15</a:t>
            </a:fld>
            <a:endParaRPr lang="en-US"/>
          </a:p>
        </p:txBody>
      </p:sp>
    </p:spTree>
    <p:extLst>
      <p:ext uri="{BB962C8B-B14F-4D97-AF65-F5344CB8AC3E}">
        <p14:creationId xmlns:p14="http://schemas.microsoft.com/office/powerpoint/2010/main" val="2175252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E8AB8-3AED-B386-05AB-4C13B8C9A937}"/>
              </a:ext>
            </a:extLst>
          </p:cNvPr>
          <p:cNvSpPr>
            <a:spLocks noGrp="1"/>
          </p:cNvSpPr>
          <p:nvPr>
            <p:ph type="title"/>
          </p:nvPr>
        </p:nvSpPr>
        <p:spPr/>
        <p:txBody>
          <a:bodyPr/>
          <a:lstStyle/>
          <a:p>
            <a:r>
              <a:rPr lang="en-US" dirty="0"/>
              <a:t>1. Support vector machine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14D2D2-E8B7-E1EF-9D99-95FE9FB4EF8E}"/>
                  </a:ext>
                </a:extLst>
              </p:cNvPr>
              <p:cNvSpPr>
                <a:spLocks noGrp="1"/>
              </p:cNvSpPr>
              <p:nvPr>
                <p:ph idx="1"/>
              </p:nvPr>
            </p:nvSpPr>
            <p:spPr>
              <a:xfrm>
                <a:off x="407963" y="914399"/>
                <a:ext cx="11352628" cy="5176066"/>
              </a:xfrm>
            </p:spPr>
            <p:txBody>
              <a:bodyPr>
                <a:noAutofit/>
              </a:bodyPr>
              <a:lstStyle/>
              <a:p>
                <a:pPr marL="0" indent="0">
                  <a:buNone/>
                </a:pPr>
                <a:r>
                  <a:rPr lang="en-US" sz="1900" dirty="0">
                    <a:effectLst/>
                    <a:ea typeface="SimSun" panose="02010600030101010101" pitchFamily="2" charset="-122"/>
                  </a:rPr>
                  <a:t>Maximizing </a:t>
                </a:r>
                <a:r>
                  <a:rPr lang="en-US" sz="1900" i="1" dirty="0">
                    <a:effectLst/>
                    <a:ea typeface="SimSun" panose="02010600030101010101" pitchFamily="2" charset="-122"/>
                  </a:rPr>
                  <a:t>l</a:t>
                </a:r>
                <a:r>
                  <a:rPr lang="en-US" sz="1900" dirty="0">
                    <a:effectLst/>
                    <a:ea typeface="SimSun" panose="02010600030101010101" pitchFamily="2" charset="-122"/>
                  </a:rPr>
                  <a:t>(</a:t>
                </a:r>
                <a:r>
                  <a:rPr lang="en-US" sz="1900" i="1" dirty="0">
                    <a:effectLst/>
                    <a:ea typeface="SimSun" panose="02010600030101010101" pitchFamily="2" charset="-122"/>
                  </a:rPr>
                  <a:t>λ</a:t>
                </a:r>
                <a:r>
                  <a:rPr lang="en-US" sz="1900" dirty="0">
                    <a:effectLst/>
                    <a:ea typeface="SimSun" panose="02010600030101010101" pitchFamily="2" charset="-122"/>
                  </a:rPr>
                  <a:t>) is quadratic programming (QP) problem, specified by equation 1.10.</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1900" i="1" smtClean="0">
                              <a:effectLst/>
                              <a:latin typeface="Cambria Math" panose="02040503050406030204" pitchFamily="18" charset="0"/>
                            </a:rPr>
                          </m:ctrlPr>
                        </m:dPr>
                        <m:e>
                          <m:m>
                            <m:mPr>
                              <m:mcs>
                                <m:mc>
                                  <m:mcPr>
                                    <m:count m:val="1"/>
                                    <m:mcJc m:val="center"/>
                                  </m:mcPr>
                                </m:mc>
                              </m:mcs>
                              <m:ctrlPr>
                                <a:rPr lang="en-US" sz="1900" i="1">
                                  <a:effectLst/>
                                  <a:latin typeface="Cambria Math" panose="02040503050406030204" pitchFamily="18" charset="0"/>
                                </a:rPr>
                              </m:ctrlPr>
                            </m:mPr>
                            <m:mr>
                              <m:e>
                                <m:func>
                                  <m:funcPr>
                                    <m:ctrlPr>
                                      <a:rPr lang="en-US" sz="1900" i="1">
                                        <a:effectLst/>
                                        <a:latin typeface="Cambria Math" panose="02040503050406030204" pitchFamily="18" charset="0"/>
                                      </a:rPr>
                                    </m:ctrlPr>
                                  </m:funcPr>
                                  <m:fName>
                                    <m:limLow>
                                      <m:limLowPr>
                                        <m:ctrlPr>
                                          <a:rPr lang="en-US" sz="1900" i="1">
                                            <a:effectLst/>
                                            <a:latin typeface="Cambria Math" panose="02040503050406030204" pitchFamily="18" charset="0"/>
                                          </a:rPr>
                                        </m:ctrlPr>
                                      </m:limLowPr>
                                      <m:e>
                                        <m:r>
                                          <m:rPr>
                                            <m:sty m:val="p"/>
                                          </m:rPr>
                                          <a:rPr lang="en-US" sz="1900">
                                            <a:effectLst/>
                                            <a:latin typeface="Cambria Math" panose="02040503050406030204" pitchFamily="18" charset="0"/>
                                            <a:ea typeface="SimSun" panose="02010600030101010101" pitchFamily="2" charset="-122"/>
                                          </a:rPr>
                                          <m:t>maximize</m:t>
                                        </m:r>
                                      </m:e>
                                      <m:lim>
                                        <m:r>
                                          <a:rPr lang="en-US" sz="1900" i="1">
                                            <a:effectLst/>
                                            <a:latin typeface="Cambria Math" panose="02040503050406030204" pitchFamily="18" charset="0"/>
                                            <a:ea typeface="SimSun" panose="02010600030101010101" pitchFamily="2" charset="-122"/>
                                          </a:rPr>
                                          <m:t>𝜆</m:t>
                                        </m:r>
                                      </m:lim>
                                    </m:limLow>
                                  </m:fName>
                                  <m:e>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𝑗</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𝑗</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𝑗</m:t>
                                                </m:r>
                                              </m:sub>
                                            </m:sSub>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𝑗</m:t>
                                                    </m:r>
                                                  </m:sub>
                                                </m:sSub>
                                              </m:e>
                                            </m:d>
                                          </m:e>
                                        </m:nary>
                                      </m:e>
                                    </m:nary>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e>
                                    </m:nary>
                                  </m:e>
                                </m:func>
                              </m:e>
                            </m:mr>
                            <m:mr>
                              <m:e>
                                <m:r>
                                  <m:rPr>
                                    <m:sty m:val="p"/>
                                  </m:rPr>
                                  <a:rPr lang="en-US" sz="1900">
                                    <a:effectLst/>
                                    <a:latin typeface="Cambria Math" panose="02040503050406030204" pitchFamily="18" charset="0"/>
                                    <a:ea typeface="SimSun" panose="02010600030101010101" pitchFamily="2" charset="-122"/>
                                  </a:rPr>
                                  <m:t>subject</m:t>
                                </m:r>
                                <m:r>
                                  <a:rPr lang="en-US" sz="1900">
                                    <a:effectLst/>
                                    <a:latin typeface="Cambria Math" panose="02040503050406030204" pitchFamily="18" charset="0"/>
                                    <a:ea typeface="SimSun" panose="02010600030101010101" pitchFamily="2" charset="-122"/>
                                  </a:rPr>
                                  <m:t> </m:t>
                                </m:r>
                                <m:r>
                                  <m:rPr>
                                    <m:sty m:val="p"/>
                                  </m:rPr>
                                  <a:rPr lang="en-US" sz="1900">
                                    <a:effectLst/>
                                    <a:latin typeface="Cambria Math" panose="02040503050406030204" pitchFamily="18" charset="0"/>
                                    <a:ea typeface="SimSun" panose="02010600030101010101" pitchFamily="2" charset="-122"/>
                                  </a:rPr>
                                  <m:t>to</m:t>
                                </m:r>
                                <m:r>
                                  <a:rPr lang="en-US" sz="1900">
                                    <a:effectLst/>
                                    <a:latin typeface="Cambria Math" panose="02040503050406030204" pitchFamily="18" charset="0"/>
                                    <a:ea typeface="SimSun" panose="02010600030101010101" pitchFamily="2" charset="-122"/>
                                  </a:rPr>
                                  <m:t>  </m:t>
                                </m:r>
                                <m:m>
                                  <m:mPr>
                                    <m:mcs>
                                      <m:mc>
                                        <m:mcPr>
                                          <m:count m:val="1"/>
                                          <m:mcJc m:val="center"/>
                                        </m:mcPr>
                                      </m:mc>
                                    </m:mcs>
                                    <m:ctrlPr>
                                      <a:rPr lang="en-US" sz="1900" i="1">
                                        <a:effectLst/>
                                        <a:latin typeface="Cambria Math" panose="02040503050406030204" pitchFamily="18" charset="0"/>
                                      </a:rPr>
                                    </m:ctrlPr>
                                  </m:mPr>
                                  <m:mr>
                                    <m:e>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e>
                                      </m:nary>
                                      <m:r>
                                        <a:rPr lang="en-US" sz="1900" i="1">
                                          <a:effectLst/>
                                          <a:latin typeface="Cambria Math" panose="02040503050406030204" pitchFamily="18" charset="0"/>
                                          <a:ea typeface="SimSun" panose="02010600030101010101" pitchFamily="2" charset="-122"/>
                                        </a:rPr>
                                        <m:t>=0</m:t>
                                      </m:r>
                                    </m:e>
                                  </m:mr>
                                  <m:mr>
                                    <m:e>
                                      <m:r>
                                        <a:rPr lang="en-US" sz="1900">
                                          <a:effectLst/>
                                          <a:latin typeface="Cambria Math" panose="02040503050406030204" pitchFamily="18" charset="0"/>
                                          <a:ea typeface="SimSun" panose="02010600030101010101" pitchFamily="2" charset="-122"/>
                                        </a:rPr>
                                        <m:t>0≤</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𝐶</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1,</m:t>
                                          </m:r>
                                          <m:r>
                                            <a:rPr lang="en-US" sz="1900" i="1">
                                              <a:effectLst/>
                                              <a:latin typeface="Cambria Math" panose="02040503050406030204" pitchFamily="18" charset="0"/>
                                              <a:ea typeface="SimSun" panose="02010600030101010101" pitchFamily="2" charset="-122"/>
                                            </a:rPr>
                                            <m:t>𝑛</m:t>
                                          </m:r>
                                        </m:e>
                                      </m:acc>
                                    </m:e>
                                  </m:mr>
                                </m:m>
                                <m:r>
                                  <a:rPr lang="en-US" sz="1900" i="1">
                                    <a:effectLst/>
                                    <a:latin typeface="Cambria Math" panose="02040503050406030204" pitchFamily="18" charset="0"/>
                                    <a:ea typeface="SimSun" panose="02010600030101010101" pitchFamily="2" charset="-122"/>
                                  </a:rPr>
                                  <m:t> </m:t>
                                </m:r>
                              </m:e>
                            </m:mr>
                          </m:m>
                        </m:e>
                      </m:d>
                      <m:r>
                        <a:rPr lang="en-US" sz="1900" b="0" i="1" smtClean="0">
                          <a:effectLst/>
                          <a:latin typeface="Cambria Math" panose="02040503050406030204" pitchFamily="18" charset="0"/>
                          <a:ea typeface="SimSun" panose="02010600030101010101" pitchFamily="2" charset="-122"/>
                        </a:rPr>
                        <m:t>    (1.10)</m:t>
                      </m:r>
                    </m:oMath>
                  </m:oMathPara>
                </a14:m>
                <a:endParaRPr lang="en-US" sz="1900" dirty="0"/>
              </a:p>
              <a:p>
                <a:pPr marL="0" indent="0">
                  <a:buNone/>
                </a:pPr>
                <a:r>
                  <a:rPr lang="en-US" sz="1900" dirty="0">
                    <a:effectLst/>
                    <a:ea typeface="SimSun" panose="02010600030101010101" pitchFamily="2" charset="-122"/>
                  </a:rPr>
                  <a:t>The constraints </a:t>
                </a:r>
                <a14:m>
                  <m:oMath xmlns:m="http://schemas.openxmlformats.org/officeDocument/2006/math">
                    <m:r>
                      <a:rPr lang="en-US" sz="1900">
                        <a:effectLst/>
                        <a:latin typeface="Cambria Math" panose="02040503050406030204" pitchFamily="18" charset="0"/>
                        <a:ea typeface="SimSun" panose="02010600030101010101" pitchFamily="2" charset="-122"/>
                      </a:rPr>
                      <m:t>0≤</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𝐶</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ea typeface="SimSun" panose="02010600030101010101" pitchFamily="2" charset="-122"/>
                          </a:rPr>
                        </m:ctrlPr>
                      </m:accPr>
                      <m:e>
                        <m:r>
                          <a:rPr lang="en-US" sz="1900" i="1">
                            <a:effectLst/>
                            <a:latin typeface="Cambria Math" panose="02040503050406030204" pitchFamily="18" charset="0"/>
                            <a:ea typeface="SimSun" panose="02010600030101010101" pitchFamily="2" charset="-122"/>
                          </a:rPr>
                          <m:t>1,</m:t>
                        </m:r>
                        <m:r>
                          <a:rPr lang="en-US" sz="1900" i="1">
                            <a:effectLst/>
                            <a:latin typeface="Cambria Math" panose="02040503050406030204" pitchFamily="18" charset="0"/>
                            <a:ea typeface="SimSun" panose="02010600030101010101" pitchFamily="2" charset="-122"/>
                          </a:rPr>
                          <m:t>𝑛</m:t>
                        </m:r>
                      </m:e>
                    </m:acc>
                  </m:oMath>
                </a14:m>
                <a:r>
                  <a:rPr lang="en-US" sz="1900" dirty="0">
                    <a:effectLst/>
                    <a:ea typeface="SimSun" panose="02010600030101010101" pitchFamily="2" charset="-122"/>
                  </a:rPr>
                  <a:t> are implied from the equations </a:t>
                </a:r>
                <a14:m>
                  <m:oMath xmlns:m="http://schemas.openxmlformats.org/officeDocument/2006/math">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𝐶</m:t>
                    </m:r>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𝜇</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ea typeface="SimSun" panose="02010600030101010101" pitchFamily="2" charset="-122"/>
                          </a:rPr>
                        </m:ctrlPr>
                      </m:accPr>
                      <m:e>
                        <m:r>
                          <a:rPr lang="en-US" sz="1900" i="1">
                            <a:effectLst/>
                            <a:latin typeface="Cambria Math" panose="02040503050406030204" pitchFamily="18" charset="0"/>
                            <a:ea typeface="SimSun" panose="02010600030101010101" pitchFamily="2" charset="-122"/>
                          </a:rPr>
                          <m:t>1,</m:t>
                        </m:r>
                        <m:r>
                          <a:rPr lang="en-US" sz="1900" i="1">
                            <a:effectLst/>
                            <a:latin typeface="Cambria Math" panose="02040503050406030204" pitchFamily="18" charset="0"/>
                            <a:ea typeface="SimSun" panose="02010600030101010101" pitchFamily="2" charset="-122"/>
                          </a:rPr>
                          <m:t>𝑛</m:t>
                        </m:r>
                      </m:e>
                    </m:acc>
                  </m:oMath>
                </a14:m>
                <a:r>
                  <a:rPr lang="en-US" sz="1900" dirty="0">
                    <a:effectLst/>
                    <a:ea typeface="SimSun" panose="02010600030101010101" pitchFamily="2" charset="-122"/>
                  </a:rPr>
                  <a:t> when </a:t>
                </a:r>
                <a14:m>
                  <m:oMath xmlns:m="http://schemas.openxmlformats.org/officeDocument/2006/math">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𝜇</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≥0,∀</m:t>
                    </m:r>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ea typeface="SimSun" panose="02010600030101010101" pitchFamily="2" charset="-122"/>
                          </a:rPr>
                        </m:ctrlPr>
                      </m:accPr>
                      <m:e>
                        <m:r>
                          <a:rPr lang="en-US" sz="1900" i="1">
                            <a:effectLst/>
                            <a:latin typeface="Cambria Math" panose="02040503050406030204" pitchFamily="18" charset="0"/>
                            <a:ea typeface="SimSun" panose="02010600030101010101" pitchFamily="2" charset="-122"/>
                          </a:rPr>
                          <m:t>1,</m:t>
                        </m:r>
                        <m:r>
                          <a:rPr lang="en-US" sz="1900" i="1">
                            <a:effectLst/>
                            <a:latin typeface="Cambria Math" panose="02040503050406030204" pitchFamily="18" charset="0"/>
                            <a:ea typeface="SimSun" panose="02010600030101010101" pitchFamily="2" charset="-122"/>
                          </a:rPr>
                          <m:t>𝑛</m:t>
                        </m:r>
                      </m:e>
                    </m:acc>
                  </m:oMath>
                </a14:m>
                <a:r>
                  <a:rPr lang="en-US" sz="1900" dirty="0">
                    <a:effectLst/>
                    <a:ea typeface="SimSun" panose="02010600030101010101" pitchFamily="2" charset="-122"/>
                  </a:rPr>
                  <a:t>. The QP problem specified by equation 1.10 is also known as Wolfe problem (</a:t>
                </a:r>
                <a:r>
                  <a:rPr lang="en-US" sz="1900" dirty="0" err="1">
                    <a:effectLst/>
                    <a:ea typeface="SimSun" panose="02010600030101010101" pitchFamily="2" charset="-122"/>
                  </a:rPr>
                  <a:t>Honavar</a:t>
                </a:r>
                <a:r>
                  <a:rPr lang="en-US" sz="1900" dirty="0">
                    <a:effectLst/>
                    <a:ea typeface="SimSun" panose="02010600030101010101" pitchFamily="2" charset="-122"/>
                  </a:rPr>
                  <a:t>, p. 42).There are some methods to solve this QP problem but this report introduces a so-called Sequential Minimal Optimization (SMO) developed by author Platt (Platt, 1998). The SMO algorithm is very effective method to find out the optimal (maximum) point </a:t>
                </a:r>
                <a:r>
                  <a:rPr lang="en-US" sz="1900" i="1" dirty="0">
                    <a:effectLst/>
                    <a:ea typeface="SimSun" panose="02010600030101010101" pitchFamily="2" charset="-122"/>
                  </a:rPr>
                  <a:t>λ</a:t>
                </a:r>
                <a:r>
                  <a:rPr lang="en-US" sz="1900" i="1" baseline="30000" dirty="0">
                    <a:effectLst/>
                    <a:ea typeface="SimSun" panose="02010600030101010101" pitchFamily="2" charset="-122"/>
                  </a:rPr>
                  <a:t>*</a:t>
                </a:r>
                <a:r>
                  <a:rPr lang="en-US" sz="1900" dirty="0">
                    <a:effectLst/>
                    <a:ea typeface="SimSun" panose="02010600030101010101" pitchFamily="2" charset="-122"/>
                  </a:rPr>
                  <a:t> of dual function </a:t>
                </a:r>
                <a:r>
                  <a:rPr lang="en-US" sz="1900" i="1" dirty="0">
                    <a:effectLst/>
                    <a:ea typeface="SimSun" panose="02010600030101010101" pitchFamily="2" charset="-122"/>
                  </a:rPr>
                  <a:t>l</a:t>
                </a:r>
                <a:r>
                  <a:rPr lang="en-US" sz="1900" dirty="0">
                    <a:effectLst/>
                    <a:ea typeface="SimSun" panose="02010600030101010101" pitchFamily="2" charset="-122"/>
                  </a:rPr>
                  <a:t>(</a:t>
                </a:r>
                <a:r>
                  <a:rPr lang="en-US" sz="1900" i="1" dirty="0">
                    <a:effectLst/>
                    <a:ea typeface="SimSun" panose="02010600030101010101" pitchFamily="2" charset="-122"/>
                  </a:rPr>
                  <a:t>λ</a:t>
                </a:r>
                <a:r>
                  <a:rPr lang="en-US" sz="1900" dirty="0">
                    <a:effectLst/>
                    <a:ea typeface="SimSun" panose="02010600030101010101" pitchFamily="2" charset="-122"/>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900" i="1">
                          <a:effectLst/>
                          <a:latin typeface="Cambria Math" panose="02040503050406030204" pitchFamily="18" charset="0"/>
                          <a:ea typeface="SimSun" panose="02010600030101010101" pitchFamily="2" charset="-122"/>
                        </a:rPr>
                        <m:t>𝑙</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𝜆</m:t>
                          </m:r>
                        </m:e>
                      </m:d>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ea typeface="SimSun" panose="02010600030101010101" pitchFamily="2" charset="-122"/>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𝑗</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𝑗</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𝑗</m:t>
                                  </m:r>
                                </m:sub>
                              </m:sSub>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𝑗</m:t>
                                      </m:r>
                                    </m:sub>
                                  </m:sSub>
                                </m:e>
                              </m:d>
                            </m:e>
                          </m:nary>
                        </m:e>
                      </m:nary>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e>
                      </m:nary>
                    </m:oMath>
                  </m:oMathPara>
                </a14:m>
                <a:endParaRPr lang="en-US" sz="1900" dirty="0">
                  <a:effectLst/>
                  <a:ea typeface="SimSun" panose="02010600030101010101" pitchFamily="2" charset="-122"/>
                </a:endParaRPr>
              </a:p>
              <a:p>
                <a:pPr marL="0" indent="0">
                  <a:buNone/>
                </a:pPr>
                <a:r>
                  <a:rPr lang="en-US" sz="1900" dirty="0">
                    <a:effectLst/>
                    <a:ea typeface="SimSun" panose="02010600030101010101" pitchFamily="2" charset="-122"/>
                  </a:rPr>
                  <a:t>Moreover SMO algorithm also finds out the optimal bias </a:t>
                </a:r>
                <a:r>
                  <a:rPr lang="en-US" sz="1900" i="1" dirty="0">
                    <a:effectLst/>
                    <a:ea typeface="SimSun" panose="02010600030101010101" pitchFamily="2" charset="-122"/>
                  </a:rPr>
                  <a:t>b</a:t>
                </a:r>
                <a:r>
                  <a:rPr lang="en-US" sz="1900" i="1" baseline="30000" dirty="0">
                    <a:effectLst/>
                    <a:ea typeface="SimSun" panose="02010600030101010101" pitchFamily="2" charset="-122"/>
                  </a:rPr>
                  <a:t>*</a:t>
                </a:r>
                <a:r>
                  <a:rPr lang="en-US" sz="1900" dirty="0">
                    <a:effectLst/>
                    <a:ea typeface="SimSun" panose="02010600030101010101" pitchFamily="2" charset="-122"/>
                  </a:rPr>
                  <a:t>, which means that SVM classifier (</a:t>
                </a:r>
                <a:r>
                  <a:rPr lang="en-US" sz="1900" i="1" dirty="0">
                    <a:effectLst/>
                    <a:ea typeface="SimSun" panose="02010600030101010101" pitchFamily="2" charset="-122"/>
                  </a:rPr>
                  <a:t>W</a:t>
                </a:r>
                <a:r>
                  <a:rPr lang="en-US" sz="1900" i="1" baseline="30000" dirty="0">
                    <a:effectLst/>
                    <a:ea typeface="SimSun" panose="02010600030101010101" pitchFamily="2" charset="-122"/>
                  </a:rPr>
                  <a:t>*</a:t>
                </a:r>
                <a:r>
                  <a:rPr lang="en-US" sz="1900" dirty="0">
                    <a:effectLst/>
                    <a:ea typeface="SimSun" panose="02010600030101010101" pitchFamily="2" charset="-122"/>
                  </a:rPr>
                  <a:t>, </a:t>
                </a:r>
                <a:r>
                  <a:rPr lang="en-US" sz="1900" i="1" dirty="0">
                    <a:effectLst/>
                    <a:ea typeface="SimSun" panose="02010600030101010101" pitchFamily="2" charset="-122"/>
                  </a:rPr>
                  <a:t>b</a:t>
                </a:r>
                <a:r>
                  <a:rPr lang="en-US" sz="1900" i="1" baseline="30000" dirty="0">
                    <a:effectLst/>
                    <a:ea typeface="SimSun" panose="02010600030101010101" pitchFamily="2" charset="-122"/>
                  </a:rPr>
                  <a:t>*</a:t>
                </a:r>
                <a:r>
                  <a:rPr lang="en-US" sz="1900" dirty="0">
                    <a:effectLst/>
                    <a:ea typeface="SimSun" panose="02010600030101010101" pitchFamily="2" charset="-122"/>
                  </a:rPr>
                  <a:t>) is totally determined by SMO algorithm. The next section described SMO algorithm in detail.</a:t>
                </a:r>
              </a:p>
            </p:txBody>
          </p:sp>
        </mc:Choice>
        <mc:Fallback>
          <p:sp>
            <p:nvSpPr>
              <p:cNvPr id="3" name="Content Placeholder 2">
                <a:extLst>
                  <a:ext uri="{FF2B5EF4-FFF2-40B4-BE49-F238E27FC236}">
                    <a16:creationId xmlns:a16="http://schemas.microsoft.com/office/drawing/2014/main" id="{0614D2D2-E8B7-E1EF-9D99-95FE9FB4EF8E}"/>
                  </a:ext>
                </a:extLst>
              </p:cNvPr>
              <p:cNvSpPr>
                <a:spLocks noGrp="1" noRot="1" noChangeAspect="1" noMove="1" noResize="1" noEditPoints="1" noAdjustHandles="1" noChangeArrowheads="1" noChangeShapeType="1" noTextEdit="1"/>
              </p:cNvSpPr>
              <p:nvPr>
                <p:ph idx="1"/>
              </p:nvPr>
            </p:nvSpPr>
            <p:spPr>
              <a:xfrm>
                <a:off x="407963" y="914399"/>
                <a:ext cx="11352628" cy="5176066"/>
              </a:xfrm>
              <a:blipFill>
                <a:blip r:embed="rId2"/>
                <a:stretch>
                  <a:fillRect l="-537" t="-589" r="-483" b="-435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8474878-58E4-BEB3-ED59-72D5DCB09262}"/>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4E946705-C2B5-E7F4-7B00-C209FEC95B50}"/>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15D5194F-0281-5558-99ED-CBEBBE2056EE}"/>
              </a:ext>
            </a:extLst>
          </p:cNvPr>
          <p:cNvSpPr>
            <a:spLocks noGrp="1"/>
          </p:cNvSpPr>
          <p:nvPr>
            <p:ph type="sldNum" sz="quarter" idx="12"/>
          </p:nvPr>
        </p:nvSpPr>
        <p:spPr/>
        <p:txBody>
          <a:bodyPr/>
          <a:lstStyle/>
          <a:p>
            <a:fld id="{5DB5036F-1FF2-46C4-8D2B-59C7E3B91952}" type="slidenum">
              <a:rPr lang="en-US" smtClean="0"/>
              <a:pPr/>
              <a:t>16</a:t>
            </a:fld>
            <a:endParaRPr lang="en-US"/>
          </a:p>
        </p:txBody>
      </p:sp>
    </p:spTree>
    <p:extLst>
      <p:ext uri="{BB962C8B-B14F-4D97-AF65-F5344CB8AC3E}">
        <p14:creationId xmlns:p14="http://schemas.microsoft.com/office/powerpoint/2010/main" val="4104811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Sequential minimal optimization</a:t>
            </a:r>
          </a:p>
        </p:txBody>
      </p:sp>
      <p:sp>
        <p:nvSpPr>
          <p:cNvPr id="3" name="Content Placeholder 2"/>
          <p:cNvSpPr>
            <a:spLocks noGrp="1"/>
          </p:cNvSpPr>
          <p:nvPr>
            <p:ph idx="1"/>
          </p:nvPr>
        </p:nvSpPr>
        <p:spPr/>
        <p:txBody>
          <a:bodyPr/>
          <a:lstStyle/>
          <a:p>
            <a:r>
              <a:rPr lang="en-US" dirty="0"/>
              <a:t>Method 1.</a:t>
            </a:r>
          </a:p>
          <a:p>
            <a:r>
              <a:rPr lang="en-US" dirty="0"/>
              <a:t>Method 2.</a:t>
            </a:r>
          </a:p>
          <a:p>
            <a:r>
              <a:rPr lang="en-US" dirty="0"/>
              <a:t>Method 3.</a:t>
            </a:r>
          </a:p>
        </p:txBody>
      </p:sp>
      <p:sp>
        <p:nvSpPr>
          <p:cNvPr id="4" name="Date Placeholder 3"/>
          <p:cNvSpPr>
            <a:spLocks noGrp="1"/>
          </p:cNvSpPr>
          <p:nvPr>
            <p:ph type="dt" sz="half" idx="10"/>
          </p:nvPr>
        </p:nvSpPr>
        <p:spPr/>
        <p:txBody>
          <a:bodyPr/>
          <a:lstStyle/>
          <a:p>
            <a:r>
              <a:rPr lang="en-US"/>
              <a:t>15/01/2023</a:t>
            </a:r>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17</a:t>
            </a:fld>
            <a:endParaRPr lang="en-US"/>
          </a:p>
        </p:txBody>
      </p:sp>
    </p:spTree>
    <p:extLst>
      <p:ext uri="{BB962C8B-B14F-4D97-AF65-F5344CB8AC3E}">
        <p14:creationId xmlns:p14="http://schemas.microsoft.com/office/powerpoint/2010/main" val="1047971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An example of data classification by SVM</a:t>
            </a:r>
          </a:p>
        </p:txBody>
      </p:sp>
      <p:sp>
        <p:nvSpPr>
          <p:cNvPr id="3" name="Content Placeholder 2"/>
          <p:cNvSpPr>
            <a:spLocks noGrp="1"/>
          </p:cNvSpPr>
          <p:nvPr>
            <p:ph idx="1"/>
          </p:nvPr>
        </p:nvSpPr>
        <p:spPr/>
        <p:txBody>
          <a:bodyPr/>
          <a:lstStyle/>
          <a:p>
            <a:r>
              <a:rPr lang="en-US" dirty="0"/>
              <a:t>Result 1.</a:t>
            </a:r>
          </a:p>
          <a:p>
            <a:r>
              <a:rPr lang="en-US" dirty="0"/>
              <a:t>Result 2.</a:t>
            </a:r>
          </a:p>
          <a:p>
            <a:r>
              <a:rPr lang="en-US" dirty="0"/>
              <a:t>Result 3.</a:t>
            </a:r>
          </a:p>
          <a:p>
            <a:r>
              <a:rPr lang="en-US" dirty="0"/>
              <a:t>Discussion 1.</a:t>
            </a:r>
          </a:p>
          <a:p>
            <a:r>
              <a:rPr lang="en-US" dirty="0"/>
              <a:t>Discussion 2.</a:t>
            </a:r>
          </a:p>
          <a:p>
            <a:r>
              <a:rPr lang="en-US" dirty="0"/>
              <a:t>Discussion 3.</a:t>
            </a:r>
          </a:p>
        </p:txBody>
      </p:sp>
      <p:sp>
        <p:nvSpPr>
          <p:cNvPr id="4" name="Date Placeholder 3"/>
          <p:cNvSpPr>
            <a:spLocks noGrp="1"/>
          </p:cNvSpPr>
          <p:nvPr>
            <p:ph type="dt" sz="half" idx="10"/>
          </p:nvPr>
        </p:nvSpPr>
        <p:spPr/>
        <p:txBody>
          <a:bodyPr/>
          <a:lstStyle/>
          <a:p>
            <a:r>
              <a:rPr lang="en-US"/>
              <a:t>15/01/2023</a:t>
            </a:r>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18</a:t>
            </a:fld>
            <a:endParaRPr lang="en-US"/>
          </a:p>
        </p:txBody>
      </p:sp>
    </p:spTree>
    <p:extLst>
      <p:ext uri="{BB962C8B-B14F-4D97-AF65-F5344CB8AC3E}">
        <p14:creationId xmlns:p14="http://schemas.microsoft.com/office/powerpoint/2010/main" val="3424595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Conclusions</a:t>
            </a:r>
          </a:p>
        </p:txBody>
      </p:sp>
      <p:sp>
        <p:nvSpPr>
          <p:cNvPr id="3" name="Content Placeholder 2"/>
          <p:cNvSpPr>
            <a:spLocks noGrp="1"/>
          </p:cNvSpPr>
          <p:nvPr>
            <p:ph idx="1"/>
          </p:nvPr>
        </p:nvSpPr>
        <p:spPr/>
        <p:txBody>
          <a:bodyPr/>
          <a:lstStyle/>
          <a:p>
            <a:r>
              <a:rPr lang="en-US" dirty="0"/>
              <a:t>Conclusion 1.</a:t>
            </a:r>
          </a:p>
          <a:p>
            <a:r>
              <a:rPr lang="en-US" dirty="0"/>
              <a:t>Conclusion 2.</a:t>
            </a:r>
          </a:p>
          <a:p>
            <a:r>
              <a:rPr lang="en-US" dirty="0"/>
              <a:t>Conclusion 3.</a:t>
            </a:r>
          </a:p>
        </p:txBody>
      </p:sp>
      <p:sp>
        <p:nvSpPr>
          <p:cNvPr id="4" name="Date Placeholder 3"/>
          <p:cNvSpPr>
            <a:spLocks noGrp="1"/>
          </p:cNvSpPr>
          <p:nvPr>
            <p:ph type="dt" sz="half" idx="10"/>
          </p:nvPr>
        </p:nvSpPr>
        <p:spPr/>
        <p:txBody>
          <a:bodyPr/>
          <a:lstStyle/>
          <a:p>
            <a:r>
              <a:rPr lang="en-US"/>
              <a:t>15/01/2023</a:t>
            </a:r>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19</a:t>
            </a:fld>
            <a:endParaRPr lang="en-US"/>
          </a:p>
        </p:txBody>
      </p:sp>
    </p:spTree>
    <p:extLst>
      <p:ext uri="{BB962C8B-B14F-4D97-AF65-F5344CB8AC3E}">
        <p14:creationId xmlns:p14="http://schemas.microsoft.com/office/powerpoint/2010/main" val="3414256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pPr marL="0" indent="0">
              <a:buNone/>
            </a:pPr>
            <a:r>
              <a:rPr lang="en-US" sz="3500" dirty="0">
                <a:effectLst/>
                <a:latin typeface="Times New Roman" panose="02020603050405020304" pitchFamily="18" charset="0"/>
                <a:ea typeface="SimSun" panose="02010600030101010101" pitchFamily="2" charset="-122"/>
              </a:rPr>
              <a:t>Support vector machine is a powerful machine learning method in data classification. Using it for applied researches is easy but comprehending it for further development requires a lot of efforts. This report is a tutorial on support vector machine with full of mathematical proofs and example, which help researchers to understand it by the fastest way from theory to practice. The report focuses on theory of optimization which is the base of support vector machine.</a:t>
            </a:r>
            <a:endParaRPr lang="en-US" sz="3500"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Date Placeholder 5"/>
          <p:cNvSpPr>
            <a:spLocks noGrp="1"/>
          </p:cNvSpPr>
          <p:nvPr>
            <p:ph type="dt" sz="half" idx="10"/>
          </p:nvPr>
        </p:nvSpPr>
        <p:spPr/>
        <p:txBody>
          <a:bodyPr/>
          <a:lstStyle/>
          <a:p>
            <a:r>
              <a:rPr lang="en-US"/>
              <a:t>15/01/2023</a:t>
            </a:r>
          </a:p>
        </p:txBody>
      </p:sp>
    </p:spTree>
    <p:extLst>
      <p:ext uri="{BB962C8B-B14F-4D97-AF65-F5344CB8AC3E}">
        <p14:creationId xmlns:p14="http://schemas.microsoft.com/office/powerpoint/2010/main" val="2953120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attention</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20</a:t>
            </a:fld>
            <a:endParaRPr lang="en-US"/>
          </a:p>
        </p:txBody>
      </p:sp>
      <p:sp>
        <p:nvSpPr>
          <p:cNvPr id="3" name="Footer Placeholder 2"/>
          <p:cNvSpPr>
            <a:spLocks noGrp="1"/>
          </p:cNvSpPr>
          <p:nvPr>
            <p:ph type="ftr" sz="quarter" idx="11"/>
          </p:nvPr>
        </p:nvSpPr>
        <p:spPr/>
        <p:txBody>
          <a:bodyPr/>
          <a:lstStyle/>
          <a:p>
            <a:r>
              <a:rPr lang="en-US"/>
              <a:t>Support Vector Machine - Loc Nguyen</a:t>
            </a:r>
          </a:p>
        </p:txBody>
      </p:sp>
      <p:sp>
        <p:nvSpPr>
          <p:cNvPr id="5" name="Date Placeholder 4"/>
          <p:cNvSpPr>
            <a:spLocks noGrp="1"/>
          </p:cNvSpPr>
          <p:nvPr>
            <p:ph type="dt" sz="half" idx="10"/>
          </p:nvPr>
        </p:nvSpPr>
        <p:spPr/>
        <p:txBody>
          <a:bodyPr/>
          <a:lstStyle/>
          <a:p>
            <a:r>
              <a:rPr lang="en-US"/>
              <a:t>15/01/2023</a:t>
            </a:r>
          </a:p>
        </p:txBody>
      </p:sp>
    </p:spTree>
    <p:extLst>
      <p:ext uri="{BB962C8B-B14F-4D97-AF65-F5344CB8AC3E}">
        <p14:creationId xmlns:p14="http://schemas.microsoft.com/office/powerpoint/2010/main" val="1326608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marL="457200" indent="-457200">
              <a:buFont typeface="+mj-lt"/>
              <a:buAutoNum type="arabicPeriod"/>
            </a:pPr>
            <a:r>
              <a:rPr lang="en-US" dirty="0"/>
              <a:t>Reference 1</a:t>
            </a:r>
          </a:p>
          <a:p>
            <a:pPr marL="457200" indent="-457200">
              <a:buFont typeface="+mj-lt"/>
              <a:buAutoNum type="arabicPeriod"/>
            </a:pPr>
            <a:r>
              <a:rPr lang="en-US" dirty="0"/>
              <a:t>Reference 2.</a:t>
            </a:r>
          </a:p>
          <a:p>
            <a:pPr marL="457200" indent="-457200">
              <a:buFont typeface="+mj-lt"/>
              <a:buAutoNum type="arabicPeriod"/>
            </a:pPr>
            <a:r>
              <a:rPr lang="en-US" dirty="0"/>
              <a:t>Reference 3.</a:t>
            </a:r>
          </a:p>
        </p:txBody>
      </p:sp>
      <p:sp>
        <p:nvSpPr>
          <p:cNvPr id="4" name="Date Placeholder 3"/>
          <p:cNvSpPr>
            <a:spLocks noGrp="1"/>
          </p:cNvSpPr>
          <p:nvPr>
            <p:ph type="dt" sz="half" idx="10"/>
          </p:nvPr>
        </p:nvSpPr>
        <p:spPr/>
        <p:txBody>
          <a:bodyPr/>
          <a:lstStyle/>
          <a:p>
            <a:r>
              <a:rPr lang="en-US"/>
              <a:t>15/01/2023</a:t>
            </a:r>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21</a:t>
            </a:fld>
            <a:endParaRPr lang="en-US"/>
          </a:p>
        </p:txBody>
      </p:sp>
    </p:spTree>
    <p:extLst>
      <p:ext uri="{BB962C8B-B14F-4D97-AF65-F5344CB8AC3E}">
        <p14:creationId xmlns:p14="http://schemas.microsoft.com/office/powerpoint/2010/main" val="1065549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Support vector machine</a:t>
            </a:r>
          </a:p>
          <a:p>
            <a:pPr marL="457200" indent="-457200">
              <a:buFont typeface="+mj-lt"/>
              <a:buAutoNum type="arabicPeriod"/>
            </a:pPr>
            <a:r>
              <a:rPr lang="en-US" dirty="0"/>
              <a:t>Sequential minimal optimization</a:t>
            </a:r>
          </a:p>
          <a:p>
            <a:pPr marL="457200" indent="-457200">
              <a:buFont typeface="+mj-lt"/>
              <a:buAutoNum type="arabicPeriod"/>
            </a:pPr>
            <a:r>
              <a:rPr lang="en-US" dirty="0"/>
              <a:t>An example of data classification by SVM</a:t>
            </a:r>
          </a:p>
          <a:p>
            <a:pPr marL="457200" indent="-457200">
              <a:buFont typeface="+mj-lt"/>
              <a:buAutoNum type="arabicPeriod"/>
            </a:pPr>
            <a:r>
              <a:rPr lang="en-US" dirty="0"/>
              <a:t>Conclusions</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Date Placeholder 5"/>
          <p:cNvSpPr>
            <a:spLocks noGrp="1"/>
          </p:cNvSpPr>
          <p:nvPr>
            <p:ph type="dt" sz="half" idx="10"/>
          </p:nvPr>
        </p:nvSpPr>
        <p:spPr/>
        <p:txBody>
          <a:bodyPr/>
          <a:lstStyle/>
          <a:p>
            <a:r>
              <a:rPr lang="en-US"/>
              <a:t>15/01/2023</a:t>
            </a:r>
          </a:p>
        </p:txBody>
      </p:sp>
    </p:spTree>
    <p:extLst>
      <p:ext uri="{BB962C8B-B14F-4D97-AF65-F5344CB8AC3E}">
        <p14:creationId xmlns:p14="http://schemas.microsoft.com/office/powerpoint/2010/main" val="311224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Support vector machine</a:t>
            </a:r>
          </a:p>
        </p:txBody>
      </p:sp>
      <p:sp>
        <p:nvSpPr>
          <p:cNvPr id="3" name="Content Placeholder 2"/>
          <p:cNvSpPr>
            <a:spLocks noGrp="1"/>
          </p:cNvSpPr>
          <p:nvPr>
            <p:ph idx="1"/>
          </p:nvPr>
        </p:nvSpPr>
        <p:spPr>
          <a:xfrm>
            <a:off x="421827" y="914399"/>
            <a:ext cx="7034049" cy="5176066"/>
          </a:xfrm>
        </p:spPr>
        <p:txBody>
          <a:bodyPr>
            <a:noAutofit/>
          </a:bodyPr>
          <a:lstStyle/>
          <a:p>
            <a:pPr marL="0" indent="0">
              <a:buNone/>
            </a:pPr>
            <a:r>
              <a:rPr lang="en-US" sz="2000" b="1" dirty="0">
                <a:effectLst/>
                <a:latin typeface="Times New Roman" panose="02020603050405020304" pitchFamily="18" charset="0"/>
                <a:ea typeface="SimSun" panose="02010600030101010101" pitchFamily="2" charset="-122"/>
              </a:rPr>
              <a:t>Support vector machine (SVM)</a:t>
            </a:r>
            <a:r>
              <a:rPr lang="en-US" sz="2000" dirty="0">
                <a:effectLst/>
                <a:latin typeface="Times New Roman" panose="02020603050405020304" pitchFamily="18" charset="0"/>
                <a:ea typeface="SimSun" panose="02010600030101010101" pitchFamily="2" charset="-122"/>
              </a:rPr>
              <a:t> (Law, 2006) is a supervised learning algorithm for classification and regression. Given a set of </a:t>
            </a:r>
            <a:r>
              <a:rPr lang="en-US" sz="2000" i="1" dirty="0">
                <a:effectLst/>
                <a:latin typeface="Times New Roman" panose="02020603050405020304" pitchFamily="18" charset="0"/>
                <a:ea typeface="SimSun" panose="02010600030101010101" pitchFamily="2" charset="-122"/>
              </a:rPr>
              <a:t>p-</a:t>
            </a:r>
            <a:r>
              <a:rPr lang="en-US" sz="2000" dirty="0">
                <a:effectLst/>
                <a:latin typeface="Times New Roman" panose="02020603050405020304" pitchFamily="18" charset="0"/>
                <a:ea typeface="SimSun" panose="02010600030101010101" pitchFamily="2" charset="-122"/>
              </a:rPr>
              <a:t>dimensional vectors in vector space, SVM finds the </a:t>
            </a:r>
            <a:r>
              <a:rPr lang="en-US" sz="2000" i="1" dirty="0">
                <a:effectLst/>
                <a:latin typeface="Times New Roman" panose="02020603050405020304" pitchFamily="18" charset="0"/>
                <a:ea typeface="SimSun" panose="02010600030101010101" pitchFamily="2" charset="-122"/>
              </a:rPr>
              <a:t>separating hyperplane</a:t>
            </a:r>
            <a:r>
              <a:rPr lang="en-US" sz="2000" dirty="0">
                <a:effectLst/>
                <a:latin typeface="Times New Roman" panose="02020603050405020304" pitchFamily="18" charset="0"/>
                <a:ea typeface="SimSun" panose="02010600030101010101" pitchFamily="2" charset="-122"/>
              </a:rPr>
              <a:t> that splits vector space into sub-set of vectors; each separated sub-set (so-called data set) is assigned by one class. There is the condition for this separating hyperplane: “it must maximize the margin between two sub-sets”. Figure 1.1 (</a:t>
            </a:r>
            <a:r>
              <a:rPr lang="en-US" sz="2000" dirty="0" err="1">
                <a:effectLst/>
                <a:latin typeface="Times New Roman" panose="02020603050405020304" pitchFamily="18" charset="0"/>
                <a:ea typeface="SimSun" panose="02010600030101010101" pitchFamily="2" charset="-122"/>
              </a:rPr>
              <a:t>Wikibooks</a:t>
            </a:r>
            <a:r>
              <a:rPr lang="en-US" sz="2000" dirty="0">
                <a:effectLst/>
                <a:latin typeface="Times New Roman" panose="02020603050405020304" pitchFamily="18" charset="0"/>
                <a:ea typeface="SimSun" panose="02010600030101010101" pitchFamily="2" charset="-122"/>
              </a:rPr>
              <a:t>, 2008) shows separating hyperplanes </a:t>
            </a:r>
            <a:r>
              <a:rPr lang="en-US" sz="2000" i="1" dirty="0">
                <a:effectLst/>
                <a:latin typeface="Times New Roman" panose="02020603050405020304" pitchFamily="18" charset="0"/>
                <a:ea typeface="SimSun" panose="02010600030101010101" pitchFamily="2" charset="-122"/>
              </a:rPr>
              <a:t>H</a:t>
            </a:r>
            <a:r>
              <a:rPr lang="en-US" sz="2000" baseline="-25000" dirty="0">
                <a:effectLst/>
                <a:latin typeface="Times New Roman" panose="02020603050405020304" pitchFamily="18" charset="0"/>
                <a:ea typeface="SimSun" panose="02010600030101010101" pitchFamily="2" charset="-122"/>
              </a:rPr>
              <a:t>1</a:t>
            </a:r>
            <a:r>
              <a:rPr lang="en-US" sz="2000" dirty="0">
                <a:effectLst/>
                <a:latin typeface="Times New Roman" panose="02020603050405020304" pitchFamily="18" charset="0"/>
                <a:ea typeface="SimSun" panose="02010600030101010101" pitchFamily="2" charset="-122"/>
              </a:rPr>
              <a:t>, </a:t>
            </a:r>
            <a:r>
              <a:rPr lang="en-US" sz="2000" i="1" dirty="0">
                <a:effectLst/>
                <a:latin typeface="Times New Roman" panose="02020603050405020304" pitchFamily="18" charset="0"/>
                <a:ea typeface="SimSun" panose="02010600030101010101" pitchFamily="2" charset="-122"/>
              </a:rPr>
              <a:t>H</a:t>
            </a:r>
            <a:r>
              <a:rPr lang="en-US" sz="2000" baseline="-25000"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 and </a:t>
            </a:r>
            <a:r>
              <a:rPr lang="en-US" sz="2000" i="1" dirty="0">
                <a:effectLst/>
                <a:latin typeface="Times New Roman" panose="02020603050405020304" pitchFamily="18" charset="0"/>
                <a:ea typeface="SimSun" panose="02010600030101010101" pitchFamily="2" charset="-122"/>
              </a:rPr>
              <a:t>H</a:t>
            </a:r>
            <a:r>
              <a:rPr lang="en-US" sz="2000" baseline="-25000" dirty="0">
                <a:effectLst/>
                <a:latin typeface="Times New Roman" panose="02020603050405020304" pitchFamily="18" charset="0"/>
                <a:ea typeface="SimSun" panose="02010600030101010101" pitchFamily="2" charset="-122"/>
              </a:rPr>
              <a:t>3</a:t>
            </a:r>
            <a:r>
              <a:rPr lang="en-US" sz="2000" dirty="0">
                <a:effectLst/>
                <a:latin typeface="Times New Roman" panose="02020603050405020304" pitchFamily="18" charset="0"/>
                <a:ea typeface="SimSun" panose="02010600030101010101" pitchFamily="2" charset="-122"/>
              </a:rPr>
              <a:t> in which only </a:t>
            </a:r>
            <a:r>
              <a:rPr lang="en-US" sz="2000" i="1" dirty="0">
                <a:effectLst/>
                <a:latin typeface="Times New Roman" panose="02020603050405020304" pitchFamily="18" charset="0"/>
                <a:ea typeface="SimSun" panose="02010600030101010101" pitchFamily="2" charset="-122"/>
              </a:rPr>
              <a:t>H</a:t>
            </a:r>
            <a:r>
              <a:rPr lang="en-US" sz="2000" baseline="-25000"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 gets maximum margin according to this condition. Suppose we have some </a:t>
            </a:r>
            <a:r>
              <a:rPr lang="en-US" sz="2000" i="1" dirty="0">
                <a:effectLst/>
                <a:latin typeface="Times New Roman" panose="02020603050405020304" pitchFamily="18" charset="0"/>
                <a:ea typeface="SimSun" panose="02010600030101010101" pitchFamily="2" charset="-122"/>
              </a:rPr>
              <a:t>p-</a:t>
            </a:r>
            <a:r>
              <a:rPr lang="en-US" sz="2000" dirty="0">
                <a:effectLst/>
                <a:latin typeface="Times New Roman" panose="02020603050405020304" pitchFamily="18" charset="0"/>
                <a:ea typeface="SimSun" panose="02010600030101010101" pitchFamily="2" charset="-122"/>
              </a:rPr>
              <a:t>dimensional vectors; each of them belongs to one of two classes. We can find many </a:t>
            </a:r>
            <a:r>
              <a:rPr lang="en-US" sz="2000" i="1" dirty="0">
                <a:effectLst/>
                <a:latin typeface="Times New Roman" panose="02020603050405020304" pitchFamily="18" charset="0"/>
                <a:ea typeface="SimSun" panose="02010600030101010101" pitchFamily="2" charset="-122"/>
              </a:rPr>
              <a:t>p–</a:t>
            </a:r>
            <a:r>
              <a:rPr lang="en-US" sz="2000" dirty="0">
                <a:effectLst/>
                <a:latin typeface="Times New Roman" panose="02020603050405020304" pitchFamily="18" charset="0"/>
                <a:ea typeface="SimSun" panose="02010600030101010101" pitchFamily="2" charset="-122"/>
              </a:rPr>
              <a:t>1 dimensional hyperplanes that classify such vectors but there is only one hyperplane that maximizes the margin between two classes. In other words, the nearest between one side of this hyperplane and other side of this hyperplane is maximized. Such hyperplane is called </a:t>
            </a:r>
            <a:r>
              <a:rPr lang="en-US" sz="2000" i="1" dirty="0">
                <a:effectLst/>
                <a:latin typeface="Times New Roman" panose="02020603050405020304" pitchFamily="18" charset="0"/>
                <a:ea typeface="SimSun" panose="02010600030101010101" pitchFamily="2" charset="-122"/>
              </a:rPr>
              <a:t>maximum-margin hyperplane</a:t>
            </a:r>
            <a:r>
              <a:rPr lang="en-US" sz="2000" dirty="0">
                <a:effectLst/>
                <a:latin typeface="Times New Roman" panose="02020603050405020304" pitchFamily="18" charset="0"/>
                <a:ea typeface="SimSun" panose="02010600030101010101" pitchFamily="2" charset="-122"/>
              </a:rPr>
              <a:t> and it is considered as the SVM</a:t>
            </a:r>
            <a:r>
              <a:rPr lang="en-US" sz="2000" i="1" dirty="0">
                <a:effectLst/>
                <a:latin typeface="Times New Roman" panose="02020603050405020304" pitchFamily="18" charset="0"/>
                <a:ea typeface="SimSun" panose="02010600030101010101" pitchFamily="2" charset="-122"/>
              </a:rPr>
              <a:t> classifier</a:t>
            </a:r>
            <a:r>
              <a:rPr lang="en-US" sz="2000" dirty="0">
                <a:effectLst/>
                <a:latin typeface="Times New Roman" panose="02020603050405020304" pitchFamily="18" charset="0"/>
                <a:ea typeface="SimSun" panose="02010600030101010101" pitchFamily="2" charset="-122"/>
              </a:rPr>
              <a:t>.</a:t>
            </a:r>
            <a:endParaRPr lang="en-US" sz="2000" dirty="0"/>
          </a:p>
        </p:txBody>
      </p:sp>
      <p:sp>
        <p:nvSpPr>
          <p:cNvPr id="4" name="Date Placeholder 3"/>
          <p:cNvSpPr>
            <a:spLocks noGrp="1"/>
          </p:cNvSpPr>
          <p:nvPr>
            <p:ph type="dt" sz="half" idx="10"/>
          </p:nvPr>
        </p:nvSpPr>
        <p:spPr/>
        <p:txBody>
          <a:bodyPr/>
          <a:lstStyle/>
          <a:p>
            <a:r>
              <a:rPr lang="en-US"/>
              <a:t>15/01/2023</a:t>
            </a:r>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pic>
        <p:nvPicPr>
          <p:cNvPr id="9" name="Picture 8" descr="Chart, scatter chart&#10;&#10;Description automatically generated">
            <a:extLst>
              <a:ext uri="{FF2B5EF4-FFF2-40B4-BE49-F238E27FC236}">
                <a16:creationId xmlns:a16="http://schemas.microsoft.com/office/drawing/2014/main" id="{590944B2-5130-4D7C-FDDC-76D43E27E3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7188" y="1451095"/>
            <a:ext cx="4142984" cy="3955809"/>
          </a:xfrm>
          <a:prstGeom prst="rect">
            <a:avLst/>
          </a:prstGeom>
        </p:spPr>
      </p:pic>
      <p:sp>
        <p:nvSpPr>
          <p:cNvPr id="11" name="TextBox 10">
            <a:extLst>
              <a:ext uri="{FF2B5EF4-FFF2-40B4-BE49-F238E27FC236}">
                <a16:creationId xmlns:a16="http://schemas.microsoft.com/office/drawing/2014/main" id="{93FBF96B-C6D2-D052-AC13-D9B44D8FF6BB}"/>
              </a:ext>
            </a:extLst>
          </p:cNvPr>
          <p:cNvSpPr txBox="1"/>
          <p:nvPr/>
        </p:nvSpPr>
        <p:spPr>
          <a:xfrm>
            <a:off x="7783715" y="5406904"/>
            <a:ext cx="3829930"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Figure 1.1.</a:t>
            </a:r>
            <a:r>
              <a:rPr lang="en-US" sz="2000" dirty="0">
                <a:latin typeface="Times New Roman" panose="02020603050405020304" pitchFamily="18" charset="0"/>
                <a:cs typeface="Times New Roman" panose="02020603050405020304" pitchFamily="18" charset="0"/>
              </a:rPr>
              <a:t> Separating hyperplanes</a:t>
            </a:r>
          </a:p>
        </p:txBody>
      </p:sp>
    </p:spTree>
    <p:extLst>
      <p:ext uri="{BB962C8B-B14F-4D97-AF65-F5344CB8AC3E}">
        <p14:creationId xmlns:p14="http://schemas.microsoft.com/office/powerpoint/2010/main" val="223761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4795F-7F2B-7338-E2A0-99AFC47198BF}"/>
              </a:ext>
            </a:extLst>
          </p:cNvPr>
          <p:cNvSpPr>
            <a:spLocks noGrp="1"/>
          </p:cNvSpPr>
          <p:nvPr>
            <p:ph type="title"/>
          </p:nvPr>
        </p:nvSpPr>
        <p:spPr/>
        <p:txBody>
          <a:bodyPr/>
          <a:lstStyle/>
          <a:p>
            <a:r>
              <a:rPr lang="en-US" dirty="0"/>
              <a:t>1. Support vector machine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535F054-7009-E766-8A5D-7D53452DD3A6}"/>
                  </a:ext>
                </a:extLst>
              </p:cNvPr>
              <p:cNvSpPr>
                <a:spLocks noGrp="1"/>
              </p:cNvSpPr>
              <p:nvPr>
                <p:ph idx="1"/>
              </p:nvPr>
            </p:nvSpPr>
            <p:spPr>
              <a:xfrm>
                <a:off x="661181" y="914399"/>
                <a:ext cx="10902461" cy="5176066"/>
              </a:xfrm>
            </p:spPr>
            <p:txBody>
              <a:bodyPr>
                <a:noAutofit/>
              </a:bodyPr>
              <a:lstStyle/>
              <a:p>
                <a:pPr marL="0" indent="0">
                  <a:buNone/>
                </a:pPr>
                <a:r>
                  <a:rPr lang="en-US" sz="2000" dirty="0">
                    <a:effectLst/>
                    <a:latin typeface="Times New Roman" panose="02020603050405020304" pitchFamily="18" charset="0"/>
                    <a:ea typeface="SimSun" panose="02010600030101010101" pitchFamily="2" charset="-122"/>
                  </a:rPr>
                  <a:t>Let {</a:t>
                </a:r>
                <a:r>
                  <a:rPr lang="en-US" sz="2000" i="1" dirty="0">
                    <a:effectLst/>
                    <a:latin typeface="Times New Roman" panose="02020603050405020304" pitchFamily="18" charset="0"/>
                    <a:ea typeface="SimSun" panose="02010600030101010101" pitchFamily="2" charset="-122"/>
                  </a:rPr>
                  <a:t>X</a:t>
                </a:r>
                <a:r>
                  <a:rPr lang="en-US" sz="2000" baseline="-25000" dirty="0">
                    <a:effectLst/>
                    <a:latin typeface="Times New Roman" panose="02020603050405020304" pitchFamily="18" charset="0"/>
                    <a:ea typeface="SimSun" panose="02010600030101010101" pitchFamily="2" charset="-122"/>
                  </a:rPr>
                  <a:t>1</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 X</a:t>
                </a:r>
                <a:r>
                  <a:rPr lang="en-US" sz="2000" baseline="-25000"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 </a:t>
                </a:r>
                <a:r>
                  <a:rPr lang="en-US" sz="2000" i="1" dirty="0" err="1">
                    <a:effectLst/>
                    <a:latin typeface="Times New Roman" panose="02020603050405020304" pitchFamily="18" charset="0"/>
                    <a:ea typeface="SimSun" panose="02010600030101010101" pitchFamily="2" charset="-122"/>
                  </a:rPr>
                  <a:t>X</a:t>
                </a:r>
                <a:r>
                  <a:rPr lang="en-US" sz="2000" i="1" baseline="-25000" dirty="0" err="1">
                    <a:effectLst/>
                    <a:latin typeface="Times New Roman" panose="02020603050405020304" pitchFamily="18" charset="0"/>
                    <a:ea typeface="SimSun" panose="02010600030101010101" pitchFamily="2" charset="-122"/>
                  </a:rPr>
                  <a:t>n</a:t>
                </a:r>
                <a:r>
                  <a:rPr lang="en-US" sz="2000" dirty="0">
                    <a:effectLst/>
                    <a:latin typeface="Times New Roman" panose="02020603050405020304" pitchFamily="18" charset="0"/>
                    <a:ea typeface="SimSun" panose="02010600030101010101" pitchFamily="2" charset="-122"/>
                  </a:rPr>
                  <a:t>} be the training set of </a:t>
                </a:r>
                <a:r>
                  <a:rPr lang="en-US" sz="2000" i="1" dirty="0">
                    <a:effectLst/>
                    <a:latin typeface="Times New Roman" panose="02020603050405020304" pitchFamily="18" charset="0"/>
                    <a:ea typeface="SimSun" panose="02010600030101010101" pitchFamily="2" charset="-122"/>
                  </a:rPr>
                  <a:t>n</a:t>
                </a:r>
                <a:r>
                  <a:rPr lang="en-US" sz="2000" dirty="0">
                    <a:effectLst/>
                    <a:latin typeface="Times New Roman" panose="02020603050405020304" pitchFamily="18" charset="0"/>
                    <a:ea typeface="SimSun" panose="02010600030101010101" pitchFamily="2" charset="-122"/>
                  </a:rPr>
                  <a:t> vectors </a:t>
                </a:r>
                <a:r>
                  <a:rPr lang="en-US" sz="2000" i="1" dirty="0">
                    <a:effectLst/>
                    <a:latin typeface="Times New Roman" panose="02020603050405020304" pitchFamily="18" charset="0"/>
                    <a:ea typeface="SimSun" panose="02010600030101010101" pitchFamily="2" charset="-122"/>
                  </a:rPr>
                  <a:t>X</a:t>
                </a:r>
                <a:r>
                  <a:rPr lang="en-US" sz="2000" i="1" baseline="-25000" dirty="0">
                    <a:effectLst/>
                    <a:latin typeface="Times New Roman" panose="02020603050405020304" pitchFamily="18" charset="0"/>
                    <a:ea typeface="SimSun" panose="02010600030101010101" pitchFamily="2" charset="-122"/>
                  </a:rPr>
                  <a:t>i</a:t>
                </a:r>
                <a:r>
                  <a:rPr lang="en-US" sz="2000" dirty="0">
                    <a:effectLst/>
                    <a:latin typeface="Times New Roman" panose="02020603050405020304" pitchFamily="18" charset="0"/>
                    <a:ea typeface="SimSun" panose="02010600030101010101" pitchFamily="2" charset="-122"/>
                  </a:rPr>
                  <a:t> (s) and let </a:t>
                </a:r>
                <a:r>
                  <a:rPr lang="en-US" sz="2000" i="1" dirty="0" err="1">
                    <a:effectLst/>
                    <a:latin typeface="Times New Roman" panose="02020603050405020304" pitchFamily="18" charset="0"/>
                    <a:ea typeface="SimSun" panose="02010600030101010101" pitchFamily="2" charset="-122"/>
                  </a:rPr>
                  <a:t>y</a:t>
                </a:r>
                <a:r>
                  <a:rPr lang="en-US" sz="2000" i="1" baseline="-25000" dirty="0" err="1">
                    <a:effectLst/>
                    <a:latin typeface="Times New Roman" panose="02020603050405020304" pitchFamily="18" charset="0"/>
                    <a:ea typeface="SimSun" panose="02010600030101010101" pitchFamily="2" charset="-122"/>
                  </a:rPr>
                  <a:t>i</a:t>
                </a:r>
                <a:r>
                  <a:rPr lang="en-US" sz="2000" dirty="0">
                    <a:effectLst/>
                    <a:latin typeface="Times New Roman" panose="02020603050405020304" pitchFamily="18" charset="0"/>
                    <a:ea typeface="SimSun" panose="02010600030101010101" pitchFamily="2" charset="-122"/>
                  </a:rPr>
                  <a:t> = {+1, –1} be the class label of vector </a:t>
                </a:r>
                <a:r>
                  <a:rPr lang="en-US" sz="2000" i="1" dirty="0">
                    <a:effectLst/>
                    <a:latin typeface="Times New Roman" panose="02020603050405020304" pitchFamily="18" charset="0"/>
                    <a:ea typeface="SimSun" panose="02010600030101010101" pitchFamily="2" charset="-122"/>
                  </a:rPr>
                  <a:t>X</a:t>
                </a:r>
                <a:r>
                  <a:rPr lang="en-US" sz="2000" i="1" baseline="-25000" dirty="0">
                    <a:effectLst/>
                    <a:latin typeface="Times New Roman" panose="02020603050405020304" pitchFamily="18" charset="0"/>
                    <a:ea typeface="SimSun" panose="02010600030101010101" pitchFamily="2" charset="-122"/>
                  </a:rPr>
                  <a:t>i</a:t>
                </a:r>
                <a:r>
                  <a:rPr lang="en-US" sz="2000" dirty="0">
                    <a:effectLst/>
                    <a:latin typeface="Times New Roman" panose="02020603050405020304" pitchFamily="18" charset="0"/>
                    <a:ea typeface="SimSun" panose="02010600030101010101" pitchFamily="2" charset="-122"/>
                  </a:rPr>
                  <a:t>. Each </a:t>
                </a:r>
                <a:r>
                  <a:rPr lang="en-US" sz="2000" i="1" dirty="0">
                    <a:effectLst/>
                    <a:latin typeface="Times New Roman" panose="02020603050405020304" pitchFamily="18" charset="0"/>
                    <a:ea typeface="SimSun" panose="02010600030101010101" pitchFamily="2" charset="-122"/>
                  </a:rPr>
                  <a:t>X</a:t>
                </a:r>
                <a:r>
                  <a:rPr lang="en-US" sz="2000" i="1" baseline="-25000" dirty="0">
                    <a:effectLst/>
                    <a:latin typeface="Times New Roman" panose="02020603050405020304" pitchFamily="18" charset="0"/>
                    <a:ea typeface="SimSun" panose="02010600030101010101" pitchFamily="2" charset="-122"/>
                  </a:rPr>
                  <a:t>i</a:t>
                </a:r>
                <a:r>
                  <a:rPr lang="en-US" sz="2000" dirty="0">
                    <a:effectLst/>
                    <a:latin typeface="Times New Roman" panose="02020603050405020304" pitchFamily="18" charset="0"/>
                    <a:ea typeface="SimSun" panose="02010600030101010101" pitchFamily="2" charset="-122"/>
                  </a:rPr>
                  <a:t> is also called a data point with attention that </a:t>
                </a:r>
                <a:r>
                  <a:rPr lang="en-US" sz="2000" i="1" dirty="0">
                    <a:effectLst/>
                    <a:latin typeface="Times New Roman" panose="02020603050405020304" pitchFamily="18" charset="0"/>
                    <a:ea typeface="SimSun" panose="02010600030101010101" pitchFamily="2" charset="-122"/>
                  </a:rPr>
                  <a:t>vectors can be identified with data points</a:t>
                </a:r>
                <a:r>
                  <a:rPr lang="en-US" sz="2000" dirty="0">
                    <a:effectLst/>
                    <a:latin typeface="Times New Roman" panose="02020603050405020304" pitchFamily="18" charset="0"/>
                    <a:ea typeface="SimSun" panose="02010600030101010101" pitchFamily="2" charset="-122"/>
                  </a:rPr>
                  <a:t>. Data point can be called </a:t>
                </a:r>
                <a:r>
                  <a:rPr lang="en-US" sz="2000" i="1" dirty="0">
                    <a:effectLst/>
                    <a:latin typeface="Times New Roman" panose="02020603050405020304" pitchFamily="18" charset="0"/>
                    <a:ea typeface="SimSun" panose="02010600030101010101" pitchFamily="2" charset="-122"/>
                  </a:rPr>
                  <a:t>point</a:t>
                </a:r>
                <a:r>
                  <a:rPr lang="en-US" sz="2000" dirty="0">
                    <a:effectLst/>
                    <a:latin typeface="Times New Roman" panose="02020603050405020304" pitchFamily="18" charset="0"/>
                    <a:ea typeface="SimSun" panose="02010600030101010101" pitchFamily="2" charset="-122"/>
                  </a:rPr>
                  <a:t>, in brief. It is necessary to determine the maximum-margin hyperplane that separates data points belonging to </a:t>
                </a:r>
                <a:r>
                  <a:rPr lang="en-US" sz="2000" i="1" dirty="0" err="1">
                    <a:effectLst/>
                    <a:latin typeface="Times New Roman" panose="02020603050405020304" pitchFamily="18" charset="0"/>
                    <a:ea typeface="SimSun" panose="02010600030101010101" pitchFamily="2" charset="-122"/>
                  </a:rPr>
                  <a:t>y</a:t>
                </a:r>
                <a:r>
                  <a:rPr lang="en-US" sz="2000" i="1" baseline="-25000" dirty="0" err="1">
                    <a:effectLst/>
                    <a:latin typeface="Times New Roman" panose="02020603050405020304" pitchFamily="18" charset="0"/>
                    <a:ea typeface="SimSun" panose="02010600030101010101" pitchFamily="2" charset="-122"/>
                  </a:rPr>
                  <a:t>i</a:t>
                </a:r>
                <a:r>
                  <a:rPr lang="en-US" sz="2000" i="1" dirty="0">
                    <a:effectLst/>
                    <a:latin typeface="Times New Roman" panose="02020603050405020304" pitchFamily="18" charset="0"/>
                    <a:ea typeface="SimSun" panose="02010600030101010101" pitchFamily="2" charset="-122"/>
                  </a:rPr>
                  <a:t>=+</a:t>
                </a:r>
                <a:r>
                  <a:rPr lang="en-US" sz="2000" dirty="0">
                    <a:effectLst/>
                    <a:latin typeface="Times New Roman" panose="02020603050405020304" pitchFamily="18" charset="0"/>
                    <a:ea typeface="SimSun" panose="02010600030101010101" pitchFamily="2" charset="-122"/>
                  </a:rPr>
                  <a:t>1 from data points belonging to </a:t>
                </a:r>
                <a:r>
                  <a:rPr lang="en-US" sz="2000" i="1" dirty="0" err="1">
                    <a:effectLst/>
                    <a:latin typeface="Times New Roman" panose="02020603050405020304" pitchFamily="18" charset="0"/>
                    <a:ea typeface="SimSun" panose="02010600030101010101" pitchFamily="2" charset="-122"/>
                  </a:rPr>
                  <a:t>y</a:t>
                </a:r>
                <a:r>
                  <a:rPr lang="en-US" sz="2000" i="1" baseline="-25000" dirty="0" err="1">
                    <a:effectLst/>
                    <a:latin typeface="Times New Roman" panose="02020603050405020304" pitchFamily="18" charset="0"/>
                    <a:ea typeface="SimSun" panose="02010600030101010101" pitchFamily="2" charset="-122"/>
                  </a:rPr>
                  <a:t>i</a:t>
                </a:r>
                <a:r>
                  <a:rPr lang="en-US" sz="2000" i="1" dirty="0">
                    <a:effectLst/>
                    <a:latin typeface="Times New Roman" panose="02020603050405020304" pitchFamily="18" charset="0"/>
                    <a:ea typeface="SimSun" panose="02010600030101010101" pitchFamily="2" charset="-122"/>
                  </a:rPr>
                  <a:t>=</a:t>
                </a:r>
                <a:r>
                  <a:rPr lang="en-US" sz="2000" dirty="0">
                    <a:effectLst/>
                    <a:latin typeface="Times New Roman" panose="02020603050405020304" pitchFamily="18" charset="0"/>
                    <a:ea typeface="SimSun" panose="02010600030101010101" pitchFamily="2" charset="-122"/>
                  </a:rPr>
                  <a:t>–1 as clear as possible. According to theory of geometry, arbitrary hyperplane is represented as a set of points satisfying </a:t>
                </a:r>
                <a:r>
                  <a:rPr lang="en-US" sz="2000" i="1" dirty="0">
                    <a:effectLst/>
                    <a:latin typeface="Times New Roman" panose="02020603050405020304" pitchFamily="18" charset="0"/>
                    <a:ea typeface="SimSun" panose="02010600030101010101" pitchFamily="2" charset="-122"/>
                  </a:rPr>
                  <a:t>hyperplane equation</a:t>
                </a:r>
                <a:r>
                  <a:rPr lang="en-US" sz="2000" dirty="0">
                    <a:effectLst/>
                    <a:latin typeface="Times New Roman" panose="02020603050405020304" pitchFamily="18" charset="0"/>
                    <a:ea typeface="SimSun" panose="02010600030101010101" pitchFamily="2" charset="-122"/>
                  </a:rPr>
                  <a:t> specified by equation 1.1.</a:t>
                </a:r>
              </a:p>
              <a:p>
                <a:pPr marL="0" indent="0">
                  <a:buNone/>
                </a:pPr>
                <a14:m>
                  <m:oMathPara xmlns:m="http://schemas.openxmlformats.org/officeDocument/2006/math">
                    <m:oMathParaPr>
                      <m:jc m:val="right"/>
                    </m:oMathParaPr>
                    <m:oMath xmlns:m="http://schemas.openxmlformats.org/officeDocument/2006/math">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000" i="1">
                          <a:effectLst/>
                          <a:latin typeface="Cambria Math" panose="02040503050406030204" pitchFamily="18" charset="0"/>
                          <a:ea typeface="SimSun" panose="02010600030101010101" pitchFamily="2" charset="-122"/>
                          <a:cs typeface="Times New Roman" panose="02020603050405020304" pitchFamily="18" charset="0"/>
                        </a:rPr>
                        <m:t>=0    (1</m:t>
                      </m:r>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.1)</m:t>
                      </m:r>
                    </m:oMath>
                  </m:oMathPara>
                </a14:m>
                <a:endParaRPr lang="en-US" sz="2000" dirty="0"/>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Where the sign “</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denotes the dot product or scalar product and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weight vector</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perpendicular to hyperplane and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the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bias</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Vector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also called perpendicular vector or normal vector and it is used to specify hyperplane. Suppose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i="1" baseline="-25000" dirty="0">
                    <a:effectLst/>
                    <a:latin typeface="Times New Roman" panose="02020603050405020304" pitchFamily="18" charset="0"/>
                    <a:ea typeface="SimSun" panose="02010600030101010101" pitchFamily="2" charset="-122"/>
                    <a:cs typeface="Times New Roman" panose="02020603050405020304" pitchFamily="18" charset="0"/>
                  </a:rPr>
                  <a:t>p</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ip</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the scalar product </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𝑖𝑝</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𝑝</m:t>
                          </m:r>
                        </m:sup>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𝑖𝑗</m:t>
                              </m:r>
                            </m:sub>
                          </m:sSub>
                        </m:e>
                      </m:nary>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Given scalar value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the multiplication of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vector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denoted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wX</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a vector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𝑖𝑝</m:t>
                              </m:r>
                            </m:sub>
                          </m:sSub>
                        </m:e>
                      </m:d>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Please distinguish scalar product </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multiplication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wX</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indent="0">
                  <a:buNone/>
                </a:pPr>
                <a:endParaRPr lang="en-US" sz="2000" dirty="0"/>
              </a:p>
            </p:txBody>
          </p:sp>
        </mc:Choice>
        <mc:Fallback>
          <p:sp>
            <p:nvSpPr>
              <p:cNvPr id="3" name="Content Placeholder 2">
                <a:extLst>
                  <a:ext uri="{FF2B5EF4-FFF2-40B4-BE49-F238E27FC236}">
                    <a16:creationId xmlns:a16="http://schemas.microsoft.com/office/drawing/2014/main" id="{8535F054-7009-E766-8A5D-7D53452DD3A6}"/>
                  </a:ext>
                </a:extLst>
              </p:cNvPr>
              <p:cNvSpPr>
                <a:spLocks noGrp="1" noRot="1" noChangeAspect="1" noMove="1" noResize="1" noEditPoints="1" noAdjustHandles="1" noChangeArrowheads="1" noChangeShapeType="1" noTextEdit="1"/>
              </p:cNvSpPr>
              <p:nvPr>
                <p:ph idx="1"/>
              </p:nvPr>
            </p:nvSpPr>
            <p:spPr>
              <a:xfrm>
                <a:off x="661181" y="914399"/>
                <a:ext cx="10902461" cy="5176066"/>
              </a:xfrm>
              <a:blipFill>
                <a:blip r:embed="rId2"/>
                <a:stretch>
                  <a:fillRect l="-559" t="-589" r="-55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7616519-CA56-2F0A-098C-4AB33FB14E06}"/>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8BC89B4F-9CF1-01C2-8E84-A6D56E6EDE2A}"/>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1B17CA78-E713-65A0-7F95-1A32DE6A2CFD}"/>
              </a:ext>
            </a:extLst>
          </p:cNvPr>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3385274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B8C1F-15FD-5476-DBE4-A1B93218CB0B}"/>
              </a:ext>
            </a:extLst>
          </p:cNvPr>
          <p:cNvSpPr>
            <a:spLocks noGrp="1"/>
          </p:cNvSpPr>
          <p:nvPr>
            <p:ph type="title"/>
          </p:nvPr>
        </p:nvSpPr>
        <p:spPr/>
        <p:txBody>
          <a:bodyPr/>
          <a:lstStyle/>
          <a:p>
            <a:r>
              <a:rPr lang="en-US" dirty="0"/>
              <a:t>1. Support vector machine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834D7FF-9C19-789C-58D4-0F343B7AAAF7}"/>
                  </a:ext>
                </a:extLst>
              </p:cNvPr>
              <p:cNvSpPr>
                <a:spLocks noGrp="1"/>
              </p:cNvSpPr>
              <p:nvPr>
                <p:ph idx="1"/>
              </p:nvPr>
            </p:nvSpPr>
            <p:spPr>
              <a:xfrm>
                <a:off x="450165" y="914399"/>
                <a:ext cx="11282289" cy="5176066"/>
              </a:xfrm>
            </p:spPr>
            <p:txBody>
              <a:bodyPr>
                <a:noAutofit/>
              </a:bodyPr>
              <a:lstStyle/>
              <a:p>
                <a:pPr marL="0" marR="0" indent="0" algn="just">
                  <a:spcBef>
                    <a:spcPts val="0"/>
                  </a:spcBef>
                  <a:spcAft>
                    <a:spcPts val="0"/>
                  </a:spcAft>
                  <a:buNone/>
                </a:pPr>
                <a:r>
                  <a:rPr lang="en-US" sz="2100" dirty="0">
                    <a:effectLst/>
                    <a:ea typeface="SimSun" panose="02010600030101010101" pitchFamily="2" charset="-122"/>
                  </a:rPr>
                  <a:t>The essence of SVM method is to find out weight vector </a:t>
                </a:r>
                <a:r>
                  <a:rPr lang="en-US" sz="2100" i="1" dirty="0">
                    <a:effectLst/>
                    <a:ea typeface="SimSun" panose="02010600030101010101" pitchFamily="2" charset="-122"/>
                  </a:rPr>
                  <a:t>W</a:t>
                </a:r>
                <a:r>
                  <a:rPr lang="en-US" sz="2100" dirty="0">
                    <a:effectLst/>
                    <a:ea typeface="SimSun" panose="02010600030101010101" pitchFamily="2" charset="-122"/>
                  </a:rPr>
                  <a:t> and bias </a:t>
                </a:r>
                <a:r>
                  <a:rPr lang="en-US" sz="2100" i="1" dirty="0">
                    <a:effectLst/>
                    <a:ea typeface="SimSun" panose="02010600030101010101" pitchFamily="2" charset="-122"/>
                  </a:rPr>
                  <a:t>b</a:t>
                </a:r>
                <a:r>
                  <a:rPr lang="en-US" sz="2100" dirty="0">
                    <a:effectLst/>
                    <a:ea typeface="SimSun" panose="02010600030101010101" pitchFamily="2" charset="-122"/>
                  </a:rPr>
                  <a:t> so that the hyperplane equation specified by equation 1.1 expresses the maximum-margin hyperplane that maximizes the margin between two classes of training set. The value </a:t>
                </a:r>
                <a14:m>
                  <m:oMath xmlns:m="http://schemas.openxmlformats.org/officeDocument/2006/math">
                    <m:f>
                      <m:fPr>
                        <m:ctrlPr>
                          <a:rPr lang="en-US" sz="2100" i="1">
                            <a:effectLst/>
                            <a:latin typeface="Cambria Math" panose="02040503050406030204" pitchFamily="18" charset="0"/>
                            <a:ea typeface="SimSun" panose="02010600030101010101" pitchFamily="2" charset="-122"/>
                          </a:rPr>
                        </m:ctrlPr>
                      </m:fPr>
                      <m:num>
                        <m:r>
                          <a:rPr lang="en-US" sz="2100" i="1">
                            <a:effectLst/>
                            <a:latin typeface="Cambria Math" panose="02040503050406030204" pitchFamily="18" charset="0"/>
                            <a:ea typeface="SimSun" panose="02010600030101010101" pitchFamily="2" charset="-122"/>
                          </a:rPr>
                          <m:t>𝑏</m:t>
                        </m:r>
                      </m:num>
                      <m:den>
                        <m:d>
                          <m:dPr>
                            <m:begChr m:val="|"/>
                            <m:endChr m:val="|"/>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𝑊</m:t>
                            </m:r>
                          </m:e>
                        </m:d>
                      </m:den>
                    </m:f>
                  </m:oMath>
                </a14:m>
                <a:r>
                  <a:rPr lang="en-US" sz="2100" dirty="0">
                    <a:effectLst/>
                    <a:ea typeface="SimSun" panose="02010600030101010101" pitchFamily="2" charset="-122"/>
                  </a:rPr>
                  <a:t> is the offset of the (maximum-margin) hyperplane from the origin along the weight vector </a:t>
                </a:r>
                <a:r>
                  <a:rPr lang="en-US" sz="2100" i="1" dirty="0">
                    <a:effectLst/>
                    <a:ea typeface="SimSun" panose="02010600030101010101" pitchFamily="2" charset="-122"/>
                  </a:rPr>
                  <a:t>W</a:t>
                </a:r>
                <a:r>
                  <a:rPr lang="en-US" sz="2100" dirty="0">
                    <a:effectLst/>
                    <a:ea typeface="SimSun" panose="02010600030101010101" pitchFamily="2" charset="-122"/>
                  </a:rPr>
                  <a:t> where |</a:t>
                </a:r>
                <a:r>
                  <a:rPr lang="en-US" sz="2100" i="1" dirty="0">
                    <a:effectLst/>
                    <a:ea typeface="SimSun" panose="02010600030101010101" pitchFamily="2" charset="-122"/>
                  </a:rPr>
                  <a:t>W</a:t>
                </a:r>
                <a:r>
                  <a:rPr lang="en-US" sz="2100" dirty="0">
                    <a:effectLst/>
                    <a:ea typeface="SimSun" panose="02010600030101010101" pitchFamily="2" charset="-122"/>
                  </a:rPr>
                  <a:t>| or ||</a:t>
                </a:r>
                <a:r>
                  <a:rPr lang="en-US" sz="2100" i="1" dirty="0">
                    <a:effectLst/>
                    <a:ea typeface="SimSun" panose="02010600030101010101" pitchFamily="2" charset="-122"/>
                  </a:rPr>
                  <a:t>W</a:t>
                </a:r>
                <a:r>
                  <a:rPr lang="en-US" sz="2100" dirty="0">
                    <a:effectLst/>
                    <a:ea typeface="SimSun" panose="02010600030101010101" pitchFamily="2" charset="-122"/>
                  </a:rPr>
                  <a:t>|| denotes length or module of vector </a:t>
                </a:r>
                <a:r>
                  <a:rPr lang="en-US" sz="2100" i="1" dirty="0">
                    <a:effectLst/>
                    <a:ea typeface="SimSun" panose="02010600030101010101" pitchFamily="2" charset="-122"/>
                  </a:rPr>
                  <a:t>W</a:t>
                </a:r>
                <a:r>
                  <a:rPr lang="en-US" sz="2100" dirty="0">
                    <a:effectLst/>
                    <a:ea typeface="SimSun" panose="02010600030101010101" pitchFamily="2" charset="-122"/>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𝑊</m:t>
                          </m:r>
                        </m:e>
                      </m:d>
                      <m:r>
                        <a:rPr lang="en-US" sz="2100" i="1">
                          <a:effectLst/>
                          <a:latin typeface="Cambria Math" panose="02040503050406030204" pitchFamily="18" charset="0"/>
                          <a:ea typeface="SimSun" panose="02010600030101010101" pitchFamily="2" charset="-122"/>
                        </a:rPr>
                        <m:t>=</m:t>
                      </m:r>
                      <m:d>
                        <m:dPr>
                          <m:begChr m:val="‖"/>
                          <m:endChr m:val="‖"/>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𝑊</m:t>
                          </m:r>
                        </m:e>
                      </m:d>
                      <m:r>
                        <a:rPr lang="en-US" sz="2100" i="1">
                          <a:effectLst/>
                          <a:latin typeface="Cambria Math" panose="02040503050406030204" pitchFamily="18" charset="0"/>
                          <a:ea typeface="SimSun" panose="02010600030101010101" pitchFamily="2" charset="-122"/>
                        </a:rPr>
                        <m:t>=</m:t>
                      </m:r>
                      <m:rad>
                        <m:radPr>
                          <m:degHide m:val="on"/>
                          <m:ctrlPr>
                            <a:rPr lang="en-US" sz="2100" i="1">
                              <a:effectLst/>
                              <a:latin typeface="Cambria Math" panose="02040503050406030204" pitchFamily="18" charset="0"/>
                              <a:ea typeface="SimSun" panose="02010600030101010101" pitchFamily="2" charset="-122"/>
                            </a:rPr>
                          </m:ctrlPr>
                        </m:radPr>
                        <m:deg/>
                        <m:e>
                          <m:r>
                            <a:rPr lang="en-US" sz="2100" i="1">
                              <a:effectLst/>
                              <a:latin typeface="Cambria Math" panose="02040503050406030204" pitchFamily="18" charset="0"/>
                              <a:ea typeface="SimSun" panose="02010600030101010101" pitchFamily="2" charset="-122"/>
                            </a:rPr>
                            <m:t>𝑊</m:t>
                          </m:r>
                          <m:r>
                            <a:rPr lang="en-US" sz="2100" i="1">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𝑊</m:t>
                          </m:r>
                        </m:e>
                      </m:rad>
                      <m:r>
                        <a:rPr lang="en-US" sz="2100" i="1">
                          <a:effectLst/>
                          <a:latin typeface="Cambria Math" panose="02040503050406030204" pitchFamily="18" charset="0"/>
                          <a:ea typeface="SimSun" panose="02010600030101010101" pitchFamily="2" charset="-122"/>
                        </a:rPr>
                        <m:t>=</m:t>
                      </m:r>
                      <m:rad>
                        <m:radPr>
                          <m:degHide m:val="on"/>
                          <m:ctrlPr>
                            <a:rPr lang="en-US" sz="2100" i="1">
                              <a:effectLst/>
                              <a:latin typeface="Cambria Math" panose="02040503050406030204" pitchFamily="18" charset="0"/>
                              <a:ea typeface="SimSun" panose="02010600030101010101" pitchFamily="2" charset="-122"/>
                            </a:rPr>
                          </m:ctrlPr>
                        </m:radPr>
                        <m:deg/>
                        <m:e>
                          <m:sSubSup>
                            <m:sSubSupPr>
                              <m:ctrlPr>
                                <a:rPr lang="en-US" sz="2100" i="1">
                                  <a:effectLst/>
                                  <a:latin typeface="Cambria Math" panose="02040503050406030204" pitchFamily="18" charset="0"/>
                                  <a:ea typeface="SimSun" panose="02010600030101010101" pitchFamily="2" charset="-122"/>
                                </a:rPr>
                              </m:ctrlPr>
                            </m:sSubSupPr>
                            <m:e>
                              <m:r>
                                <a:rPr lang="en-US" sz="2100" i="1">
                                  <a:effectLst/>
                                  <a:latin typeface="Cambria Math" panose="02040503050406030204" pitchFamily="18" charset="0"/>
                                  <a:ea typeface="SimSun" panose="02010600030101010101" pitchFamily="2" charset="-122"/>
                                </a:rPr>
                                <m:t>𝑤</m:t>
                              </m:r>
                            </m:e>
                            <m:sub>
                              <m:r>
                                <a:rPr lang="en-US" sz="2100" i="1">
                                  <a:effectLst/>
                                  <a:latin typeface="Cambria Math" panose="02040503050406030204" pitchFamily="18" charset="0"/>
                                  <a:ea typeface="SimSun" panose="02010600030101010101" pitchFamily="2" charset="-122"/>
                                </a:rPr>
                                <m:t>1</m:t>
                              </m:r>
                            </m:sub>
                            <m:sup>
                              <m:r>
                                <a:rPr lang="en-US" sz="2100" i="1">
                                  <a:effectLst/>
                                  <a:latin typeface="Cambria Math" panose="02040503050406030204" pitchFamily="18" charset="0"/>
                                  <a:ea typeface="SimSun" panose="02010600030101010101" pitchFamily="2" charset="-122"/>
                                </a:rPr>
                                <m:t>2</m:t>
                              </m:r>
                            </m:sup>
                          </m:sSubSup>
                          <m:r>
                            <a:rPr lang="en-US" sz="2100" i="1">
                              <a:effectLst/>
                              <a:latin typeface="Cambria Math" panose="02040503050406030204" pitchFamily="18" charset="0"/>
                              <a:ea typeface="SimSun" panose="02010600030101010101" pitchFamily="2" charset="-122"/>
                            </a:rPr>
                            <m:t>+</m:t>
                          </m:r>
                          <m:sSubSup>
                            <m:sSubSupPr>
                              <m:ctrlPr>
                                <a:rPr lang="en-US" sz="2100" i="1">
                                  <a:effectLst/>
                                  <a:latin typeface="Cambria Math" panose="02040503050406030204" pitchFamily="18" charset="0"/>
                                  <a:ea typeface="SimSun" panose="02010600030101010101" pitchFamily="2" charset="-122"/>
                                </a:rPr>
                              </m:ctrlPr>
                            </m:sSubSupPr>
                            <m:e>
                              <m:r>
                                <a:rPr lang="en-US" sz="2100" i="1">
                                  <a:effectLst/>
                                  <a:latin typeface="Cambria Math" panose="02040503050406030204" pitchFamily="18" charset="0"/>
                                  <a:ea typeface="SimSun" panose="02010600030101010101" pitchFamily="2" charset="-122"/>
                                </a:rPr>
                                <m:t>𝑤</m:t>
                              </m:r>
                            </m:e>
                            <m:sub>
                              <m:r>
                                <a:rPr lang="en-US" sz="2100" i="1">
                                  <a:effectLst/>
                                  <a:latin typeface="Cambria Math" panose="02040503050406030204" pitchFamily="18" charset="0"/>
                                  <a:ea typeface="SimSun" panose="02010600030101010101" pitchFamily="2" charset="-122"/>
                                </a:rPr>
                                <m:t>2</m:t>
                              </m:r>
                            </m:sub>
                            <m:sup>
                              <m:r>
                                <a:rPr lang="en-US" sz="2100" i="1">
                                  <a:effectLst/>
                                  <a:latin typeface="Cambria Math" panose="02040503050406030204" pitchFamily="18" charset="0"/>
                                  <a:ea typeface="SimSun" panose="02010600030101010101" pitchFamily="2" charset="-122"/>
                                </a:rPr>
                                <m:t>2</m:t>
                              </m:r>
                            </m:sup>
                          </m:sSubSup>
                          <m:r>
                            <a:rPr lang="en-US" sz="2100" i="1">
                              <a:effectLst/>
                              <a:latin typeface="Cambria Math" panose="02040503050406030204" pitchFamily="18" charset="0"/>
                              <a:ea typeface="SimSun" panose="02010600030101010101" pitchFamily="2" charset="-122"/>
                            </a:rPr>
                            <m:t>+…+</m:t>
                          </m:r>
                          <m:sSubSup>
                            <m:sSubSupPr>
                              <m:ctrlPr>
                                <a:rPr lang="en-US" sz="2100" i="1">
                                  <a:effectLst/>
                                  <a:latin typeface="Cambria Math" panose="02040503050406030204" pitchFamily="18" charset="0"/>
                                  <a:ea typeface="SimSun" panose="02010600030101010101" pitchFamily="2" charset="-122"/>
                                </a:rPr>
                              </m:ctrlPr>
                            </m:sSubSupPr>
                            <m:e>
                              <m:r>
                                <a:rPr lang="en-US" sz="2100" i="1">
                                  <a:effectLst/>
                                  <a:latin typeface="Cambria Math" panose="02040503050406030204" pitchFamily="18" charset="0"/>
                                  <a:ea typeface="SimSun" panose="02010600030101010101" pitchFamily="2" charset="-122"/>
                                </a:rPr>
                                <m:t>𝑤</m:t>
                              </m:r>
                            </m:e>
                            <m:sub>
                              <m:r>
                                <a:rPr lang="en-US" sz="2100" i="1">
                                  <a:effectLst/>
                                  <a:latin typeface="Cambria Math" panose="02040503050406030204" pitchFamily="18" charset="0"/>
                                  <a:ea typeface="SimSun" panose="02010600030101010101" pitchFamily="2" charset="-122"/>
                                </a:rPr>
                                <m:t>𝑝</m:t>
                              </m:r>
                            </m:sub>
                            <m:sup>
                              <m:r>
                                <a:rPr lang="en-US" sz="2100" i="1">
                                  <a:effectLst/>
                                  <a:latin typeface="Cambria Math" panose="02040503050406030204" pitchFamily="18" charset="0"/>
                                  <a:ea typeface="SimSun" panose="02010600030101010101" pitchFamily="2" charset="-122"/>
                                </a:rPr>
                                <m:t>2</m:t>
                              </m:r>
                            </m:sup>
                          </m:sSubSup>
                        </m:e>
                      </m:rad>
                      <m:r>
                        <a:rPr lang="en-US" sz="2100" i="1">
                          <a:effectLst/>
                          <a:latin typeface="Cambria Math" panose="02040503050406030204" pitchFamily="18" charset="0"/>
                          <a:ea typeface="SimSun" panose="02010600030101010101" pitchFamily="2" charset="-122"/>
                        </a:rPr>
                        <m:t>=</m:t>
                      </m:r>
                      <m:rad>
                        <m:radPr>
                          <m:degHide m:val="on"/>
                          <m:ctrlPr>
                            <a:rPr lang="en-US" sz="2100" i="1">
                              <a:effectLst/>
                              <a:latin typeface="Cambria Math" panose="02040503050406030204" pitchFamily="18" charset="0"/>
                              <a:ea typeface="SimSun" panose="02010600030101010101" pitchFamily="2" charset="-122"/>
                            </a:rPr>
                          </m:ctrlPr>
                        </m:radPr>
                        <m:deg/>
                        <m:e>
                          <m:nary>
                            <m:naryPr>
                              <m:chr m:val="∑"/>
                              <m:limLoc m:val="undOvr"/>
                              <m:ctrlPr>
                                <a:rPr lang="en-US" sz="2100" i="1">
                                  <a:effectLst/>
                                  <a:latin typeface="Cambria Math" panose="02040503050406030204" pitchFamily="18" charset="0"/>
                                  <a:ea typeface="SimSun" panose="02010600030101010101" pitchFamily="2" charset="-122"/>
                                </a:rPr>
                              </m:ctrlPr>
                            </m:naryPr>
                            <m:sub>
                              <m:r>
                                <a:rPr lang="en-US" sz="2100" i="1">
                                  <a:effectLst/>
                                  <a:latin typeface="Cambria Math" panose="02040503050406030204" pitchFamily="18" charset="0"/>
                                  <a:ea typeface="SimSun" panose="02010600030101010101" pitchFamily="2" charset="-122"/>
                                </a:rPr>
                                <m:t>𝑖</m:t>
                              </m:r>
                              <m:r>
                                <a:rPr lang="en-US" sz="2100" i="1">
                                  <a:effectLst/>
                                  <a:latin typeface="Cambria Math" panose="02040503050406030204" pitchFamily="18" charset="0"/>
                                  <a:ea typeface="SimSun" panose="02010600030101010101" pitchFamily="2" charset="-122"/>
                                </a:rPr>
                                <m:t>=1</m:t>
                              </m:r>
                            </m:sub>
                            <m:sup>
                              <m:r>
                                <a:rPr lang="en-US" sz="2100" i="1">
                                  <a:effectLst/>
                                  <a:latin typeface="Cambria Math" panose="02040503050406030204" pitchFamily="18" charset="0"/>
                                  <a:ea typeface="SimSun" panose="02010600030101010101" pitchFamily="2" charset="-122"/>
                                </a:rPr>
                                <m:t>𝑝</m:t>
                              </m:r>
                            </m:sup>
                            <m:e>
                              <m:sSubSup>
                                <m:sSubSupPr>
                                  <m:ctrlPr>
                                    <a:rPr lang="en-US" sz="2100" i="1">
                                      <a:effectLst/>
                                      <a:latin typeface="Cambria Math" panose="02040503050406030204" pitchFamily="18" charset="0"/>
                                      <a:ea typeface="SimSun" panose="02010600030101010101" pitchFamily="2" charset="-122"/>
                                    </a:rPr>
                                  </m:ctrlPr>
                                </m:sSubSupPr>
                                <m:e>
                                  <m:r>
                                    <a:rPr lang="en-US" sz="2100" i="1">
                                      <a:effectLst/>
                                      <a:latin typeface="Cambria Math" panose="02040503050406030204" pitchFamily="18" charset="0"/>
                                      <a:ea typeface="SimSun" panose="02010600030101010101" pitchFamily="2" charset="-122"/>
                                    </a:rPr>
                                    <m:t>𝑤</m:t>
                                  </m:r>
                                </m:e>
                                <m:sub>
                                  <m:r>
                                    <a:rPr lang="en-US" sz="2100" i="1">
                                      <a:effectLst/>
                                      <a:latin typeface="Cambria Math" panose="02040503050406030204" pitchFamily="18" charset="0"/>
                                      <a:ea typeface="SimSun" panose="02010600030101010101" pitchFamily="2" charset="-122"/>
                                    </a:rPr>
                                    <m:t>𝑖</m:t>
                                  </m:r>
                                </m:sub>
                                <m:sup>
                                  <m:r>
                                    <a:rPr lang="en-US" sz="2100" i="1">
                                      <a:effectLst/>
                                      <a:latin typeface="Cambria Math" panose="02040503050406030204" pitchFamily="18" charset="0"/>
                                      <a:ea typeface="SimSun" panose="02010600030101010101" pitchFamily="2" charset="-122"/>
                                    </a:rPr>
                                    <m:t>2</m:t>
                                  </m:r>
                                </m:sup>
                              </m:sSubSup>
                            </m:e>
                          </m:nary>
                        </m:e>
                      </m:rad>
                    </m:oMath>
                  </m:oMathPara>
                </a14:m>
                <a:endParaRPr lang="en-US" sz="2100" dirty="0">
                  <a:effectLst/>
                  <a:ea typeface="SimSun" panose="02010600030101010101" pitchFamily="2" charset="-122"/>
                </a:endParaRPr>
              </a:p>
              <a:p>
                <a:pPr marL="0" marR="0" indent="0" algn="just">
                  <a:spcBef>
                    <a:spcPts val="0"/>
                  </a:spcBef>
                  <a:spcAft>
                    <a:spcPts val="0"/>
                  </a:spcAft>
                  <a:buNone/>
                </a:pPr>
                <a:r>
                  <a:rPr lang="en-US" sz="2100" dirty="0">
                    <a:effectLst/>
                    <a:ea typeface="SimSun" panose="02010600030101010101" pitchFamily="2" charset="-122"/>
                  </a:rPr>
                  <a:t>Note that we use two notations </a:t>
                </a:r>
                <a14:m>
                  <m:oMath xmlns:m="http://schemas.openxmlformats.org/officeDocument/2006/math">
                    <m:d>
                      <m:dPr>
                        <m:begChr m:val="|"/>
                        <m:endChr m:val="|"/>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m:t>
                        </m:r>
                      </m:e>
                    </m:d>
                  </m:oMath>
                </a14:m>
                <a:r>
                  <a:rPr lang="en-US" sz="2100" dirty="0">
                    <a:effectLst/>
                    <a:ea typeface="SimSun" panose="02010600030101010101" pitchFamily="2" charset="-122"/>
                  </a:rPr>
                  <a:t> and </a:t>
                </a:r>
                <a14:m>
                  <m:oMath xmlns:m="http://schemas.openxmlformats.org/officeDocument/2006/math">
                    <m:d>
                      <m:dPr>
                        <m:begChr m:val="‖"/>
                        <m:endChr m:val="‖"/>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m:t>
                        </m:r>
                      </m:e>
                    </m:d>
                  </m:oMath>
                </a14:m>
                <a:r>
                  <a:rPr lang="en-US" sz="2100" dirty="0">
                    <a:effectLst/>
                    <a:ea typeface="SimSun" panose="02010600030101010101" pitchFamily="2" charset="-122"/>
                  </a:rPr>
                  <a:t> for denoting the length of vector. Additionally, the value </a:t>
                </a:r>
                <a14:m>
                  <m:oMath xmlns:m="http://schemas.openxmlformats.org/officeDocument/2006/math">
                    <m:f>
                      <m:fPr>
                        <m:ctrlPr>
                          <a:rPr lang="en-US" sz="2100" i="1">
                            <a:effectLst/>
                            <a:latin typeface="Cambria Math" panose="02040503050406030204" pitchFamily="18" charset="0"/>
                          </a:rPr>
                        </m:ctrlPr>
                      </m:fPr>
                      <m:num>
                        <m:r>
                          <a:rPr lang="en-US" sz="2100" i="1">
                            <a:effectLst/>
                            <a:latin typeface="Cambria Math" panose="02040503050406030204" pitchFamily="18" charset="0"/>
                            <a:ea typeface="SimSun" panose="02010600030101010101" pitchFamily="2" charset="-122"/>
                          </a:rPr>
                          <m:t>2</m:t>
                        </m:r>
                      </m:num>
                      <m:den>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𝑊</m:t>
                            </m:r>
                          </m:e>
                        </m:d>
                      </m:den>
                    </m:f>
                  </m:oMath>
                </a14:m>
                <a:r>
                  <a:rPr lang="en-US" sz="2100" dirty="0">
                    <a:effectLst/>
                    <a:ea typeface="SimSun" panose="02010600030101010101" pitchFamily="2" charset="-122"/>
                  </a:rPr>
                  <a:t> is the width of the margin as seen in figure 1.2. To determine the margin, two parallel hyperplanes are constructed, one on each side of the maximum-margin hyperplane. Such two parallel hyperplanes are represented by two hyperplane equations, as shown in equation 1.2 as follows:</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100" i="1" smtClean="0">
                              <a:effectLst/>
                              <a:latin typeface="Cambria Math" panose="02040503050406030204" pitchFamily="18" charset="0"/>
                              <a:ea typeface="SimSun" panose="02010600030101010101" pitchFamily="2" charset="-122"/>
                            </a:rPr>
                          </m:ctrlPr>
                        </m:mPr>
                        <m:mr>
                          <m:e>
                            <m:r>
                              <a:rPr lang="en-US" sz="2100" i="1">
                                <a:latin typeface="Cambria Math" panose="02040503050406030204" pitchFamily="18" charset="0"/>
                                <a:ea typeface="SimSun" panose="02010600030101010101" pitchFamily="2" charset="-122"/>
                              </a:rPr>
                              <m:t>𝑊</m:t>
                            </m:r>
                            <m:r>
                              <a:rPr lang="en-US" sz="2100">
                                <a:latin typeface="Cambria Math" panose="02040503050406030204" pitchFamily="18" charset="0"/>
                                <a:ea typeface="SimSun" panose="02010600030101010101" pitchFamily="2" charset="-122"/>
                              </a:rPr>
                              <m:t>∘</m:t>
                            </m:r>
                            <m:sSub>
                              <m:sSubPr>
                                <m:ctrlPr>
                                  <a:rPr lang="en-US" sz="2100" i="1">
                                    <a:latin typeface="Cambria Math" panose="02040503050406030204" pitchFamily="18" charset="0"/>
                                  </a:rPr>
                                </m:ctrlPr>
                              </m:sSubPr>
                              <m:e>
                                <m:r>
                                  <a:rPr lang="en-US" sz="2100" i="1">
                                    <a:latin typeface="Cambria Math" panose="02040503050406030204" pitchFamily="18" charset="0"/>
                                    <a:ea typeface="SimSun" panose="02010600030101010101" pitchFamily="2" charset="-122"/>
                                  </a:rPr>
                                  <m:t>𝑋</m:t>
                                </m:r>
                              </m:e>
                              <m:sub>
                                <m:r>
                                  <a:rPr lang="en-US" sz="2100" i="1">
                                    <a:latin typeface="Cambria Math" panose="02040503050406030204" pitchFamily="18" charset="0"/>
                                    <a:ea typeface="SimSun" panose="02010600030101010101" pitchFamily="2" charset="-122"/>
                                  </a:rPr>
                                  <m:t>𝑖</m:t>
                                </m:r>
                              </m:sub>
                            </m:sSub>
                            <m:r>
                              <a:rPr lang="en-US" sz="2100" i="1">
                                <a:latin typeface="Cambria Math" panose="02040503050406030204" pitchFamily="18" charset="0"/>
                                <a:ea typeface="SimSun" panose="02010600030101010101" pitchFamily="2" charset="-122"/>
                              </a:rPr>
                              <m:t>−</m:t>
                            </m:r>
                            <m:r>
                              <a:rPr lang="en-US" sz="2100" i="1">
                                <a:latin typeface="Cambria Math" panose="02040503050406030204" pitchFamily="18" charset="0"/>
                                <a:ea typeface="SimSun" panose="02010600030101010101" pitchFamily="2" charset="-122"/>
                              </a:rPr>
                              <m:t>𝑏</m:t>
                            </m:r>
                            <m:r>
                              <a:rPr lang="en-US" sz="2100">
                                <a:latin typeface="Cambria Math" panose="02040503050406030204" pitchFamily="18" charset="0"/>
                                <a:ea typeface="SimSun" panose="02010600030101010101" pitchFamily="2" charset="-122"/>
                              </a:rPr>
                              <m:t>=1</m:t>
                            </m:r>
                          </m:e>
                        </m:mr>
                        <m:mr>
                          <m:e>
                            <m:r>
                              <a:rPr lang="en-US" sz="2100" i="1">
                                <a:latin typeface="Cambria Math" panose="02040503050406030204" pitchFamily="18" charset="0"/>
                                <a:ea typeface="SimSun" panose="02010600030101010101" pitchFamily="2" charset="-122"/>
                              </a:rPr>
                              <m:t>𝑊</m:t>
                            </m:r>
                            <m:r>
                              <a:rPr lang="en-US" sz="2100">
                                <a:latin typeface="Cambria Math" panose="02040503050406030204" pitchFamily="18" charset="0"/>
                                <a:ea typeface="SimSun" panose="02010600030101010101" pitchFamily="2" charset="-122"/>
                              </a:rPr>
                              <m:t>∘</m:t>
                            </m:r>
                            <m:sSub>
                              <m:sSubPr>
                                <m:ctrlPr>
                                  <a:rPr lang="en-US" sz="2100" i="1">
                                    <a:latin typeface="Cambria Math" panose="02040503050406030204" pitchFamily="18" charset="0"/>
                                  </a:rPr>
                                </m:ctrlPr>
                              </m:sSubPr>
                              <m:e>
                                <m:r>
                                  <a:rPr lang="en-US" sz="2100" i="1">
                                    <a:latin typeface="Cambria Math" panose="02040503050406030204" pitchFamily="18" charset="0"/>
                                    <a:ea typeface="SimSun" panose="02010600030101010101" pitchFamily="2" charset="-122"/>
                                  </a:rPr>
                                  <m:t>𝑋</m:t>
                                </m:r>
                              </m:e>
                              <m:sub>
                                <m:r>
                                  <a:rPr lang="en-US" sz="2100" i="1">
                                    <a:latin typeface="Cambria Math" panose="02040503050406030204" pitchFamily="18" charset="0"/>
                                    <a:ea typeface="SimSun" panose="02010600030101010101" pitchFamily="2" charset="-122"/>
                                  </a:rPr>
                                  <m:t>𝑖</m:t>
                                </m:r>
                              </m:sub>
                            </m:sSub>
                            <m:r>
                              <a:rPr lang="en-US" sz="2100" i="1">
                                <a:latin typeface="Cambria Math" panose="02040503050406030204" pitchFamily="18" charset="0"/>
                                <a:ea typeface="SimSun" panose="02010600030101010101" pitchFamily="2" charset="-122"/>
                              </a:rPr>
                              <m:t>−</m:t>
                            </m:r>
                            <m:r>
                              <a:rPr lang="en-US" sz="2100" i="1">
                                <a:latin typeface="Cambria Math" panose="02040503050406030204" pitchFamily="18" charset="0"/>
                                <a:ea typeface="SimSun" panose="02010600030101010101" pitchFamily="2" charset="-122"/>
                              </a:rPr>
                              <m:t>𝑏</m:t>
                            </m:r>
                            <m:r>
                              <a:rPr lang="en-US" sz="2100">
                                <a:latin typeface="Cambria Math" panose="02040503050406030204" pitchFamily="18" charset="0"/>
                                <a:ea typeface="SimSun" panose="02010600030101010101" pitchFamily="2" charset="-122"/>
                              </a:rPr>
                              <m:t>=</m:t>
                            </m:r>
                            <m:r>
                              <a:rPr lang="en-US" sz="2100" i="1">
                                <a:latin typeface="Cambria Math" panose="02040503050406030204" pitchFamily="18" charset="0"/>
                                <a:ea typeface="SimSun" panose="02010600030101010101" pitchFamily="2" charset="-122"/>
                              </a:rPr>
                              <m:t>−</m:t>
                            </m:r>
                            <m:r>
                              <a:rPr lang="en-US" sz="2100">
                                <a:latin typeface="Cambria Math" panose="02040503050406030204" pitchFamily="18" charset="0"/>
                                <a:ea typeface="SimSun" panose="02010600030101010101" pitchFamily="2" charset="-122"/>
                              </a:rPr>
                              <m:t>1</m:t>
                            </m:r>
                          </m:e>
                        </m:mr>
                      </m:m>
                      <m:r>
                        <a:rPr lang="en-US" sz="2100" b="0" i="1" smtClean="0">
                          <a:effectLst/>
                          <a:latin typeface="Cambria Math" panose="02040503050406030204" pitchFamily="18" charset="0"/>
                          <a:ea typeface="SimSun" panose="02010600030101010101" pitchFamily="2" charset="-122"/>
                        </a:rPr>
                        <m:t>    (1.2)</m:t>
                      </m:r>
                    </m:oMath>
                  </m:oMathPara>
                </a14:m>
                <a:endParaRPr lang="en-US" sz="2100" dirty="0">
                  <a:effectLst/>
                  <a:ea typeface="SimSun" panose="02010600030101010101" pitchFamily="2" charset="-122"/>
                </a:endParaRPr>
              </a:p>
              <a:p>
                <a:pPr marL="0" marR="0" indent="0" algn="just">
                  <a:spcBef>
                    <a:spcPts val="0"/>
                  </a:spcBef>
                  <a:spcAft>
                    <a:spcPts val="0"/>
                  </a:spcAft>
                  <a:buNone/>
                </a:pPr>
                <a:endParaRPr lang="en-US" sz="2100" dirty="0"/>
              </a:p>
            </p:txBody>
          </p:sp>
        </mc:Choice>
        <mc:Fallback>
          <p:sp>
            <p:nvSpPr>
              <p:cNvPr id="3" name="Content Placeholder 2">
                <a:extLst>
                  <a:ext uri="{FF2B5EF4-FFF2-40B4-BE49-F238E27FC236}">
                    <a16:creationId xmlns:a16="http://schemas.microsoft.com/office/drawing/2014/main" id="{B834D7FF-9C19-789C-58D4-0F343B7AAAF7}"/>
                  </a:ext>
                </a:extLst>
              </p:cNvPr>
              <p:cNvSpPr>
                <a:spLocks noGrp="1" noRot="1" noChangeAspect="1" noMove="1" noResize="1" noEditPoints="1" noAdjustHandles="1" noChangeArrowheads="1" noChangeShapeType="1" noTextEdit="1"/>
              </p:cNvSpPr>
              <p:nvPr>
                <p:ph idx="1"/>
              </p:nvPr>
            </p:nvSpPr>
            <p:spPr>
              <a:xfrm>
                <a:off x="450165" y="914399"/>
                <a:ext cx="11282289" cy="5176066"/>
              </a:xfrm>
              <a:blipFill>
                <a:blip r:embed="rId2"/>
                <a:stretch>
                  <a:fillRect l="-648" t="-707" r="-64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13A8313-3EB4-C36D-3410-9B29B6533ADB}"/>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4C9717B9-D557-3884-67DD-1B52A8F9E033}"/>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08F5A14D-AD7C-B2AA-B6C6-FAE39FDB85EA}"/>
              </a:ext>
            </a:extLst>
          </p:cNvPr>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3754891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6786-15BC-BCC8-F1DF-D57F6C3DE156}"/>
              </a:ext>
            </a:extLst>
          </p:cNvPr>
          <p:cNvSpPr>
            <a:spLocks noGrp="1"/>
          </p:cNvSpPr>
          <p:nvPr>
            <p:ph type="title"/>
          </p:nvPr>
        </p:nvSpPr>
        <p:spPr/>
        <p:txBody>
          <a:bodyPr/>
          <a:lstStyle/>
          <a:p>
            <a:r>
              <a:rPr lang="en-US" dirty="0"/>
              <a:t>1. Support vector machine</a:t>
            </a:r>
          </a:p>
        </p:txBody>
      </p:sp>
      <p:sp>
        <p:nvSpPr>
          <p:cNvPr id="3" name="Content Placeholder 2">
            <a:extLst>
              <a:ext uri="{FF2B5EF4-FFF2-40B4-BE49-F238E27FC236}">
                <a16:creationId xmlns:a16="http://schemas.microsoft.com/office/drawing/2014/main" id="{17FE684D-D5DD-2690-5D08-627ECF4CA02D}"/>
              </a:ext>
            </a:extLst>
          </p:cNvPr>
          <p:cNvSpPr>
            <a:spLocks noGrp="1"/>
          </p:cNvSpPr>
          <p:nvPr>
            <p:ph idx="1"/>
          </p:nvPr>
        </p:nvSpPr>
        <p:spPr>
          <a:xfrm>
            <a:off x="377371" y="914399"/>
            <a:ext cx="6484258" cy="5176066"/>
          </a:xfrm>
        </p:spPr>
        <p:txBody>
          <a:bodyPr>
            <a:noAutofit/>
          </a:bodyPr>
          <a:lstStyle/>
          <a:p>
            <a:pPr marL="0" indent="0">
              <a:buNone/>
            </a:pPr>
            <a:r>
              <a:rPr lang="en-US" sz="2100" dirty="0">
                <a:effectLst/>
                <a:latin typeface="Times New Roman" panose="02020603050405020304" pitchFamily="18" charset="0"/>
                <a:ea typeface="SimSun" panose="02010600030101010101" pitchFamily="2" charset="-122"/>
              </a:rPr>
              <a:t>Figure 1.2 (</a:t>
            </a:r>
            <a:r>
              <a:rPr lang="en-US" sz="2100" dirty="0" err="1">
                <a:effectLst/>
                <a:latin typeface="Times New Roman" panose="02020603050405020304" pitchFamily="18" charset="0"/>
                <a:ea typeface="SimSun" panose="02010600030101010101" pitchFamily="2" charset="-122"/>
              </a:rPr>
              <a:t>Wikibooks</a:t>
            </a:r>
            <a:r>
              <a:rPr lang="en-US" sz="2100" dirty="0">
                <a:effectLst/>
                <a:latin typeface="Times New Roman" panose="02020603050405020304" pitchFamily="18" charset="0"/>
                <a:ea typeface="SimSun" panose="02010600030101010101" pitchFamily="2" charset="-122"/>
              </a:rPr>
              <a:t>, 2008) illustrates maximum-margin hyperplane, weight vector </a:t>
            </a:r>
            <a:r>
              <a:rPr lang="en-US" sz="2100" i="1" dirty="0">
                <a:effectLst/>
                <a:latin typeface="Times New Roman" panose="02020603050405020304" pitchFamily="18" charset="0"/>
                <a:ea typeface="SimSun" panose="02010600030101010101" pitchFamily="2" charset="-122"/>
              </a:rPr>
              <a:t>W</a:t>
            </a:r>
            <a:r>
              <a:rPr lang="en-US" sz="2100" dirty="0">
                <a:effectLst/>
                <a:latin typeface="Times New Roman" panose="02020603050405020304" pitchFamily="18" charset="0"/>
                <a:ea typeface="SimSun" panose="02010600030101010101" pitchFamily="2" charset="-122"/>
              </a:rPr>
              <a:t> and two parallel hyperplanes. As seen in the figure 1.2, the margin is limited by such two parallel hyperplanes. Exactly, there are two margins (each one for a parallel hyperplane) but it is convenient for referring both margins as the unified single margin as usual. You can imagine such margin as a road and SVM method aims to maximize the width of such road. Data points lying on (or are very near to) two parallel hyperplanes are called support vectors because they construct mainly the maximum-margin hyperplane in the middle. This is the reason that the classification method is called support vector machine (SVM).</a:t>
            </a:r>
            <a:endParaRPr lang="en-US" sz="2100" dirty="0">
              <a:ea typeface="SimSun" panose="02010600030101010101" pitchFamily="2" charset="-122"/>
            </a:endParaRPr>
          </a:p>
          <a:p>
            <a:pPr marL="0" indent="0">
              <a:buNone/>
            </a:pPr>
            <a:r>
              <a:rPr lang="en-US" sz="2100" b="1" dirty="0">
                <a:effectLst/>
                <a:latin typeface="Times New Roman" panose="02020603050405020304" pitchFamily="18" charset="0"/>
                <a:ea typeface="SimSun" panose="02010600030101010101" pitchFamily="2" charset="-122"/>
              </a:rPr>
              <a:t>Figure 1.2.</a:t>
            </a:r>
            <a:r>
              <a:rPr lang="en-US" sz="2100" dirty="0">
                <a:effectLst/>
                <a:latin typeface="Times New Roman" panose="02020603050405020304" pitchFamily="18" charset="0"/>
                <a:ea typeface="SimSun" panose="02010600030101010101" pitchFamily="2" charset="-122"/>
              </a:rPr>
              <a:t> Maximum-margin hyperplane, parallel hyperplanes and weight vector </a:t>
            </a:r>
            <a:r>
              <a:rPr lang="en-US" sz="2100" i="1" dirty="0">
                <a:effectLst/>
                <a:latin typeface="Times New Roman" panose="02020603050405020304" pitchFamily="18" charset="0"/>
                <a:ea typeface="SimSun" panose="02010600030101010101" pitchFamily="2" charset="-122"/>
              </a:rPr>
              <a:t>W</a:t>
            </a:r>
          </a:p>
          <a:p>
            <a:pPr marL="0" indent="0">
              <a:buNone/>
            </a:pPr>
            <a:endParaRPr lang="en-US" sz="2100" dirty="0">
              <a:ea typeface="SimSun" panose="02010600030101010101" pitchFamily="2" charset="-122"/>
            </a:endParaRPr>
          </a:p>
          <a:p>
            <a:pPr marL="0" indent="0">
              <a:buNone/>
            </a:pPr>
            <a:endParaRPr lang="en-US" sz="2100" dirty="0"/>
          </a:p>
        </p:txBody>
      </p:sp>
      <p:sp>
        <p:nvSpPr>
          <p:cNvPr id="4" name="Date Placeholder 3">
            <a:extLst>
              <a:ext uri="{FF2B5EF4-FFF2-40B4-BE49-F238E27FC236}">
                <a16:creationId xmlns:a16="http://schemas.microsoft.com/office/drawing/2014/main" id="{68729782-FF6C-4EBC-E05F-090C699D0035}"/>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A0DC8334-D594-3E95-B82C-905E03673CA4}"/>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ADFB83B8-5757-3118-CA80-5CA438CA9E73}"/>
              </a:ext>
            </a:extLst>
          </p:cNvPr>
          <p:cNvSpPr>
            <a:spLocks noGrp="1"/>
          </p:cNvSpPr>
          <p:nvPr>
            <p:ph type="sldNum" sz="quarter" idx="12"/>
          </p:nvPr>
        </p:nvSpPr>
        <p:spPr/>
        <p:txBody>
          <a:bodyPr/>
          <a:lstStyle/>
          <a:p>
            <a:fld id="{5DB5036F-1FF2-46C4-8D2B-59C7E3B91952}" type="slidenum">
              <a:rPr lang="en-US" smtClean="0"/>
              <a:pPr/>
              <a:t>7</a:t>
            </a:fld>
            <a:endParaRPr lang="en-US"/>
          </a:p>
        </p:txBody>
      </p:sp>
      <p:pic>
        <p:nvPicPr>
          <p:cNvPr id="8" name="Picture 7" descr="Scatter chart&#10;&#10;Description automatically generated with low confidence">
            <a:extLst>
              <a:ext uri="{FF2B5EF4-FFF2-40B4-BE49-F238E27FC236}">
                <a16:creationId xmlns:a16="http://schemas.microsoft.com/office/drawing/2014/main" id="{3634A37C-9D7E-F7CC-8C59-FFADBE3B5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1629" y="886550"/>
            <a:ext cx="4953000" cy="5336858"/>
          </a:xfrm>
          <a:prstGeom prst="rect">
            <a:avLst/>
          </a:prstGeom>
        </p:spPr>
      </p:pic>
    </p:spTree>
    <p:extLst>
      <p:ext uri="{BB962C8B-B14F-4D97-AF65-F5344CB8AC3E}">
        <p14:creationId xmlns:p14="http://schemas.microsoft.com/office/powerpoint/2010/main" val="986552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3020-3E67-517A-9B75-3E96458136E9}"/>
              </a:ext>
            </a:extLst>
          </p:cNvPr>
          <p:cNvSpPr>
            <a:spLocks noGrp="1"/>
          </p:cNvSpPr>
          <p:nvPr>
            <p:ph type="title"/>
          </p:nvPr>
        </p:nvSpPr>
        <p:spPr/>
        <p:txBody>
          <a:bodyPr/>
          <a:lstStyle/>
          <a:p>
            <a:r>
              <a:rPr lang="en-US" dirty="0"/>
              <a:t>1. Support vector machine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E4C8E53-179E-632E-305B-375F9E1BC659}"/>
                  </a:ext>
                </a:extLst>
              </p:cNvPr>
              <p:cNvSpPr>
                <a:spLocks noGrp="1"/>
              </p:cNvSpPr>
              <p:nvPr>
                <p:ph idx="1"/>
              </p:nvPr>
            </p:nvSpPr>
            <p:spPr/>
            <p:txBody>
              <a:bodyPr>
                <a:normAutofit/>
              </a:bodyPr>
              <a:lstStyle/>
              <a:p>
                <a:pPr marL="0" marR="0" indent="0" algn="just">
                  <a:spcBef>
                    <a:spcPts val="0"/>
                  </a:spcBef>
                  <a:spcAft>
                    <a:spcPts val="0"/>
                  </a:spcAft>
                  <a:buNone/>
                </a:pP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To prevent vectors from falling into the margin, all vectors belonging to two classes </a:t>
                </a:r>
                <a:r>
                  <a:rPr lang="en-US" sz="2300" i="1"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23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and</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300" i="1"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23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–1 have two following constraints, respectively:</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mPr>
                            <m:mr>
                              <m:e>
                                <m:r>
                                  <a:rPr lang="en-US" sz="23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300" i="1">
                                    <a:effectLst/>
                                    <a:latin typeface="Cambria Math" panose="02040503050406030204" pitchFamily="18" charset="0"/>
                                    <a:ea typeface="SimSun" panose="02010600030101010101" pitchFamily="2" charset="-122"/>
                                    <a:cs typeface="Times New Roman" panose="02020603050405020304" pitchFamily="18" charset="0"/>
                                  </a:rPr>
                                  <m:t>≥1    </m:t>
                                </m:r>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for</m:t>
                                    </m:r>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belonging</m:t>
                                    </m:r>
                                    <m:r>
                                      <a:rPr lang="en-US" sz="23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to</m:t>
                                    </m:r>
                                    <m:r>
                                      <a:rPr lang="en-US" sz="23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class</m:t>
                                    </m:r>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=+1</m:t>
                                    </m:r>
                                  </m:e>
                                </m:d>
                              </m:e>
                            </m:mr>
                            <m:mr>
                              <m:e>
                                <m:r>
                                  <a:rPr lang="en-US" sz="23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300" i="1">
                                    <a:effectLst/>
                                    <a:latin typeface="Cambria Math" panose="02040503050406030204" pitchFamily="18" charset="0"/>
                                    <a:ea typeface="SimSun" panose="02010600030101010101" pitchFamily="2" charset="-122"/>
                                    <a:cs typeface="Times New Roman" panose="02020603050405020304" pitchFamily="18" charset="0"/>
                                  </a:rPr>
                                  <m:t>≤−1 </m:t>
                                </m:r>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for</m:t>
                                    </m:r>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belonging</m:t>
                                    </m:r>
                                    <m:r>
                                      <a:rPr lang="en-US" sz="23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to</m:t>
                                    </m:r>
                                    <m:r>
                                      <a:rPr lang="en-US" sz="23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class</m:t>
                                    </m:r>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=−1</m:t>
                                    </m:r>
                                  </m:e>
                                </m:d>
                              </m:e>
                            </m:mr>
                          </m:m>
                        </m:e>
                      </m:d>
                    </m:oMath>
                  </m:oMathPara>
                </a14:m>
                <a:endParaRPr lang="en-US" sz="23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300" dirty="0">
                    <a:effectLst/>
                    <a:latin typeface="Times New Roman" panose="02020603050405020304" pitchFamily="18" charset="0"/>
                    <a:ea typeface="SimSun" panose="02010600030101010101" pitchFamily="2" charset="-122"/>
                  </a:rPr>
                  <a:t>As seen in figure 1.2, vectors (data points) belonging to classes </a:t>
                </a:r>
                <a:r>
                  <a:rPr lang="en-US" sz="2300" i="1" dirty="0" err="1">
                    <a:effectLst/>
                    <a:latin typeface="Times New Roman" panose="02020603050405020304" pitchFamily="18" charset="0"/>
                    <a:ea typeface="SimSun" panose="02010600030101010101" pitchFamily="2" charset="-122"/>
                  </a:rPr>
                  <a:t>y</a:t>
                </a:r>
                <a:r>
                  <a:rPr lang="en-US" sz="2300" i="1" baseline="-25000" dirty="0" err="1">
                    <a:effectLst/>
                    <a:latin typeface="Times New Roman" panose="02020603050405020304" pitchFamily="18" charset="0"/>
                    <a:ea typeface="SimSun" panose="02010600030101010101" pitchFamily="2" charset="-122"/>
                  </a:rPr>
                  <a:t>i</a:t>
                </a:r>
                <a:r>
                  <a:rPr lang="en-US" sz="2300" dirty="0">
                    <a:effectLst/>
                    <a:latin typeface="Times New Roman" panose="02020603050405020304" pitchFamily="18" charset="0"/>
                    <a:ea typeface="SimSun" panose="02010600030101010101" pitchFamily="2" charset="-122"/>
                  </a:rPr>
                  <a:t>=+1 and </a:t>
                </a:r>
                <a:r>
                  <a:rPr lang="en-US" sz="2300" i="1" dirty="0" err="1">
                    <a:effectLst/>
                    <a:latin typeface="Times New Roman" panose="02020603050405020304" pitchFamily="18" charset="0"/>
                    <a:ea typeface="SimSun" panose="02010600030101010101" pitchFamily="2" charset="-122"/>
                  </a:rPr>
                  <a:t>y</a:t>
                </a:r>
                <a:r>
                  <a:rPr lang="en-US" sz="2300" i="1" baseline="-25000" dirty="0" err="1">
                    <a:effectLst/>
                    <a:latin typeface="Times New Roman" panose="02020603050405020304" pitchFamily="18" charset="0"/>
                    <a:ea typeface="SimSun" panose="02010600030101010101" pitchFamily="2" charset="-122"/>
                  </a:rPr>
                  <a:t>i</a:t>
                </a:r>
                <a:r>
                  <a:rPr lang="en-US" sz="2300" i="1" dirty="0">
                    <a:effectLst/>
                    <a:latin typeface="Times New Roman" panose="02020603050405020304" pitchFamily="18" charset="0"/>
                    <a:ea typeface="SimSun" panose="02010600030101010101" pitchFamily="2" charset="-122"/>
                  </a:rPr>
                  <a:t>=</a:t>
                </a:r>
                <a:r>
                  <a:rPr lang="en-US" sz="2300" dirty="0">
                    <a:effectLst/>
                    <a:latin typeface="Times New Roman" panose="02020603050405020304" pitchFamily="18" charset="0"/>
                    <a:ea typeface="SimSun" panose="02010600030101010101" pitchFamily="2" charset="-122"/>
                  </a:rPr>
                  <a:t>–1 are depicted as black circles and white circles, respectively. Such two constraints are unified into the so-called classification constraint specified by equation 1.3 as follows:</a:t>
                </a:r>
              </a:p>
              <a:p>
                <a:pPr marL="0" indent="0">
                  <a:buNone/>
                </a:pPr>
                <a14:m>
                  <m:oMathPara xmlns:m="http://schemas.openxmlformats.org/officeDocument/2006/math">
                    <m:oMathParaPr>
                      <m:jc m:val="right"/>
                    </m:oMathParaPr>
                    <m:oMath xmlns:m="http://schemas.openxmlformats.org/officeDocument/2006/math">
                      <m:sSub>
                        <m:sSubPr>
                          <m:ctrlPr>
                            <a:rPr lang="en-US" sz="2300" i="1" smtClean="0">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300" i="1">
                          <a:effectLst/>
                          <a:latin typeface="Cambria Math" panose="02040503050406030204" pitchFamily="18" charset="0"/>
                          <a:ea typeface="SimSun" panose="02010600030101010101" pitchFamily="2" charset="-122"/>
                          <a:cs typeface="Times New Roman" panose="02020603050405020304" pitchFamily="18" charset="0"/>
                        </a:rPr>
                        <m:t>≥1⟺1−</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300" i="1">
                          <a:effectLst/>
                          <a:latin typeface="Cambria Math" panose="02040503050406030204" pitchFamily="18" charset="0"/>
                          <a:ea typeface="SimSun" panose="02010600030101010101" pitchFamily="2" charset="-122"/>
                          <a:cs typeface="Times New Roman" panose="02020603050405020304" pitchFamily="18" charset="0"/>
                        </a:rPr>
                        <m:t>≤0</m:t>
                      </m:r>
                      <m:r>
                        <a:rPr lang="en-US" sz="2300" b="0" i="1" smtClean="0">
                          <a:effectLst/>
                          <a:latin typeface="Cambria Math" panose="02040503050406030204" pitchFamily="18" charset="0"/>
                          <a:ea typeface="SimSun" panose="02010600030101010101" pitchFamily="2" charset="-122"/>
                          <a:cs typeface="Times New Roman" panose="02020603050405020304" pitchFamily="18" charset="0"/>
                        </a:rPr>
                        <m:t>    (1.3)</m:t>
                      </m:r>
                    </m:oMath>
                  </m:oMathPara>
                </a14:m>
                <a:endParaRPr lang="en-US" sz="2300" dirty="0"/>
              </a:p>
              <a:p>
                <a:pPr marL="0" indent="0">
                  <a:buNone/>
                </a:pPr>
                <a:r>
                  <a:rPr lang="en-US" sz="2300" dirty="0">
                    <a:effectLst/>
                    <a:latin typeface="Times New Roman" panose="02020603050405020304" pitchFamily="18" charset="0"/>
                    <a:ea typeface="SimSun" panose="02010600030101010101" pitchFamily="2" charset="-122"/>
                  </a:rPr>
                  <a:t>As known, </a:t>
                </a:r>
                <a:r>
                  <a:rPr lang="en-US" sz="2300" i="1" dirty="0" err="1">
                    <a:effectLst/>
                    <a:latin typeface="Times New Roman" panose="02020603050405020304" pitchFamily="18" charset="0"/>
                    <a:ea typeface="SimSun" panose="02010600030101010101" pitchFamily="2" charset="-122"/>
                  </a:rPr>
                  <a:t>y</a:t>
                </a:r>
                <a:r>
                  <a:rPr lang="en-US" sz="2300" i="1" baseline="-25000" dirty="0" err="1">
                    <a:effectLst/>
                    <a:latin typeface="Times New Roman" panose="02020603050405020304" pitchFamily="18" charset="0"/>
                    <a:ea typeface="SimSun" panose="02010600030101010101" pitchFamily="2" charset="-122"/>
                  </a:rPr>
                  <a:t>i</a:t>
                </a:r>
                <a:r>
                  <a:rPr lang="en-US" sz="2300" i="1" dirty="0">
                    <a:effectLst/>
                    <a:latin typeface="Times New Roman" panose="02020603050405020304" pitchFamily="18" charset="0"/>
                    <a:ea typeface="SimSun" panose="02010600030101010101" pitchFamily="2" charset="-122"/>
                  </a:rPr>
                  <a:t>=+</a:t>
                </a:r>
                <a:r>
                  <a:rPr lang="en-US" sz="2300" dirty="0">
                    <a:effectLst/>
                    <a:latin typeface="Times New Roman" panose="02020603050405020304" pitchFamily="18" charset="0"/>
                    <a:ea typeface="SimSun" panose="02010600030101010101" pitchFamily="2" charset="-122"/>
                  </a:rPr>
                  <a:t>1</a:t>
                </a:r>
                <a:r>
                  <a:rPr lang="en-US" sz="2300" i="1" dirty="0">
                    <a:effectLst/>
                    <a:latin typeface="Times New Roman" panose="02020603050405020304" pitchFamily="18" charset="0"/>
                    <a:ea typeface="SimSun" panose="02010600030101010101" pitchFamily="2" charset="-122"/>
                  </a:rPr>
                  <a:t> </a:t>
                </a:r>
                <a:r>
                  <a:rPr lang="en-US" sz="2300" dirty="0">
                    <a:effectLst/>
                    <a:latin typeface="Times New Roman" panose="02020603050405020304" pitchFamily="18" charset="0"/>
                    <a:ea typeface="SimSun" panose="02010600030101010101" pitchFamily="2" charset="-122"/>
                  </a:rPr>
                  <a:t>and</a:t>
                </a:r>
                <a:r>
                  <a:rPr lang="en-US" sz="2300" i="1" dirty="0">
                    <a:effectLst/>
                    <a:latin typeface="Times New Roman" panose="02020603050405020304" pitchFamily="18" charset="0"/>
                    <a:ea typeface="SimSun" panose="02010600030101010101" pitchFamily="2" charset="-122"/>
                  </a:rPr>
                  <a:t> </a:t>
                </a:r>
                <a:r>
                  <a:rPr lang="en-US" sz="2300" i="1" dirty="0" err="1">
                    <a:effectLst/>
                    <a:latin typeface="Times New Roman" panose="02020603050405020304" pitchFamily="18" charset="0"/>
                    <a:ea typeface="SimSun" panose="02010600030101010101" pitchFamily="2" charset="-122"/>
                  </a:rPr>
                  <a:t>y</a:t>
                </a:r>
                <a:r>
                  <a:rPr lang="en-US" sz="2300" i="1" baseline="-25000" dirty="0" err="1">
                    <a:effectLst/>
                    <a:latin typeface="Times New Roman" panose="02020603050405020304" pitchFamily="18" charset="0"/>
                    <a:ea typeface="SimSun" panose="02010600030101010101" pitchFamily="2" charset="-122"/>
                  </a:rPr>
                  <a:t>i</a:t>
                </a:r>
                <a:r>
                  <a:rPr lang="en-US" sz="2300" i="1" dirty="0">
                    <a:effectLst/>
                    <a:latin typeface="Times New Roman" panose="02020603050405020304" pitchFamily="18" charset="0"/>
                    <a:ea typeface="SimSun" panose="02010600030101010101" pitchFamily="2" charset="-122"/>
                  </a:rPr>
                  <a:t>=</a:t>
                </a:r>
                <a:r>
                  <a:rPr lang="en-US" sz="2300" dirty="0">
                    <a:effectLst/>
                    <a:latin typeface="Times New Roman" panose="02020603050405020304" pitchFamily="18" charset="0"/>
                    <a:ea typeface="SimSun" panose="02010600030101010101" pitchFamily="2" charset="-122"/>
                  </a:rPr>
                  <a:t>–1 represent two classes of data points. It is easy to infer that maximum-margin hyperplane which is the result of SVM method is the classifier that aims to determined which class (+1</a:t>
                </a:r>
                <a:r>
                  <a:rPr lang="en-US" sz="2300" i="1" dirty="0">
                    <a:effectLst/>
                    <a:latin typeface="Times New Roman" panose="02020603050405020304" pitchFamily="18" charset="0"/>
                    <a:ea typeface="SimSun" panose="02010600030101010101" pitchFamily="2" charset="-122"/>
                  </a:rPr>
                  <a:t> </a:t>
                </a:r>
                <a:r>
                  <a:rPr lang="en-US" sz="2300" dirty="0">
                    <a:effectLst/>
                    <a:latin typeface="Times New Roman" panose="02020603050405020304" pitchFamily="18" charset="0"/>
                    <a:ea typeface="SimSun" panose="02010600030101010101" pitchFamily="2" charset="-122"/>
                  </a:rPr>
                  <a:t>or –1) a given data point </a:t>
                </a:r>
                <a:r>
                  <a:rPr lang="en-US" sz="2300" i="1" dirty="0">
                    <a:effectLst/>
                    <a:latin typeface="Times New Roman" panose="02020603050405020304" pitchFamily="18" charset="0"/>
                    <a:ea typeface="SimSun" panose="02010600030101010101" pitchFamily="2" charset="-122"/>
                  </a:rPr>
                  <a:t>X</a:t>
                </a:r>
                <a:r>
                  <a:rPr lang="en-US" sz="2300" dirty="0">
                    <a:effectLst/>
                    <a:latin typeface="Times New Roman" panose="02020603050405020304" pitchFamily="18" charset="0"/>
                    <a:ea typeface="SimSun" panose="02010600030101010101" pitchFamily="2" charset="-122"/>
                  </a:rPr>
                  <a:t> belongs to. Your attention please, each data point </a:t>
                </a:r>
                <a:r>
                  <a:rPr lang="en-US" sz="2300" i="1" dirty="0">
                    <a:effectLst/>
                    <a:latin typeface="Times New Roman" panose="02020603050405020304" pitchFamily="18" charset="0"/>
                    <a:ea typeface="SimSun" panose="02010600030101010101" pitchFamily="2" charset="-122"/>
                  </a:rPr>
                  <a:t>X</a:t>
                </a:r>
                <a:r>
                  <a:rPr lang="en-US" sz="2300" i="1" baseline="-25000" dirty="0">
                    <a:effectLst/>
                    <a:latin typeface="Times New Roman" panose="02020603050405020304" pitchFamily="18" charset="0"/>
                    <a:ea typeface="SimSun" panose="02010600030101010101" pitchFamily="2" charset="-122"/>
                  </a:rPr>
                  <a:t>i</a:t>
                </a:r>
                <a:r>
                  <a:rPr lang="en-US" sz="2300" dirty="0">
                    <a:effectLst/>
                    <a:latin typeface="Times New Roman" panose="02020603050405020304" pitchFamily="18" charset="0"/>
                    <a:ea typeface="SimSun" panose="02010600030101010101" pitchFamily="2" charset="-122"/>
                  </a:rPr>
                  <a:t> in training set was assigned by a class </a:t>
                </a:r>
                <a:r>
                  <a:rPr lang="en-US" sz="2300" i="1" dirty="0" err="1">
                    <a:effectLst/>
                    <a:latin typeface="Times New Roman" panose="02020603050405020304" pitchFamily="18" charset="0"/>
                    <a:ea typeface="SimSun" panose="02010600030101010101" pitchFamily="2" charset="-122"/>
                  </a:rPr>
                  <a:t>y</a:t>
                </a:r>
                <a:r>
                  <a:rPr lang="en-US" sz="2300" i="1" baseline="-25000" dirty="0" err="1">
                    <a:effectLst/>
                    <a:latin typeface="Times New Roman" panose="02020603050405020304" pitchFamily="18" charset="0"/>
                    <a:ea typeface="SimSun" panose="02010600030101010101" pitchFamily="2" charset="-122"/>
                  </a:rPr>
                  <a:t>i</a:t>
                </a:r>
                <a:r>
                  <a:rPr lang="en-US" sz="2300" dirty="0">
                    <a:effectLst/>
                    <a:latin typeface="Times New Roman" panose="02020603050405020304" pitchFamily="18" charset="0"/>
                    <a:ea typeface="SimSun" panose="02010600030101010101" pitchFamily="2" charset="-122"/>
                  </a:rPr>
                  <a:t> before and maximum-margin hyperplane constructed from the training set is used to classify any different data point </a:t>
                </a:r>
                <a:r>
                  <a:rPr lang="en-US" sz="2300" i="1" dirty="0">
                    <a:effectLst/>
                    <a:latin typeface="Times New Roman" panose="02020603050405020304" pitchFamily="18" charset="0"/>
                    <a:ea typeface="SimSun" panose="02010600030101010101" pitchFamily="2" charset="-122"/>
                  </a:rPr>
                  <a:t>X</a:t>
                </a:r>
                <a:r>
                  <a:rPr lang="en-US" sz="2300" dirty="0">
                    <a:effectLst/>
                    <a:latin typeface="Times New Roman" panose="02020603050405020304" pitchFamily="18" charset="0"/>
                    <a:ea typeface="SimSun" panose="02010600030101010101" pitchFamily="2" charset="-122"/>
                  </a:rPr>
                  <a:t>.</a:t>
                </a:r>
                <a:endParaRPr lang="en-US" sz="2300" dirty="0"/>
              </a:p>
            </p:txBody>
          </p:sp>
        </mc:Choice>
        <mc:Fallback>
          <p:sp>
            <p:nvSpPr>
              <p:cNvPr id="3" name="Content Placeholder 2">
                <a:extLst>
                  <a:ext uri="{FF2B5EF4-FFF2-40B4-BE49-F238E27FC236}">
                    <a16:creationId xmlns:a16="http://schemas.microsoft.com/office/drawing/2014/main" id="{CE4C8E53-179E-632E-305B-375F9E1BC659}"/>
                  </a:ext>
                </a:extLst>
              </p:cNvPr>
              <p:cNvSpPr>
                <a:spLocks noGrp="1" noRot="1" noChangeAspect="1" noMove="1" noResize="1" noEditPoints="1" noAdjustHandles="1" noChangeArrowheads="1" noChangeShapeType="1" noTextEdit="1"/>
              </p:cNvSpPr>
              <p:nvPr>
                <p:ph idx="1"/>
              </p:nvPr>
            </p:nvSpPr>
            <p:spPr>
              <a:blipFill>
                <a:blip r:embed="rId2"/>
                <a:stretch>
                  <a:fillRect l="-870" t="-942" r="-812" b="-70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32751EF-67B6-D79E-4721-19B592E2AEF1}"/>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C5D4E7F1-802F-048A-A246-B0C1739AE772}"/>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A4FE754F-180E-63E4-BE01-1F7E913A73FC}"/>
              </a:ext>
            </a:extLst>
          </p:cNvPr>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4202236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DEDD3-C3ED-C4CD-CA87-8D004E6AD5E9}"/>
              </a:ext>
            </a:extLst>
          </p:cNvPr>
          <p:cNvSpPr>
            <a:spLocks noGrp="1"/>
          </p:cNvSpPr>
          <p:nvPr>
            <p:ph type="title"/>
          </p:nvPr>
        </p:nvSpPr>
        <p:spPr/>
        <p:txBody>
          <a:bodyPr/>
          <a:lstStyle/>
          <a:p>
            <a:r>
              <a:rPr lang="en-US" dirty="0"/>
              <a:t>1. Support vector machine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98C87-4066-7E93-4B52-6C217C4F31AF}"/>
                  </a:ext>
                </a:extLst>
              </p:cNvPr>
              <p:cNvSpPr>
                <a:spLocks noGrp="1"/>
              </p:cNvSpPr>
              <p:nvPr>
                <p:ph idx="1"/>
              </p:nvPr>
            </p:nvSpPr>
            <p:spPr>
              <a:xfrm>
                <a:off x="295421" y="914399"/>
                <a:ext cx="11563643" cy="5176066"/>
              </a:xfrm>
            </p:spPr>
            <p:txBody>
              <a:bodyPr>
                <a:noAutofit/>
              </a:bodyPr>
              <a:lstStyle/>
              <a:p>
                <a:pPr marL="0" marR="0" indent="0" algn="just">
                  <a:spcBef>
                    <a:spcPts val="0"/>
                  </a:spcBef>
                  <a:spcAft>
                    <a:spcPts val="0"/>
                  </a:spcAft>
                  <a:buNone/>
                </a:pPr>
                <a:r>
                  <a:rPr lang="en-US" sz="2050" dirty="0">
                    <a:effectLst/>
                    <a:latin typeface="Times New Roman" panose="02020603050405020304" pitchFamily="18" charset="0"/>
                    <a:ea typeface="SimSun" panose="02010600030101010101" pitchFamily="2" charset="-122"/>
                    <a:cs typeface="Times New Roman" panose="02020603050405020304" pitchFamily="18" charset="0"/>
                  </a:rPr>
                  <a:t>Because maximum-margin hyperplane is defined by weight vector </a:t>
                </a:r>
                <a:r>
                  <a:rPr lang="en-US" sz="205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it is easy to recognize that the essence of constructing maximum-margin hyperplane is to solve the constrained optimization problem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func>
                        <m:func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minimize</m:t>
                              </m:r>
                            </m:e>
                            <m:lim>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lim>
                          </m:limLow>
                        </m:fName>
                        <m:e>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e>
                      </m:func>
                      <m:r>
                        <a:rPr lang="en-US" sz="205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subject</m:t>
                      </m:r>
                      <m:r>
                        <a:rPr lang="en-US" sz="205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to</m:t>
                      </m:r>
                      <m:r>
                        <a:rPr lang="en-US" sz="205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𝑛</m:t>
                          </m:r>
                        </m:e>
                      </m:acc>
                    </m:oMath>
                  </m:oMathPara>
                </a14:m>
                <a:endParaRPr lang="en-US" sz="205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50" dirty="0">
                    <a:effectLst/>
                    <a:latin typeface="Times New Roman" panose="02020603050405020304" pitchFamily="18" charset="0"/>
                    <a:ea typeface="SimSun" panose="02010600030101010101" pitchFamily="2" charset="-122"/>
                    <a:cs typeface="Times New Roman" panose="02020603050405020304" pitchFamily="18" charset="0"/>
                  </a:rPr>
                  <a:t>Where |</a:t>
                </a:r>
                <a:r>
                  <a:rPr lang="en-US" sz="205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is the length of weight vector </a:t>
                </a:r>
                <a:r>
                  <a:rPr lang="en-US" sz="205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and </a:t>
                </a:r>
                <a14:m>
                  <m:oMath xmlns:m="http://schemas.openxmlformats.org/officeDocument/2006/math">
                    <m:sSub>
                      <m:sSub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is the classification constraint specified by equation 1.3. The reason of minimizing </a:t>
                </a:r>
                <a14:m>
                  <m:oMath xmlns:m="http://schemas.openxmlformats.org/officeDocument/2006/math">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is that distance between two parallel hyperplanes is </a:t>
                </a:r>
                <a14:m>
                  <m:oMath xmlns:m="http://schemas.openxmlformats.org/officeDocument/2006/math">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num>
                      <m:den>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den>
                    </m:f>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and we need to maximize such distance in order to maximize the margin for maximum-margin hyperplane. Then maximizing </a:t>
                </a:r>
                <a14:m>
                  <m:oMath xmlns:m="http://schemas.openxmlformats.org/officeDocument/2006/math">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num>
                      <m:den>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den>
                    </m:f>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is to minimize </a:t>
                </a:r>
                <a14:m>
                  <m:oMath xmlns:m="http://schemas.openxmlformats.org/officeDocument/2006/math">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den>
                    </m:f>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Because it is complex to compute the length |</a:t>
                </a:r>
                <a:r>
                  <a:rPr lang="en-US" sz="205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we substitute </a:t>
                </a:r>
                <a14:m>
                  <m:oMath xmlns:m="http://schemas.openxmlformats.org/officeDocument/2006/math">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for </a:t>
                </a:r>
                <a14:m>
                  <m:oMath xmlns:m="http://schemas.openxmlformats.org/officeDocument/2006/math">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den>
                    </m:f>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when </a:t>
                </a:r>
                <a14:m>
                  <m:oMath xmlns:m="http://schemas.openxmlformats.org/officeDocument/2006/math">
                    <m:sSup>
                      <m:s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is equal to the scalar product </a:t>
                </a:r>
                <a14:m>
                  <m:oMath xmlns:m="http://schemas.openxmlformats.org/officeDocument/2006/math">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bSup>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bSup>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𝑝</m:t>
                          </m:r>
                        </m:sub>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bSup>
                    </m:oMath>
                  </m:oMathPara>
                </a14:m>
                <a:endParaRPr lang="en-US" sz="205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050" dirty="0">
                    <a:effectLst/>
                    <a:latin typeface="Times New Roman" panose="02020603050405020304" pitchFamily="18" charset="0"/>
                    <a:ea typeface="SimSun" panose="02010600030101010101" pitchFamily="2" charset="-122"/>
                  </a:rPr>
                  <a:t>The constrained optimization problem is re-written, shown in equation 1.4 as below:</a:t>
                </a:r>
              </a:p>
              <a:p>
                <a:pPr marL="0" indent="0">
                  <a:buNone/>
                </a:pPr>
                <a14:m>
                  <m:oMathPara xmlns:m="http://schemas.openxmlformats.org/officeDocument/2006/math">
                    <m:oMathParaPr>
                      <m:jc m:val="right"/>
                    </m:oMathParaPr>
                    <m:oMath xmlns:m="http://schemas.openxmlformats.org/officeDocument/2006/math">
                      <m:d>
                        <m:dPr>
                          <m:begChr m:val="{"/>
                          <m:endChr m:val=""/>
                          <m:ctrlPr>
                            <a:rPr lang="en-US" sz="2050" i="1" smtClean="0">
                              <a:effectLst/>
                              <a:latin typeface="Cambria Math" panose="02040503050406030204" pitchFamily="18" charset="0"/>
                            </a:rPr>
                          </m:ctrlPr>
                        </m:dPr>
                        <m:e>
                          <m:m>
                            <m:mPr>
                              <m:mcs>
                                <m:mc>
                                  <m:mcPr>
                                    <m:count m:val="1"/>
                                    <m:mcJc m:val="center"/>
                                  </m:mcPr>
                                </m:mc>
                              </m:mcs>
                              <m:ctrlPr>
                                <a:rPr lang="en-US" sz="2050" i="1">
                                  <a:effectLst/>
                                  <a:latin typeface="Cambria Math" panose="02040503050406030204" pitchFamily="18" charset="0"/>
                                </a:rPr>
                              </m:ctrlPr>
                            </m:mPr>
                            <m:mr>
                              <m:e>
                                <m:func>
                                  <m:funcPr>
                                    <m:ctrlPr>
                                      <a:rPr lang="en-US" sz="2050" i="1">
                                        <a:effectLst/>
                                        <a:latin typeface="Cambria Math" panose="02040503050406030204" pitchFamily="18" charset="0"/>
                                      </a:rPr>
                                    </m:ctrlPr>
                                  </m:funcPr>
                                  <m:fName>
                                    <m:limLow>
                                      <m:limLowPr>
                                        <m:ctrlPr>
                                          <a:rPr lang="en-US" sz="2050" i="1">
                                            <a:effectLst/>
                                            <a:latin typeface="Cambria Math" panose="02040503050406030204" pitchFamily="18" charset="0"/>
                                          </a:rPr>
                                        </m:ctrlPr>
                                      </m:limLowPr>
                                      <m:e>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minimize</m:t>
                                        </m:r>
                                      </m:e>
                                      <m:lim>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lim>
                                    </m:limLow>
                                  </m:fName>
                                  <m:e>
                                    <m:r>
                                      <a:rPr lang="en-US" sz="205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50" i="1">
                                            <a:effectLst/>
                                            <a:latin typeface="Cambria Math" panose="020405030504060302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func>
                                <m:r>
                                  <a:rPr lang="en-US" sz="205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050" i="1">
                                        <a:effectLst/>
                                        <a:latin typeface="Cambria Math" panose="02040503050406030204" pitchFamily="18" charset="0"/>
                                      </a:rPr>
                                    </m:ctrlPr>
                                  </m:funcPr>
                                  <m:fName>
                                    <m:limLow>
                                      <m:limLowPr>
                                        <m:ctrlPr>
                                          <a:rPr lang="en-US" sz="2050" i="1">
                                            <a:effectLst/>
                                            <a:latin typeface="Cambria Math" panose="02040503050406030204" pitchFamily="18" charset="0"/>
                                          </a:rPr>
                                        </m:ctrlPr>
                                      </m:limLowPr>
                                      <m:e>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minimize</m:t>
                                        </m:r>
                                      </m:e>
                                      <m:lim>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lim>
                                    </m:limLow>
                                  </m:fName>
                                  <m:e>
                                    <m:f>
                                      <m:fPr>
                                        <m:ctrlPr>
                                          <a:rPr lang="en-US" sz="2050" i="1">
                                            <a:effectLst/>
                                            <a:latin typeface="Cambria Math" panose="020405030504060302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050" i="1">
                                            <a:effectLst/>
                                            <a:latin typeface="Cambria Math" panose="02040503050406030204" pitchFamily="18" charset="0"/>
                                          </a:rPr>
                                        </m:ctrlPr>
                                      </m:sSupPr>
                                      <m:e>
                                        <m:d>
                                          <m:dPr>
                                            <m:begChr m:val="|"/>
                                            <m:endChr m:val="|"/>
                                            <m:ctrlPr>
                                              <a:rPr lang="en-US" sz="2050" i="1">
                                                <a:effectLst/>
                                                <a:latin typeface="Cambria Math" panose="020405030504060302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e>
                                </m:func>
                              </m:e>
                            </m:mr>
                            <m:mr>
                              <m:e>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subject</m:t>
                                </m:r>
                                <m:r>
                                  <a:rPr lang="en-US" sz="205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to</m:t>
                                </m:r>
                                <m:r>
                                  <a:rPr lang="en-US" sz="205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050" i="1">
                                        <a:effectLst/>
                                        <a:latin typeface="Cambria Math" panose="020405030504060302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𝑔</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50" i="1">
                                        <a:effectLst/>
                                        <a:latin typeface="Cambria Math" panose="020405030504060302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2050" i="1">
                                        <a:effectLst/>
                                        <a:latin typeface="Cambria Math" panose="020405030504060302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50" i="1">
                                        <a:effectLst/>
                                        <a:latin typeface="Cambria Math" panose="020405030504060302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50" i="1">
                                            <a:effectLst/>
                                            <a:latin typeface="Cambria Math" panose="020405030504060302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50" i="1">
                                    <a:effectLst/>
                                    <a:latin typeface="Cambria Math" panose="02040503050406030204" pitchFamily="18" charset="0"/>
                                    <a:ea typeface="SimSun" panose="02010600030101010101" pitchFamily="2" charset="-122"/>
                                    <a:cs typeface="Times New Roman" panose="02020603050405020304" pitchFamily="18" charset="0"/>
                                  </a:rPr>
                                  <m:t>≤0,∀</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US" sz="2050" i="1">
                                        <a:effectLst/>
                                        <a:latin typeface="Cambria Math" panose="02040503050406030204" pitchFamily="18" charset="0"/>
                                      </a:rPr>
                                    </m:ctrlPr>
                                  </m:accPr>
                                  <m:e>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𝑛</m:t>
                                    </m:r>
                                  </m:e>
                                </m:acc>
                              </m:e>
                            </m:mr>
                          </m:m>
                          <m:r>
                            <a:rPr lang="en-US" sz="2050" b="0" i="1" smtClean="0">
                              <a:effectLst/>
                              <a:latin typeface="Cambria Math" panose="02040503050406030204" pitchFamily="18" charset="0"/>
                              <a:ea typeface="SimSun" panose="02010600030101010101" pitchFamily="2" charset="-122"/>
                              <a:cs typeface="Times New Roman" panose="02020603050405020304" pitchFamily="18" charset="0"/>
                            </a:rPr>
                            <m:t>    (1.4)</m:t>
                          </m:r>
                        </m:e>
                      </m:d>
                    </m:oMath>
                  </m:oMathPara>
                </a14:m>
                <a:endParaRPr lang="en-US" sz="2050" dirty="0"/>
              </a:p>
            </p:txBody>
          </p:sp>
        </mc:Choice>
        <mc:Fallback>
          <p:sp>
            <p:nvSpPr>
              <p:cNvPr id="3" name="Content Placeholder 2">
                <a:extLst>
                  <a:ext uri="{FF2B5EF4-FFF2-40B4-BE49-F238E27FC236}">
                    <a16:creationId xmlns:a16="http://schemas.microsoft.com/office/drawing/2014/main" id="{15298C87-4066-7E93-4B52-6C217C4F31AF}"/>
                  </a:ext>
                </a:extLst>
              </p:cNvPr>
              <p:cNvSpPr>
                <a:spLocks noGrp="1" noRot="1" noChangeAspect="1" noMove="1" noResize="1" noEditPoints="1" noAdjustHandles="1" noChangeArrowheads="1" noChangeShapeType="1" noTextEdit="1"/>
              </p:cNvSpPr>
              <p:nvPr>
                <p:ph idx="1"/>
              </p:nvPr>
            </p:nvSpPr>
            <p:spPr>
              <a:xfrm>
                <a:off x="295421" y="914399"/>
                <a:ext cx="11563643" cy="5176066"/>
              </a:xfrm>
              <a:blipFill>
                <a:blip r:embed="rId2"/>
                <a:stretch>
                  <a:fillRect l="-580" t="-824" r="-63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DA07A7A-9892-7201-72B1-BC58BDEFE9B0}"/>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DBB2E4B9-7445-D0D4-703E-8CFA5674685D}"/>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1C043C90-93D3-29B7-DF5A-C1689FDEBE2C}"/>
              </a:ext>
            </a:extLst>
          </p:cNvPr>
          <p:cNvSpPr>
            <a:spLocks noGrp="1"/>
          </p:cNvSpPr>
          <p:nvPr>
            <p:ph type="sldNum" sz="quarter" idx="12"/>
          </p:nvPr>
        </p:nvSpPr>
        <p:spPr/>
        <p:txBody>
          <a:bodyPr/>
          <a:lstStyle/>
          <a:p>
            <a:fld id="{5DB5036F-1FF2-46C4-8D2B-59C7E3B91952}" type="slidenum">
              <a:rPr lang="en-US" smtClean="0"/>
              <a:pPr/>
              <a:t>9</a:t>
            </a:fld>
            <a:endParaRPr lang="en-US"/>
          </a:p>
        </p:txBody>
      </p:sp>
    </p:spTree>
    <p:extLst>
      <p:ext uri="{BB962C8B-B14F-4D97-AF65-F5344CB8AC3E}">
        <p14:creationId xmlns:p14="http://schemas.microsoft.com/office/powerpoint/2010/main" val="3698670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1576</TotalTime>
  <Words>2801</Words>
  <Application>Microsoft Office PowerPoint</Application>
  <PresentationFormat>Widescreen</PresentationFormat>
  <Paragraphs>170</Paragraphs>
  <Slides>21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Cambria Math</vt:lpstr>
      <vt:lpstr>Times New Roman</vt:lpstr>
      <vt:lpstr>Office Theme</vt:lpstr>
      <vt:lpstr>Tutorial on Support Vector Machine</vt:lpstr>
      <vt:lpstr>Abstract</vt:lpstr>
      <vt:lpstr>Table of contents</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2. Sequential minimal optimization</vt:lpstr>
      <vt:lpstr>3. An example of data classification by SVM</vt:lpstr>
      <vt:lpstr>4. Conclusions</vt:lpstr>
      <vt:lpstr>Thank you for attention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368</cp:revision>
  <dcterms:created xsi:type="dcterms:W3CDTF">2017-06-28T03:43:04Z</dcterms:created>
  <dcterms:modified xsi:type="dcterms:W3CDTF">2023-01-19T11:29:09Z</dcterms:modified>
</cp:coreProperties>
</file>