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5"/>
  </p:notesMasterIdLst>
  <p:handoutMasterIdLst>
    <p:handoutMasterId r:id="rId56"/>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67" r:id="rId19"/>
    <p:sldId id="383" r:id="rId20"/>
    <p:sldId id="386" r:id="rId21"/>
    <p:sldId id="387" r:id="rId22"/>
    <p:sldId id="415" r:id="rId23"/>
    <p:sldId id="388" r:id="rId24"/>
    <p:sldId id="389" r:id="rId25"/>
    <p:sldId id="390" r:id="rId26"/>
    <p:sldId id="385"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413" r:id="rId50"/>
    <p:sldId id="414" r:id="rId51"/>
    <p:sldId id="369" r:id="rId52"/>
    <p:sldId id="37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27/02/2023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27/02/2023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51</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53</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15/01/2023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15/01/2023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Support Vector Machine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Support Vector Machine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Director of Sunflower Soft Company,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144-D756-84EF-A3CD-0C64A738EFE4}"/>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3B3E77-5537-0872-1D7D-FB7D964CFBAD}"/>
                  </a:ext>
                </a:extLst>
              </p:cNvPr>
              <p:cNvSpPr>
                <a:spLocks noGrp="1"/>
              </p:cNvSpPr>
              <p:nvPr>
                <p:ph idx="1"/>
              </p:nvPr>
            </p:nvSpPr>
            <p:spPr>
              <a:xfrm>
                <a:off x="351692" y="914399"/>
                <a:ext cx="11465170" cy="5176066"/>
              </a:xfrm>
            </p:spPr>
            <p:txBody>
              <a:bodyPr>
                <a:normAutofit/>
              </a:bodyPr>
              <a:lstStyle/>
              <a:p>
                <a:pPr marL="0" marR="0" indent="0" algn="just">
                  <a:spcBef>
                    <a:spcPts val="0"/>
                  </a:spcBef>
                  <a:spcAft>
                    <a:spcPts val="0"/>
                  </a:spcAft>
                  <a:buNone/>
                </a:pPr>
                <a:r>
                  <a:rPr lang="en-US" sz="1900" dirty="0">
                    <a:effectLst/>
                    <a:ea typeface="SimSun" panose="02010600030101010101" pitchFamily="2" charset="-122"/>
                  </a:rPr>
                  <a:t>In equation 1.4,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oMath>
                </a14:m>
                <a:r>
                  <a:rPr lang="en-US" sz="1900" dirty="0">
                    <a:effectLst/>
                    <a:ea typeface="SimSun" panose="02010600030101010101" pitchFamily="2" charset="-122"/>
                  </a:rPr>
                  <a:t> is called target function with regard to variable </a:t>
                </a:r>
                <a:r>
                  <a:rPr lang="en-US" sz="1900" i="1" dirty="0">
                    <a:effectLst/>
                    <a:ea typeface="SimSun" panose="02010600030101010101" pitchFamily="2" charset="-122"/>
                  </a:rPr>
                  <a:t>W</a:t>
                </a:r>
                <a:r>
                  <a:rPr lang="en-US" sz="1900" dirty="0">
                    <a:effectLst/>
                    <a:ea typeface="SimSun" panose="02010600030101010101" pitchFamily="2" charset="-122"/>
                  </a:rPr>
                  <a:t>. Function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oMath>
                </a14:m>
                <a:r>
                  <a:rPr lang="en-US" sz="1900" dirty="0">
                    <a:effectLst/>
                    <a:ea typeface="SimSun" panose="02010600030101010101" pitchFamily="2" charset="-122"/>
                  </a:rPr>
                  <a:t> is called constraint function with regard to two variables </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and it is derived from the classification constraint specified by equation 1.3. There are </a:t>
                </a:r>
                <a:r>
                  <a:rPr lang="en-US" sz="1900" i="1" dirty="0">
                    <a:effectLst/>
                    <a:ea typeface="SimSun" panose="02010600030101010101" pitchFamily="2" charset="-122"/>
                  </a:rPr>
                  <a:t>n</a:t>
                </a:r>
                <a:r>
                  <a:rPr lang="en-US" sz="1900" dirty="0">
                    <a:effectLst/>
                    <a:ea typeface="SimSun" panose="02010600030101010101" pitchFamily="2" charset="-122"/>
                  </a:rPr>
                  <a:t>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because training set {</a:t>
                </a:r>
                <a:r>
                  <a:rPr lang="en-US" sz="1900" i="1" dirty="0">
                    <a:effectLst/>
                    <a:ea typeface="SimSun" panose="02010600030101010101" pitchFamily="2" charset="-122"/>
                  </a:rPr>
                  <a:t>X</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X</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X</a:t>
                </a:r>
                <a:r>
                  <a:rPr lang="en-US" sz="1900" i="1" baseline="-25000" dirty="0" err="1">
                    <a:effectLst/>
                    <a:ea typeface="SimSun" panose="02010600030101010101" pitchFamily="2" charset="-122"/>
                  </a:rPr>
                  <a:t>n</a:t>
                </a:r>
                <a:r>
                  <a:rPr lang="en-US" sz="1900" dirty="0">
                    <a:effectLst/>
                    <a:ea typeface="SimSun" panose="02010600030101010101" pitchFamily="2" charset="-122"/>
                  </a:rPr>
                  <a:t>} has </a:t>
                </a:r>
                <a:r>
                  <a:rPr lang="en-US" sz="1900" i="1" dirty="0">
                    <a:effectLst/>
                    <a:ea typeface="SimSun" panose="02010600030101010101" pitchFamily="2" charset="-122"/>
                  </a:rPr>
                  <a:t>n</a:t>
                </a:r>
                <a:r>
                  <a:rPr lang="en-US" sz="1900" dirty="0">
                    <a:effectLst/>
                    <a:ea typeface="SimSun" panose="02010600030101010101" pitchFamily="2" charset="-122"/>
                  </a:rPr>
                  <a:t> data points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(s). Constraints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inside equation 1.3 implicate the perfect separation in which there is no data point falling into the margin (between two parallel hyperplanes, see figure 1.2). On the other hand, the imperfect separation allows some data points to fall into the margin, which means that each constraint function </a:t>
                </a:r>
                <a:r>
                  <a:rPr lang="en-US" sz="1900" i="1" dirty="0" err="1">
                    <a:effectLst/>
                    <a:ea typeface="SimSun" panose="02010600030101010101" pitchFamily="2" charset="-122"/>
                  </a:rPr>
                  <a:t>g</a:t>
                </a:r>
                <a:r>
                  <a:rPr lang="en-US" sz="1900" i="1" baseline="-25000" dirty="0" err="1">
                    <a:effectLst/>
                    <a:ea typeface="SimSun" panose="02010600030101010101" pitchFamily="2" charset="-122"/>
                  </a:rPr>
                  <a:t>i</a:t>
                </a:r>
                <a:r>
                  <a:rPr lang="en-US" sz="1900" dirty="0">
                    <a:effectLst/>
                    <a:ea typeface="SimSun" panose="02010600030101010101" pitchFamily="2" charset="-122"/>
                  </a:rPr>
                  <a:t>(</a:t>
                </a:r>
                <a:r>
                  <a:rPr lang="en-US" sz="1900" i="1" dirty="0" err="1">
                    <a:effectLst/>
                    <a:ea typeface="SimSun" panose="02010600030101010101" pitchFamily="2" charset="-122"/>
                  </a:rPr>
                  <a:t>W</a:t>
                </a:r>
                <a:r>
                  <a:rPr lang="en-US" sz="1900" dirty="0" err="1">
                    <a:effectLst/>
                    <a:ea typeface="SimSun" panose="02010600030101010101" pitchFamily="2" charset="-122"/>
                  </a:rPr>
                  <a:t>,</a:t>
                </a:r>
                <a:r>
                  <a:rPr lang="en-US" sz="1900" i="1" dirty="0" err="1">
                    <a:effectLst/>
                    <a:ea typeface="SimSun" panose="02010600030101010101" pitchFamily="2" charset="-122"/>
                  </a:rPr>
                  <a:t>b</a:t>
                </a:r>
                <a:r>
                  <a:rPr lang="en-US" sz="1900" dirty="0">
                    <a:effectLst/>
                    <a:ea typeface="SimSun" panose="02010600030101010101" pitchFamily="2" charset="-122"/>
                  </a:rPr>
                  <a:t>) is subtracted by an error </a:t>
                </a:r>
                <a14:m>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The constraints become (</a:t>
                </a:r>
                <a:r>
                  <a:rPr lang="en-US" sz="1900" dirty="0" err="1">
                    <a:effectLst/>
                    <a:ea typeface="SimSun" panose="02010600030101010101" pitchFamily="2" charset="-122"/>
                  </a:rPr>
                  <a:t>Honavar</a:t>
                </a:r>
                <a:r>
                  <a:rPr lang="en-US" sz="1900" dirty="0">
                    <a:effectLst/>
                    <a:ea typeface="SimSun" panose="02010600030101010101" pitchFamily="2" charset="-122"/>
                  </a:rPr>
                  <a:t>,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m:oMathPara>
                </a14:m>
                <a:endParaRPr lang="en-US" sz="1900" dirty="0">
                  <a:effectLst/>
                  <a:ea typeface="SimSun" panose="02010600030101010101" pitchFamily="2" charset="-122"/>
                </a:endParaRPr>
              </a:p>
              <a:p>
                <a:pPr marL="0" indent="0">
                  <a:buNone/>
                </a:pPr>
                <a:r>
                  <a:rPr lang="en-US" sz="1900" dirty="0"/>
                  <a:t>Which implies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r>
                              <m:e>
                                <m:r>
                                  <a:rPr lang="en-US" sz="1900" i="1">
                                    <a:latin typeface="Cambria Math" panose="02040503050406030204" pitchFamily="18" charset="0"/>
                                  </a:rPr>
                                  <m:t>𝑊</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𝑏</m:t>
                                </m:r>
                                <m:r>
                                  <a:rPr lang="en-US" sz="1900" i="1">
                                    <a:latin typeface="Cambria Math" panose="02040503050406030204" pitchFamily="18" charset="0"/>
                                  </a:rPr>
                                  <m:t>≤−1+</m:t>
                                </m:r>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r>
                                  <a:rPr lang="en-US" sz="1900" i="1">
                                    <a:latin typeface="Cambria Math" panose="02040503050406030204" pitchFamily="18" charset="0"/>
                                  </a:rPr>
                                  <m:t> </m:t>
                                </m:r>
                                <m:d>
                                  <m:dPr>
                                    <m:ctrlPr>
                                      <a:rPr lang="en-US" sz="1900" i="1">
                                        <a:latin typeface="Cambria Math" panose="02040503050406030204" pitchFamily="18" charset="0"/>
                                      </a:rPr>
                                    </m:ctrlPr>
                                  </m:dPr>
                                  <m:e>
                                    <m:r>
                                      <m:rPr>
                                        <m:sty m:val="p"/>
                                      </m:rPr>
                                      <a:rPr lang="en-US" sz="1900">
                                        <a:latin typeface="Cambria Math" panose="02040503050406030204" pitchFamily="18" charset="0"/>
                                      </a:rPr>
                                      <m:t>for</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r>
                                      <a:rPr lang="en-US" sz="1900" i="1">
                                        <a:latin typeface="Cambria Math" panose="02040503050406030204" pitchFamily="18" charset="0"/>
                                      </a:rPr>
                                      <m:t> </m:t>
                                    </m:r>
                                    <m:r>
                                      <m:rPr>
                                        <m:sty m:val="p"/>
                                      </m:rPr>
                                      <a:rPr lang="en-US" sz="1900">
                                        <a:latin typeface="Cambria Math" panose="02040503050406030204" pitchFamily="18" charset="0"/>
                                      </a:rPr>
                                      <m:t>belonging</m:t>
                                    </m:r>
                                    <m:r>
                                      <a:rPr lang="en-US" sz="1900">
                                        <a:latin typeface="Cambria Math" panose="02040503050406030204" pitchFamily="18" charset="0"/>
                                      </a:rPr>
                                      <m:t> </m:t>
                                    </m:r>
                                    <m:r>
                                      <m:rPr>
                                        <m:sty m:val="p"/>
                                      </m:rPr>
                                      <a:rPr lang="en-US" sz="1900">
                                        <a:latin typeface="Cambria Math" panose="02040503050406030204" pitchFamily="18" charset="0"/>
                                      </a:rPr>
                                      <m:t>to</m:t>
                                    </m:r>
                                    <m:r>
                                      <a:rPr lang="en-US" sz="1900">
                                        <a:latin typeface="Cambria Math" panose="02040503050406030204" pitchFamily="18" charset="0"/>
                                      </a:rPr>
                                      <m:t> </m:t>
                                    </m:r>
                                    <m:r>
                                      <m:rPr>
                                        <m:sty m:val="p"/>
                                      </m:rPr>
                                      <a:rPr lang="en-US" sz="1900">
                                        <a:latin typeface="Cambria Math" panose="02040503050406030204" pitchFamily="18" charset="0"/>
                                      </a:rPr>
                                      <m:t>class</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r>
                                      <a:rPr lang="en-US" sz="1900" i="1">
                                        <a:latin typeface="Cambria Math" panose="02040503050406030204" pitchFamily="18" charset="0"/>
                                      </a:rPr>
                                      <m:t>=−1</m:t>
                                    </m:r>
                                  </m:e>
                                </m:d>
                              </m:e>
                            </m:mr>
                          </m:m>
                        </m:e>
                      </m:d>
                    </m:oMath>
                  </m:oMathPara>
                </a14:m>
                <a:endParaRPr lang="en-US" sz="1900" dirty="0"/>
              </a:p>
              <a:p>
                <a:pPr marL="0" marR="0" indent="0" algn="just">
                  <a:spcBef>
                    <a:spcPts val="0"/>
                  </a:spcBef>
                  <a:spcAft>
                    <a:spcPts val="0"/>
                  </a:spcAft>
                  <a:buNone/>
                </a:pPr>
                <a:r>
                  <a:rPr lang="en-US" sz="1900" dirty="0">
                    <a:effectLst/>
                    <a:ea typeface="SimSun" panose="02010600030101010101" pitchFamily="2" charset="-122"/>
                  </a:rPr>
                  <a:t>We have a </a:t>
                </a:r>
                <a:r>
                  <a:rPr lang="en-US" sz="1900" i="1" dirty="0">
                    <a:effectLst/>
                    <a:ea typeface="SimSun" panose="02010600030101010101" pitchFamily="2" charset="-122"/>
                  </a:rPr>
                  <a:t>n</a:t>
                </a:r>
                <a:r>
                  <a:rPr lang="en-US" sz="1900" dirty="0">
                    <a:effectLst/>
                    <a:ea typeface="SimSun" panose="02010600030101010101" pitchFamily="2" charset="-122"/>
                  </a:rPr>
                  <a:t>-component error vector </a:t>
                </a:r>
                <a:r>
                  <a:rPr lang="en-US" sz="1900" i="1" dirty="0">
                    <a:effectLst/>
                    <a:ea typeface="SimSun" panose="02010600030101010101" pitchFamily="2" charset="-122"/>
                  </a:rPr>
                  <a:t>ξ = </a:t>
                </a:r>
                <a:r>
                  <a:rPr lang="en-US" sz="1900" dirty="0">
                    <a:effectLst/>
                    <a:ea typeface="SimSun" panose="02010600030101010101" pitchFamily="2" charset="-122"/>
                  </a:rPr>
                  <a:t>(</a:t>
                </a:r>
                <a:r>
                  <a:rPr lang="en-US" sz="1900" i="1" dirty="0">
                    <a:effectLst/>
                    <a:ea typeface="SimSun" panose="02010600030101010101" pitchFamily="2" charset="-122"/>
                  </a:rPr>
                  <a:t>ξ</a:t>
                </a:r>
                <a:r>
                  <a:rPr lang="en-US" sz="1900" baseline="-25000" dirty="0">
                    <a:effectLst/>
                    <a:ea typeface="SimSun" panose="02010600030101010101" pitchFamily="2" charset="-122"/>
                  </a:rPr>
                  <a:t>1</a:t>
                </a:r>
                <a:r>
                  <a:rPr lang="en-US" sz="1900" dirty="0">
                    <a:effectLst/>
                    <a:ea typeface="SimSun" panose="02010600030101010101" pitchFamily="2" charset="-122"/>
                  </a:rPr>
                  <a:t>,</a:t>
                </a:r>
                <a:r>
                  <a:rPr lang="en-US" sz="1900" i="1" dirty="0">
                    <a:effectLst/>
                    <a:ea typeface="SimSun" panose="02010600030101010101" pitchFamily="2" charset="-122"/>
                  </a:rPr>
                  <a:t> ξ</a:t>
                </a:r>
                <a:r>
                  <a:rPr lang="en-US" sz="1900" baseline="-25000" dirty="0">
                    <a:effectLst/>
                    <a:ea typeface="SimSun" panose="02010600030101010101" pitchFamily="2" charset="-122"/>
                  </a:rPr>
                  <a:t>2</a:t>
                </a:r>
                <a:r>
                  <a:rPr lang="en-US" sz="1900" dirty="0">
                    <a:effectLst/>
                    <a:ea typeface="SimSun" panose="02010600030101010101" pitchFamily="2" charset="-122"/>
                  </a:rPr>
                  <a:t>,…,</a:t>
                </a:r>
                <a:r>
                  <a:rPr lang="en-US" sz="1900" i="1" dirty="0">
                    <a:effectLst/>
                    <a:ea typeface="SimSun" panose="02010600030101010101" pitchFamily="2" charset="-122"/>
                  </a:rPr>
                  <a:t>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n</a:t>
                </a:r>
                <a:r>
                  <a:rPr lang="en-US" sz="1900" dirty="0">
                    <a:effectLst/>
                    <a:ea typeface="SimSun" panose="02010600030101010101" pitchFamily="2" charset="-122"/>
                  </a:rPr>
                  <a:t>) for </a:t>
                </a:r>
                <a:r>
                  <a:rPr lang="en-US" sz="1900" i="1" dirty="0">
                    <a:effectLst/>
                    <a:ea typeface="SimSun" panose="02010600030101010101" pitchFamily="2" charset="-122"/>
                  </a:rPr>
                  <a:t>n</a:t>
                </a:r>
                <a:r>
                  <a:rPr lang="en-US" sz="1900" dirty="0">
                    <a:effectLst/>
                    <a:ea typeface="SimSun" panose="02010600030101010101" pitchFamily="2" charset="-122"/>
                  </a:rPr>
                  <a:t> constraints. The penalty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is added to the target function in order to penalize data points falling into the margin. The penalty </a:t>
                </a:r>
                <a:r>
                  <a:rPr lang="en-US" sz="1900" i="1" dirty="0">
                    <a:effectLst/>
                    <a:ea typeface="SimSun" panose="02010600030101010101" pitchFamily="2" charset="-122"/>
                  </a:rPr>
                  <a:t>C</a:t>
                </a:r>
                <a:r>
                  <a:rPr lang="en-US" sz="1900" dirty="0">
                    <a:effectLst/>
                    <a:ea typeface="SimSun" panose="02010600030101010101" pitchFamily="2" charset="-122"/>
                  </a:rPr>
                  <a:t> is a pre-defined constant. Thus, the target function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becomes: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653B3E77-5537-0872-1D7D-FB7D964CFBAD}"/>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4"/>
                <a:stretch>
                  <a:fillRect l="-532" r="-5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8F8BC5-8528-5AEF-E2EF-D59F61C0CBD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4760DF2-FF7B-CF10-6167-91BEDC944CF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B6BBE2E-8F10-CE2E-3936-CD44011AF51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401979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4816-B432-7552-8F15-F84ED45B926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1E2BB8-DF77-88FF-3369-AFE3F5D12603}"/>
                  </a:ext>
                </a:extLst>
              </p:cNvPr>
              <p:cNvSpPr>
                <a:spLocks noGrp="1"/>
              </p:cNvSpPr>
              <p:nvPr>
                <p:ph idx="1"/>
              </p:nvPr>
            </p:nvSpPr>
            <p:spPr>
              <a:xfrm>
                <a:off x="436097" y="914399"/>
                <a:ext cx="11296357" cy="5176066"/>
              </a:xfrm>
            </p:spPr>
            <p:txBody>
              <a:bodyPr>
                <a:noAutofit/>
              </a:bodyPr>
              <a:lstStyle/>
              <a:p>
                <a:pPr marL="0" indent="0">
                  <a:buNone/>
                </a:pPr>
                <a:r>
                  <a:rPr lang="en-US" sz="1900" dirty="0">
                    <a:effectLst/>
                    <a:ea typeface="SimSun" panose="02010600030101010101" pitchFamily="2" charset="-122"/>
                  </a:rPr>
                  <a:t>If the positive penalty is infinity, </a:t>
                </a:r>
                <a14:m>
                  <m:oMath xmlns:m="http://schemas.openxmlformats.org/officeDocument/2006/math">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oMath>
                </a14:m>
                <a:r>
                  <a:rPr lang="en-US" sz="1900" dirty="0">
                    <a:effectLst/>
                    <a:ea typeface="SimSun" panose="02010600030101010101" pitchFamily="2" charset="-122"/>
                  </a:rPr>
                  <a:t> then, target function </a:t>
                </a:r>
                <a14:m>
                  <m:oMath xmlns:m="http://schemas.openxmlformats.org/officeDocument/2006/math">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ea typeface="SimSun" panose="02010600030101010101" pitchFamily="2" charset="-122"/>
                          </a:rPr>
                        </m:ctrlPr>
                      </m:sSupPr>
                      <m:e>
                        <m:d>
                          <m:dPr>
                            <m:begChr m:val="|"/>
                            <m:endChr m:val="|"/>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a14:m>
                <a:r>
                  <a:rPr lang="en-US" sz="1900" dirty="0">
                    <a:effectLst/>
                    <a:ea typeface="SimSun" panose="02010600030101010101" pitchFamily="2" charset="-122"/>
                  </a:rPr>
                  <a:t> may get maximal when all errors </a:t>
                </a:r>
                <a:r>
                  <a:rPr lang="en-US" sz="1900" i="1" dirty="0" err="1">
                    <a:effectLst/>
                    <a:ea typeface="SimSun" panose="02010600030101010101" pitchFamily="2" charset="-122"/>
                  </a:rPr>
                  <a:t>ξ</a:t>
                </a:r>
                <a:r>
                  <a:rPr lang="en-US" sz="1900" i="1" baseline="-25000" dirty="0" err="1">
                    <a:effectLst/>
                    <a:ea typeface="SimSun" panose="02010600030101010101" pitchFamily="2" charset="-122"/>
                  </a:rPr>
                  <a:t>i</a:t>
                </a:r>
                <a:r>
                  <a:rPr lang="en-US" sz="1900" dirty="0">
                    <a:effectLst/>
                    <a:ea typeface="SimSun" panose="02010600030101010101" pitchFamily="2" charset="-122"/>
                  </a:rPr>
                  <a:t> must be 0, which leads to the perfect separation specified by aforementioned equation 1.4.</a:t>
                </a:r>
                <a:r>
                  <a:rPr lang="en-US" sz="1900" dirty="0"/>
                  <a:t> Equation 1.5 specifies the general form of constrained optimization originated from equation 1.4.</a:t>
                </a: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smtClean="0">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func>
                                  <m:funcPr>
                                    <m:ctrlPr>
                                      <a:rPr lang="en-US" sz="1900" i="1">
                                        <a:effectLst/>
                                        <a:latin typeface="Cambria Math" panose="02040503050406030204" pitchFamily="18" charset="0"/>
                                      </a:rPr>
                                    </m:ctrlPr>
                                  </m:funcPr>
                                  <m:fName>
                                    <m:limLow>
                                      <m:limLowPr>
                                        <m:ctrlPr>
                                          <a:rPr lang="en-US" sz="1900" i="1">
                                            <a:effectLst/>
                                            <a:latin typeface="Cambria Math" panose="02040503050406030204" pitchFamily="18" charset="0"/>
                                          </a:rPr>
                                        </m:ctrlPr>
                                      </m:limLowPr>
                                      <m:e>
                                        <m:r>
                                          <m:rPr>
                                            <m:sty m:val="p"/>
                                          </m:rPr>
                                          <a:rPr lang="en-US" sz="1900">
                                            <a:effectLst/>
                                            <a:latin typeface="Cambria Math" panose="02040503050406030204" pitchFamily="18" charset="0"/>
                                            <a:ea typeface="SimSun" panose="02010600030101010101" pitchFamily="2" charset="-122"/>
                                          </a:rPr>
                                          <m:t>minimize</m:t>
                                        </m:r>
                                      </m:e>
                                      <m:lim>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lim>
                                    </m:limLow>
                                  </m:fName>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𝐶</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e>
                                </m:func>
                              </m:e>
                            </m:mr>
                            <m:mr>
                              <m:e>
                                <m:r>
                                  <m:rPr>
                                    <m:sty m:val="p"/>
                                  </m:rPr>
                                  <a:rPr lang="en-US" sz="1900">
                                    <a:effectLst/>
                                    <a:latin typeface="Cambria Math" panose="02040503050406030204" pitchFamily="18" charset="0"/>
                                    <a:ea typeface="SimSun" panose="02010600030101010101" pitchFamily="2" charset="-122"/>
                                  </a:rPr>
                                  <m:t>subject</m:t>
                                </m:r>
                                <m:r>
                                  <a:rPr lang="en-US" sz="1900">
                                    <a:effectLst/>
                                    <a:latin typeface="Cambria Math" panose="02040503050406030204" pitchFamily="18" charset="0"/>
                                    <a:ea typeface="SimSun" panose="02010600030101010101" pitchFamily="2" charset="-122"/>
                                  </a:rPr>
                                  <m:t> </m:t>
                                </m:r>
                                <m:r>
                                  <m:rPr>
                                    <m:sty m:val="p"/>
                                  </m:rPr>
                                  <a:rPr lang="en-US" sz="1900">
                                    <a:effectLst/>
                                    <a:latin typeface="Cambria Math" panose="02040503050406030204" pitchFamily="18" charset="0"/>
                                    <a:ea typeface="SimSun" panose="02010600030101010101" pitchFamily="2" charset="-122"/>
                                  </a:rPr>
                                  <m:t>to</m:t>
                                </m:r>
                                <m:r>
                                  <a:rPr lang="en-US" sz="1900">
                                    <a:effectLst/>
                                    <a:latin typeface="Cambria Math" panose="02040503050406030204" pitchFamily="18" charset="0"/>
                                    <a:ea typeface="SimSun" panose="02010600030101010101" pitchFamily="2" charset="-122"/>
                                  </a:rPr>
                                  <m:t>  </m:t>
                                </m:r>
                                <m:m>
                                  <m:mPr>
                                    <m:mcs>
                                      <m:mc>
                                        <m:mcPr>
                                          <m:count m:val="1"/>
                                          <m:mcJc m:val="center"/>
                                        </m:mcPr>
                                      </m:mc>
                                    </m:mcs>
                                    <m:ctrlPr>
                                      <a:rPr lang="en-US" sz="1900" i="1">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1−</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r>
                                    <m:e>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≤0,∀</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e>
                                  </m:mr>
                                </m:m>
                                <m:r>
                                  <a:rPr lang="en-US" sz="1900" i="1">
                                    <a:effectLst/>
                                    <a:latin typeface="Cambria Math" panose="02040503050406030204" pitchFamily="18" charset="0"/>
                                    <a:ea typeface="SimSun" panose="02010600030101010101" pitchFamily="2" charset="-122"/>
                                  </a:rPr>
                                  <m:t> </m:t>
                                </m:r>
                              </m:e>
                            </m:mr>
                          </m:m>
                        </m:e>
                      </m:d>
                      <m:r>
                        <a:rPr lang="en-US" sz="1900" b="0" i="1" smtClean="0">
                          <a:effectLst/>
                          <a:latin typeface="Cambria Math" panose="02040503050406030204" pitchFamily="18" charset="0"/>
                          <a:ea typeface="SimSun" panose="02010600030101010101" pitchFamily="2" charset="-122"/>
                        </a:rPr>
                        <m:t>    (1.5)</m:t>
                      </m:r>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Where </a:t>
                </a:r>
                <a:r>
                  <a:rPr lang="en-US" sz="1900" i="1" dirty="0">
                    <a:effectLst/>
                    <a:ea typeface="SimSun" panose="02010600030101010101" pitchFamily="2" charset="-122"/>
                  </a:rPr>
                  <a:t>C</a:t>
                </a:r>
                <a:r>
                  <a:rPr lang="en-US" sz="1900" dirty="0">
                    <a:effectLst/>
                    <a:ea typeface="SimSun" panose="02010600030101010101" pitchFamily="2" charset="-122"/>
                  </a:rPr>
                  <a:t> ≥ 0 is the penalty. The </a:t>
                </a:r>
                <a:r>
                  <a:rPr lang="en-US" sz="1900" i="1" dirty="0" err="1">
                    <a:effectLst/>
                    <a:ea typeface="SimSun" panose="02010600030101010101" pitchFamily="2" charset="-122"/>
                  </a:rPr>
                  <a:t>Lagrangian</a:t>
                </a:r>
                <a:r>
                  <a:rPr lang="en-US" sz="1900" i="1" dirty="0">
                    <a:effectLst/>
                    <a:ea typeface="SimSun" panose="02010600030101010101" pitchFamily="2" charset="-122"/>
                  </a:rPr>
                  <a:t> function</a:t>
                </a:r>
                <a:r>
                  <a:rPr lang="en-US" sz="1900" dirty="0">
                    <a:effectLst/>
                    <a:ea typeface="SimSun" panose="02010600030101010101" pitchFamily="2" charset="-122"/>
                  </a:rPr>
                  <a:t> (Boyd &amp; </a:t>
                </a:r>
                <a:r>
                  <a:rPr lang="en-US" sz="1900" dirty="0" err="1">
                    <a:effectLst/>
                    <a:ea typeface="SimSun" panose="02010600030101010101" pitchFamily="2" charset="-122"/>
                  </a:rPr>
                  <a:t>Vandenberghe</a:t>
                </a:r>
                <a:r>
                  <a:rPr lang="en-US" sz="1900" dirty="0">
                    <a:effectLst/>
                    <a:ea typeface="SimSun" panose="02010600030101010101" pitchFamily="2" charset="-122"/>
                  </a:rPr>
                  <a:t>, 2009, p. 215) is constructed from constrained optimization problem specified by equation 1.5. Let </a:t>
                </a:r>
                <a:r>
                  <a:rPr lang="en-US" sz="1900" i="1" dirty="0">
                    <a:effectLst/>
                    <a:ea typeface="SimSun" panose="02010600030101010101" pitchFamily="2" charset="-122"/>
                  </a:rPr>
                  <a:t>L</a:t>
                </a:r>
                <a:r>
                  <a:rPr lang="en-US" sz="1900" dirty="0">
                    <a:effectLst/>
                    <a:ea typeface="SimSun" panose="02010600030101010101" pitchFamily="2" charset="-122"/>
                  </a:rPr>
                  <a:t>(</a:t>
                </a:r>
                <a:r>
                  <a:rPr lang="en-US" sz="1900" i="1" dirty="0">
                    <a:effectLst/>
                    <a:ea typeface="SimSun" panose="02010600030101010101" pitchFamily="2" charset="-122"/>
                  </a:rPr>
                  <a:t>W</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dirty="0">
                    <a:effectLst/>
                    <a:ea typeface="SimSun" panose="02010600030101010101" pitchFamily="2" charset="-122"/>
                  </a:rPr>
                  <a:t>, </a:t>
                </a:r>
                <a:r>
                  <a:rPr lang="en-US" sz="1900" i="1" dirty="0">
                    <a:effectLst/>
                    <a:ea typeface="SimSun" panose="02010600030101010101" pitchFamily="2" charset="-122"/>
                  </a:rPr>
                  <a:t>ξ</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 μ</a:t>
                </a:r>
                <a:r>
                  <a:rPr lang="en-US" sz="1900" dirty="0">
                    <a:effectLst/>
                    <a:ea typeface="SimSun" panose="02010600030101010101" pitchFamily="2" charset="-122"/>
                  </a:rPr>
                  <a:t>) be </a:t>
                </a:r>
                <a:r>
                  <a:rPr lang="en-US" sz="1900" dirty="0" err="1">
                    <a:effectLst/>
                    <a:ea typeface="SimSun" panose="02010600030101010101" pitchFamily="2" charset="-122"/>
                  </a:rPr>
                  <a:t>Lagrangian</a:t>
                </a:r>
                <a:r>
                  <a:rPr lang="en-US" sz="1900" dirty="0">
                    <a:effectLst/>
                    <a:ea typeface="SimSun" panose="02010600030101010101" pitchFamily="2" charset="-122"/>
                  </a:rPr>
                  <a:t> function where </a:t>
                </a:r>
                <a:r>
                  <a:rPr lang="en-US" sz="1900" i="1" dirty="0">
                    <a:effectLst/>
                    <a:ea typeface="SimSun" panose="02010600030101010101" pitchFamily="2" charset="-122"/>
                  </a:rPr>
                  <a:t>λ=</a:t>
                </a:r>
                <a:r>
                  <a:rPr lang="en-US" sz="1900" dirty="0">
                    <a:effectLst/>
                    <a:ea typeface="SimSun" panose="02010600030101010101" pitchFamily="2" charset="-122"/>
                  </a:rPr>
                  <a:t>(</a:t>
                </a:r>
                <a:r>
                  <a:rPr lang="en-US" sz="1900" i="1" dirty="0">
                    <a:effectLst/>
                    <a:ea typeface="SimSun" panose="02010600030101010101" pitchFamily="2" charset="-122"/>
                  </a:rPr>
                  <a:t>λ</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λ</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n</a:t>
                </a:r>
                <a:r>
                  <a:rPr lang="en-US" sz="1900" dirty="0">
                    <a:effectLst/>
                    <a:ea typeface="SimSun" panose="02010600030101010101" pitchFamily="2" charset="-122"/>
                  </a:rPr>
                  <a:t>) and </a:t>
                </a:r>
                <a:r>
                  <a:rPr lang="en-US" sz="1900" i="1" dirty="0">
                    <a:effectLst/>
                    <a:ea typeface="SimSun" panose="02010600030101010101" pitchFamily="2" charset="-122"/>
                  </a:rPr>
                  <a:t>μ=</a:t>
                </a:r>
                <a:r>
                  <a:rPr lang="en-US" sz="1900" dirty="0">
                    <a:effectLst/>
                    <a:ea typeface="SimSun" panose="02010600030101010101" pitchFamily="2" charset="-122"/>
                  </a:rPr>
                  <a:t>(</a:t>
                </a:r>
                <a:r>
                  <a:rPr lang="en-US" sz="1900" i="1" dirty="0">
                    <a:effectLst/>
                    <a:ea typeface="SimSun" panose="02010600030101010101" pitchFamily="2" charset="-122"/>
                  </a:rPr>
                  <a:t>μ</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μ</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n</a:t>
                </a:r>
                <a:r>
                  <a:rPr lang="en-US" sz="1900" dirty="0">
                    <a:effectLst/>
                    <a:ea typeface="SimSun" panose="02010600030101010101" pitchFamily="2" charset="-122"/>
                  </a:rPr>
                  <a:t>) are</a:t>
                </a:r>
                <a:r>
                  <a:rPr lang="en-US" sz="1900" i="1" dirty="0">
                    <a:effectLst/>
                    <a:ea typeface="SimSun" panose="02010600030101010101" pitchFamily="2" charset="-122"/>
                  </a:rPr>
                  <a:t> n</a:t>
                </a:r>
                <a:r>
                  <a:rPr lang="en-US" sz="1900" dirty="0">
                    <a:effectLst/>
                    <a:ea typeface="SimSun" panose="02010600030101010101" pitchFamily="2" charset="-122"/>
                  </a:rPr>
                  <a:t>-component vectors, </a:t>
                </a:r>
                <a:r>
                  <a:rPr lang="en-US" sz="1900" i="1" dirty="0" err="1">
                    <a:effectLst/>
                    <a:ea typeface="SimSun" panose="02010600030101010101" pitchFamily="2" charset="-122"/>
                  </a:rPr>
                  <a:t>λ</a:t>
                </a:r>
                <a:r>
                  <a:rPr lang="en-US" sz="1900" i="1" baseline="-25000" dirty="0" err="1">
                    <a:effectLst/>
                    <a:ea typeface="SimSun" panose="02010600030101010101" pitchFamily="2" charset="-122"/>
                  </a:rPr>
                  <a:t>i</a:t>
                </a:r>
                <a:r>
                  <a:rPr lang="en-US" sz="1900" dirty="0">
                    <a:effectLst/>
                    <a:ea typeface="SimSun" panose="02010600030101010101" pitchFamily="2" charset="-122"/>
                  </a:rPr>
                  <a:t> ≥ 0 and </a:t>
                </a:r>
                <a:r>
                  <a:rPr lang="en-US" sz="1900" i="1" dirty="0" err="1">
                    <a:effectLst/>
                    <a:ea typeface="SimSun" panose="02010600030101010101" pitchFamily="2" charset="-122"/>
                  </a:rPr>
                  <a:t>μ</a:t>
                </a:r>
                <a:r>
                  <a:rPr lang="en-US" sz="1900" i="1" baseline="-25000" dirty="0" err="1">
                    <a:effectLst/>
                    <a:ea typeface="SimSun" panose="02010600030101010101" pitchFamily="2" charset="-122"/>
                  </a:rPr>
                  <a:t>i</a:t>
                </a:r>
                <a:r>
                  <a:rPr lang="en-US" sz="1900" dirty="0">
                    <a:effectLst/>
                    <a:ea typeface="SimSun" panose="02010600030101010101" pitchFamily="2" charset="-122"/>
                  </a:rPr>
                  <a:t> ≥ 0, </a:t>
                </a:r>
                <a14:m>
                  <m:oMath xmlns:m="http://schemas.openxmlformats.org/officeDocument/2006/math">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𝑛</m:t>
                        </m:r>
                      </m:e>
                    </m:acc>
                  </m:oMath>
                </a14:m>
                <a:r>
                  <a:rPr lang="en-US" sz="1900" dirty="0">
                    <a:effectLst/>
                    <a:ea typeface="SimSun" panose="02010600030101010101" pitchFamily="2" charset="-122"/>
                  </a:rPr>
                  <a:t>. We have:</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rPr>
                        <m:t>𝐿</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𝜉</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𝜆</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𝜇</m:t>
                          </m:r>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𝑖</m:t>
                              </m:r>
                            </m:sub>
                          </m:sSub>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e>
                          </m:d>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𝜉</m:t>
                              </m:r>
                            </m:e>
                            <m:sub>
                              <m:r>
                                <a:rPr lang="en-US" sz="1900" i="1">
                                  <a:latin typeface="Cambria Math" panose="02040503050406030204" pitchFamily="18" charset="0"/>
                                </a:rPr>
                                <m:t>𝑖</m:t>
                              </m:r>
                            </m:sub>
                          </m:sSub>
                        </m:e>
                      </m:nary>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𝑊</m:t>
                              </m:r>
                            </m:e>
                          </m:d>
                        </m:e>
                        <m:sup>
                          <m:r>
                            <a:rPr lang="en-US" sz="1900" i="1">
                              <a:effectLst/>
                              <a:latin typeface="Cambria Math" panose="02040503050406030204" pitchFamily="18" charset="0"/>
                              <a:ea typeface="SimSun" panose="02010600030101010101" pitchFamily="2" charset="-122"/>
                            </a:rPr>
                            <m:t>2</m:t>
                          </m:r>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𝑊</m:t>
                      </m:r>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𝑏</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𝐶</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𝜇</m:t>
                                  </m:r>
                                </m:e>
                                <m:sub>
                                  <m:r>
                                    <a:rPr lang="en-US" sz="1900" i="1">
                                      <a:effectLst/>
                                      <a:latin typeface="Cambria Math" panose="02040503050406030204" pitchFamily="18" charset="0"/>
                                      <a:ea typeface="SimSun" panose="02010600030101010101" pitchFamily="2" charset="-122"/>
                                    </a:rPr>
                                    <m:t>𝑖</m:t>
                                  </m:r>
                                </m:sub>
                              </m:sSub>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𝜉</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3F1E2BB8-DF77-88FF-3369-AFE3F5D12603}"/>
                  </a:ext>
                </a:extLst>
              </p:cNvPr>
              <p:cNvSpPr>
                <a:spLocks noGrp="1" noRot="1" noChangeAspect="1" noMove="1" noResize="1" noEditPoints="1" noAdjustHandles="1" noChangeArrowheads="1" noChangeShapeType="1" noTextEdit="1"/>
              </p:cNvSpPr>
              <p:nvPr>
                <p:ph idx="1"/>
              </p:nvPr>
            </p:nvSpPr>
            <p:spPr>
              <a:xfrm>
                <a:off x="436097" y="914399"/>
                <a:ext cx="11296357" cy="5176066"/>
              </a:xfrm>
              <a:blipFill>
                <a:blip r:embed="rId4"/>
                <a:stretch>
                  <a:fillRect l="-540" t="-7656" r="-4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97466B-FF34-D740-42C9-A00E27F5B1B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ED9DC3D-95ED-51BC-5AE2-6CAC68EDE2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AF6C26F-88D7-FF5E-0BAE-BA8AEBC58E9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181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C467-5D56-E2B8-F7D2-06EE59433DD3}"/>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F8E076-2D1F-2EE0-05D3-5187386FACDF}"/>
                  </a:ext>
                </a:extLst>
              </p:cNvPr>
              <p:cNvSpPr>
                <a:spLocks noGrp="1"/>
              </p:cNvSpPr>
              <p:nvPr>
                <p:ph idx="1"/>
              </p:nvPr>
            </p:nvSpPr>
            <p:spPr>
              <a:xfrm>
                <a:off x="450166" y="914399"/>
                <a:ext cx="11254154" cy="5176066"/>
              </a:xfrm>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equation 1.6 represents </a:t>
                </a:r>
                <a:r>
                  <a:rPr lang="en-US" sz="2200" dirty="0" err="1">
                    <a:effectLst/>
                    <a:latin typeface="Times New Roman" panose="02020603050405020304" pitchFamily="18" charset="0"/>
                    <a:ea typeface="SimSun" panose="02010600030101010101" pitchFamily="2" charset="-122"/>
                  </a:rPr>
                  <a:t>Lagrangian</a:t>
                </a:r>
                <a:r>
                  <a:rPr lang="en-US" sz="2200" dirty="0">
                    <a:effectLst/>
                    <a:latin typeface="Times New Roman" panose="02020603050405020304" pitchFamily="18" charset="0"/>
                    <a:ea typeface="SimSun" panose="02010600030101010101" pitchFamily="2" charset="-122"/>
                  </a:rPr>
                  <a:t> function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200" i="1">
                              <a:effectLst/>
                              <a:latin typeface="Cambria Math" panose="02040503050406030204" pitchFamily="18" charset="0"/>
                            </a:rPr>
                          </m:ctrlPr>
                        </m:sSupPr>
                        <m:e>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(1.6)</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Note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are called Lagrange multipliers or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multipliers (Wikipedia,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–Kuhn–Tucker conditions, 2014) or dual variables. The sign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scalar product and every training data point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was assigned by a class </a:t>
                </a:r>
                <a:r>
                  <a:rPr lang="en-US" sz="22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2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before.</a:t>
                </a:r>
                <a:endParaRPr lang="en-US" sz="2200" dirty="0">
                  <a:ea typeface="SimSun" panose="02010600030101010101" pitchFamily="2" charset="-122"/>
                </a:endParaRPr>
              </a:p>
              <a:p>
                <a:pPr marL="0" indent="228600">
                  <a:buNone/>
                </a:pPr>
                <a:r>
                  <a:rPr lang="en-US" sz="2200" dirty="0">
                    <a:ea typeface="SimSun" panose="02010600030101010101" pitchFamily="2" charset="-122"/>
                  </a:rPr>
                  <a:t>Suppose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solution of constrained optimization problem specified by equation 1.5 then,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minimum point of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or target function </a:t>
                </a:r>
                <a:r>
                  <a:rPr lang="en-US" sz="2200" i="1" dirty="0">
                    <a:ea typeface="SimSun" panose="02010600030101010101" pitchFamily="2" charset="-122"/>
                  </a:rPr>
                  <a:t>f</a:t>
                </a:r>
                <a:r>
                  <a:rPr lang="en-US" sz="2200" dirty="0">
                    <a:ea typeface="SimSun" panose="02010600030101010101" pitchFamily="2" charset="-122"/>
                  </a:rPr>
                  <a:t>(</a:t>
                </a:r>
                <a:r>
                  <a:rPr lang="en-US" sz="2200" i="1" dirty="0">
                    <a:ea typeface="SimSun" panose="02010600030101010101" pitchFamily="2" charset="-122"/>
                  </a:rPr>
                  <a:t>W</a:t>
                </a:r>
                <a:r>
                  <a:rPr lang="en-US" sz="2200" dirty="0">
                    <a:ea typeface="SimSun" panose="02010600030101010101" pitchFamily="2" charset="-122"/>
                  </a:rPr>
                  <a:t>) gets minimum 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all constraints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𝑔</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𝑦</m:t>
                        </m:r>
                      </m:e>
                      <m:sub>
                        <m:r>
                          <a:rPr lang="en-US" sz="2200" i="1">
                            <a:latin typeface="Cambria Math" panose="02040503050406030204" pitchFamily="18" charset="0"/>
                            <a:ea typeface="SimSun" panose="02010600030101010101" pitchFamily="2" charset="-122"/>
                          </a:rPr>
                          <m:t>𝑖</m:t>
                        </m:r>
                      </m:sub>
                    </m:sSub>
                    <m:d>
                      <m:dPr>
                        <m:ctrlPr>
                          <a:rPr lang="en-US" sz="2200" i="1">
                            <a:latin typeface="Cambria Math" panose="02040503050406030204" pitchFamily="18" charset="0"/>
                          </a:rPr>
                        </m:ctrlPr>
                      </m:dPr>
                      <m:e>
                        <m:r>
                          <a:rPr lang="en-US" sz="2200" i="1">
                            <a:latin typeface="Cambria Math" panose="02040503050406030204" pitchFamily="18" charset="0"/>
                            <a:ea typeface="SimSun" panose="02010600030101010101" pitchFamily="2" charset="-122"/>
                          </a:rPr>
                          <m:t>𝑊</m:t>
                        </m:r>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𝑋</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m:t>
                        </m:r>
                        <m:r>
                          <a:rPr lang="en-US" sz="2200" i="1">
                            <a:latin typeface="Cambria Math" panose="02040503050406030204" pitchFamily="18" charset="0"/>
                            <a:ea typeface="SimSun" panose="02010600030101010101" pitchFamily="2" charset="-122"/>
                          </a:rPr>
                          <m:t>𝑏</m:t>
                        </m:r>
                      </m:e>
                    </m:d>
                    <m:r>
                      <a:rPr lang="en-US" sz="2200" i="1">
                        <a:latin typeface="Cambria Math" panose="02040503050406030204" pitchFamily="18" charset="0"/>
                        <a:ea typeface="SimSun" panose="02010600030101010101" pitchFamily="2" charset="-122"/>
                      </a:rPr>
                      <m:t>−</m:t>
                    </m:r>
                    <m:sSub>
                      <m:sSubPr>
                        <m:ctrlPr>
                          <a:rPr lang="en-US" sz="2200" i="1">
                            <a:latin typeface="Cambria Math" panose="02040503050406030204" pitchFamily="18" charset="0"/>
                          </a:rPr>
                        </m:ctrlPr>
                      </m:sSubPr>
                      <m:e>
                        <m:r>
                          <a:rPr lang="en-US" sz="2200" i="1">
                            <a:latin typeface="Cambria Math" panose="02040503050406030204" pitchFamily="18" charset="0"/>
                            <a:ea typeface="SimSun" panose="02010600030101010101" pitchFamily="2" charset="-122"/>
                          </a:rPr>
                          <m:t>𝜉</m:t>
                        </m:r>
                      </m:e>
                      <m:sub>
                        <m:r>
                          <a:rPr lang="en-US" sz="2200" i="1">
                            <a:latin typeface="Cambria Math" panose="02040503050406030204" pitchFamily="18" charset="0"/>
                            <a:ea typeface="SimSun" panose="02010600030101010101" pitchFamily="2" charset="-122"/>
                          </a:rPr>
                          <m:t>𝑖</m:t>
                        </m:r>
                      </m:sub>
                    </m:sSub>
                    <m:r>
                      <a:rPr lang="en-US" sz="2200" i="1">
                        <a:latin typeface="Cambria Math" panose="02040503050406030204" pitchFamily="18" charset="0"/>
                        <a:ea typeface="SimSun" panose="02010600030101010101" pitchFamily="2" charset="-122"/>
                      </a:rPr>
                      <m:t>≤0,∀</m:t>
                    </m:r>
                    <m:r>
                      <a:rPr lang="en-US" sz="2200" i="1">
                        <a:latin typeface="Cambria Math" panose="02040503050406030204" pitchFamily="18" charset="0"/>
                        <a:ea typeface="SimSun" panose="02010600030101010101" pitchFamily="2" charset="-122"/>
                      </a:rPr>
                      <m:t>𝑖</m:t>
                    </m:r>
                    <m:r>
                      <a:rPr lang="en-US" sz="2200" i="1">
                        <a:latin typeface="Cambria Math" panose="02040503050406030204" pitchFamily="18" charset="0"/>
                        <a:ea typeface="SimSun" panose="02010600030101010101" pitchFamily="2" charset="-122"/>
                      </a:rPr>
                      <m:t>=</m:t>
                    </m:r>
                    <m:acc>
                      <m:accPr>
                        <m:chr m:val="̅"/>
                        <m:ctrlPr>
                          <a:rPr lang="en-US" sz="2200" i="1">
                            <a:latin typeface="Cambria Math" panose="02040503050406030204" pitchFamily="18" charset="0"/>
                          </a:rPr>
                        </m:ctrlPr>
                      </m:accPr>
                      <m:e>
                        <m:r>
                          <a:rPr lang="en-US" sz="2200" i="1">
                            <a:latin typeface="Cambria Math" panose="02040503050406030204" pitchFamily="18" charset="0"/>
                            <a:ea typeface="SimSun" panose="02010600030101010101" pitchFamily="2" charset="-122"/>
                          </a:rPr>
                          <m:t>1,</m:t>
                        </m:r>
                        <m:r>
                          <a:rPr lang="en-US" sz="2200" i="1">
                            <a:latin typeface="Cambria Math" panose="02040503050406030204" pitchFamily="18" charset="0"/>
                            <a:ea typeface="SimSun" panose="02010600030101010101" pitchFamily="2" charset="-122"/>
                          </a:rPr>
                          <m:t>𝑛</m:t>
                        </m:r>
                      </m:e>
                    </m:acc>
                  </m:oMath>
                </a14:m>
                <a:r>
                  <a:rPr lang="en-US" sz="2200" dirty="0">
                    <a:ea typeface="SimSun" panose="02010600030101010101" pitchFamily="2" charset="-122"/>
                  </a:rPr>
                  <a:t>. Note that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weight vector</a:t>
                </a:r>
                <a:r>
                  <a:rPr lang="en-US" sz="2200" dirty="0">
                    <a:ea typeface="SimSun" panose="02010600030101010101" pitchFamily="2" charset="-122"/>
                  </a:rPr>
                  <a:t> and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is called </a:t>
                </a:r>
                <a:r>
                  <a:rPr lang="en-US" sz="2200" i="1" dirty="0">
                    <a:ea typeface="SimSun" panose="02010600030101010101" pitchFamily="2" charset="-122"/>
                  </a:rPr>
                  <a:t>optimal bias</a:t>
                </a:r>
                <a:r>
                  <a:rPr lang="en-US" sz="2200" dirty="0">
                    <a:ea typeface="SimSun" panose="02010600030101010101" pitchFamily="2" charset="-122"/>
                  </a:rPr>
                  <a:t>. It is easy to infer that the pair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represents the maximum-margin hyperplane and it is possible to identify (</a:t>
                </a:r>
                <a:r>
                  <a:rPr lang="en-US" sz="2200" i="1" dirty="0">
                    <a:ea typeface="SimSun" panose="02010600030101010101" pitchFamily="2" charset="-122"/>
                  </a:rPr>
                  <a:t>W</a:t>
                </a:r>
                <a:r>
                  <a:rPr lang="en-US" sz="2200" i="1" baseline="30000" dirty="0">
                    <a:ea typeface="SimSun" panose="02010600030101010101" pitchFamily="2" charset="-122"/>
                  </a:rPr>
                  <a:t>*</a:t>
                </a:r>
                <a:r>
                  <a:rPr lang="en-US" sz="2200" dirty="0">
                    <a:ea typeface="SimSun" panose="02010600030101010101" pitchFamily="2" charset="-122"/>
                  </a:rPr>
                  <a:t>, </a:t>
                </a:r>
                <a:r>
                  <a:rPr lang="en-US" sz="2200" i="1" dirty="0">
                    <a:ea typeface="SimSun" panose="02010600030101010101" pitchFamily="2" charset="-122"/>
                  </a:rPr>
                  <a:t>b</a:t>
                </a:r>
                <a:r>
                  <a:rPr lang="en-US" sz="2200" i="1" baseline="30000" dirty="0">
                    <a:ea typeface="SimSun" panose="02010600030101010101" pitchFamily="2" charset="-122"/>
                  </a:rPr>
                  <a:t>*</a:t>
                </a:r>
                <a:r>
                  <a:rPr lang="en-US" sz="2200" dirty="0">
                    <a:ea typeface="SimSun" panose="02010600030101010101" pitchFamily="2" charset="-122"/>
                  </a:rPr>
                  <a:t>) with the maximum-margin hyperplane. </a:t>
                </a:r>
                <a:endParaRPr lang="en-US" sz="2200" dirty="0"/>
              </a:p>
            </p:txBody>
          </p:sp>
        </mc:Choice>
        <mc:Fallback xmlns="">
          <p:sp>
            <p:nvSpPr>
              <p:cNvPr id="3" name="Content Placeholder 2">
                <a:extLst>
                  <a:ext uri="{FF2B5EF4-FFF2-40B4-BE49-F238E27FC236}">
                    <a16:creationId xmlns:a16="http://schemas.microsoft.com/office/drawing/2014/main" id="{C3F8E076-2D1F-2EE0-05D3-5187386FACDF}"/>
                  </a:ext>
                </a:extLst>
              </p:cNvPr>
              <p:cNvSpPr>
                <a:spLocks noGrp="1" noRot="1" noChangeAspect="1" noMove="1" noResize="1" noEditPoints="1" noAdjustHandles="1" noChangeArrowheads="1" noChangeShapeType="1" noTextEdit="1"/>
              </p:cNvSpPr>
              <p:nvPr>
                <p:ph idx="1"/>
              </p:nvPr>
            </p:nvSpPr>
            <p:spPr>
              <a:xfrm>
                <a:off x="450166" y="914399"/>
                <a:ext cx="11254154" cy="5176066"/>
              </a:xfrm>
              <a:blipFill>
                <a:blip r:embed="rId4"/>
                <a:stretch>
                  <a:fillRect l="-704" t="-824" r="-70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FBABEF-9DD8-8973-924E-4C59C041F1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861DF4D-2C6E-0988-FD11-98286FADE56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C42AE10-E2B7-B00D-CE1E-7449C1C0B684}"/>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9452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4FE6-F8D2-FFED-BAF3-AC687BB33F8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F7A0-B4E7-DA7D-0BC1-6BAAD84B5F9C}"/>
                  </a:ext>
                </a:extLst>
              </p:cNvPr>
              <p:cNvSpPr>
                <a:spLocks noGrp="1"/>
              </p:cNvSpPr>
              <p:nvPr>
                <p:ph idx="1"/>
              </p:nvPr>
            </p:nvSpPr>
            <p:spPr>
              <a:xfrm>
                <a:off x="182880" y="914399"/>
                <a:ext cx="11816862" cy="5176066"/>
              </a:xfrm>
            </p:spPr>
            <p:txBody>
              <a:bodyPr>
                <a:noAutofit/>
              </a:bodyPr>
              <a:lstStyle/>
              <a:p>
                <a:pPr marL="0" indent="0">
                  <a:buNone/>
                </a:pPr>
                <a:r>
                  <a:rPr lang="en-US" sz="2100" dirty="0"/>
                  <a:t>The ultimate goal of SVM method is to find out </a:t>
                </a:r>
                <a:r>
                  <a:rPr lang="en-US" sz="2100" i="1" dirty="0"/>
                  <a:t>W</a:t>
                </a:r>
                <a:r>
                  <a:rPr lang="en-US" sz="2100" i="1" baseline="30000" dirty="0"/>
                  <a:t>*</a:t>
                </a:r>
                <a:r>
                  <a:rPr lang="en-US" sz="2100" dirty="0"/>
                  <a:t> and </a:t>
                </a:r>
                <a:r>
                  <a:rPr lang="en-US" sz="2100" i="1" dirty="0"/>
                  <a:t>b</a:t>
                </a:r>
                <a:r>
                  <a:rPr lang="en-US" sz="2100" i="1" baseline="30000" dirty="0"/>
                  <a:t>*</a:t>
                </a:r>
                <a:r>
                  <a:rPr lang="en-US" sz="2100" dirty="0"/>
                  <a:t>. According to </a:t>
                </a:r>
                <a:r>
                  <a:rPr lang="en-US" sz="2100" i="1" dirty="0" err="1"/>
                  <a:t>Lagrangian</a:t>
                </a:r>
                <a:r>
                  <a:rPr lang="en-US" sz="2100" i="1" dirty="0"/>
                  <a:t> duality theorem </a:t>
                </a:r>
                <a:r>
                  <a:rPr lang="en-US" sz="2100" dirty="0"/>
                  <a:t>(Boyd &amp; </a:t>
                </a:r>
                <a:r>
                  <a:rPr lang="en-US" sz="2100" dirty="0" err="1"/>
                  <a:t>Vandenberghe</a:t>
                </a:r>
                <a:r>
                  <a:rPr lang="en-US" sz="2100" dirty="0"/>
                  <a:t>, 2009, p. 216) (Jia, 2013, p. 8), the point (</a:t>
                </a:r>
                <a:r>
                  <a:rPr lang="en-US" sz="2100" i="1" dirty="0"/>
                  <a:t>W</a:t>
                </a:r>
                <a:r>
                  <a:rPr lang="en-US" sz="2100" i="1" baseline="30000" dirty="0"/>
                  <a:t>*</a:t>
                </a:r>
                <a:r>
                  <a:rPr lang="en-US" sz="2100" dirty="0"/>
                  <a:t>, </a:t>
                </a:r>
                <a:r>
                  <a:rPr lang="en-US" sz="2100" i="1" dirty="0"/>
                  <a:t>b</a:t>
                </a:r>
                <a:r>
                  <a:rPr lang="en-US" sz="2100" i="1" baseline="30000" dirty="0"/>
                  <a:t>*</a:t>
                </a:r>
                <a:r>
                  <a:rPr lang="en-US" sz="2100" dirty="0"/>
                  <a:t>, </a:t>
                </a:r>
                <a:r>
                  <a:rPr lang="en-US" sz="2100" i="1" dirty="0"/>
                  <a:t>ξ</a:t>
                </a:r>
                <a:r>
                  <a:rPr lang="en-US" sz="2100" baseline="30000" dirty="0"/>
                  <a:t>*</a:t>
                </a:r>
                <a:r>
                  <a:rPr lang="en-US" sz="2100" dirty="0"/>
                  <a:t>) and the point (</a:t>
                </a:r>
                <a:r>
                  <a:rPr lang="en-US" sz="2100" i="1" dirty="0"/>
                  <a:t>λ</a:t>
                </a:r>
                <a:r>
                  <a:rPr lang="en-US" sz="2100" baseline="30000" dirty="0"/>
                  <a:t>*</a:t>
                </a:r>
                <a:r>
                  <a:rPr lang="en-US" sz="2100" dirty="0"/>
                  <a:t>, </a:t>
                </a:r>
                <a:r>
                  <a:rPr lang="en-US" sz="2100" i="1" dirty="0"/>
                  <a:t>μ</a:t>
                </a:r>
                <a:r>
                  <a:rPr lang="en-US" sz="2100" baseline="30000" dirty="0"/>
                  <a:t>*</a:t>
                </a:r>
                <a:r>
                  <a:rPr lang="en-US" sz="2100" dirty="0"/>
                  <a:t>) are minimizer and maximizer of </a:t>
                </a:r>
                <a:r>
                  <a:rPr lang="en-US" sz="2100" dirty="0" err="1"/>
                  <a:t>Lagrangian</a:t>
                </a:r>
                <a:r>
                  <a:rPr lang="en-US" sz="2100" dirty="0"/>
                  <a:t> function with regard to variables (</a:t>
                </a:r>
                <a:r>
                  <a:rPr lang="en-US" sz="2100" i="1" dirty="0"/>
                  <a:t>W</a:t>
                </a:r>
                <a:r>
                  <a:rPr lang="en-US" sz="2100" dirty="0"/>
                  <a:t>, </a:t>
                </a:r>
                <a:r>
                  <a:rPr lang="en-US" sz="2100" i="1" dirty="0"/>
                  <a:t>b</a:t>
                </a:r>
                <a:r>
                  <a:rPr lang="en-US" sz="2100" dirty="0"/>
                  <a:t>,</a:t>
                </a:r>
                <a:r>
                  <a:rPr lang="en-US" sz="2100" i="1" dirty="0"/>
                  <a:t> </a:t>
                </a:r>
                <a:r>
                  <a:rPr lang="el-GR" sz="2100" i="1" dirty="0"/>
                  <a:t>ξ</a:t>
                </a:r>
                <a:r>
                  <a:rPr lang="en-US" sz="2100" dirty="0"/>
                  <a:t>) and variables (</a:t>
                </a:r>
                <a:r>
                  <a:rPr lang="en-US" sz="2100" i="1" dirty="0"/>
                  <a:t>λ</a:t>
                </a:r>
                <a:r>
                  <a:rPr lang="en-US" sz="2100" dirty="0"/>
                  <a:t>, </a:t>
                </a:r>
                <a:r>
                  <a:rPr lang="en-US" sz="2100" i="1" dirty="0"/>
                  <a:t>μ</a:t>
                </a:r>
                <a:r>
                  <a:rPr lang="en-US" sz="2100" dirty="0"/>
                  <a:t>), respectively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latin typeface="Cambria Math" panose="02040503050406030204" pitchFamily="18" charset="0"/>
                            </a:rPr>
                          </m:ctrlPr>
                        </m:mP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𝜉</m:t>
                                    </m:r>
                                  </m:e>
                                  <m:sup>
                                    <m:r>
                                      <a:rPr lang="en-US" sz="2100" b="0" i="1" smtClean="0">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b="0" i="1" smtClean="0">
                                        <a:latin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𝜉</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r>
                          <m:e>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mr>
                      </m:m>
                      <m:r>
                        <a:rPr lang="en-US" sz="2100" b="0" i="1" smtClean="0">
                          <a:latin typeface="Cambria Math" panose="02040503050406030204" pitchFamily="18" charset="0"/>
                        </a:rPr>
                        <m:t>    (1.7)</m:t>
                      </m:r>
                    </m:oMath>
                  </m:oMathPara>
                </a14:m>
                <a:endParaRPr lang="en-US" sz="2100" dirty="0"/>
              </a:p>
              <a:p>
                <a:pPr marL="0" marR="0" indent="0" algn="just">
                  <a:spcBef>
                    <a:spcPts val="0"/>
                  </a:spcBef>
                  <a:spcAft>
                    <a:spcPts val="0"/>
                  </a:spcAft>
                  <a:buNone/>
                </a:pPr>
                <a:r>
                  <a:rPr lang="en-US" sz="2100" dirty="0">
                    <a:effectLst/>
                    <a:ea typeface="SimSun" panose="02010600030101010101" pitchFamily="2" charset="-122"/>
                  </a:rPr>
                  <a:t>Where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specified by equation 1.6. Please pay attention that equation 1.7 specifies the </a:t>
                </a:r>
                <a:r>
                  <a:rPr lang="en-US" sz="2100" dirty="0" err="1">
                    <a:effectLst/>
                    <a:ea typeface="SimSun" panose="02010600030101010101" pitchFamily="2" charset="-122"/>
                  </a:rPr>
                  <a:t>Lagrangian</a:t>
                </a:r>
                <a:r>
                  <a:rPr lang="en-US" sz="2100" dirty="0">
                    <a:effectLst/>
                    <a:ea typeface="SimSun" panose="02010600030101010101" pitchFamily="2" charset="-122"/>
                  </a:rPr>
                  <a:t> duality theorem in which the point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t>, </a:t>
                </a:r>
                <a:r>
                  <a:rPr lang="en-US" sz="2100" i="1" dirty="0"/>
                  <a:t>ξ</a:t>
                </a:r>
                <a:r>
                  <a:rPr lang="en-US" sz="2100" baseline="30000" dirty="0"/>
                  <a:t>*</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saddle point if the target function </a:t>
                </a:r>
                <a:r>
                  <a:rPr lang="en-US" sz="2100" i="1" dirty="0">
                    <a:effectLst/>
                    <a:ea typeface="SimSun" panose="02010600030101010101" pitchFamily="2" charset="-122"/>
                  </a:rPr>
                  <a:t>f </a:t>
                </a:r>
                <a:r>
                  <a:rPr lang="en-US" sz="2100" dirty="0">
                    <a:effectLst/>
                    <a:ea typeface="SimSun" panose="02010600030101010101" pitchFamily="2" charset="-122"/>
                  </a:rPr>
                  <a:t>is convex. In practice, the maximizer (</a:t>
                </a:r>
                <a:r>
                  <a:rPr lang="en-US" sz="2100" i="1" dirty="0">
                    <a:effectLst/>
                    <a:ea typeface="SimSun" panose="02010600030101010101" pitchFamily="2" charset="-122"/>
                  </a:rPr>
                  <a:t>λ</a:t>
                </a:r>
                <a:r>
                  <a:rPr lang="en-US" sz="2100"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dirty="0">
                    <a:effectLst/>
                    <a:ea typeface="SimSun" panose="02010600030101010101" pitchFamily="2" charset="-122"/>
                  </a:rPr>
                  <a:t>) is determined based on the minimizer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i="1" baseline="30000" dirty="0">
                    <a:effectLst/>
                    <a:ea typeface="SimSun" panose="02010600030101010101" pitchFamily="2" charset="-122"/>
                  </a:rPr>
                  <a:t>*</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baseline="30000" dirty="0">
                    <a:effectLst/>
                    <a:ea typeface="SimSun" panose="02010600030101010101" pitchFamily="2" charset="-122"/>
                  </a:rPr>
                  <a:t>*</a:t>
                </a:r>
                <a:r>
                  <a:rPr lang="en-US" sz="2100" dirty="0">
                    <a:effectLst/>
                    <a:ea typeface="SimSun" panose="02010600030101010101" pitchFamily="2" charset="-122"/>
                  </a:rPr>
                  <a:t>) as follows:</a:t>
                </a:r>
              </a:p>
              <a:p>
                <a:pPr marL="0" indent="0">
                  <a:buNone/>
                </a:pPr>
                <a14:m>
                  <m:oMathPara xmlns:m="http://schemas.openxmlformats.org/officeDocument/2006/math">
                    <m:oMathParaPr>
                      <m:jc m:val="centerGroup"/>
                    </m:oMathParaPr>
                    <m:oMath xmlns:m="http://schemas.openxmlformats.org/officeDocument/2006/math">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𝜆</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𝜇</m:t>
                              </m:r>
                            </m:e>
                            <m:sup>
                              <m:r>
                                <a:rPr lang="en-US" sz="2100" i="1">
                                  <a:latin typeface="Cambria Math" panose="02040503050406030204" pitchFamily="18" charset="0"/>
                                </a:rPr>
                                <m:t>∗</m:t>
                              </m:r>
                            </m:sup>
                          </m:sSup>
                        </m:e>
                      </m:d>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d>
                            <m:dPr>
                              <m:ctrlPr>
                                <a:rPr lang="en-US" sz="2100" i="1">
                                  <a:latin typeface="Cambria Math" panose="02040503050406030204" pitchFamily="18" charset="0"/>
                                </a:rPr>
                              </m:ctrlPr>
                            </m:dPr>
                            <m:e>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min</m:t>
                                      </m:r>
                                    </m:e>
                                    <m:lim>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r>
                                        <a:rPr lang="en-US" sz="2100" i="1">
                                          <a:latin typeface="Cambria Math" panose="02040503050406030204" pitchFamily="18" charset="0"/>
                                        </a:rPr>
                                        <m:t>𝑊</m:t>
                                      </m:r>
                                      <m:r>
                                        <a:rPr lang="en-US" sz="2100" i="1">
                                          <a:latin typeface="Cambria Math" panose="02040503050406030204" pitchFamily="18" charset="0"/>
                                        </a:rPr>
                                        <m:t>,</m:t>
                                      </m:r>
                                      <m:r>
                                        <a:rPr lang="en-US" sz="2100" i="1">
                                          <a:latin typeface="Cambria Math" panose="02040503050406030204" pitchFamily="18" charset="0"/>
                                        </a:rPr>
                                        <m:t>𝑏</m:t>
                                      </m:r>
                                      <m:r>
                                        <a:rPr lang="en-US" sz="2100" i="1">
                                          <a:latin typeface="Cambria Math" panose="02040503050406030204" pitchFamily="18" charset="0"/>
                                        </a:rPr>
                                        <m:t>,</m:t>
                                      </m:r>
                                      <m:r>
                                        <a:rPr lang="en-US" sz="2100" i="1">
                                          <a:latin typeface="Cambria Math" panose="02040503050406030204" pitchFamily="18" charset="0"/>
                                        </a:rPr>
                                        <m:t>𝜉</m:t>
                                      </m:r>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e>
                          </m:d>
                        </m:e>
                      </m:func>
                      <m:r>
                        <a:rPr lang="en-US" sz="2100" i="1">
                          <a:latin typeface="Cambria Math" panose="02040503050406030204" pitchFamily="18" charset="0"/>
                        </a:rPr>
                        <m:t>=</m:t>
                      </m:r>
                      <m:func>
                        <m:funcPr>
                          <m:ctrlPr>
                            <a:rPr lang="en-US" sz="2100" i="1">
                              <a:latin typeface="Cambria Math" panose="02040503050406030204" pitchFamily="18" charset="0"/>
                            </a:rPr>
                          </m:ctrlPr>
                        </m:funcPr>
                        <m:fName>
                          <m:limLow>
                            <m:limLowPr>
                              <m:ctrlPr>
                                <a:rPr lang="en-US" sz="2100" i="1">
                                  <a:latin typeface="Cambria Math" panose="02040503050406030204" pitchFamily="18" charset="0"/>
                                </a:rPr>
                              </m:ctrlPr>
                            </m:limLowPr>
                            <m:e>
                              <m:r>
                                <m:rPr>
                                  <m:sty m:val="p"/>
                                </m:rPr>
                                <a:rPr lang="en-US" sz="2100">
                                  <a:latin typeface="Cambria Math" panose="02040503050406030204" pitchFamily="18" charset="0"/>
                                </a:rPr>
                                <m:t>argmax</m:t>
                              </m:r>
                            </m:e>
                            <m:lim>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r>
                                <a:rPr lang="en-US" sz="2100" i="1">
                                  <a:latin typeface="Cambria Math" panose="02040503050406030204" pitchFamily="18" charset="0"/>
                                </a:rPr>
                                <m:t>≥0,</m:t>
                              </m:r>
                              <m:sSub>
                                <m:sSubPr>
                                  <m:ctrlPr>
                                    <a:rPr lang="en-US" sz="2100" i="1">
                                      <a:latin typeface="Cambria Math" panose="02040503050406030204" pitchFamily="18" charset="0"/>
                                    </a:rPr>
                                  </m:ctrlPr>
                                </m:sSubPr>
                                <m:e>
                                  <m:r>
                                    <a:rPr lang="en-US" sz="2100" i="1">
                                      <a:latin typeface="Cambria Math" panose="02040503050406030204" pitchFamily="18" charset="0"/>
                                    </a:rPr>
                                    <m:t>𝜇</m:t>
                                  </m:r>
                                </m:e>
                                <m:sub>
                                  <m:r>
                                    <a:rPr lang="en-US" sz="2100" i="1">
                                      <a:latin typeface="Cambria Math" panose="02040503050406030204" pitchFamily="18" charset="0"/>
                                    </a:rPr>
                                    <m:t>𝑖</m:t>
                                  </m:r>
                                </m:sub>
                              </m:sSub>
                              <m:r>
                                <a:rPr lang="en-US" sz="2100" i="1">
                                  <a:latin typeface="Cambria Math" panose="02040503050406030204" pitchFamily="18" charset="0"/>
                                </a:rPr>
                                <m:t>≥0</m:t>
                              </m:r>
                            </m:lim>
                          </m:limLow>
                        </m:fName>
                        <m:e>
                          <m:r>
                            <a:rPr lang="en-US" sz="2100" i="1">
                              <a:latin typeface="Cambria Math" panose="02040503050406030204" pitchFamily="18" charset="0"/>
                            </a:rPr>
                            <m:t>𝐿</m:t>
                          </m:r>
                          <m:d>
                            <m:dPr>
                              <m:ctrlPr>
                                <a:rPr lang="en-US" sz="2100" i="1">
                                  <a:latin typeface="Cambria Math" panose="02040503050406030204" pitchFamily="18" charset="0"/>
                                </a:rPr>
                              </m:ctrlPr>
                            </m:dPr>
                            <m:e>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𝑏</m:t>
                                  </m:r>
                                </m:e>
                                <m:sup>
                                  <m:r>
                                    <a:rPr lang="en-US" sz="2100" i="1">
                                      <a:latin typeface="Cambria Math" panose="02040503050406030204" pitchFamily="18" charset="0"/>
                                    </a:rPr>
                                    <m:t>∗</m:t>
                                  </m:r>
                                </m:sup>
                              </m:sSup>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𝜉</m:t>
                                  </m:r>
                                </m:e>
                                <m:sup>
                                  <m:r>
                                    <a:rPr lang="en-US" sz="2100" i="1">
                                      <a:latin typeface="Cambria Math" panose="02040503050406030204" pitchFamily="18" charset="0"/>
                                    </a:rPr>
                                    <m:t>∗</m:t>
                                  </m:r>
                                </m:sup>
                              </m:s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m:t>
                              </m:r>
                              <m:r>
                                <a:rPr lang="en-US" sz="2100" i="1">
                                  <a:latin typeface="Cambria Math" panose="02040503050406030204" pitchFamily="18" charset="0"/>
                                </a:rPr>
                                <m:t>𝜇</m:t>
                              </m:r>
                            </m:e>
                          </m:d>
                        </m:e>
                      </m:func>
                    </m:oMath>
                  </m:oMathPara>
                </a14:m>
                <a:endParaRPr lang="en-US" sz="2100" dirty="0">
                  <a:effectLst/>
                  <a:ea typeface="SimSun" panose="02010600030101010101" pitchFamily="2" charset="-122"/>
                </a:endParaRPr>
              </a:p>
              <a:p>
                <a:pPr marL="0" indent="0">
                  <a:buNone/>
                </a:pPr>
                <a:r>
                  <a:rPr lang="en-US" sz="2100" dirty="0">
                    <a:effectLst/>
                    <a:ea typeface="SimSun" panose="02010600030101010101" pitchFamily="2" charset="-122"/>
                  </a:rPr>
                  <a:t>Now it is necessary to solve the </a:t>
                </a:r>
                <a:r>
                  <a:rPr lang="en-US" sz="2100" dirty="0" err="1">
                    <a:effectLst/>
                    <a:ea typeface="SimSun" panose="02010600030101010101" pitchFamily="2" charset="-122"/>
                  </a:rPr>
                  <a:t>Lagrangian</a:t>
                </a:r>
                <a:r>
                  <a:rPr lang="en-US" sz="2100" dirty="0">
                    <a:effectLst/>
                    <a:ea typeface="SimSun" panose="02010600030101010101" pitchFamily="2" charset="-122"/>
                  </a:rPr>
                  <a:t> duality problem represented by equation 1.7 to find out </a:t>
                </a:r>
                <a:r>
                  <a:rPr lang="en-US" sz="2100" i="1" dirty="0">
                    <a:effectLst/>
                    <a:ea typeface="SimSun" panose="02010600030101010101" pitchFamily="2" charset="-122"/>
                  </a:rPr>
                  <a:t>W</a:t>
                </a:r>
                <a:r>
                  <a:rPr lang="en-US" sz="2100" i="1" baseline="30000" dirty="0">
                    <a:effectLst/>
                    <a:ea typeface="SimSun" panose="02010600030101010101" pitchFamily="2" charset="-122"/>
                  </a:rPr>
                  <a:t>*</a:t>
                </a:r>
                <a:r>
                  <a:rPr lang="en-US" sz="2100" dirty="0">
                    <a:effectLst/>
                    <a:ea typeface="SimSun" panose="02010600030101010101" pitchFamily="2" charset="-122"/>
                  </a:rPr>
                  <a:t>. Here the </a:t>
                </a:r>
                <a:r>
                  <a:rPr lang="en-US" sz="2100" dirty="0" err="1">
                    <a:effectLst/>
                    <a:ea typeface="SimSun" panose="02010600030101010101" pitchFamily="2" charset="-122"/>
                  </a:rPr>
                  <a:t>Lagrangian</a:t>
                </a:r>
                <a:r>
                  <a:rPr lang="en-US" sz="2100" dirty="0">
                    <a:effectLst/>
                    <a:ea typeface="SimSun" panose="02010600030101010101" pitchFamily="2" charset="-122"/>
                  </a:rPr>
                  <a:t> function </a:t>
                </a:r>
                <a:r>
                  <a:rPr lang="en-US" sz="2100" i="1" dirty="0">
                    <a:effectLst/>
                    <a:ea typeface="SimSun" panose="02010600030101010101" pitchFamily="2" charset="-122"/>
                  </a:rPr>
                  <a:t>L</a:t>
                </a:r>
                <a:r>
                  <a:rPr lang="en-US" sz="2100" dirty="0">
                    <a:effectLst/>
                    <a:ea typeface="SimSun" panose="02010600030101010101" pitchFamily="2" charset="-122"/>
                  </a:rPr>
                  <a:t>(</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dirty="0">
                    <a:effectLst/>
                    <a:ea typeface="SimSun" panose="02010600030101010101" pitchFamily="2" charset="-122"/>
                  </a:rPr>
                  <a:t>,</a:t>
                </a:r>
                <a:r>
                  <a:rPr lang="en-US" sz="2100" i="1" dirty="0">
                    <a:effectLst/>
                    <a:ea typeface="SimSun" panose="02010600030101010101" pitchFamily="2" charset="-122"/>
                  </a:rPr>
                  <a:t> μ</a:t>
                </a:r>
                <a:r>
                  <a:rPr lang="en-US" sz="2100" dirty="0">
                    <a:effectLst/>
                    <a:ea typeface="SimSun" panose="02010600030101010101" pitchFamily="2" charset="-122"/>
                  </a:rPr>
                  <a:t>) is minimized with respect to the primal variables </a:t>
                </a:r>
                <a:r>
                  <a:rPr lang="en-US" sz="2100" i="1" dirty="0">
                    <a:effectLst/>
                    <a:ea typeface="SimSun" panose="02010600030101010101" pitchFamily="2" charset="-122"/>
                  </a:rPr>
                  <a:t>W</a:t>
                </a:r>
                <a:r>
                  <a:rPr lang="en-US" sz="2100" dirty="0">
                    <a:effectLst/>
                    <a:ea typeface="SimSun" panose="02010600030101010101" pitchFamily="2" charset="-122"/>
                  </a:rPr>
                  <a:t>, </a:t>
                </a:r>
                <a:r>
                  <a:rPr lang="en-US" sz="2100" i="1" dirty="0">
                    <a:effectLst/>
                    <a:ea typeface="SimSun" panose="02010600030101010101" pitchFamily="2" charset="-122"/>
                  </a:rPr>
                  <a:t>b</a:t>
                </a:r>
                <a:r>
                  <a:rPr lang="en-US" sz="2100" dirty="0">
                    <a:effectLst/>
                    <a:ea typeface="SimSun" panose="02010600030101010101" pitchFamily="2" charset="-122"/>
                  </a:rPr>
                  <a:t>, </a:t>
                </a:r>
                <a:r>
                  <a:rPr lang="en-US" sz="2100" i="1" dirty="0">
                    <a:effectLst/>
                    <a:ea typeface="SimSun" panose="02010600030101010101" pitchFamily="2" charset="-122"/>
                  </a:rPr>
                  <a:t>ξ</a:t>
                </a:r>
                <a:r>
                  <a:rPr lang="en-US" sz="2100" dirty="0">
                    <a:effectLst/>
                    <a:ea typeface="SimSun" panose="02010600030101010101" pitchFamily="2" charset="-122"/>
                  </a:rPr>
                  <a:t> and then maximized with respect to the dual variables </a:t>
                </a:r>
                <a:r>
                  <a:rPr lang="en-US" sz="2100" i="1" dirty="0">
                    <a:effectLst/>
                    <a:ea typeface="SimSun" panose="02010600030101010101" pitchFamily="2" charset="-122"/>
                  </a:rPr>
                  <a:t>λ = </a:t>
                </a:r>
                <a:r>
                  <a:rPr lang="en-US" sz="2100" dirty="0">
                    <a:effectLst/>
                    <a:ea typeface="SimSun" panose="02010600030101010101" pitchFamily="2" charset="-122"/>
                  </a:rPr>
                  <a:t>(</a:t>
                </a:r>
                <a:r>
                  <a:rPr lang="en-US" sz="2100" i="1" dirty="0">
                    <a:effectLst/>
                    <a:ea typeface="SimSun" panose="02010600030101010101" pitchFamily="2" charset="-122"/>
                  </a:rPr>
                  <a:t>λ</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λ</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λ</a:t>
                </a:r>
                <a:r>
                  <a:rPr lang="en-US" sz="2100" i="1" baseline="-25000" dirty="0" err="1">
                    <a:effectLst/>
                    <a:ea typeface="SimSun" panose="02010600030101010101" pitchFamily="2" charset="-122"/>
                  </a:rPr>
                  <a:t>n</a:t>
                </a:r>
                <a:r>
                  <a:rPr lang="en-US" sz="2100" dirty="0">
                    <a:effectLst/>
                    <a:ea typeface="SimSun" panose="02010600030101010101" pitchFamily="2" charset="-122"/>
                  </a:rPr>
                  <a:t>) and </a:t>
                </a:r>
                <a:r>
                  <a:rPr lang="en-US" sz="2100" i="1" dirty="0">
                    <a:effectLst/>
                    <a:ea typeface="SimSun" panose="02010600030101010101" pitchFamily="2" charset="-122"/>
                  </a:rPr>
                  <a:t>μ = </a:t>
                </a:r>
                <a:r>
                  <a:rPr lang="en-US" sz="2100" dirty="0">
                    <a:effectLst/>
                    <a:ea typeface="SimSun" panose="02010600030101010101" pitchFamily="2" charset="-122"/>
                  </a:rPr>
                  <a:t>(</a:t>
                </a:r>
                <a:r>
                  <a:rPr lang="en-US" sz="2100" i="1" dirty="0">
                    <a:effectLst/>
                    <a:ea typeface="SimSun" panose="02010600030101010101" pitchFamily="2" charset="-122"/>
                  </a:rPr>
                  <a:t>μ</a:t>
                </a:r>
                <a:r>
                  <a:rPr lang="en-US" sz="2100" baseline="-25000" dirty="0">
                    <a:effectLst/>
                    <a:ea typeface="SimSun" panose="02010600030101010101" pitchFamily="2" charset="-122"/>
                  </a:rPr>
                  <a:t>1</a:t>
                </a:r>
                <a:r>
                  <a:rPr lang="en-US" sz="2100" dirty="0">
                    <a:effectLst/>
                    <a:ea typeface="SimSun" panose="02010600030101010101" pitchFamily="2" charset="-122"/>
                  </a:rPr>
                  <a:t>, </a:t>
                </a:r>
                <a:r>
                  <a:rPr lang="en-US" sz="2100" i="1" dirty="0">
                    <a:effectLst/>
                    <a:ea typeface="SimSun" panose="02010600030101010101" pitchFamily="2" charset="-122"/>
                  </a:rPr>
                  <a:t>μ</a:t>
                </a:r>
                <a:r>
                  <a:rPr lang="en-US" sz="2100" baseline="-25000" dirty="0">
                    <a:effectLst/>
                    <a:ea typeface="SimSun" panose="02010600030101010101" pitchFamily="2" charset="-122"/>
                  </a:rPr>
                  <a:t>2</a:t>
                </a:r>
                <a:r>
                  <a:rPr lang="en-US" sz="2100" dirty="0">
                    <a:effectLst/>
                    <a:ea typeface="SimSun" panose="02010600030101010101" pitchFamily="2" charset="-122"/>
                  </a:rPr>
                  <a:t>,…, </a:t>
                </a:r>
                <a:r>
                  <a:rPr lang="en-US" sz="2100" i="1" dirty="0" err="1">
                    <a:effectLst/>
                    <a:ea typeface="SimSun" panose="02010600030101010101" pitchFamily="2" charset="-122"/>
                  </a:rPr>
                  <a:t>μ</a:t>
                </a:r>
                <a:r>
                  <a:rPr lang="en-US" sz="2100" i="1" baseline="-25000" dirty="0" err="1">
                    <a:effectLst/>
                    <a:ea typeface="SimSun" panose="02010600030101010101" pitchFamily="2" charset="-122"/>
                  </a:rPr>
                  <a:t>n</a:t>
                </a:r>
                <a:r>
                  <a:rPr lang="en-US" sz="2100" dirty="0">
                    <a:effectLst/>
                    <a:ea typeface="SimSun" panose="02010600030101010101" pitchFamily="2" charset="-122"/>
                  </a:rPr>
                  <a:t>), in turn. </a:t>
                </a: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900FF7A0-B4E7-DA7D-0BC1-6BAAD84B5F9C}"/>
                  </a:ext>
                </a:extLst>
              </p:cNvPr>
              <p:cNvSpPr>
                <a:spLocks noGrp="1" noRot="1" noChangeAspect="1" noMove="1" noResize="1" noEditPoints="1" noAdjustHandles="1" noChangeArrowheads="1" noChangeShapeType="1" noTextEdit="1"/>
              </p:cNvSpPr>
              <p:nvPr>
                <p:ph idx="1"/>
              </p:nvPr>
            </p:nvSpPr>
            <p:spPr>
              <a:xfrm>
                <a:off x="182880" y="914399"/>
                <a:ext cx="11816862" cy="5176066"/>
              </a:xfrm>
              <a:blipFill>
                <a:blip r:embed="rId4"/>
                <a:stretch>
                  <a:fillRect l="-619" t="-707" r="-619" b="-22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9F713DA-F664-9A04-3102-C2815CEF933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75F724A-4D29-3895-92D4-2ED266A9277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7B2FF00-385E-3AA2-6E9F-136CC9CDA86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3500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E603-A010-6C7F-DBB5-69243B95D6A5}"/>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30AEB-E425-30FB-E1C8-F9F85EC5C78B}"/>
                  </a:ext>
                </a:extLst>
              </p:cNvPr>
              <p:cNvSpPr>
                <a:spLocks noGrp="1"/>
              </p:cNvSpPr>
              <p:nvPr>
                <p:ph idx="1"/>
              </p:nvPr>
            </p:nvSpPr>
            <p:spPr>
              <a:xfrm>
                <a:off x="239151" y="829990"/>
                <a:ext cx="11662117" cy="5526359"/>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If gradient of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is equal to zero then, </a:t>
                </a:r>
                <a:r>
                  <a:rPr lang="en-US" sz="1900" i="1" dirty="0">
                    <a:effectLst/>
                    <a:latin typeface="Times New Roman" panose="02020603050405020304" pitchFamily="18" charset="0"/>
                    <a:ea typeface="SimSun" panose="02010600030101010101" pitchFamily="2" charset="-122"/>
                  </a:rPr>
                  <a:t>L</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W</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ξ</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 μ</a:t>
                </a:r>
                <a:r>
                  <a:rPr lang="en-US" sz="1900" dirty="0">
                    <a:effectLst/>
                    <a:latin typeface="Times New Roman" panose="02020603050405020304" pitchFamily="18" charset="0"/>
                    <a:ea typeface="SimSun" panose="02010600030101010101" pitchFamily="2" charset="-122"/>
                  </a:rPr>
                  <a:t>) will be expected to get extreme with note that gradient of a multi-variable function is the vector whose components are first-order partial derivative of such function.</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Thus, setting the gradient of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with respect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to zero,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mr>
                            <m:mr>
                              <m:e>
                                <m:nary>
                                  <m:naryPr>
                                    <m:chr m:val="∑"/>
                                    <m:limLoc m:val="undOv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𝐶</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e>
                                </m:acc>
                              </m:e>
                            </m:mr>
                          </m:m>
                        </m:e>
                      </m:d>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rPr>
                  <a:t>In general, </a:t>
                </a:r>
                <a:r>
                  <a:rPr lang="en-US" sz="1900" i="1" dirty="0">
                    <a:effectLst/>
                    <a:latin typeface="Times New Roman" panose="02020603050405020304" pitchFamily="18" charset="0"/>
                    <a:ea typeface="SimSun" panose="02010600030101010101" pitchFamily="2" charset="-122"/>
                  </a:rPr>
                  <a:t>W</a:t>
                </a:r>
                <a:r>
                  <a:rPr lang="en-US" sz="1900" i="1" baseline="30000" dirty="0">
                    <a:effectLst/>
                    <a:latin typeface="Times New Roman" panose="02020603050405020304" pitchFamily="18" charset="0"/>
                    <a:ea typeface="SimSun" panose="02010600030101010101" pitchFamily="2" charset="-122"/>
                  </a:rPr>
                  <a:t>*</a:t>
                </a:r>
                <a:r>
                  <a:rPr lang="en-US" sz="1900" dirty="0">
                    <a:effectLst/>
                    <a:latin typeface="Times New Roman" panose="02020603050405020304" pitchFamily="18" charset="0"/>
                    <a:ea typeface="SimSun" panose="02010600030101010101" pitchFamily="2" charset="-122"/>
                  </a:rPr>
                  <a:t> is determined by equation 1.8 known as </a:t>
                </a:r>
                <a:r>
                  <a:rPr lang="en-US" sz="1900" i="1" dirty="0">
                    <a:effectLst/>
                    <a:latin typeface="Times New Roman" panose="02020603050405020304" pitchFamily="18" charset="0"/>
                    <a:ea typeface="SimSun" panose="02010600030101010101" pitchFamily="2" charset="-122"/>
                  </a:rPr>
                  <a:t>Lagrange multipliers condition</a:t>
                </a:r>
                <a:r>
                  <a:rPr lang="en-US" sz="1900" dirty="0">
                    <a:effectLst/>
                    <a:latin typeface="Times New Roman" panose="02020603050405020304" pitchFamily="18" charset="0"/>
                    <a:ea typeface="SimSun" panose="02010600030101010101" pitchFamily="2" charset="-122"/>
                  </a:rPr>
                  <a:t>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sSup>
                                  <m:sSupPr>
                                    <m:ctrlPr>
                                      <a:rPr lang="en-US" sz="1900" i="1">
                                        <a:latin typeface="Cambria Math" panose="02040503050406030204" pitchFamily="18" charset="0"/>
                                      </a:rPr>
                                    </m:ctrlPr>
                                  </m:sSupPr>
                                  <m:e>
                                    <m:r>
                                      <a:rPr lang="en-US" sz="1900" i="1">
                                        <a:latin typeface="Cambria Math" panose="02040503050406030204" pitchFamily="18" charset="0"/>
                                      </a:rPr>
                                      <m:t>𝑊</m:t>
                                    </m:r>
                                  </m:e>
                                  <m:sup>
                                    <m:r>
                                      <a:rPr lang="en-US" sz="1900" i="1">
                                        <a:latin typeface="Cambria Math" panose="02040503050406030204" pitchFamily="18" charset="0"/>
                                      </a:rPr>
                                      <m:t>∗</m:t>
                                    </m:r>
                                  </m:sup>
                                </m:sSup>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𝑖</m:t>
                                        </m:r>
                                      </m:sub>
                                    </m:sSub>
                                  </m:e>
                                </m:nary>
                              </m:e>
                            </m:mr>
                            <m:mr>
                              <m:e>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=1</m:t>
                                    </m:r>
                                  </m:sub>
                                  <m:sup>
                                    <m:r>
                                      <a:rPr lang="en-US" sz="1900" i="1">
                                        <a:latin typeface="Cambria Math" panose="02040503050406030204" pitchFamily="18" charset="0"/>
                                      </a:rPr>
                                      <m:t>𝑛</m:t>
                                    </m:r>
                                  </m:sup>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𝑖</m:t>
                                        </m:r>
                                      </m:sub>
                                    </m:sSub>
                                  </m:e>
                                </m:nary>
                                <m:r>
                                  <a:rPr lang="en-US" sz="1900" i="1">
                                    <a:latin typeface="Cambria Math" panose="02040503050406030204" pitchFamily="18" charset="0"/>
                                  </a:rPr>
                                  <m:t>=0</m:t>
                                </m:r>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𝐶</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r>
                              <m:e>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𝑖</m:t>
                                    </m:r>
                                  </m:sub>
                                </m:sSub>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𝜇</m:t>
                                    </m:r>
                                  </m:e>
                                  <m:sub>
                                    <m:r>
                                      <a:rPr lang="en-US" sz="1900" i="1">
                                        <a:latin typeface="Cambria Math" panose="02040503050406030204" pitchFamily="18" charset="0"/>
                                      </a:rPr>
                                      <m:t>𝑖</m:t>
                                    </m:r>
                                  </m:sub>
                                </m:sSub>
                                <m:r>
                                  <a:rPr lang="en-US" sz="1900" i="1">
                                    <a:latin typeface="Cambria Math" panose="02040503050406030204" pitchFamily="18" charset="0"/>
                                  </a:rPr>
                                  <m:t>≥0,∀</m:t>
                                </m:r>
                                <m:r>
                                  <a:rPr lang="en-US" sz="1900" i="1">
                                    <a:latin typeface="Cambria Math" panose="02040503050406030204" pitchFamily="18" charset="0"/>
                                  </a:rPr>
                                  <m:t>𝑖</m:t>
                                </m:r>
                                <m:r>
                                  <a:rPr lang="en-US" sz="1900" i="1">
                                    <a:latin typeface="Cambria Math" panose="02040503050406030204" pitchFamily="18" charset="0"/>
                                  </a:rPr>
                                  <m:t>=</m:t>
                                </m:r>
                                <m:acc>
                                  <m:accPr>
                                    <m:chr m:val="̅"/>
                                    <m:ctrlPr>
                                      <a:rPr lang="en-US" sz="1900" i="1">
                                        <a:latin typeface="Cambria Math" panose="02040503050406030204" pitchFamily="18" charset="0"/>
                                      </a:rPr>
                                    </m:ctrlPr>
                                  </m:accPr>
                                  <m:e>
                                    <m:r>
                                      <a:rPr lang="en-US" sz="1900" i="1">
                                        <a:latin typeface="Cambria Math" panose="02040503050406030204" pitchFamily="18" charset="0"/>
                                      </a:rPr>
                                      <m:t>1,</m:t>
                                    </m:r>
                                    <m:r>
                                      <a:rPr lang="en-US" sz="1900" i="1">
                                        <a:latin typeface="Cambria Math" panose="02040503050406030204" pitchFamily="18" charset="0"/>
                                      </a:rPr>
                                      <m:t>𝑛</m:t>
                                    </m:r>
                                  </m:e>
                                </m:acc>
                              </m:e>
                            </m:mr>
                          </m:m>
                        </m:e>
                      </m:d>
                      <m:r>
                        <a:rPr lang="en-US" sz="1900" b="0" i="1" smtClean="0">
                          <a:latin typeface="Cambria Math" panose="02040503050406030204" pitchFamily="18" charset="0"/>
                        </a:rPr>
                        <m:t>    (1.8)</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F9E30AEB-E425-30FB-E1C8-F9F85EC5C78B}"/>
                  </a:ext>
                </a:extLst>
              </p:cNvPr>
              <p:cNvSpPr>
                <a:spLocks noGrp="1" noRot="1" noChangeAspect="1" noMove="1" noResize="1" noEditPoints="1" noAdjustHandles="1" noChangeArrowheads="1" noChangeShapeType="1" noTextEdit="1"/>
              </p:cNvSpPr>
              <p:nvPr>
                <p:ph idx="1"/>
              </p:nvPr>
            </p:nvSpPr>
            <p:spPr>
              <a:xfrm>
                <a:off x="239151" y="829990"/>
                <a:ext cx="11662117" cy="5526359"/>
              </a:xfrm>
              <a:blipFill>
                <a:blip r:embed="rId4"/>
                <a:stretch>
                  <a:fillRect l="-470" t="-551" r="-523" b="-99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884744-56EA-DA6A-D629-201089FD589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FE27E8B-1CE5-6B38-C2DB-46BDD479A84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1C1427D-53B3-1694-B21A-6C675AA94F96}"/>
              </a:ext>
            </a:extLst>
          </p:cNvPr>
          <p:cNvSpPr>
            <a:spLocks noGrp="1"/>
          </p:cNvSpPr>
          <p:nvPr>
            <p:ph type="sldNum" sz="quarter" idx="12"/>
          </p:nvPr>
        </p:nvSpPr>
        <p:spPr/>
        <p:txBody>
          <a:bodyPr/>
          <a:lstStyle/>
          <a:p>
            <a:fld id="{5DB5036F-1FF2-46C4-8D2B-59C7E3B91952}" type="slidenum">
              <a:rPr lang="en-US" smtClean="0"/>
              <a:pPr/>
              <a:t>14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CAD513-5C68-3F8B-9ABD-DAA3BFAC9ADA}"/>
                  </a:ext>
                </a:extLst>
              </p:cNvPr>
              <p:cNvSpPr txBox="1"/>
              <p:nvPr/>
            </p:nvSpPr>
            <p:spPr>
              <a:xfrm>
                <a:off x="290732" y="4290645"/>
                <a:ext cx="7657514" cy="1263936"/>
              </a:xfrm>
              <a:prstGeom prst="rect">
                <a:avLst/>
              </a:prstGeom>
              <a:noFill/>
            </p:spPr>
            <p:txBody>
              <a:bodyPr wrap="square" rtlCol="0">
                <a:spAutoFit/>
              </a:bodyPr>
              <a:lstStyle/>
              <a:p>
                <a:pPr algn="just"/>
                <a:r>
                  <a:rPr lang="en-US" sz="1900" dirty="0">
                    <a:effectLst/>
                    <a:latin typeface="Times New Roman" panose="02020603050405020304" pitchFamily="18" charset="0"/>
                    <a:ea typeface="SimSun" panose="02010600030101010101" pitchFamily="2" charset="-122"/>
                    <a:cs typeface="Times New Roman" panose="02020603050405020304" pitchFamily="18" charset="0"/>
                  </a:rPr>
                  <a:t>In equation 1.8, the condition from zero partial derivatives </a:t>
                </a:r>
                <a14:m>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9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called stationarity condition whereas the condition </a:t>
                </a:r>
                <a:r>
                  <a:rPr lang="en-US" sz="1900" dirty="0">
                    <a:latin typeface="Times New Roman" panose="02020603050405020304" pitchFamily="18" charset="0"/>
                    <a:cs typeface="Times New Roman" panose="02020603050405020304" pitchFamily="18" charset="0"/>
                  </a:rPr>
                  <a:t>from nonnegative dual variables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0 is called dual feasibility condition.</a:t>
                </a:r>
                <a:endParaRPr lang="en-US" sz="19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5ECAD513-5C68-3F8B-9ABD-DAA3BFAC9ADA}"/>
                  </a:ext>
                </a:extLst>
              </p:cNvPr>
              <p:cNvSpPr txBox="1">
                <a:spLocks noRot="1" noChangeAspect="1" noMove="1" noResize="1" noEditPoints="1" noAdjustHandles="1" noChangeArrowheads="1" noChangeShapeType="1" noTextEdit="1"/>
              </p:cNvSpPr>
              <p:nvPr/>
            </p:nvSpPr>
            <p:spPr>
              <a:xfrm>
                <a:off x="290732" y="4290645"/>
                <a:ext cx="7657514" cy="1263936"/>
              </a:xfrm>
              <a:prstGeom prst="rect">
                <a:avLst/>
              </a:prstGeom>
              <a:blipFill>
                <a:blip r:embed="rId5"/>
                <a:stretch>
                  <a:fillRect l="-4618" t="-35749" r="-717" b="-9179"/>
                </a:stretch>
              </a:blipFill>
            </p:spPr>
            <p:txBody>
              <a:bodyPr/>
              <a:lstStyle/>
              <a:p>
                <a:r>
                  <a:rPr lang="en-US">
                    <a:noFill/>
                  </a:rPr>
                  <a:t> </a:t>
                </a:r>
              </a:p>
            </p:txBody>
          </p:sp>
        </mc:Fallback>
      </mc:AlternateContent>
    </p:spTree>
    <p:extLst>
      <p:ext uri="{BB962C8B-B14F-4D97-AF65-F5344CB8AC3E}">
        <p14:creationId xmlns:p14="http://schemas.microsoft.com/office/powerpoint/2010/main" val="268433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F67C-C34A-1090-2C6C-ED0ADBB37AA9}"/>
              </a:ext>
            </a:extLst>
          </p:cNvPr>
          <p:cNvSpPr>
            <a:spLocks noGrp="1"/>
          </p:cNvSpPr>
          <p:nvPr>
            <p:ph type="title"/>
          </p:nvPr>
        </p:nvSpPr>
        <p:spPr/>
        <p:txBody>
          <a:bodyPr/>
          <a:lstStyle/>
          <a:p>
            <a:r>
              <a:rPr lang="en-US"/>
              <a:t>1. Support vector machine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1DA130-7774-2098-A3F8-A8A035F99547}"/>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It is required to determine Lagrange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order to evaluate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Substituting equation 1.8 into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μ</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1.6,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d>
                        </m:e>
                      </m:func>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t>As a result,</a:t>
                </a:r>
                <a:r>
                  <a:rPr lang="en-US" sz="2000" dirty="0">
                    <a:effectLst/>
                    <a:latin typeface="Times New Roman" panose="02020603050405020304" pitchFamily="18" charset="0"/>
                    <a:ea typeface="SimSun" panose="02010600030101010101" pitchFamily="2" charset="-122"/>
                  </a:rPr>
                  <a:t> equation 1.9 specified the so-called dual function </a:t>
                </a:r>
                <a:r>
                  <a:rPr lang="en-US" sz="2000" i="1" dirty="0">
                    <a:effectLst/>
                    <a:latin typeface="Times New Roman" panose="02020603050405020304" pitchFamily="18" charset="0"/>
                    <a:ea typeface="SimSun" panose="02010600030101010101" pitchFamily="2" charset="-122"/>
                  </a:rPr>
                  <a:t>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min</m:t>
                              </m:r>
                            </m:e>
                            <m:lim>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func>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(1.9)</m:t>
                      </m:r>
                    </m:oMath>
                  </m:oMathPara>
                </a14:m>
                <a:endParaRPr lang="en-US" sz="20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According to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represented by equation 1.7,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as the maximum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conclusion, maximizing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main task of SVM method because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the optimal point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of dual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according to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p>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3B1DA130-7774-2098-A3F8-A8A035F99547}"/>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4"/>
                <a:stretch>
                  <a:fillRect l="-512" t="-589" r="-5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49CB84-EC56-EC1C-533E-591EF89990A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572878B-EDE9-0492-49AA-20250B44BA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66747F7-51ED-4590-F309-D91C35CA45A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17525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8AB8-3AED-B386-05AB-4C13B8C9A93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14D2D2-E8B7-E1EF-9D99-95FE9FB4EF8E}"/>
                  </a:ext>
                </a:extLst>
              </p:cNvPr>
              <p:cNvSpPr>
                <a:spLocks noGrp="1"/>
              </p:cNvSpPr>
              <p:nvPr>
                <p:ph idx="1"/>
              </p:nvPr>
            </p:nvSpPr>
            <p:spPr>
              <a:xfrm>
                <a:off x="407963" y="914399"/>
                <a:ext cx="11352628" cy="5176066"/>
              </a:xfrm>
            </p:spPr>
            <p:txBody>
              <a:bodyPr>
                <a:noAutofit/>
              </a:bodyPr>
              <a:lstStyle/>
              <a:p>
                <a:pPr marL="0" indent="0">
                  <a:buNone/>
                </a:pPr>
                <a:r>
                  <a:rPr lang="en-US" sz="2400" dirty="0">
                    <a:effectLst/>
                    <a:ea typeface="SimSun" panose="02010600030101010101" pitchFamily="2" charset="-122"/>
                  </a:rPr>
                  <a:t>Maximizing </a:t>
                </a:r>
                <a:r>
                  <a:rPr lang="en-US" sz="2400" i="1" dirty="0">
                    <a:effectLst/>
                    <a:ea typeface="SimSun" panose="02010600030101010101" pitchFamily="2" charset="-122"/>
                  </a:rPr>
                  <a:t>l</a:t>
                </a:r>
                <a:r>
                  <a:rPr lang="en-US" sz="2400" dirty="0">
                    <a:effectLst/>
                    <a:ea typeface="SimSun" panose="02010600030101010101" pitchFamily="2" charset="-122"/>
                  </a:rPr>
                  <a:t>(</a:t>
                </a:r>
                <a:r>
                  <a:rPr lang="en-US" sz="2400" i="1" dirty="0">
                    <a:effectLst/>
                    <a:ea typeface="SimSun" panose="02010600030101010101" pitchFamily="2" charset="-122"/>
                  </a:rPr>
                  <a:t>λ</a:t>
                </a:r>
                <a:r>
                  <a:rPr lang="en-US" sz="2400" dirty="0">
                    <a:effectLst/>
                    <a:ea typeface="SimSun" panose="02010600030101010101" pitchFamily="2" charset="-122"/>
                  </a:rPr>
                  <a:t>) is quadratic programming (QP) problem, specified by equation 1.10.</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400" i="1" smtClean="0">
                              <a:effectLst/>
                              <a:latin typeface="Cambria Math" panose="02040503050406030204" pitchFamily="18" charset="0"/>
                            </a:rPr>
                          </m:ctrlPr>
                        </m:dPr>
                        <m:e>
                          <m:m>
                            <m:mPr>
                              <m:mcs>
                                <m:mc>
                                  <m:mcPr>
                                    <m:count m:val="1"/>
                                    <m:mcJc m:val="center"/>
                                  </m:mcPr>
                                </m:mc>
                              </m:mcs>
                              <m:ctrlPr>
                                <a:rPr lang="en-US" sz="2400" i="1">
                                  <a:effectLst/>
                                  <a:latin typeface="Cambria Math" panose="02040503050406030204" pitchFamily="18" charset="0"/>
                                </a:rPr>
                              </m:ctrlPr>
                            </m:mPr>
                            <m:mr>
                              <m:e>
                                <m:func>
                                  <m:funcPr>
                                    <m:ctrlPr>
                                      <a:rPr lang="en-US" sz="2400" i="1">
                                        <a:effectLst/>
                                        <a:latin typeface="Cambria Math" panose="02040503050406030204" pitchFamily="18" charset="0"/>
                                      </a:rPr>
                                    </m:ctrlPr>
                                  </m:funcPr>
                                  <m:fName>
                                    <m:limLow>
                                      <m:limLowPr>
                                        <m:ctrlPr>
                                          <a:rPr lang="en-US" sz="2400" i="1">
                                            <a:effectLst/>
                                            <a:latin typeface="Cambria Math" panose="02040503050406030204" pitchFamily="18" charset="0"/>
                                          </a:rPr>
                                        </m:ctrlPr>
                                      </m:limLowPr>
                                      <m:e>
                                        <m:r>
                                          <m:rPr>
                                            <m:sty m:val="p"/>
                                          </m:rPr>
                                          <a:rPr lang="en-US" sz="2400">
                                            <a:effectLst/>
                                            <a:latin typeface="Cambria Math" panose="02040503050406030204" pitchFamily="18" charset="0"/>
                                            <a:ea typeface="SimSun" panose="02010600030101010101" pitchFamily="2" charset="-122"/>
                                          </a:rPr>
                                          <m:t>maximize</m:t>
                                        </m:r>
                                      </m:e>
                                      <m:lim>
                                        <m:r>
                                          <a:rPr lang="en-US" sz="2400" i="1">
                                            <a:effectLst/>
                                            <a:latin typeface="Cambria Math" panose="02040503050406030204" pitchFamily="18" charset="0"/>
                                            <a:ea typeface="SimSun" panose="02010600030101010101" pitchFamily="2" charset="-122"/>
                                          </a:rPr>
                                          <m:t>𝜆</m:t>
                                        </m:r>
                                      </m:lim>
                                    </m:limLow>
                                  </m:fName>
                                  <m:e>
                                    <m:r>
                                      <a:rPr lang="en-US" sz="2400" i="1">
                                        <a:effectLst/>
                                        <a:latin typeface="Cambria Math" panose="02040503050406030204" pitchFamily="18" charset="0"/>
                                        <a:ea typeface="SimSun" panose="02010600030101010101" pitchFamily="2" charset="-122"/>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SimSun" panose="02010600030101010101" pitchFamily="2" charset="-122"/>
                                          </a:rPr>
                                          <m:t>1</m:t>
                                        </m:r>
                                      </m:num>
                                      <m:den>
                                        <m:r>
                                          <a:rPr lang="en-US" sz="2400" i="1">
                                            <a:effectLst/>
                                            <a:latin typeface="Cambria Math" panose="02040503050406030204" pitchFamily="18" charset="0"/>
                                            <a:ea typeface="SimSun" panose="02010600030101010101" pitchFamily="2" charset="-122"/>
                                          </a:rPr>
                                          <m:t>2</m:t>
                                        </m:r>
                                      </m:den>
                                    </m:f>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𝑗</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𝑗</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𝑗</m:t>
                                                </m:r>
                                              </m:sub>
                                            </m:sSub>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𝑋</m:t>
                                                    </m:r>
                                                  </m:e>
                                                  <m:sub>
                                                    <m:r>
                                                      <a:rPr lang="en-US" sz="2400" i="1">
                                                        <a:effectLst/>
                                                        <a:latin typeface="Cambria Math" panose="02040503050406030204" pitchFamily="18" charset="0"/>
                                                        <a:ea typeface="SimSun" panose="02010600030101010101" pitchFamily="2" charset="-122"/>
                                                      </a:rPr>
                                                      <m:t>𝑗</m:t>
                                                    </m:r>
                                                  </m:sub>
                                                </m:sSub>
                                              </m:e>
                                            </m:d>
                                          </m:e>
                                        </m:nary>
                                      </m:e>
                                    </m:nary>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e>
                                    </m:nary>
                                  </m:e>
                                </m:func>
                              </m:e>
                            </m:mr>
                            <m:mr>
                              <m:e>
                                <m:r>
                                  <m:rPr>
                                    <m:sty m:val="p"/>
                                  </m:rPr>
                                  <a:rPr lang="en-US" sz="2400">
                                    <a:effectLst/>
                                    <a:latin typeface="Cambria Math" panose="02040503050406030204" pitchFamily="18" charset="0"/>
                                    <a:ea typeface="SimSun" panose="02010600030101010101" pitchFamily="2" charset="-122"/>
                                  </a:rPr>
                                  <m:t>subject</m:t>
                                </m:r>
                                <m:r>
                                  <a:rPr lang="en-US" sz="2400">
                                    <a:effectLst/>
                                    <a:latin typeface="Cambria Math" panose="02040503050406030204" pitchFamily="18" charset="0"/>
                                    <a:ea typeface="SimSun" panose="02010600030101010101" pitchFamily="2" charset="-122"/>
                                  </a:rPr>
                                  <m:t> </m:t>
                                </m:r>
                                <m:r>
                                  <m:rPr>
                                    <m:sty m:val="p"/>
                                  </m:rPr>
                                  <a:rPr lang="en-US" sz="2400">
                                    <a:effectLst/>
                                    <a:latin typeface="Cambria Math" panose="02040503050406030204" pitchFamily="18" charset="0"/>
                                    <a:ea typeface="SimSun" panose="02010600030101010101" pitchFamily="2" charset="-122"/>
                                  </a:rPr>
                                  <m:t>to</m:t>
                                </m:r>
                                <m:r>
                                  <a:rPr lang="en-US" sz="2400">
                                    <a:effectLst/>
                                    <a:latin typeface="Cambria Math" panose="02040503050406030204" pitchFamily="18" charset="0"/>
                                    <a:ea typeface="SimSun" panose="02010600030101010101" pitchFamily="2" charset="-122"/>
                                  </a:rPr>
                                  <m:t>  </m:t>
                                </m:r>
                                <m:m>
                                  <m:mPr>
                                    <m:mcs>
                                      <m:mc>
                                        <m:mcPr>
                                          <m:count m:val="1"/>
                                          <m:mcJc m:val="center"/>
                                        </m:mcPr>
                                      </m:mc>
                                    </m:mcs>
                                    <m:ctrlPr>
                                      <a:rPr lang="en-US" sz="2400" i="1">
                                        <a:effectLst/>
                                        <a:latin typeface="Cambria Math" panose="02040503050406030204" pitchFamily="18" charset="0"/>
                                      </a:rPr>
                                    </m:ctrlPr>
                                  </m:mPr>
                                  <m:mr>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𝑛</m:t>
                                          </m:r>
                                        </m:sup>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𝑦</m:t>
                                              </m:r>
                                            </m:e>
                                            <m:sub>
                                              <m:r>
                                                <a:rPr lang="en-US" sz="2400" i="1">
                                                  <a:effectLst/>
                                                  <a:latin typeface="Cambria Math" panose="02040503050406030204" pitchFamily="18" charset="0"/>
                                                  <a:ea typeface="SimSun" panose="02010600030101010101" pitchFamily="2" charset="-122"/>
                                                </a:rPr>
                                                <m:t>𝑖</m:t>
                                              </m:r>
                                            </m:sub>
                                          </m:sSub>
                                        </m:e>
                                      </m:nary>
                                      <m:r>
                                        <a:rPr lang="en-US" sz="2400" i="1">
                                          <a:effectLst/>
                                          <a:latin typeface="Cambria Math" panose="02040503050406030204" pitchFamily="18" charset="0"/>
                                          <a:ea typeface="SimSun" panose="02010600030101010101" pitchFamily="2" charset="-122"/>
                                        </a:rPr>
                                        <m:t>=0</m:t>
                                      </m:r>
                                    </m:e>
                                  </m:mr>
                                  <m:mr>
                                    <m:e>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e>
                                  </m:mr>
                                </m:m>
                                <m:r>
                                  <a:rPr lang="en-US" sz="2400" i="1">
                                    <a:effectLst/>
                                    <a:latin typeface="Cambria Math" panose="02040503050406030204" pitchFamily="18" charset="0"/>
                                    <a:ea typeface="SimSun" panose="02010600030101010101" pitchFamily="2" charset="-122"/>
                                  </a:rPr>
                                  <m:t> </m:t>
                                </m:r>
                              </m:e>
                            </m:mr>
                          </m:m>
                        </m:e>
                      </m:d>
                      <m:r>
                        <a:rPr lang="en-US" sz="2400" b="0" i="1" smtClean="0">
                          <a:effectLst/>
                          <a:latin typeface="Cambria Math" panose="02040503050406030204" pitchFamily="18" charset="0"/>
                          <a:ea typeface="SimSun" panose="02010600030101010101" pitchFamily="2" charset="-122"/>
                        </a:rPr>
                        <m:t>    (1.10)</m:t>
                      </m:r>
                    </m:oMath>
                  </m:oMathPara>
                </a14:m>
                <a:endParaRPr lang="en-US" sz="2400" dirty="0"/>
              </a:p>
              <a:p>
                <a:pPr marL="0" indent="0">
                  <a:buNone/>
                </a:pPr>
                <a:r>
                  <a:rPr lang="en-US" sz="2400" dirty="0">
                    <a:effectLst/>
                    <a:ea typeface="SimSun" panose="02010600030101010101" pitchFamily="2" charset="-122"/>
                  </a:rPr>
                  <a:t>The constraints </a:t>
                </a:r>
                <a14:m>
                  <m:oMath xmlns:m="http://schemas.openxmlformats.org/officeDocument/2006/math">
                    <m:r>
                      <a:rPr lang="en-US" sz="2400">
                        <a:effectLst/>
                        <a:latin typeface="Cambria Math" panose="02040503050406030204" pitchFamily="18" charset="0"/>
                        <a:ea typeface="SimSun" panose="02010600030101010101" pitchFamily="2" charset="-122"/>
                      </a:rPr>
                      <m:t>0≤</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are implied from the equations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𝜆</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𝐶</m:t>
                    </m:r>
                    <m:r>
                      <a:rPr lang="en-US" sz="2400" i="1">
                        <a:effectLst/>
                        <a:latin typeface="Cambria Math" panose="02040503050406030204" pitchFamily="18" charset="0"/>
                        <a:ea typeface="SimSun" panose="02010600030101010101" pitchFamily="2" charset="-122"/>
                      </a:rPr>
                      <m:t>−</m:t>
                    </m:r>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when </a:t>
                </a:r>
                <a14:m>
                  <m:oMath xmlns:m="http://schemas.openxmlformats.org/officeDocument/2006/math">
                    <m:sSub>
                      <m:sSubPr>
                        <m:ctrlPr>
                          <a:rPr lang="en-US" sz="2400" i="1">
                            <a:effectLst/>
                            <a:latin typeface="Cambria Math" panose="02040503050406030204" pitchFamily="18" charset="0"/>
                            <a:ea typeface="SimSun" panose="02010600030101010101" pitchFamily="2" charset="-122"/>
                          </a:rPr>
                        </m:ctrlPr>
                      </m:sSubPr>
                      <m:e>
                        <m:r>
                          <a:rPr lang="en-US" sz="2400" i="1">
                            <a:effectLst/>
                            <a:latin typeface="Cambria Math" panose="02040503050406030204" pitchFamily="18" charset="0"/>
                            <a:ea typeface="SimSun" panose="02010600030101010101" pitchFamily="2" charset="-122"/>
                          </a:rPr>
                          <m:t>𝜇</m:t>
                        </m:r>
                      </m:e>
                      <m:sub>
                        <m:r>
                          <a:rPr lang="en-US" sz="2400" i="1">
                            <a:effectLst/>
                            <a:latin typeface="Cambria Math" panose="02040503050406030204" pitchFamily="18" charset="0"/>
                            <a:ea typeface="SimSun" panose="02010600030101010101" pitchFamily="2" charset="-122"/>
                          </a:rPr>
                          <m:t>𝑖</m:t>
                        </m:r>
                      </m:sub>
                    </m:sSub>
                    <m:r>
                      <a:rPr lang="en-US" sz="2400" i="1">
                        <a:effectLst/>
                        <a:latin typeface="Cambria Math" panose="02040503050406030204" pitchFamily="18" charset="0"/>
                        <a:ea typeface="SimSun" panose="02010600030101010101" pitchFamily="2" charset="-122"/>
                      </a:rPr>
                      <m:t>≥0,∀</m:t>
                    </m:r>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m:t>
                    </m:r>
                    <m:acc>
                      <m:accPr>
                        <m:chr m:val="̅"/>
                        <m:ctrlPr>
                          <a:rPr lang="en-US" sz="2400" i="1">
                            <a:effectLst/>
                            <a:latin typeface="Cambria Math" panose="02040503050406030204" pitchFamily="18" charset="0"/>
                            <a:ea typeface="SimSun" panose="02010600030101010101" pitchFamily="2" charset="-122"/>
                          </a:rPr>
                        </m:ctrlPr>
                      </m:accPr>
                      <m:e>
                        <m:r>
                          <a:rPr lang="en-US" sz="2400" i="1">
                            <a:effectLst/>
                            <a:latin typeface="Cambria Math" panose="02040503050406030204" pitchFamily="18" charset="0"/>
                            <a:ea typeface="SimSun" panose="02010600030101010101" pitchFamily="2" charset="-122"/>
                          </a:rPr>
                          <m:t>1,</m:t>
                        </m:r>
                        <m:r>
                          <a:rPr lang="en-US" sz="2400" i="1">
                            <a:effectLst/>
                            <a:latin typeface="Cambria Math" panose="02040503050406030204" pitchFamily="18" charset="0"/>
                            <a:ea typeface="SimSun" panose="02010600030101010101" pitchFamily="2" charset="-122"/>
                          </a:rPr>
                          <m:t>𝑛</m:t>
                        </m:r>
                      </m:e>
                    </m:acc>
                  </m:oMath>
                </a14:m>
                <a:r>
                  <a:rPr lang="en-US" sz="2400" dirty="0">
                    <a:effectLst/>
                    <a:ea typeface="SimSun" panose="02010600030101010101" pitchFamily="2" charset="-122"/>
                  </a:rPr>
                  <a:t>. </a:t>
                </a:r>
                <a:r>
                  <a:rPr lang="en-US" sz="2400" dirty="0"/>
                  <a:t>When combining equation 1.8 and equation 1.10, we obtain solution of </a:t>
                </a:r>
                <a:r>
                  <a:rPr lang="en-US" sz="2400" dirty="0" err="1"/>
                  <a:t>Lagrangian</a:t>
                </a:r>
                <a:r>
                  <a:rPr lang="en-US" sz="2400" dirty="0"/>
                  <a:t> duality problem which is also solution of constrained optimization problem, of course. This is the well-known Lagrange multipliers method or general </a:t>
                </a:r>
                <a:r>
                  <a:rPr lang="en-US" sz="2400" dirty="0" err="1"/>
                  <a:t>Karush</a:t>
                </a:r>
                <a:r>
                  <a:rPr lang="en-US" sz="2400" dirty="0"/>
                  <a:t>–Kuhn–Tucker (KKT) approach.</a:t>
                </a:r>
                <a:endParaRPr lang="en-US" sz="24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0614D2D2-E8B7-E1EF-9D99-95FE9FB4EF8E}"/>
                  </a:ext>
                </a:extLst>
              </p:cNvPr>
              <p:cNvSpPr>
                <a:spLocks noGrp="1" noRot="1" noChangeAspect="1" noMove="1" noResize="1" noEditPoints="1" noAdjustHandles="1" noChangeArrowheads="1" noChangeShapeType="1" noTextEdit="1"/>
              </p:cNvSpPr>
              <p:nvPr>
                <p:ph idx="1"/>
              </p:nvPr>
            </p:nvSpPr>
            <p:spPr>
              <a:xfrm>
                <a:off x="407963" y="914399"/>
                <a:ext cx="11352628" cy="5176066"/>
              </a:xfrm>
              <a:blipFill>
                <a:blip r:embed="rId4"/>
                <a:stretch>
                  <a:fillRect l="-859" t="-942" r="-8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474878-58E4-BEB3-ED59-72D5DCB0926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46705-C2B5-E7F4-7B00-C209FEC95B5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5D5194F-0281-5558-99ED-CBEBBE2056E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10481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E2F-0B0E-BE63-A6E2-193660C4C777}"/>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B7A15A-081E-D7E6-5CA3-B922D45DD835}"/>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SimSun" panose="02010600030101010101" pitchFamily="2" charset="-122"/>
                  </a:rPr>
                  <a:t>Anyhow, in context of SVM, the final problem which needs to be solved is the simpler QP problem specified equation 1.10. </a:t>
                </a:r>
                <a:r>
                  <a:rPr lang="en-US" dirty="0">
                    <a:effectLst/>
                    <a:ea typeface="SimSun" panose="02010600030101010101" pitchFamily="2" charset="-122"/>
                  </a:rPr>
                  <a:t>There are some methods to solve this QP problem but this report focuses on a so-called Sequential Minimal Optimization (SMO) developed by author Platt (Platt, 1998). The SMO algorithm is very effective method to find out the optimal (maximum) point </a:t>
                </a:r>
                <a:r>
                  <a:rPr lang="en-US" i="1" dirty="0">
                    <a:effectLst/>
                    <a:ea typeface="SimSun" panose="02010600030101010101" pitchFamily="2" charset="-122"/>
                  </a:rPr>
                  <a:t>λ</a:t>
                </a:r>
                <a:r>
                  <a:rPr lang="en-US" i="1" baseline="30000" dirty="0">
                    <a:effectLst/>
                    <a:ea typeface="SimSun" panose="02010600030101010101" pitchFamily="2" charset="-122"/>
                  </a:rPr>
                  <a:t>*</a:t>
                </a:r>
                <a:r>
                  <a:rPr lang="en-US" dirty="0">
                    <a:effectLst/>
                    <a:ea typeface="SimSun" panose="02010600030101010101" pitchFamily="2" charset="-122"/>
                  </a:rPr>
                  <a:t> of dual function </a:t>
                </a:r>
                <a:r>
                  <a:rPr lang="en-US" i="1" dirty="0">
                    <a:effectLst/>
                    <a:ea typeface="SimSun" panose="02010600030101010101" pitchFamily="2" charset="-122"/>
                  </a:rPr>
                  <a:t>l</a:t>
                </a:r>
                <a:r>
                  <a:rPr lang="en-US" dirty="0">
                    <a:effectLst/>
                    <a:ea typeface="SimSun" panose="02010600030101010101" pitchFamily="2" charset="-122"/>
                  </a:rPr>
                  <a:t>(</a:t>
                </a:r>
                <a:r>
                  <a:rPr lang="en-US" i="1" dirty="0">
                    <a:effectLst/>
                    <a:ea typeface="SimSun" panose="02010600030101010101" pitchFamily="2" charset="-122"/>
                  </a:rPr>
                  <a:t>λ</a:t>
                </a:r>
                <a:r>
                  <a:rPr lang="en-US"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rPr>
                        <m:t>𝑙</m:t>
                      </m:r>
                      <m:d>
                        <m:dPr>
                          <m:ctrlPr>
                            <a:rPr lang="en-US" i="1">
                              <a:effectLst/>
                              <a:latin typeface="Cambria Math" panose="02040503050406030204" pitchFamily="18" charset="0"/>
                              <a:ea typeface="SimSun" panose="02010600030101010101" pitchFamily="2" charset="-122"/>
                            </a:rPr>
                          </m:ctrlPr>
                        </m:dPr>
                        <m:e>
                          <m:r>
                            <a:rPr lang="en-US" i="1">
                              <a:effectLst/>
                              <a:latin typeface="Cambria Math" panose="02040503050406030204" pitchFamily="18" charset="0"/>
                              <a:ea typeface="SimSun" panose="02010600030101010101" pitchFamily="2" charset="-122"/>
                            </a:rPr>
                            <m:t>𝜆</m:t>
                          </m:r>
                        </m:e>
                      </m:d>
                      <m:r>
                        <a:rPr lang="en-US" i="1">
                          <a:effectLst/>
                          <a:latin typeface="Cambria Math" panose="02040503050406030204" pitchFamily="18" charset="0"/>
                          <a:ea typeface="SimSun" panose="02010600030101010101" pitchFamily="2" charset="-122"/>
                        </a:rPr>
                        <m:t>=−</m:t>
                      </m:r>
                      <m:f>
                        <m:fPr>
                          <m:ctrlPr>
                            <a:rPr lang="en-US" i="1">
                              <a:effectLst/>
                              <a:latin typeface="Cambria Math" panose="02040503050406030204" pitchFamily="18" charset="0"/>
                              <a:ea typeface="SimSun" panose="02010600030101010101" pitchFamily="2" charset="-122"/>
                            </a:rPr>
                          </m:ctrlPr>
                        </m:fPr>
                        <m:num>
                          <m:r>
                            <a:rPr lang="en-US" i="1">
                              <a:effectLst/>
                              <a:latin typeface="Cambria Math" panose="02040503050406030204" pitchFamily="18" charset="0"/>
                              <a:ea typeface="SimSun" panose="02010600030101010101" pitchFamily="2" charset="-122"/>
                            </a:rPr>
                            <m:t>1</m:t>
                          </m:r>
                        </m:num>
                        <m:den>
                          <m:r>
                            <a:rPr lang="en-US" i="1">
                              <a:effectLst/>
                              <a:latin typeface="Cambria Math" panose="02040503050406030204" pitchFamily="18" charset="0"/>
                              <a:ea typeface="SimSun" panose="02010600030101010101" pitchFamily="2" charset="-122"/>
                            </a:rPr>
                            <m:t>2</m:t>
                          </m:r>
                        </m:den>
                      </m:f>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𝑗</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𝑗</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𝑖</m:t>
                                  </m:r>
                                </m:sub>
                              </m:sSub>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𝑦</m:t>
                                  </m:r>
                                </m:e>
                                <m:sub>
                                  <m:r>
                                    <a:rPr lang="en-US" i="1">
                                      <a:effectLst/>
                                      <a:latin typeface="Cambria Math" panose="02040503050406030204" pitchFamily="18" charset="0"/>
                                      <a:ea typeface="SimSun" panose="02010600030101010101" pitchFamily="2" charset="-122"/>
                                    </a:rPr>
                                    <m:t>𝑗</m:t>
                                  </m:r>
                                </m:sub>
                              </m:sSub>
                              <m:d>
                                <m:dPr>
                                  <m:ctrlPr>
                                    <a:rPr lang="en-US" i="1">
                                      <a:effectLst/>
                                      <a:latin typeface="Cambria Math" panose="02040503050406030204" pitchFamily="18" charset="0"/>
                                      <a:ea typeface="SimSun" panose="02010600030101010101" pitchFamily="2" charset="-122"/>
                                    </a:rPr>
                                  </m:ctrlPr>
                                </m:dPr>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𝑖</m:t>
                                      </m:r>
                                    </m:sub>
                                  </m:sSub>
                                  <m:r>
                                    <a:rPr lang="en-US" i="1">
                                      <a:effectLst/>
                                      <a:latin typeface="Cambria Math" panose="02040503050406030204" pitchFamily="18" charset="0"/>
                                      <a:ea typeface="SimSun" panose="02010600030101010101" pitchFamily="2" charset="-122"/>
                                    </a:rPr>
                                    <m:t>∘</m:t>
                                  </m:r>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𝑋</m:t>
                                      </m:r>
                                    </m:e>
                                    <m:sub>
                                      <m:r>
                                        <a:rPr lang="en-US" i="1">
                                          <a:effectLst/>
                                          <a:latin typeface="Cambria Math" panose="02040503050406030204" pitchFamily="18" charset="0"/>
                                          <a:ea typeface="SimSun" panose="02010600030101010101" pitchFamily="2" charset="-122"/>
                                        </a:rPr>
                                        <m:t>𝑗</m:t>
                                      </m:r>
                                    </m:sub>
                                  </m:sSub>
                                </m:e>
                              </m:d>
                            </m:e>
                          </m:nary>
                        </m:e>
                      </m:nary>
                      <m:r>
                        <a:rPr lang="en-US" i="1">
                          <a:effectLst/>
                          <a:latin typeface="Cambria Math" panose="02040503050406030204" pitchFamily="18" charset="0"/>
                          <a:ea typeface="SimSun" panose="02010600030101010101" pitchFamily="2" charset="-122"/>
                        </a:rPr>
                        <m:t>+</m:t>
                      </m:r>
                      <m:nary>
                        <m:naryPr>
                          <m:chr m:val="∑"/>
                          <m:limLoc m:val="undOvr"/>
                          <m:ctrlPr>
                            <a:rPr lang="en-US" i="1">
                              <a:effectLst/>
                              <a:latin typeface="Cambria Math" panose="02040503050406030204" pitchFamily="18" charset="0"/>
                              <a:ea typeface="SimSun" panose="02010600030101010101" pitchFamily="2" charset="-122"/>
                            </a:rPr>
                          </m:ctrlPr>
                        </m:naryPr>
                        <m:sub>
                          <m:r>
                            <a:rPr lang="en-US" i="1">
                              <a:effectLst/>
                              <a:latin typeface="Cambria Math" panose="02040503050406030204" pitchFamily="18" charset="0"/>
                              <a:ea typeface="SimSun" panose="02010600030101010101" pitchFamily="2" charset="-122"/>
                            </a:rPr>
                            <m:t>𝑖</m:t>
                          </m:r>
                          <m:r>
                            <a:rPr lang="en-US" i="1">
                              <a:effectLst/>
                              <a:latin typeface="Cambria Math" panose="02040503050406030204" pitchFamily="18" charset="0"/>
                              <a:ea typeface="SimSun" panose="02010600030101010101" pitchFamily="2" charset="-122"/>
                            </a:rPr>
                            <m:t>=1</m:t>
                          </m:r>
                        </m:sub>
                        <m:sup>
                          <m:r>
                            <a:rPr lang="en-US" i="1">
                              <a:effectLst/>
                              <a:latin typeface="Cambria Math" panose="02040503050406030204" pitchFamily="18" charset="0"/>
                              <a:ea typeface="SimSun" panose="02010600030101010101" pitchFamily="2" charset="-122"/>
                            </a:rPr>
                            <m:t>𝑛</m:t>
                          </m:r>
                        </m:sup>
                        <m:e>
                          <m:sSub>
                            <m:sSubPr>
                              <m:ctrlPr>
                                <a:rPr lang="en-US" i="1">
                                  <a:effectLst/>
                                  <a:latin typeface="Cambria Math" panose="02040503050406030204" pitchFamily="18" charset="0"/>
                                  <a:ea typeface="SimSun" panose="02010600030101010101" pitchFamily="2" charset="-122"/>
                                </a:rPr>
                              </m:ctrlPr>
                            </m:sSubPr>
                            <m:e>
                              <m:r>
                                <a:rPr lang="en-US" i="1">
                                  <a:effectLst/>
                                  <a:latin typeface="Cambria Math" panose="02040503050406030204" pitchFamily="18" charset="0"/>
                                  <a:ea typeface="SimSun" panose="02010600030101010101" pitchFamily="2" charset="-122"/>
                                </a:rPr>
                                <m:t>𝜆</m:t>
                              </m:r>
                            </m:e>
                            <m:sub>
                              <m:r>
                                <a:rPr lang="en-US" i="1">
                                  <a:effectLst/>
                                  <a:latin typeface="Cambria Math" panose="02040503050406030204" pitchFamily="18" charset="0"/>
                                  <a:ea typeface="SimSun" panose="02010600030101010101" pitchFamily="2" charset="-122"/>
                                </a:rPr>
                                <m:t>𝑖</m:t>
                              </m:r>
                            </m:sub>
                          </m:sSub>
                        </m:e>
                      </m:nary>
                    </m:oMath>
                  </m:oMathPara>
                </a14:m>
                <a:endParaRPr lang="en-US" dirty="0">
                  <a:effectLst/>
                  <a:ea typeface="SimSun" panose="02010600030101010101" pitchFamily="2" charset="-122"/>
                </a:endParaRPr>
              </a:p>
              <a:p>
                <a:pPr marL="0" indent="0">
                  <a:buNone/>
                </a:pPr>
                <a:r>
                  <a:rPr lang="en-US" dirty="0">
                    <a:effectLst/>
                    <a:ea typeface="SimSun" panose="02010600030101010101" pitchFamily="2" charset="-122"/>
                  </a:rPr>
                  <a:t>Moreover SMO algorithm also finds out the optimal bias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which means that SVM classifier (</a:t>
                </a:r>
                <a:r>
                  <a:rPr lang="en-US" i="1" dirty="0">
                    <a:effectLst/>
                    <a:ea typeface="SimSun" panose="02010600030101010101" pitchFamily="2" charset="-122"/>
                  </a:rPr>
                  <a:t>W</a:t>
                </a:r>
                <a:r>
                  <a:rPr lang="en-US" i="1" baseline="30000" dirty="0">
                    <a:effectLst/>
                    <a:ea typeface="SimSun" panose="02010600030101010101" pitchFamily="2" charset="-122"/>
                  </a:rPr>
                  <a:t>*</a:t>
                </a:r>
                <a:r>
                  <a:rPr lang="en-US" dirty="0">
                    <a:effectLst/>
                    <a:ea typeface="SimSun" panose="02010600030101010101" pitchFamily="2" charset="-122"/>
                  </a:rPr>
                  <a:t>, </a:t>
                </a:r>
                <a:r>
                  <a:rPr lang="en-US" i="1" dirty="0">
                    <a:effectLst/>
                    <a:ea typeface="SimSun" panose="02010600030101010101" pitchFamily="2" charset="-122"/>
                  </a:rPr>
                  <a:t>b</a:t>
                </a:r>
                <a:r>
                  <a:rPr lang="en-US" i="1" baseline="30000" dirty="0">
                    <a:effectLst/>
                    <a:ea typeface="SimSun" panose="02010600030101010101" pitchFamily="2" charset="-122"/>
                  </a:rPr>
                  <a:t>*</a:t>
                </a:r>
                <a:r>
                  <a:rPr lang="en-US" dirty="0">
                    <a:effectLst/>
                    <a:ea typeface="SimSun" panose="02010600030101010101" pitchFamily="2" charset="-122"/>
                  </a:rPr>
                  <a:t>) is totally determined by SMO algorithm. The next section described SMO algorithm in detail.</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9B7A15A-081E-D7E6-5CA3-B922D45DD835}"/>
                  </a:ext>
                </a:extLst>
              </p:cNvPr>
              <p:cNvSpPr>
                <a:spLocks noGrp="1" noRot="1" noChangeAspect="1" noMove="1" noResize="1" noEditPoints="1" noAdjustHandles="1" noChangeArrowheads="1" noChangeShapeType="1" noTextEdit="1"/>
              </p:cNvSpPr>
              <p:nvPr>
                <p:ph idx="1"/>
              </p:nvPr>
            </p:nvSpPr>
            <p:spPr>
              <a:blipFill>
                <a:blip r:embed="rId4"/>
                <a:stretch>
                  <a:fillRect l="-1217" t="-1178" r="-1159"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27AC63-76F5-2A5A-D537-C274BB149A9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1CC13BA-61B7-CE9E-FFF7-6265881F523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A80808C-8BF3-7ED7-9219-4C26D23A985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10740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Sequential minimal optimization</a:t>
            </a:r>
          </a:p>
        </p:txBody>
      </p:sp>
      <p:sp>
        <p:nvSpPr>
          <p:cNvPr id="3" name="Content Placeholder 2"/>
          <p:cNvSpPr>
            <a:spLocks noGrp="1"/>
          </p:cNvSpPr>
          <p:nvPr>
            <p:ph idx="1"/>
          </p:nvPr>
        </p:nvSpPr>
        <p:spPr>
          <a:xfrm>
            <a:off x="295421" y="1766189"/>
            <a:ext cx="11577709" cy="3002757"/>
          </a:xfrm>
          <a:noFill/>
          <a:ln>
            <a:solidFill>
              <a:schemeClr val="tx1"/>
            </a:solidFill>
          </a:ln>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SMO algorithm solves each smallest optimization problem via two nested loops:</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outer loop finds out the first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whose associated data point </a:t>
            </a:r>
            <a:r>
              <a:rPr lang="en-US" sz="1900" i="1" dirty="0">
                <a:effectLst/>
                <a:latin typeface="Times New Roman" panose="02020603050405020304" pitchFamily="18" charset="0"/>
                <a:ea typeface="PMingLiU" panose="02020500000000000000" pitchFamily="18" charset="-120"/>
                <a:cs typeface="Times New Roman" panose="02020603050405020304" pitchFamily="18" charset="0"/>
              </a:rPr>
              <a:t>X</a:t>
            </a:r>
            <a:r>
              <a:rPr lang="en-US" sz="1900" i="1" baseline="-25000" dirty="0">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violates KKT condition (Wikipedia, </a:t>
            </a:r>
            <a:r>
              <a:rPr lang="en-US" sz="1900" dirty="0" err="1">
                <a:effectLst/>
                <a:latin typeface="Times New Roman" panose="02020603050405020304" pitchFamily="18" charset="0"/>
                <a:ea typeface="PMingLiU" panose="02020500000000000000" pitchFamily="18" charset="-120"/>
                <a:cs typeface="Times New Roman" panose="02020603050405020304" pitchFamily="18" charset="0"/>
              </a:rPr>
              <a:t>Karush</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–Kuhn–Tucker conditions, 2014). Violating KKT condition is known as the first choice heuristic.</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The inner loop finds out the second Lagrange multiplier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according to the second choice heuristic. The second choice heuristic that maximizes optimization step will be described later.</a:t>
            </a:r>
          </a:p>
          <a:p>
            <a:pPr marL="342900" marR="0" lvl="0" indent="-342900" algn="just">
              <a:spcBef>
                <a:spcPts val="0"/>
              </a:spcBef>
              <a:spcAft>
                <a:spcPts val="0"/>
              </a:spcAft>
              <a:buFont typeface="Times New Roman" panose="02020603050405020304" pitchFamily="18" charset="0"/>
              <a:buChar char="-"/>
            </a:pP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Two Lagrange multipliers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i</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1900" i="1" dirty="0" err="1">
                <a:effectLst/>
                <a:latin typeface="Times New Roman" panose="02020603050405020304" pitchFamily="18" charset="0"/>
                <a:ea typeface="PMingLiU" panose="02020500000000000000" pitchFamily="18" charset="-120"/>
                <a:cs typeface="Times New Roman" panose="02020603050405020304" pitchFamily="18" charset="0"/>
              </a:rPr>
              <a:t>λ</a:t>
            </a:r>
            <a:r>
              <a:rPr lang="en-US" sz="1900" i="1" baseline="-25000" dirty="0" err="1">
                <a:effectLst/>
                <a:latin typeface="Times New Roman" panose="02020603050405020304" pitchFamily="18" charset="0"/>
                <a:ea typeface="PMingLiU" panose="02020500000000000000" pitchFamily="18" charset="-120"/>
                <a:cs typeface="Times New Roman" panose="02020603050405020304" pitchFamily="18" charset="0"/>
              </a:rPr>
              <a:t>j</a:t>
            </a:r>
            <a:r>
              <a:rPr lang="en-US" sz="1900" dirty="0">
                <a:effectLst/>
                <a:latin typeface="Times New Roman" panose="02020603050405020304" pitchFamily="18" charset="0"/>
                <a:ea typeface="PMingLiU" panose="02020500000000000000" pitchFamily="18" charset="-120"/>
                <a:cs typeface="Times New Roman" panose="02020603050405020304" pitchFamily="18" charset="0"/>
              </a:rPr>
              <a:t> are optimized jointly according to QP problem specified by equation 1.10. </a:t>
            </a:r>
          </a:p>
          <a:p>
            <a:pPr marL="0" indent="0">
              <a:buNone/>
            </a:pPr>
            <a:r>
              <a:rPr lang="en-US" sz="190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1</a:t>
            </a:r>
            <a:r>
              <a:rPr lang="en-US" sz="1900" dirty="0">
                <a:effectLst/>
                <a:latin typeface="Times New Roman" panose="02020603050405020304" pitchFamily="18" charset="0"/>
                <a:ea typeface="SimSun" panose="02010600030101010101" pitchFamily="2" charset="-122"/>
              </a:rPr>
              <a:t>, </a:t>
            </a:r>
            <a:r>
              <a:rPr lang="en-US" sz="1900" i="1" dirty="0">
                <a:effectLst/>
                <a:latin typeface="Times New Roman" panose="02020603050405020304" pitchFamily="18" charset="0"/>
                <a:ea typeface="SimSun" panose="02010600030101010101" pitchFamily="2" charset="-122"/>
              </a:rPr>
              <a:t>λ</a:t>
            </a:r>
            <a:r>
              <a:rPr lang="en-US" sz="1900" baseline="-25000" dirty="0">
                <a:effectLst/>
                <a:latin typeface="Times New Roman" panose="02020603050405020304" pitchFamily="18" charset="0"/>
                <a:ea typeface="SimSun" panose="02010600030101010101" pitchFamily="2" charset="-122"/>
              </a:rPr>
              <a:t>2</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λ</a:t>
            </a:r>
            <a:r>
              <a:rPr lang="en-US" sz="1900" i="1" baseline="-25000" dirty="0" err="1">
                <a:effectLst/>
                <a:latin typeface="Times New Roman" panose="02020603050405020304" pitchFamily="18" charset="0"/>
                <a:ea typeface="SimSun" panose="02010600030101010101" pitchFamily="2" charset="-122"/>
              </a:rPr>
              <a:t>n</a:t>
            </a:r>
            <a:r>
              <a:rPr lang="en-US" sz="1900" dirty="0">
                <a:effectLst/>
                <a:latin typeface="Times New Roman" panose="02020603050405020304" pitchFamily="18" charset="0"/>
                <a:ea typeface="SimSun" panose="02010600030101010101" pitchFamily="2" charset="-122"/>
              </a:rPr>
              <a:t> are optimized.</a:t>
            </a:r>
            <a:endParaRPr lang="en-US" sz="19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
        <p:nvSpPr>
          <p:cNvPr id="9" name="TextBox 8">
            <a:extLst>
              <a:ext uri="{FF2B5EF4-FFF2-40B4-BE49-F238E27FC236}">
                <a16:creationId xmlns:a16="http://schemas.microsoft.com/office/drawing/2014/main" id="{26EE410F-C808-FF46-5D88-E4DC49DFB0D1}"/>
              </a:ext>
            </a:extLst>
          </p:cNvPr>
          <p:cNvSpPr txBox="1"/>
          <p:nvPr/>
        </p:nvSpPr>
        <p:spPr>
          <a:xfrm>
            <a:off x="295422" y="778472"/>
            <a:ext cx="11577710" cy="969496"/>
          </a:xfrm>
          <a:prstGeom prst="rect">
            <a:avLst/>
          </a:prstGeom>
          <a:noFill/>
        </p:spPr>
        <p:txBody>
          <a:bodyPr wrap="square">
            <a:spAutoFit/>
          </a:bodyPr>
          <a:lstStyle/>
          <a:p>
            <a:pPr marL="0" indent="0" algn="jus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ideology of SMO algorithm is to divide the whole QP problem into many smallest optimization problems. Each smallest problem relates to only two Lagrange multipliers. For solving each smallest optimization problem, SMO algorithm includes two nested loops as shown in table 2.1 (Platt, 1998, pp. 8-9):</a:t>
            </a:r>
          </a:p>
        </p:txBody>
      </p:sp>
      <p:sp>
        <p:nvSpPr>
          <p:cNvPr id="11" name="TextBox 10">
            <a:extLst>
              <a:ext uri="{FF2B5EF4-FFF2-40B4-BE49-F238E27FC236}">
                <a16:creationId xmlns:a16="http://schemas.microsoft.com/office/drawing/2014/main" id="{B7BD4079-EE25-28C1-96BB-C066314AA466}"/>
              </a:ext>
            </a:extLst>
          </p:cNvPr>
          <p:cNvSpPr txBox="1"/>
          <p:nvPr/>
        </p:nvSpPr>
        <p:spPr>
          <a:xfrm>
            <a:off x="295421" y="4827714"/>
            <a:ext cx="11577708" cy="969496"/>
          </a:xfrm>
          <a:prstGeom prst="rect">
            <a:avLst/>
          </a:prstGeom>
          <a:noFill/>
        </p:spPr>
        <p:txBody>
          <a:bodyPr wrap="square">
            <a:spAutoFit/>
          </a:bodyPr>
          <a:lstStyle/>
          <a:p>
            <a:pPr marL="0" marR="0" algn="ctr">
              <a:spcBef>
                <a:spcPts val="0"/>
              </a:spcBef>
              <a:spcAft>
                <a:spcPts val="0"/>
              </a:spcAft>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Table 2.1.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Ideology of SMO algorithm</a:t>
            </a:r>
          </a:p>
          <a:p>
            <a:r>
              <a:rPr lang="en-US" sz="1900" dirty="0">
                <a:effectLst/>
                <a:latin typeface="Times New Roman" panose="02020603050405020304" pitchFamily="18" charset="0"/>
                <a:ea typeface="SimSun" panose="02010600030101010101" pitchFamily="2" charset="-122"/>
              </a:rPr>
              <a:t>The ideology of violating KKT condition as the first choice heuristic is similar to the event that wrong things need to be fixed priorly. </a:t>
            </a:r>
            <a:endParaRPr lang="en-US" sz="1900" dirty="0"/>
          </a:p>
        </p:txBody>
      </p:sp>
    </p:spTree>
    <p:extLst>
      <p:ext uri="{BB962C8B-B14F-4D97-AF65-F5344CB8AC3E}">
        <p14:creationId xmlns:p14="http://schemas.microsoft.com/office/powerpoint/2010/main" val="10479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45EA-87CB-7FFC-AD76-146018CE4760}"/>
              </a:ext>
            </a:extLst>
          </p:cNvPr>
          <p:cNvSpPr>
            <a:spLocks noGrp="1"/>
          </p:cNvSpPr>
          <p:nvPr>
            <p:ph type="title"/>
          </p:nvPr>
        </p:nvSpPr>
        <p:spPr>
          <a:xfrm>
            <a:off x="838200" y="47646"/>
            <a:ext cx="10515600" cy="660486"/>
          </a:xfrm>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86680-03BA-5A71-32CE-3C75BCEAD856}"/>
                  </a:ext>
                </a:extLst>
              </p:cNvPr>
              <p:cNvSpPr>
                <a:spLocks noGrp="1"/>
              </p:cNvSpPr>
              <p:nvPr>
                <p:ph idx="1"/>
              </p:nvPr>
            </p:nvSpPr>
            <p:spPr>
              <a:xfrm>
                <a:off x="253218" y="731514"/>
                <a:ext cx="11662117" cy="5624835"/>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Before describing SMO algorithm in detailed, KKT condition with subject to SVM is mentioned firstly because violating KKT condition is known as the first choice heuristic of SMO algorithm. For solving constrained optimization problem, KKT condition indicates both partial derivatives of </a:t>
                </a:r>
                <a:r>
                  <a:rPr lang="en-US" sz="2000" dirty="0" err="1">
                    <a:effectLst/>
                    <a:latin typeface="Times New Roman" panose="02020603050405020304" pitchFamily="18" charset="0"/>
                    <a:ea typeface="SimSun" panose="02010600030101010101" pitchFamily="2" charset="-122"/>
                  </a:rPr>
                  <a:t>Lagrangian</a:t>
                </a:r>
                <a:r>
                  <a:rPr lang="en-US" sz="2000" dirty="0">
                    <a:effectLst/>
                    <a:latin typeface="Times New Roman" panose="02020603050405020304" pitchFamily="18" charset="0"/>
                    <a:ea typeface="SimSun" panose="02010600030101010101" pitchFamily="2" charset="-122"/>
                  </a:rPr>
                  <a:t> function and complementary slackness are zero (Wikipedia, </a:t>
                </a:r>
                <a:r>
                  <a:rPr lang="en-US" sz="2000" dirty="0" err="1">
                    <a:effectLst/>
                    <a:latin typeface="Times New Roman" panose="02020603050405020304" pitchFamily="18" charset="0"/>
                    <a:ea typeface="SimSun" panose="02010600030101010101" pitchFamily="2" charset="-122"/>
                  </a:rPr>
                  <a:t>Karush</a:t>
                </a:r>
                <a:r>
                  <a:rPr lang="en-US" sz="2000" dirty="0">
                    <a:effectLst/>
                    <a:latin typeface="Times New Roman" panose="02020603050405020304" pitchFamily="18" charset="0"/>
                    <a:ea typeface="SimSun" panose="02010600030101010101" pitchFamily="2" charset="-122"/>
                  </a:rPr>
                  <a:t>–Kuhn–Tucker conditions, 2014). Referring </a:t>
                </a:r>
                <a:r>
                  <a:rPr lang="en-US" sz="2000" dirty="0" err="1">
                    <a:effectLst/>
                    <a:latin typeface="Times New Roman" panose="02020603050405020304" pitchFamily="18" charset="0"/>
                    <a:ea typeface="SimSun" panose="02010600030101010101" pitchFamily="2" charset="-122"/>
                  </a:rPr>
                  <a:t>Eqs</a:t>
                </a:r>
                <a:r>
                  <a:rPr lang="en-US" sz="2000" dirty="0">
                    <a:effectLst/>
                    <a:latin typeface="Times New Roman" panose="02020603050405020304" pitchFamily="18" charset="0"/>
                    <a:ea typeface="SimSun" panose="02010600030101010101" pitchFamily="2" charset="-122"/>
                  </a:rPr>
                  <a:t>. 1.8 and 1.4, KKT condition of SVM is summarized as Eq. 2.1:</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𝑊</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e>
                                </m:nary>
                              </m:e>
                            </m:mr>
                            <m:mr>
                              <m:e>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𝑖</m:t>
                                </m:r>
                              </m:e>
                            </m:mr>
                            <m:m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𝑖</m:t>
                                        </m:r>
                                      </m:sub>
                                    </m:sSub>
                                  </m:e>
                                </m:d>
                                <m:r>
                                  <a:rPr lang="en-US" sz="2000" i="1">
                                    <a:latin typeface="Cambria Math" panose="02040503050406030204" pitchFamily="18" charset="0"/>
                                  </a:rPr>
                                  <m:t>=0,∀</m:t>
                                </m:r>
                                <m:r>
                                  <a:rPr lang="en-US" sz="2000" i="1">
                                    <a:latin typeface="Cambria Math" panose="02040503050406030204" pitchFamily="18" charset="0"/>
                                  </a:rPr>
                                  <m:t>𝑖</m:t>
                                </m:r>
                              </m:e>
                            </m:mr>
                            <m:m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𝜉</m:t>
                                    </m:r>
                                  </m:e>
                                  <m:sub>
                                    <m:r>
                                      <a:rPr lang="en-US" sz="2000" i="1">
                                        <a:latin typeface="Cambria Math" panose="02040503050406030204" pitchFamily="18" charset="0"/>
                                      </a:rPr>
                                      <m:t>𝑖</m:t>
                                    </m:r>
                                  </m:sub>
                                </m:sSub>
                                <m:r>
                                  <a:rPr lang="en-US" sz="2000" i="1">
                                    <a:latin typeface="Cambria Math" panose="02040503050406030204" pitchFamily="18" charset="0"/>
                                  </a:rPr>
                                  <m:t>=0,∀</m:t>
                                </m:r>
                                <m:r>
                                  <a:rPr lang="en-US" sz="2000" i="1">
                                    <a:latin typeface="Cambria Math" panose="02040503050406030204" pitchFamily="18" charset="0"/>
                                  </a:rPr>
                                  <m:t>𝑖</m:t>
                                </m:r>
                              </m:e>
                            </m:mr>
                          </m:m>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(2.1)</m:t>
                      </m:r>
                    </m:oMath>
                  </m:oMathPara>
                </a14:m>
                <a:endParaRPr lang="en-US" sz="2000" dirty="0"/>
              </a:p>
            </p:txBody>
          </p:sp>
        </mc:Choice>
        <mc:Fallback xmlns="">
          <p:sp>
            <p:nvSpPr>
              <p:cNvPr id="3" name="Content Placeholder 2">
                <a:extLst>
                  <a:ext uri="{FF2B5EF4-FFF2-40B4-BE49-F238E27FC236}">
                    <a16:creationId xmlns:a16="http://schemas.microsoft.com/office/drawing/2014/main" id="{9B386680-03BA-5A71-32CE-3C75BCEAD856}"/>
                  </a:ext>
                </a:extLst>
              </p:cNvPr>
              <p:cNvSpPr>
                <a:spLocks noGrp="1" noRot="1" noChangeAspect="1" noMove="1" noResize="1" noEditPoints="1" noAdjustHandles="1" noChangeArrowheads="1" noChangeShapeType="1" noTextEdit="1"/>
              </p:cNvSpPr>
              <p:nvPr>
                <p:ph idx="1"/>
              </p:nvPr>
            </p:nvSpPr>
            <p:spPr>
              <a:xfrm>
                <a:off x="253218" y="731514"/>
                <a:ext cx="11662117" cy="5624835"/>
              </a:xfrm>
              <a:blipFill>
                <a:blip r:embed="rId4"/>
                <a:stretch>
                  <a:fillRect l="-575" t="-650" r="-5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04058DF-FF10-62C2-14D8-3DDD9B4788A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A97210D-9933-38D4-AACD-3CC28E51651F}"/>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D2D7BF-2326-4996-4121-567EF5E70F48}"/>
              </a:ext>
            </a:extLst>
          </p:cNvPr>
          <p:cNvSpPr>
            <a:spLocks noGrp="1"/>
          </p:cNvSpPr>
          <p:nvPr>
            <p:ph type="sldNum" sz="quarter" idx="12"/>
          </p:nvPr>
        </p:nvSpPr>
        <p:spPr/>
        <p:txBody>
          <a:bodyPr/>
          <a:lstStyle/>
          <a:p>
            <a:fld id="{5DB5036F-1FF2-46C4-8D2B-59C7E3B91952}" type="slidenum">
              <a:rPr lang="en-US" smtClean="0"/>
              <a:pPr/>
              <a:t>19</a:t>
            </a:fld>
            <a:endParaRPr lang="en-US"/>
          </a:p>
        </p:txBody>
      </p:sp>
      <p:sp>
        <p:nvSpPr>
          <p:cNvPr id="7" name="TextBox 6">
            <a:extLst>
              <a:ext uri="{FF2B5EF4-FFF2-40B4-BE49-F238E27FC236}">
                <a16:creationId xmlns:a16="http://schemas.microsoft.com/office/drawing/2014/main" id="{BC67FEBA-63AD-4261-89C8-550849277DB1}"/>
              </a:ext>
            </a:extLst>
          </p:cNvPr>
          <p:cNvSpPr txBox="1"/>
          <p:nvPr/>
        </p:nvSpPr>
        <p:spPr>
          <a:xfrm>
            <a:off x="253218" y="2474848"/>
            <a:ext cx="6977576" cy="3477875"/>
          </a:xfrm>
          <a:prstGeom prst="rect">
            <a:avLst/>
          </a:prstGeom>
          <a:noFill/>
        </p:spPr>
        <p:txBody>
          <a:bodyPr wrap="square" rtlCol="0">
            <a:spAutoFit/>
          </a:bodyPr>
          <a:lstStyle/>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equation 2.1, the complementary slackness is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because of the primal feasibility condition 1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for all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KKT condition specified by equation 2.1 implies Lagrange multipliers condition specified by equation 1.8, which aims to solve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problem whose solution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saddle point of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function. This is the reason that KKT condition is known as general form of Lagrange multipliers condition. It is easy to deduce that QP problem for SVM specified by equation 1.10 is derived from KKT condition within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Lagrangian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duality theory.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86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3500" dirty="0">
                <a:effectLst/>
                <a:latin typeface="Times New Roman" panose="02020603050405020304" pitchFamily="18" charset="0"/>
                <a:ea typeface="SimSun" panose="02010600030101010101" pitchFamily="2" charset="-122"/>
              </a:rPr>
              <a:t>Support vector machine is a powerful machine learning method in data classification. Using it for applied researches is easy but comprehending it for further development requires a lot of efforts. This report is a tutorial on support vector machine with full of mathematical proofs and example, which help researchers to understand it by the fastest way from theory to practice. The report focuses on theory of optimization which is the base of support vector machine.</a:t>
            </a:r>
            <a:endParaRPr lang="en-US" sz="3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C5A0-CCDA-8C04-0232-049E5D4A476B}"/>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4E41F3-50E6-4EE8-36E3-585601AABDBF}"/>
                  </a:ext>
                </a:extLst>
              </p:cNvPr>
              <p:cNvSpPr>
                <a:spLocks noGrp="1"/>
              </p:cNvSpPr>
              <p:nvPr>
                <p:ph idx="1"/>
              </p:nvPr>
            </p:nvSpPr>
            <p:spPr>
              <a:xfrm>
                <a:off x="295422" y="914399"/>
                <a:ext cx="11591778"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KKT condition for SVM is analyzed into three following cases (</a:t>
                </a:r>
                <a:r>
                  <a:rPr lang="en-US" sz="2000" dirty="0" err="1">
                    <a:effectLst/>
                    <a:latin typeface="Times New Roman" panose="02020603050405020304" pitchFamily="18" charset="0"/>
                    <a:ea typeface="SimSun" panose="02010600030101010101" pitchFamily="2" charset="-122"/>
                  </a:rPr>
                  <a:t>Honavar</a:t>
                </a:r>
                <a:r>
                  <a:rPr lang="en-US" sz="2000" dirty="0">
                    <a:effectLst/>
                    <a:latin typeface="Times New Roman" panose="02020603050405020304" pitchFamily="18" charset="0"/>
                    <a:ea typeface="SimSun" panose="02010600030101010101" pitchFamily="2" charset="-122"/>
                  </a:rPr>
                  <a:t>, p. 7):</a:t>
                </a:r>
              </a:p>
              <a:p>
                <a:pPr marL="342900" indent="-342900">
                  <a:buFont typeface="+mj-lt"/>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then,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from inequation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indent="0">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2"/>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0 &lt;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0 from equation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is easy to infer that:</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startAt="3"/>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then, we have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and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Due to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it implies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from the complementary slackness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sz="20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ξ</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 the equation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𝜉</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leads to:</a:t>
                </a:r>
              </a:p>
              <a:p>
                <a:pPr marL="0" marR="0" lvl="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mPr>
                        <m:mr>
                          <m:e>
                            <m:m>
                              <m:mPr>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=0</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r>
                                <m:e>
                                  <m:r>
                                    <a:rPr lang="en-US" sz="2000" i="1">
                                      <a:latin typeface="Cambria Math" panose="02040503050406030204" pitchFamily="18" charset="0"/>
                                    </a:rPr>
                                    <m:t>0&lt;</m:t>
                                  </m:r>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&lt;</m:t>
                                  </m:r>
                                  <m:r>
                                    <a:rPr lang="en-US" sz="2000" i="1">
                                      <a:latin typeface="Cambria Math" panose="02040503050406030204" pitchFamily="18" charset="0"/>
                                    </a:rPr>
                                    <m:t>𝐶</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𝐶</m:t>
                                  </m:r>
                                </m:e>
                                <m:e>
                                  <m:r>
                                    <a:rPr lang="en-US" sz="2000" i="1">
                                      <a:latin typeface="Cambria Math" panose="02040503050406030204" pitchFamily="18" charset="0"/>
                                    </a:rPr>
                                    <m:t>⟹</m:t>
                                  </m:r>
                                </m:e>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≥0</m:t>
                                  </m:r>
                                </m:e>
                              </m:mr>
                            </m:m>
                          </m:e>
                        </m:mr>
                        <m:mr>
                          <m:e>
                            <m:r>
                              <m:rPr>
                                <m:sty m:val="p"/>
                              </m:rPr>
                              <a:rPr lang="en-US" sz="2000">
                                <a:latin typeface="Cambria Math" panose="02040503050406030204" pitchFamily="18" charset="0"/>
                              </a:rPr>
                              <m:t>Where</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a:latin typeface="Cambria Math" panose="02040503050406030204" pitchFamily="18" charset="0"/>
                              </a:rPr>
                              <m:t> </m:t>
                            </m:r>
                            <m:r>
                              <m:rPr>
                                <m:sty m:val="p"/>
                              </m:rPr>
                              <a:rPr lang="en-US" sz="2000">
                                <a:latin typeface="Cambria Math" panose="02040503050406030204" pitchFamily="18" charset="0"/>
                              </a:rPr>
                              <m:t>is</m:t>
                            </m:r>
                            <m:r>
                              <a:rPr lang="en-US" sz="2000">
                                <a:latin typeface="Cambria Math" panose="02040503050406030204" pitchFamily="18" charset="0"/>
                              </a:rPr>
                              <m:t> </m:t>
                            </m:r>
                            <m:r>
                              <m:rPr>
                                <m:sty m:val="p"/>
                              </m:rPr>
                              <a:rPr lang="en-US" sz="2000">
                                <a:latin typeface="Cambria Math" panose="02040503050406030204" pitchFamily="18" charset="0"/>
                              </a:rPr>
                              <m:t>prediction</m:t>
                            </m:r>
                            <m:r>
                              <a:rPr lang="en-US" sz="2000">
                                <a:latin typeface="Cambria Math" panose="02040503050406030204" pitchFamily="18" charset="0"/>
                              </a:rPr>
                              <m:t> </m:t>
                            </m:r>
                            <m:r>
                              <m:rPr>
                                <m:sty m:val="p"/>
                              </m:rPr>
                              <a:rPr lang="en-US" sz="2000">
                                <a:latin typeface="Cambria Math" panose="02040503050406030204" pitchFamily="18" charset="0"/>
                              </a:rPr>
                              <m:t>error</m:t>
                            </m:r>
                            <m:r>
                              <a:rPr lang="en-US" sz="2000">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𝑊</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e>
                            </m:d>
                          </m:e>
                        </m:mr>
                      </m:m>
                      <m:r>
                        <a:rPr lang="en-US" sz="2000" b="0" i="1" smtClean="0">
                          <a:effectLst/>
                          <a:latin typeface="Cambria Math" panose="02040503050406030204" pitchFamily="18" charset="0"/>
                        </a:rPr>
                        <m:t>    (2.2)</m:t>
                      </m:r>
                    </m:oMath>
                  </m:oMathPara>
                </a14:m>
                <a:endParaRPr lang="en-US" sz="2000" dirty="0"/>
              </a:p>
            </p:txBody>
          </p:sp>
        </mc:Choice>
        <mc:Fallback xmlns="">
          <p:sp>
            <p:nvSpPr>
              <p:cNvPr id="3" name="Content Placeholder 2">
                <a:extLst>
                  <a:ext uri="{FF2B5EF4-FFF2-40B4-BE49-F238E27FC236}">
                    <a16:creationId xmlns:a16="http://schemas.microsoft.com/office/drawing/2014/main" id="{6F4E41F3-50E6-4EE8-36E3-585601AABDBF}"/>
                  </a:ext>
                </a:extLst>
              </p:cNvPr>
              <p:cNvSpPr>
                <a:spLocks noGrp="1" noRot="1" noChangeAspect="1" noMove="1" noResize="1" noEditPoints="1" noAdjustHandles="1" noChangeArrowheads="1" noChangeShapeType="1" noTextEdit="1"/>
              </p:cNvSpPr>
              <p:nvPr>
                <p:ph idx="1"/>
              </p:nvPr>
            </p:nvSpPr>
            <p:spPr>
              <a:xfrm>
                <a:off x="295422" y="914399"/>
                <a:ext cx="11591778" cy="5176066"/>
              </a:xfrm>
              <a:blipFill>
                <a:blip r:embed="rId4"/>
                <a:stretch>
                  <a:fillRect l="-526" t="-3769" r="-2050"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6D578D-576A-14D6-2FF3-5295CA827B2F}"/>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6173162-7DC4-DFA0-74F7-62907D17D28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CB84841-31E9-EE0B-44FE-06C32298A479}"/>
              </a:ext>
            </a:extLst>
          </p:cNvPr>
          <p:cNvSpPr>
            <a:spLocks noGrp="1"/>
          </p:cNvSpPr>
          <p:nvPr>
            <p:ph type="sldNum" sz="quarter" idx="12"/>
          </p:nvPr>
        </p:nvSpPr>
        <p:spPr/>
        <p:txBody>
          <a:bodyPr/>
          <a:lstStyle/>
          <a:p>
            <a:fld id="{5DB5036F-1FF2-46C4-8D2B-59C7E3B91952}" type="slidenum">
              <a:rPr lang="en-US" smtClean="0"/>
              <a:pPr/>
              <a:t>20</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6FBCC7-55FA-DA21-DADD-9F61A7C8D9C4}"/>
                  </a:ext>
                </a:extLst>
              </p:cNvPr>
              <p:cNvSpPr txBox="1"/>
              <p:nvPr/>
            </p:nvSpPr>
            <p:spPr>
              <a:xfrm>
                <a:off x="838200" y="4927938"/>
                <a:ext cx="7315200" cy="1015663"/>
              </a:xfrm>
              <a:prstGeom prst="rect">
                <a:avLst/>
              </a:prstGeom>
              <a:noFill/>
            </p:spPr>
            <p:txBody>
              <a:bodyPr wrap="square" rtlCol="0">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be prediction error, we have:</a:t>
                </a:r>
              </a:p>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000" dirty="0">
                    <a:effectLst/>
                    <a:latin typeface="Times New Roman" panose="02020603050405020304" pitchFamily="18" charset="0"/>
                    <a:ea typeface="SimSun" panose="02010600030101010101" pitchFamily="2" charset="-122"/>
                  </a:rPr>
                  <a:t>The KKT condition implies equation 2.2:</a:t>
                </a:r>
                <a:endParaRPr lang="en-US" sz="2000" dirty="0"/>
              </a:p>
            </p:txBody>
          </p:sp>
        </mc:Choice>
        <mc:Fallback xmlns="">
          <p:sp>
            <p:nvSpPr>
              <p:cNvPr id="7" name="TextBox 6">
                <a:extLst>
                  <a:ext uri="{FF2B5EF4-FFF2-40B4-BE49-F238E27FC236}">
                    <a16:creationId xmlns:a16="http://schemas.microsoft.com/office/drawing/2014/main" id="{6F6FBCC7-55FA-DA21-DADD-9F61A7C8D9C4}"/>
                  </a:ext>
                </a:extLst>
              </p:cNvPr>
              <p:cNvSpPr txBox="1">
                <a:spLocks noRot="1" noChangeAspect="1" noMove="1" noResize="1" noEditPoints="1" noAdjustHandles="1" noChangeArrowheads="1" noChangeShapeType="1" noTextEdit="1"/>
              </p:cNvSpPr>
              <p:nvPr/>
            </p:nvSpPr>
            <p:spPr>
              <a:xfrm>
                <a:off x="838200" y="4927938"/>
                <a:ext cx="7315200" cy="1015663"/>
              </a:xfrm>
              <a:prstGeom prst="rect">
                <a:avLst/>
              </a:prstGeom>
              <a:blipFill>
                <a:blip r:embed="rId5"/>
                <a:stretch>
                  <a:fillRect l="-917" t="-2994" b="-8982"/>
                </a:stretch>
              </a:blipFill>
            </p:spPr>
            <p:txBody>
              <a:bodyPr/>
              <a:lstStyle/>
              <a:p>
                <a:r>
                  <a:rPr lang="en-US">
                    <a:noFill/>
                  </a:rPr>
                  <a:t> </a:t>
                </a:r>
              </a:p>
            </p:txBody>
          </p:sp>
        </mc:Fallback>
      </mc:AlternateContent>
    </p:spTree>
    <p:extLst>
      <p:ext uri="{BB962C8B-B14F-4D97-AF65-F5344CB8AC3E}">
        <p14:creationId xmlns:p14="http://schemas.microsoft.com/office/powerpoint/2010/main" val="33900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696E-D4D3-59DD-B098-A14B272B1B28}"/>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8932D-F2DC-2953-6A1F-3E62AF8EAB60}"/>
                  </a:ext>
                </a:extLst>
              </p:cNvPr>
              <p:cNvSpPr>
                <a:spLocks noGrp="1"/>
              </p:cNvSpPr>
              <p:nvPr>
                <p:ph idx="1"/>
              </p:nvPr>
            </p:nvSpPr>
            <p:spPr>
              <a:xfrm>
                <a:off x="168812" y="914399"/>
                <a:ext cx="11844997" cy="5176066"/>
              </a:xfrm>
            </p:spPr>
            <p:txBody>
              <a:bodyPr>
                <a:noAutofit/>
              </a:bodyPr>
              <a:lstStyle/>
              <a:p>
                <a:pPr marL="0" indent="0">
                  <a:buNone/>
                </a:pPr>
                <a:r>
                  <a:rPr lang="en-US" sz="2100" dirty="0"/>
                  <a:t>Equation 2.2 expresses directed corollaries from KKT condition. It is commented on equation 2.2 that if </a:t>
                </a:r>
                <a:r>
                  <a:rPr lang="en-US" sz="2100" i="1" dirty="0" err="1"/>
                  <a:t>E</a:t>
                </a:r>
                <a:r>
                  <a:rPr lang="en-US" sz="2100" i="1" baseline="-25000" dirty="0" err="1"/>
                  <a:t>i</a:t>
                </a:r>
                <a:r>
                  <a:rPr lang="en-US" sz="2100" dirty="0"/>
                  <a:t>=0, the KKT condition is more likely to be satisfied because the primal feasibility condition is reduced as </a:t>
                </a:r>
                <a:r>
                  <a:rPr lang="en-US" sz="2100" i="1" dirty="0" err="1"/>
                  <a:t>ξ</a:t>
                </a:r>
                <a:r>
                  <a:rPr lang="en-US" sz="2100" i="1" baseline="-25000" dirty="0" err="1"/>
                  <a:t>i</a:t>
                </a:r>
                <a:r>
                  <a:rPr lang="en-US" sz="2100" dirty="0"/>
                  <a:t> ≤ 0 and the complementary slackness is reduced as –</a:t>
                </a:r>
                <a:r>
                  <a:rPr lang="en-US" sz="2100" i="1" dirty="0" err="1"/>
                  <a:t>λ</a:t>
                </a:r>
                <a:r>
                  <a:rPr lang="en-US" sz="2100" i="1" baseline="-25000" dirty="0" err="1"/>
                  <a:t>i</a:t>
                </a:r>
                <a:r>
                  <a:rPr lang="en-US" sz="2100" i="1" dirty="0" err="1"/>
                  <a:t>ξ</a:t>
                </a:r>
                <a:r>
                  <a:rPr lang="en-US" sz="2100" i="1" baseline="-25000" dirty="0" err="1"/>
                  <a:t>i</a:t>
                </a:r>
                <a:r>
                  <a:rPr lang="en-US" sz="2100" dirty="0"/>
                  <a:t> = 0 and –</a:t>
                </a:r>
                <a:r>
                  <a:rPr lang="en-US" sz="2100" i="1" dirty="0" err="1"/>
                  <a:t>μ</a:t>
                </a:r>
                <a:r>
                  <a:rPr lang="en-US" sz="2100" i="1" baseline="-25000" dirty="0" err="1"/>
                  <a:t>i</a:t>
                </a:r>
                <a:r>
                  <a:rPr lang="en-US" sz="2100" i="1" dirty="0" err="1"/>
                  <a:t>ξ</a:t>
                </a:r>
                <a:r>
                  <a:rPr lang="en-US" sz="2100" i="1" baseline="-25000" dirty="0" err="1"/>
                  <a:t>i</a:t>
                </a:r>
                <a:r>
                  <a:rPr lang="en-US" sz="2100" dirty="0"/>
                  <a:t> = 0. So, if </a:t>
                </a:r>
                <a:r>
                  <a:rPr lang="en-US" sz="2100" i="1" dirty="0" err="1"/>
                  <a:t>E</a:t>
                </a:r>
                <a:r>
                  <a:rPr lang="en-US" sz="2100" i="1" baseline="-25000" dirty="0" err="1"/>
                  <a:t>i</a:t>
                </a:r>
                <a:r>
                  <a:rPr lang="en-US" sz="2100" dirty="0"/>
                  <a:t>=0 and </a:t>
                </a:r>
                <a:r>
                  <a:rPr lang="en-US" sz="2100" i="1" dirty="0" err="1"/>
                  <a:t>ξ</a:t>
                </a:r>
                <a:r>
                  <a:rPr lang="en-US" sz="2100" i="1" baseline="-25000" dirty="0" err="1"/>
                  <a:t>i</a:t>
                </a:r>
                <a:r>
                  <a:rPr lang="en-US" sz="2100" dirty="0"/>
                  <a:t>=0 then KKT equation 2.2 is reduced significantly, which focuses on solving the stationarity condition </a:t>
                </a:r>
                <a14:m>
                  <m:oMath xmlns:m="http://schemas.openxmlformats.org/officeDocument/2006/math">
                    <m:r>
                      <a:rPr lang="en-US" sz="2100" i="1">
                        <a:latin typeface="Cambria Math" panose="02040503050406030204" pitchFamily="18" charset="0"/>
                      </a:rPr>
                      <m:t>𝑊</m:t>
                    </m:r>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𝑖</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e>
                    </m:nary>
                  </m:oMath>
                </a14:m>
                <a:r>
                  <a:rPr lang="en-US" sz="2100" dirty="0"/>
                  <a:t> and </a:t>
                </a:r>
                <a14:m>
                  <m:oMath xmlns:m="http://schemas.openxmlformats.org/officeDocument/2006/math">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𝑖</m:t>
                            </m:r>
                          </m:sub>
                        </m:sSub>
                      </m:e>
                    </m:nary>
                    <m:r>
                      <a:rPr lang="en-US" sz="2100" i="1">
                        <a:latin typeface="Cambria Math" panose="02040503050406030204" pitchFamily="18" charset="0"/>
                      </a:rPr>
                      <m:t>=0</m:t>
                    </m:r>
                  </m:oMath>
                </a14:m>
                <a:r>
                  <a:rPr lang="en-US" sz="2100" dirty="0"/>
                  <a:t>, turning back Lagrange multipliers condition as follows :</a:t>
                </a:r>
                <a:endParaRPr lang="en-US" sz="2100" i="1" dirty="0"/>
              </a:p>
              <a:p>
                <a:pPr marL="0" indent="0">
                  <a:buNone/>
                </a:pPr>
                <a14:m>
                  <m:oMathPara xmlns:m="http://schemas.openxmlformats.org/officeDocument/2006/math">
                    <m:oMathParaPr>
                      <m:jc m:val="left"/>
                    </m:oMathParaPr>
                    <m:oMath xmlns:m="http://schemas.openxmlformats.org/officeDocument/2006/math">
                      <m:d>
                        <m:dPr>
                          <m:begChr m:val="{"/>
                          <m:endChr m:val=""/>
                          <m:ctrlPr>
                            <a:rPr lang="en-US" sz="2100" i="1" smtClean="0">
                              <a:effectLst/>
                              <a:latin typeface="Cambria Math" panose="02040503050406030204" pitchFamily="18" charset="0"/>
                            </a:rPr>
                          </m:ctrlPr>
                        </m:dPr>
                        <m:e>
                          <m:m>
                            <m:mPr>
                              <m:mcs>
                                <m:mc>
                                  <m:mcPr>
                                    <m:count m:val="1"/>
                                    <m:mcJc m:val="center"/>
                                  </m:mcPr>
                                </m:mc>
                              </m:mcs>
                              <m:ctrlPr>
                                <a:rPr lang="en-US" sz="2100" i="1">
                                  <a:effectLst/>
                                  <a:latin typeface="Cambria Math" panose="02040503050406030204" pitchFamily="18" charset="0"/>
                                </a:rPr>
                              </m:ctrlPr>
                            </m:mPr>
                            <m:mr>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𝑛</m:t>
                                    </m:r>
                                  </m:sup>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𝜆</m:t>
                                        </m:r>
                                      </m:e>
                                      <m:sub>
                                        <m:r>
                                          <a:rPr lang="en-US" sz="2100" i="1">
                                            <a:effectLst/>
                                            <a:latin typeface="Cambria Math" panose="02040503050406030204" pitchFamily="18" charset="0"/>
                                            <a:ea typeface="SimSun" panose="02010600030101010101" pitchFamily="2" charset="-122"/>
                                          </a:rPr>
                                          <m:t>𝑖</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𝑦</m:t>
                                        </m:r>
                                      </m:e>
                                      <m:sub>
                                        <m:r>
                                          <a:rPr lang="en-US" sz="2100" i="1">
                                            <a:effectLst/>
                                            <a:latin typeface="Cambria Math" panose="02040503050406030204" pitchFamily="18" charset="0"/>
                                            <a:ea typeface="SimSun" panose="02010600030101010101" pitchFamily="2" charset="-122"/>
                                          </a:rPr>
                                          <m:t>𝑖</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𝑋</m:t>
                                        </m:r>
                                      </m:e>
                                      <m:sub>
                                        <m:r>
                                          <a:rPr lang="en-US" sz="2100" i="1">
                                            <a:effectLst/>
                                            <a:latin typeface="Cambria Math" panose="02040503050406030204" pitchFamily="18" charset="0"/>
                                            <a:ea typeface="SimSun" panose="02010600030101010101" pitchFamily="2" charset="-122"/>
                                          </a:rPr>
                                          <m:t>𝑖</m:t>
                                        </m:r>
                                      </m:sub>
                                    </m:sSub>
                                  </m:e>
                                </m:nary>
                              </m:e>
                            </m:mr>
                            <m:mr>
                              <m:e>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𝑛</m:t>
                                    </m:r>
                                  </m:sup>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𝜆</m:t>
                                        </m:r>
                                      </m:e>
                                      <m:sub>
                                        <m:r>
                                          <a:rPr lang="en-US" sz="2100" i="1">
                                            <a:effectLst/>
                                            <a:latin typeface="Cambria Math" panose="02040503050406030204" pitchFamily="18" charset="0"/>
                                            <a:ea typeface="SimSun" panose="02010600030101010101" pitchFamily="2" charset="-122"/>
                                          </a:rPr>
                                          <m:t>𝑖</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𝑦</m:t>
                                        </m:r>
                                      </m:e>
                                      <m:sub>
                                        <m:r>
                                          <a:rPr lang="en-US" sz="2100" i="1">
                                            <a:effectLst/>
                                            <a:latin typeface="Cambria Math" panose="02040503050406030204" pitchFamily="18" charset="0"/>
                                            <a:ea typeface="SimSun" panose="02010600030101010101" pitchFamily="2" charset="-122"/>
                                          </a:rPr>
                                          <m:t>𝑖</m:t>
                                        </m:r>
                                      </m:sub>
                                    </m:sSub>
                                  </m:e>
                                </m:nary>
                                <m:r>
                                  <a:rPr lang="en-US" sz="2100" i="1">
                                    <a:effectLst/>
                                    <a:latin typeface="Cambria Math" panose="02040503050406030204" pitchFamily="18" charset="0"/>
                                    <a:ea typeface="SimSun" panose="02010600030101010101" pitchFamily="2" charset="-122"/>
                                  </a:rPr>
                                  <m:t>=0</m:t>
                                </m:r>
                              </m:e>
                            </m:mr>
                            <m:m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𝜆</m:t>
                                    </m:r>
                                  </m:e>
                                  <m:sub>
                                    <m:r>
                                      <a:rPr lang="en-US" sz="2100" i="1">
                                        <a:effectLst/>
                                        <a:latin typeface="Cambria Math" panose="02040503050406030204" pitchFamily="18" charset="0"/>
                                        <a:ea typeface="SimSun" panose="02010600030101010101" pitchFamily="2" charset="-122"/>
                                      </a:rPr>
                                      <m:t>𝑖</m:t>
                                    </m:r>
                                  </m:sub>
                                </m:sSub>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𝐶</m:t>
                                </m:r>
                                <m:r>
                                  <a:rPr lang="en-US" sz="2100" i="1">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𝜇</m:t>
                                    </m:r>
                                  </m:e>
                                  <m:sub>
                                    <m:r>
                                      <a:rPr lang="en-US" sz="2100" i="1">
                                        <a:effectLst/>
                                        <a:latin typeface="Cambria Math" panose="02040503050406030204" pitchFamily="18" charset="0"/>
                                        <a:ea typeface="SimSun" panose="02010600030101010101" pitchFamily="2" charset="-122"/>
                                      </a:rPr>
                                      <m:t>𝑖</m:t>
                                    </m:r>
                                  </m:sub>
                                </m:sSub>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𝑖</m:t>
                                </m:r>
                              </m:e>
                            </m:mr>
                            <m:m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𝜆</m:t>
                                    </m:r>
                                  </m:e>
                                  <m:sub>
                                    <m:r>
                                      <a:rPr lang="en-US" sz="2100" i="1">
                                        <a:effectLst/>
                                        <a:latin typeface="Cambria Math" panose="02040503050406030204" pitchFamily="18" charset="0"/>
                                        <a:ea typeface="SimSun" panose="02010600030101010101" pitchFamily="2" charset="-122"/>
                                      </a:rPr>
                                      <m:t>𝑖</m:t>
                                    </m:r>
                                  </m:sub>
                                </m:sSub>
                                <m:r>
                                  <a:rPr lang="en-US" sz="2100" i="1">
                                    <a:effectLst/>
                                    <a:latin typeface="Cambria Math" panose="02040503050406030204" pitchFamily="18" charset="0"/>
                                    <a:ea typeface="SimSun" panose="02010600030101010101" pitchFamily="2" charset="-122"/>
                                  </a:rPr>
                                  <m:t>≥0,</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𝜇</m:t>
                                    </m:r>
                                  </m:e>
                                  <m:sub>
                                    <m:r>
                                      <a:rPr lang="en-US" sz="2100" i="1">
                                        <a:effectLst/>
                                        <a:latin typeface="Cambria Math" panose="02040503050406030204" pitchFamily="18" charset="0"/>
                                        <a:ea typeface="SimSun" panose="02010600030101010101" pitchFamily="2" charset="-122"/>
                                      </a:rPr>
                                      <m:t>𝑖</m:t>
                                    </m:r>
                                  </m:sub>
                                </m:sSub>
                                <m:r>
                                  <a:rPr lang="en-US" sz="2100" i="1">
                                    <a:effectLst/>
                                    <a:latin typeface="Cambria Math" panose="02040503050406030204" pitchFamily="18" charset="0"/>
                                    <a:ea typeface="SimSun" panose="02010600030101010101" pitchFamily="2" charset="-122"/>
                                  </a:rPr>
                                  <m:t>≥0,∀</m:t>
                                </m:r>
                                <m:r>
                                  <a:rPr lang="en-US" sz="2100" i="1">
                                    <a:effectLst/>
                                    <a:latin typeface="Cambria Math" panose="02040503050406030204" pitchFamily="18" charset="0"/>
                                    <a:ea typeface="SimSun" panose="02010600030101010101" pitchFamily="2" charset="-122"/>
                                  </a:rPr>
                                  <m:t>𝑖</m:t>
                                </m:r>
                              </m:e>
                            </m:mr>
                          </m:m>
                        </m:e>
                      </m:d>
                    </m:oMath>
                  </m:oMathPara>
                </a14:m>
                <a:endParaRPr lang="en-US" sz="2100" dirty="0"/>
              </a:p>
              <a:p>
                <a:pPr marL="0" indent="0">
                  <a:buNone/>
                </a:pPr>
                <a:r>
                  <a:rPr lang="en-US" sz="2100" dirty="0"/>
                  <a:t>Therefore, the data points </a:t>
                </a:r>
                <a:r>
                  <a:rPr lang="en-US" sz="2100" i="1" dirty="0"/>
                  <a:t>X</a:t>
                </a:r>
                <a:r>
                  <a:rPr lang="en-US" sz="2100" i="1" baseline="-25000" dirty="0"/>
                  <a:t>i</a:t>
                </a:r>
                <a:r>
                  <a:rPr lang="en-US" sz="2100" dirty="0"/>
                  <a:t> satisfying equation </a:t>
                </a:r>
                <a:r>
                  <a:rPr lang="en-US" sz="2100" i="1" dirty="0" err="1"/>
                  <a:t>y</a:t>
                </a:r>
                <a:r>
                  <a:rPr lang="en-US" sz="2100" i="1" baseline="-25000" dirty="0" err="1"/>
                  <a:t>i</a:t>
                </a:r>
                <a:r>
                  <a:rPr lang="en-US" sz="2100" i="1" dirty="0" err="1"/>
                  <a:t>E</a:t>
                </a:r>
                <a:r>
                  <a:rPr lang="en-US" sz="2100" i="1" baseline="-25000" dirty="0" err="1"/>
                  <a:t>i</a:t>
                </a:r>
                <a:r>
                  <a:rPr lang="en-US" sz="2100" i="1" dirty="0"/>
                  <a:t>=</a:t>
                </a:r>
                <a:r>
                  <a:rPr lang="en-US" sz="2100" dirty="0"/>
                  <a:t>0 (also </a:t>
                </a:r>
                <a:r>
                  <a:rPr lang="en-US" sz="2100" i="1" dirty="0" err="1"/>
                  <a:t>E</a:t>
                </a:r>
                <a:r>
                  <a:rPr lang="en-US" sz="2100" i="1" baseline="-25000" dirty="0" err="1"/>
                  <a:t>i</a:t>
                </a:r>
                <a:r>
                  <a:rPr lang="en-US" sz="2100" dirty="0"/>
                  <a:t>=0 where </a:t>
                </a:r>
                <a:r>
                  <a:rPr lang="en-US" sz="2100" i="1" dirty="0"/>
                  <a:t>y</a:t>
                </a:r>
                <a:r>
                  <a:rPr lang="en-US" sz="2100" i="1" baseline="-25000" dirty="0"/>
                  <a:t>i</a:t>
                </a:r>
                <a:r>
                  <a:rPr lang="en-US" sz="2100" baseline="30000" dirty="0"/>
                  <a:t>2</a:t>
                </a:r>
                <a:r>
                  <a:rPr lang="en-US" sz="2100" dirty="0"/>
                  <a:t>=1 and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𝑖</m:t>
                        </m:r>
                      </m:sub>
                    </m:sSub>
                    <m:r>
                      <a:rPr lang="en-US" sz="2100" i="1">
                        <a:latin typeface="Cambria Math" panose="02040503050406030204" pitchFamily="18" charset="0"/>
                      </a:rPr>
                      <m:t>=±1</m:t>
                    </m:r>
                  </m:oMath>
                </a14:m>
                <a:r>
                  <a:rPr lang="en-US" sz="2100" dirty="0"/>
                  <a:t>) lie on the margin (the two parallel hyperplanes), when they contribute to formulation of the normal vector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𝑊</m:t>
                        </m:r>
                      </m:e>
                      <m:sup>
                        <m:r>
                          <a:rPr lang="en-US" sz="2100" i="1">
                            <a:latin typeface="Cambria Math" panose="02040503050406030204" pitchFamily="18" charset="0"/>
                          </a:rPr>
                          <m:t>∗</m:t>
                        </m:r>
                      </m:sup>
                    </m:sSup>
                    <m:r>
                      <a:rPr lang="en-US" sz="2100" i="1">
                        <a:latin typeface="Cambria Math" panose="020405030504060302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𝑛</m:t>
                        </m:r>
                      </m:sup>
                      <m:e>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𝑖</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𝑖</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𝑋</m:t>
                            </m:r>
                          </m:e>
                          <m:sub>
                            <m:r>
                              <a:rPr lang="en-US" sz="2100" i="1">
                                <a:latin typeface="Cambria Math" panose="02040503050406030204" pitchFamily="18" charset="0"/>
                              </a:rPr>
                              <m:t>𝑖</m:t>
                            </m:r>
                          </m:sub>
                        </m:sSub>
                      </m:e>
                    </m:nary>
                  </m:oMath>
                </a14:m>
                <a:r>
                  <a:rPr lang="en-US" sz="2100" dirty="0"/>
                  <a:t>. These points </a:t>
                </a:r>
                <a:r>
                  <a:rPr lang="en-US" sz="2100" i="1" dirty="0"/>
                  <a:t>X</a:t>
                </a:r>
                <a:r>
                  <a:rPr lang="en-US" sz="2100" i="1" baseline="-25000" dirty="0"/>
                  <a:t>i</a:t>
                </a:r>
                <a:r>
                  <a:rPr lang="en-US" sz="2100" dirty="0"/>
                  <a:t> are called </a:t>
                </a:r>
                <a:r>
                  <a:rPr lang="en-US" sz="2100" i="1" dirty="0"/>
                  <a:t>support vectors</a:t>
                </a:r>
                <a:r>
                  <a:rPr lang="en-US" sz="2100" dirty="0"/>
                  <a:t>.</a:t>
                </a:r>
                <a:endParaRPr lang="en-US" sz="21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3208932D-F2DC-2953-6A1F-3E62AF8EAB60}"/>
                  </a:ext>
                </a:extLst>
              </p:cNvPr>
              <p:cNvSpPr>
                <a:spLocks noGrp="1" noRot="1" noChangeAspect="1" noMove="1" noResize="1" noEditPoints="1" noAdjustHandles="1" noChangeArrowheads="1" noChangeShapeType="1" noTextEdit="1"/>
              </p:cNvSpPr>
              <p:nvPr>
                <p:ph idx="1"/>
              </p:nvPr>
            </p:nvSpPr>
            <p:spPr>
              <a:xfrm>
                <a:off x="168812" y="914399"/>
                <a:ext cx="11844997" cy="5176066"/>
              </a:xfrm>
              <a:blipFill>
                <a:blip r:embed="rId4"/>
                <a:stretch>
                  <a:fillRect l="-3397" t="-707" r="-618" b="-154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9D593E9-86DD-5C0B-E1B7-59B4D8C6951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73974B1-2C0B-CFCF-D4DB-77849837CB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21678BE-E57F-6FD2-E335-10AF62262088}"/>
              </a:ext>
            </a:extLst>
          </p:cNvPr>
          <p:cNvSpPr>
            <a:spLocks noGrp="1"/>
          </p:cNvSpPr>
          <p:nvPr>
            <p:ph type="sldNum" sz="quarter" idx="12"/>
          </p:nvPr>
        </p:nvSpPr>
        <p:spPr/>
        <p:txBody>
          <a:bodyPr/>
          <a:lstStyle/>
          <a:p>
            <a:fld id="{5DB5036F-1FF2-46C4-8D2B-59C7E3B91952}" type="slidenum">
              <a:rPr lang="en-US" smtClean="0"/>
              <a:pPr/>
              <a:t>21</a:t>
            </a:fld>
            <a:endParaRPr lang="en-US"/>
          </a:p>
        </p:txBody>
      </p:sp>
      <p:pic>
        <p:nvPicPr>
          <p:cNvPr id="8" name="Picture 7" descr="Chart&#10;&#10;Description automatically generated">
            <a:extLst>
              <a:ext uri="{FF2B5EF4-FFF2-40B4-BE49-F238E27FC236}">
                <a16:creationId xmlns:a16="http://schemas.microsoft.com/office/drawing/2014/main" id="{442D3D58-BE5E-02C7-127E-AD419B46F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435" y="2549011"/>
            <a:ext cx="4115374" cy="2534004"/>
          </a:xfrm>
          <a:prstGeom prst="rect">
            <a:avLst/>
          </a:prstGeom>
        </p:spPr>
      </p:pic>
      <p:sp>
        <p:nvSpPr>
          <p:cNvPr id="10" name="TextBox 9">
            <a:extLst>
              <a:ext uri="{FF2B5EF4-FFF2-40B4-BE49-F238E27FC236}">
                <a16:creationId xmlns:a16="http://schemas.microsoft.com/office/drawing/2014/main" id="{DD415450-0E61-DA52-0617-9EFF1025990B}"/>
              </a:ext>
            </a:extLst>
          </p:cNvPr>
          <p:cNvSpPr txBox="1"/>
          <p:nvPr/>
        </p:nvSpPr>
        <p:spPr>
          <a:xfrm>
            <a:off x="6091310" y="3044279"/>
            <a:ext cx="3182218" cy="415498"/>
          </a:xfrm>
          <a:prstGeom prst="rect">
            <a:avLst/>
          </a:prstGeom>
          <a:noFill/>
        </p:spPr>
        <p:txBody>
          <a:bodyPr wrap="none" rtlCol="0">
            <a:spAutoFit/>
          </a:bodyPr>
          <a:lstStyle/>
          <a:p>
            <a:r>
              <a:rPr lang="en-US" sz="2100" b="1" dirty="0">
                <a:latin typeface="Times New Roman" panose="02020603050405020304" pitchFamily="18" charset="0"/>
                <a:cs typeface="Times New Roman" panose="02020603050405020304" pitchFamily="18" charset="0"/>
              </a:rPr>
              <a:t>Figure 2.1.</a:t>
            </a:r>
            <a:r>
              <a:rPr lang="en-US" sz="2100" dirty="0">
                <a:latin typeface="Times New Roman" panose="02020603050405020304" pitchFamily="18" charset="0"/>
                <a:cs typeface="Times New Roman" panose="02020603050405020304" pitchFamily="18" charset="0"/>
              </a:rPr>
              <a:t> Support vectors</a:t>
            </a:r>
          </a:p>
        </p:txBody>
      </p:sp>
    </p:spTree>
    <p:extLst>
      <p:ext uri="{BB962C8B-B14F-4D97-AF65-F5344CB8AC3E}">
        <p14:creationId xmlns:p14="http://schemas.microsoft.com/office/powerpoint/2010/main" val="370284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696E-D4D3-59DD-B098-A14B272B1B28}"/>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8932D-F2DC-2953-6A1F-3E62AF8EAB60}"/>
                  </a:ext>
                </a:extLst>
              </p:cNvPr>
              <p:cNvSpPr>
                <a:spLocks noGrp="1"/>
              </p:cNvSpPr>
              <p:nvPr>
                <p:ph idx="1"/>
              </p:nvPr>
            </p:nvSpPr>
            <p:spPr>
              <a:xfrm>
                <a:off x="168812" y="914399"/>
                <a:ext cx="11844997" cy="5176066"/>
              </a:xfrm>
            </p:spPr>
            <p:txBody>
              <a:bodyPr>
                <a:normAutofit/>
              </a:bodyPr>
              <a:lstStyle/>
              <a:p>
                <a:pPr marL="0" indent="0">
                  <a:buNone/>
                </a:pPr>
                <a:r>
                  <a:rPr lang="en-US" sz="2000" dirty="0">
                    <a:effectLst/>
                    <a:ea typeface="SimSun" panose="02010600030101010101" pitchFamily="2" charset="-122"/>
                  </a:rPr>
                  <a:t>Recall that support vectors </a:t>
                </a:r>
                <a:r>
                  <a:rPr lang="en-US" sz="2000" dirty="0"/>
                  <a:t>satisfying equation </a:t>
                </a:r>
                <a:r>
                  <a:rPr lang="en-US" sz="2000" i="1" dirty="0" err="1"/>
                  <a:t>y</a:t>
                </a:r>
                <a:r>
                  <a:rPr lang="en-US" sz="2000" i="1" baseline="-25000" dirty="0" err="1"/>
                  <a:t>i</a:t>
                </a:r>
                <a:r>
                  <a:rPr lang="en-US" sz="2000" i="1" dirty="0" err="1"/>
                  <a:t>E</a:t>
                </a:r>
                <a:r>
                  <a:rPr lang="en-US" sz="2000" i="1" baseline="-25000" dirty="0" err="1"/>
                  <a:t>i</a:t>
                </a:r>
                <a:r>
                  <a:rPr lang="en-US" sz="2000" i="1" dirty="0"/>
                  <a:t>=</a:t>
                </a:r>
                <a:r>
                  <a:rPr lang="en-US" sz="2000" dirty="0"/>
                  <a:t>0 also </a:t>
                </a:r>
                <a:r>
                  <a:rPr lang="en-US" sz="2000" i="1" dirty="0" err="1"/>
                  <a:t>E</a:t>
                </a:r>
                <a:r>
                  <a:rPr lang="en-US" sz="2000" i="1" baseline="-25000" dirty="0" err="1"/>
                  <a:t>i</a:t>
                </a:r>
                <a:r>
                  <a:rPr lang="en-US" sz="2000" dirty="0"/>
                  <a:t>=0 lie on the margin (see figure 2.1)</a:t>
                </a:r>
                <a:r>
                  <a:rPr lang="en-US" sz="2000" dirty="0">
                    <a:effectLst/>
                    <a:ea typeface="SimSun" panose="02010600030101010101" pitchFamily="2" charset="-122"/>
                  </a:rPr>
                  <a:t>. According to KKT condition specified by equation 2.1, support vectors are always associated with non-zero Lagrange multipliers such that 0&lt;</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&lt;</a:t>
                </a:r>
                <a:r>
                  <a:rPr lang="en-US" sz="2000" i="1" dirty="0">
                    <a:effectLst/>
                    <a:ea typeface="SimSun" panose="02010600030101010101" pitchFamily="2" charset="-122"/>
                  </a:rPr>
                  <a:t>C</a:t>
                </a:r>
                <a:r>
                  <a:rPr lang="en-US" sz="2000" dirty="0">
                    <a:effectLst/>
                    <a:ea typeface="SimSun" panose="02010600030101010101" pitchFamily="2" charset="-122"/>
                  </a:rPr>
                  <a:t> because they will not contribute to the normal vector </a:t>
                </a:r>
                <a14:m>
                  <m:oMath xmlns:m="http://schemas.openxmlformats.org/officeDocument/2006/math">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𝑊</m:t>
                        </m:r>
                      </m:e>
                      <m:sup>
                        <m:r>
                          <a:rPr lang="en-US" sz="2000" i="1">
                            <a:effectLst/>
                            <a:latin typeface="Cambria Math" panose="02040503050406030204" pitchFamily="18" charset="0"/>
                            <a:ea typeface="SimSun" panose="02010600030101010101" pitchFamily="2" charset="-122"/>
                          </a:rPr>
                          <m:t>∗</m:t>
                        </m:r>
                      </m:sup>
                    </m:sSup>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𝑖</m:t>
                            </m:r>
                          </m:sub>
                        </m:sSub>
                      </m:e>
                    </m:nary>
                  </m:oMath>
                </a14:m>
                <a:r>
                  <a:rPr lang="en-US" sz="2000" dirty="0">
                    <a:effectLst/>
                    <a:ea typeface="SimSun" panose="02010600030101010101" pitchFamily="2" charset="-122"/>
                  </a:rPr>
                  <a:t> if their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 are zero or </a:t>
                </a:r>
                <a:r>
                  <a:rPr lang="en-US" sz="2000" i="1" dirty="0">
                    <a:effectLst/>
                    <a:ea typeface="SimSun" panose="02010600030101010101" pitchFamily="2" charset="-122"/>
                  </a:rPr>
                  <a:t>C</a:t>
                </a:r>
                <a:r>
                  <a:rPr lang="en-US" sz="2000" dirty="0">
                    <a:effectLst/>
                    <a:ea typeface="SimSun" panose="02010600030101010101" pitchFamily="2" charset="-122"/>
                  </a:rPr>
                  <a:t>. </a:t>
                </a:r>
                <a:r>
                  <a:rPr lang="en-US" sz="2000" dirty="0"/>
                  <a:t>Note, errors </a:t>
                </a:r>
                <a:r>
                  <a:rPr lang="en-US" sz="2000" i="1" dirty="0" err="1"/>
                  <a:t>ξ</a:t>
                </a:r>
                <a:r>
                  <a:rPr lang="en-US" sz="2000" i="1" baseline="-25000" dirty="0" err="1"/>
                  <a:t>i</a:t>
                </a:r>
                <a:r>
                  <a:rPr lang="en-US" sz="2000" dirty="0"/>
                  <a:t> of support vectors are 0 because of the reduced complementary slackness (–</a:t>
                </a:r>
                <a:r>
                  <a:rPr lang="en-US" sz="2000" i="1" dirty="0" err="1"/>
                  <a:t>λ</a:t>
                </a:r>
                <a:r>
                  <a:rPr lang="en-US" sz="2000" i="1" baseline="-25000" dirty="0" err="1"/>
                  <a:t>i</a:t>
                </a:r>
                <a:r>
                  <a:rPr lang="en-US" sz="2000" i="1" dirty="0" err="1"/>
                  <a:t>ξ</a:t>
                </a:r>
                <a:r>
                  <a:rPr lang="en-US" sz="2000" i="1" baseline="-25000" dirty="0" err="1"/>
                  <a:t>i</a:t>
                </a:r>
                <a:r>
                  <a:rPr lang="en-US" sz="2000" dirty="0"/>
                  <a:t> = 0 and –</a:t>
                </a:r>
                <a:r>
                  <a:rPr lang="en-US" sz="2000" i="1" dirty="0" err="1"/>
                  <a:t>μ</a:t>
                </a:r>
                <a:r>
                  <a:rPr lang="en-US" sz="2000" i="1" baseline="-25000" dirty="0" err="1"/>
                  <a:t>i</a:t>
                </a:r>
                <a:r>
                  <a:rPr lang="en-US" sz="2000" i="1" dirty="0" err="1"/>
                  <a:t>ξ</a:t>
                </a:r>
                <a:r>
                  <a:rPr lang="en-US" sz="2000" i="1" baseline="-25000" dirty="0" err="1"/>
                  <a:t>i</a:t>
                </a:r>
                <a:r>
                  <a:rPr lang="en-US" sz="2000" dirty="0"/>
                  <a:t> = 0) when </a:t>
                </a:r>
                <a:r>
                  <a:rPr lang="en-US" sz="2000" i="1" dirty="0" err="1"/>
                  <a:t>E</a:t>
                </a:r>
                <a:r>
                  <a:rPr lang="en-US" sz="2000" i="1" baseline="-25000" dirty="0" err="1"/>
                  <a:t>i</a:t>
                </a:r>
                <a:r>
                  <a:rPr lang="en-US" sz="2000" dirty="0"/>
                  <a:t>=0 along with </a:t>
                </a:r>
                <a:r>
                  <a:rPr lang="en-US" sz="2000" i="1" dirty="0" err="1"/>
                  <a:t>λ</a:t>
                </a:r>
                <a:r>
                  <a:rPr lang="en-US" sz="2000" i="1" baseline="-25000" dirty="0" err="1"/>
                  <a:t>i</a:t>
                </a:r>
                <a:r>
                  <a:rPr lang="en-US" sz="2000" dirty="0"/>
                  <a:t>&gt;0</a:t>
                </a:r>
                <a:r>
                  <a:rPr lang="en-US" sz="2000" dirty="0">
                    <a:effectLst/>
                    <a:ea typeface="SimSun" panose="02010600030101010101" pitchFamily="2" charset="-122"/>
                  </a:rPr>
                  <a:t>. When </a:t>
                </a:r>
                <a:r>
                  <a:rPr lang="en-US" sz="2000" i="1" dirty="0" err="1">
                    <a:effectLst/>
                    <a:ea typeface="SimSun" panose="02010600030101010101" pitchFamily="2" charset="-122"/>
                  </a:rPr>
                  <a:t>ξ</a:t>
                </a:r>
                <a:r>
                  <a:rPr lang="en-US" sz="2000" i="1" baseline="-25000" dirty="0" err="1">
                    <a:effectLst/>
                    <a:ea typeface="SimSun" panose="02010600030101010101" pitchFamily="2" charset="-122"/>
                  </a:rPr>
                  <a:t>i</a:t>
                </a:r>
                <a:r>
                  <a:rPr lang="en-US" sz="2000" dirty="0">
                    <a:effectLst/>
                    <a:ea typeface="SimSun" panose="02010600030101010101" pitchFamily="2" charset="-122"/>
                  </a:rPr>
                  <a:t>=0 then </a:t>
                </a:r>
                <a:r>
                  <a:rPr lang="en-US" sz="2000" i="1" dirty="0" err="1">
                    <a:effectLst/>
                    <a:ea typeface="SimSun" panose="02010600030101010101" pitchFamily="2" charset="-122"/>
                  </a:rPr>
                  <a:t>μ</a:t>
                </a:r>
                <a:r>
                  <a:rPr lang="en-US" sz="2000" i="1" baseline="-25000" dirty="0" err="1">
                    <a:effectLst/>
                    <a:ea typeface="SimSun" panose="02010600030101010101" pitchFamily="2" charset="-122"/>
                  </a:rPr>
                  <a:t>i</a:t>
                </a:r>
                <a:r>
                  <a:rPr lang="en-US" sz="2000" dirty="0">
                    <a:effectLst/>
                    <a:ea typeface="SimSun" panose="02010600030101010101" pitchFamily="2" charset="-122"/>
                  </a:rPr>
                  <a:t> can be positive from equation </a:t>
                </a:r>
                <a:r>
                  <a:rPr lang="en-US" sz="2000" i="1" dirty="0" err="1">
                    <a:effectLst/>
                    <a:ea typeface="SimSun" panose="02010600030101010101" pitchFamily="2" charset="-122"/>
                  </a:rPr>
                  <a:t>μ</a:t>
                </a:r>
                <a:r>
                  <a:rPr lang="en-US" sz="2000" i="1" baseline="-25000" dirty="0" err="1">
                    <a:effectLst/>
                    <a:ea typeface="SimSun" panose="02010600030101010101" pitchFamily="2" charset="-122"/>
                  </a:rPr>
                  <a:t>i</a:t>
                </a:r>
                <a:r>
                  <a:rPr lang="en-US" sz="2000" i="1" dirty="0" err="1">
                    <a:effectLst/>
                    <a:ea typeface="SimSun" panose="02010600030101010101" pitchFamily="2" charset="-122"/>
                  </a:rPr>
                  <a:t>ξ</a:t>
                </a:r>
                <a:r>
                  <a:rPr lang="en-US" sz="2000" i="1" baseline="-25000" dirty="0" err="1">
                    <a:effectLst/>
                    <a:ea typeface="SimSun" panose="02010600030101010101" pitchFamily="2" charset="-122"/>
                  </a:rPr>
                  <a:t>i</a:t>
                </a:r>
                <a:r>
                  <a:rPr lang="en-US" sz="2000" dirty="0">
                    <a:effectLst/>
                    <a:ea typeface="SimSun" panose="02010600030101010101" pitchFamily="2" charset="-122"/>
                  </a:rPr>
                  <a:t> = 0, which can violate the equation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 = </a:t>
                </a:r>
                <a:r>
                  <a:rPr lang="en-US" sz="2000" i="1" dirty="0">
                    <a:effectLst/>
                    <a:ea typeface="SimSun" panose="02010600030101010101" pitchFamily="2" charset="-122"/>
                  </a:rPr>
                  <a:t>C</a:t>
                </a:r>
                <a:r>
                  <a:rPr lang="en-US" sz="2000" dirty="0">
                    <a:effectLst/>
                    <a:ea typeface="SimSun" panose="02010600030101010101" pitchFamily="2" charset="-122"/>
                  </a:rPr>
                  <a:t> – </a:t>
                </a:r>
                <a:r>
                  <a:rPr lang="en-US" sz="2000" i="1" dirty="0" err="1">
                    <a:effectLst/>
                    <a:ea typeface="SimSun" panose="02010600030101010101" pitchFamily="2" charset="-122"/>
                  </a:rPr>
                  <a:t>μ</a:t>
                </a:r>
                <a:r>
                  <a:rPr lang="en-US" sz="2000" i="1" baseline="-25000" dirty="0" err="1">
                    <a:effectLst/>
                    <a:ea typeface="SimSun" panose="02010600030101010101" pitchFamily="2" charset="-122"/>
                  </a:rPr>
                  <a:t>i</a:t>
                </a:r>
                <a:r>
                  <a:rPr lang="en-US" sz="2000" dirty="0">
                    <a:effectLst/>
                    <a:ea typeface="SimSun" panose="02010600030101010101" pitchFamily="2" charset="-122"/>
                  </a:rPr>
                  <a:t> if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a:t>
                </a:r>
                <a:r>
                  <a:rPr lang="en-US" sz="2000" i="1" dirty="0">
                    <a:effectLst/>
                    <a:ea typeface="SimSun" panose="02010600030101010101" pitchFamily="2" charset="-122"/>
                  </a:rPr>
                  <a:t>C</a:t>
                </a:r>
                <a:r>
                  <a:rPr lang="en-US" sz="2000" dirty="0">
                    <a:effectLst/>
                    <a:ea typeface="SimSun" panose="02010600030101010101" pitchFamily="2" charset="-122"/>
                  </a:rPr>
                  <a:t>. Such Lagrange multipliers 0&lt;</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&lt;</a:t>
                </a:r>
                <a:r>
                  <a:rPr lang="en-US" sz="2000" i="1" dirty="0">
                    <a:effectLst/>
                    <a:ea typeface="SimSun" panose="02010600030101010101" pitchFamily="2" charset="-122"/>
                  </a:rPr>
                  <a:t>C</a:t>
                </a:r>
                <a:r>
                  <a:rPr lang="en-US" sz="2000" dirty="0">
                    <a:effectLst/>
                    <a:ea typeface="SimSun" panose="02010600030101010101" pitchFamily="2" charset="-122"/>
                  </a:rPr>
                  <a:t> are also called non-boundary multipliers because they are not bounds such as 0 and </a:t>
                </a:r>
                <a:r>
                  <a:rPr lang="en-US" sz="2000" i="1" dirty="0">
                    <a:effectLst/>
                    <a:ea typeface="SimSun" panose="02010600030101010101" pitchFamily="2" charset="-122"/>
                  </a:rPr>
                  <a:t>C</a:t>
                </a:r>
                <a:r>
                  <a:rPr lang="en-US" sz="2000" dirty="0">
                    <a:effectLst/>
                    <a:ea typeface="SimSun" panose="02010600030101010101" pitchFamily="2" charset="-122"/>
                  </a:rPr>
                  <a:t>. So, support vectors are also known as </a:t>
                </a:r>
                <a:r>
                  <a:rPr lang="en-US" sz="2000" i="1" dirty="0">
                    <a:effectLst/>
                    <a:ea typeface="SimSun" panose="02010600030101010101" pitchFamily="2" charset="-122"/>
                  </a:rPr>
                  <a:t>non-boundary </a:t>
                </a:r>
                <a:r>
                  <a:rPr lang="en-US" sz="2000" dirty="0">
                    <a:effectLst/>
                    <a:ea typeface="SimSun" panose="02010600030101010101" pitchFamily="2" charset="-122"/>
                  </a:rPr>
                  <a:t>data points. It is easy to infer from equation 1.8: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𝑊</m:t>
                          </m:r>
                        </m:e>
                        <m:sup>
                          <m:r>
                            <a:rPr lang="en-US" sz="2000" i="1">
                              <a:effectLst/>
                              <a:latin typeface="Cambria Math" panose="02040503050406030204" pitchFamily="18" charset="0"/>
                              <a:ea typeface="SimSun" panose="02010600030101010101" pitchFamily="2" charset="-122"/>
                            </a:rPr>
                            <m:t>∗</m:t>
                          </m:r>
                        </m:sup>
                      </m:sSup>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𝑖</m:t>
                              </m:r>
                            </m:sub>
                          </m:sSub>
                        </m:e>
                      </m:nary>
                    </m:oMath>
                  </m:oMathPara>
                </a14:m>
                <a:endParaRPr lang="en-US" sz="20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3208932D-F2DC-2953-6A1F-3E62AF8EAB60}"/>
                  </a:ext>
                </a:extLst>
              </p:cNvPr>
              <p:cNvSpPr>
                <a:spLocks noGrp="1" noRot="1" noChangeAspect="1" noMove="1" noResize="1" noEditPoints="1" noAdjustHandles="1" noChangeArrowheads="1" noChangeShapeType="1" noTextEdit="1"/>
              </p:cNvSpPr>
              <p:nvPr>
                <p:ph idx="1"/>
              </p:nvPr>
            </p:nvSpPr>
            <p:spPr>
              <a:xfrm>
                <a:off x="168812" y="914399"/>
                <a:ext cx="11844997" cy="5176066"/>
              </a:xfrm>
              <a:blipFill>
                <a:blip r:embed="rId4"/>
                <a:stretch>
                  <a:fillRect l="-566" t="-589" r="-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9D593E9-86DD-5C0B-E1B7-59B4D8C6951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73974B1-2C0B-CFCF-D4DB-77849837CBB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21678BE-E57F-6FD2-E335-10AF62262088}"/>
              </a:ext>
            </a:extLst>
          </p:cNvPr>
          <p:cNvSpPr>
            <a:spLocks noGrp="1"/>
          </p:cNvSpPr>
          <p:nvPr>
            <p:ph type="sldNum" sz="quarter" idx="12"/>
          </p:nvPr>
        </p:nvSpPr>
        <p:spPr/>
        <p:txBody>
          <a:bodyPr/>
          <a:lstStyle/>
          <a:p>
            <a:fld id="{5DB5036F-1FF2-46C4-8D2B-59C7E3B91952}" type="slidenum">
              <a:rPr lang="en-US" smtClean="0"/>
              <a:pPr/>
              <a:t>22</a:t>
            </a:fld>
            <a:endParaRPr lang="en-US"/>
          </a:p>
        </p:txBody>
      </p:sp>
      <p:pic>
        <p:nvPicPr>
          <p:cNvPr id="8" name="Picture 7" descr="Chart&#10;&#10;Description automatically generated">
            <a:extLst>
              <a:ext uri="{FF2B5EF4-FFF2-40B4-BE49-F238E27FC236}">
                <a16:creationId xmlns:a16="http://schemas.microsoft.com/office/drawing/2014/main" id="{442D3D58-BE5E-02C7-127E-AD419B46F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9360" y="3556461"/>
            <a:ext cx="4115374" cy="2534004"/>
          </a:xfrm>
          <a:prstGeom prst="rect">
            <a:avLst/>
          </a:prstGeom>
        </p:spPr>
      </p:pic>
      <p:sp>
        <p:nvSpPr>
          <p:cNvPr id="9" name="TextBox 8">
            <a:extLst>
              <a:ext uri="{FF2B5EF4-FFF2-40B4-BE49-F238E27FC236}">
                <a16:creationId xmlns:a16="http://schemas.microsoft.com/office/drawing/2014/main" id="{9593287E-6212-957D-BF50-CD501C7CC6FA}"/>
              </a:ext>
            </a:extLst>
          </p:cNvPr>
          <p:cNvSpPr txBox="1"/>
          <p:nvPr/>
        </p:nvSpPr>
        <p:spPr>
          <a:xfrm>
            <a:off x="168812" y="4210488"/>
            <a:ext cx="7541169" cy="1938992"/>
          </a:xfrm>
          <a:prstGeom prst="rect">
            <a:avLst/>
          </a:prstGeom>
          <a:noFill/>
        </p:spPr>
        <p:txBody>
          <a:bodyPr wrap="square" rtlCol="0">
            <a:spAutoFit/>
          </a:bodyPr>
          <a:lstStyle/>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that support vectors along with their non-zero Lagrange multipliers form mainly the optimal weight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representing the maximum-margin hyperplane – the SVM classifier. This is the reason that this classification approach is called support vector machine (SVM). Figure 2.1 (Moore, 2001, p. 5) illustrates an example of support vectors.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D415450-0E61-DA52-0617-9EFF1025990B}"/>
              </a:ext>
            </a:extLst>
          </p:cNvPr>
          <p:cNvSpPr txBox="1"/>
          <p:nvPr/>
        </p:nvSpPr>
        <p:spPr>
          <a:xfrm>
            <a:off x="6396632" y="5823773"/>
            <a:ext cx="303339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Figure 2.1.</a:t>
            </a:r>
            <a:r>
              <a:rPr lang="en-US" sz="2000" dirty="0">
                <a:latin typeface="Times New Roman" panose="02020603050405020304" pitchFamily="18" charset="0"/>
                <a:cs typeface="Times New Roman" panose="02020603050405020304" pitchFamily="18" charset="0"/>
              </a:rPr>
              <a:t> Support vectors</a:t>
            </a:r>
          </a:p>
        </p:txBody>
      </p:sp>
    </p:spTree>
    <p:extLst>
      <p:ext uri="{BB962C8B-B14F-4D97-AF65-F5344CB8AC3E}">
        <p14:creationId xmlns:p14="http://schemas.microsoft.com/office/powerpoint/2010/main" val="287559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009A-A6DA-B919-FF00-4DA491F800DE}"/>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53F6D6-EC4B-2E1E-7FF3-D0870D039CE7}"/>
                  </a:ext>
                </a:extLst>
              </p:cNvPr>
              <p:cNvSpPr>
                <a:spLocks noGrp="1"/>
              </p:cNvSpPr>
              <p:nvPr>
                <p:ph idx="1"/>
              </p:nvPr>
            </p:nvSpPr>
            <p:spPr/>
            <p:txBody>
              <a:bodyPr>
                <a:norm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Violating KKT condition is the first choice heuristic of SMO algorithm. By negating three corollaries specified by equation 2.2, KKT condition is violated in three following cases:</a:t>
                </a: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200" i="1">
                              <a:effectLst/>
                              <a:latin typeface="Cambria Math" panose="02040503050406030204" pitchFamily="18" charset="0"/>
                            </a:rPr>
                          </m:ctrlPr>
                        </m:mP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m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0&lt;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m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By logic induction, these cases are reduced into two cases specified by equation 2.3.</a:t>
                </a:r>
              </a:p>
              <a:p>
                <a:pPr marL="0" indent="0">
                  <a:buNone/>
                </a:pPr>
                <a14:m>
                  <m:oMathPara xmlns:m="http://schemas.openxmlformats.org/officeDocument/2006/math">
                    <m:oMathParaPr>
                      <m:jc m:val="right"/>
                    </m:oMathParaPr>
                    <m:oMath xmlns:m="http://schemas.openxmlformats.org/officeDocument/2006/math">
                      <m:m>
                        <m:mPr>
                          <m:mcs>
                            <m:mc>
                              <m:mcPr>
                                <m:count m:val="3"/>
                                <m:mcJc m:val="center"/>
                              </m:mcPr>
                            </m:mc>
                          </m:mcs>
                          <m:ctrlPr>
                            <a:rPr lang="en-US" sz="2200" i="1" smtClean="0">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𝐶</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mr>
                        <m:m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&gt;0</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and</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Where</m:t>
                      </m:r>
                      <m:r>
                        <a:rPr lang="en-US" sz="2200"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is</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prediction</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error</m:t>
                      </m:r>
                      <m:r>
                        <a:rPr lang="en-US" sz="2200">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d>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Equation 2.3 is used to check whether given data point </a:t>
                </a:r>
                <a:r>
                  <a:rPr lang="en-US" sz="2200"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violates KKT condition. For explaining the logic induction, from (</a:t>
                </a:r>
                <a:r>
                  <a:rPr lang="en-US" sz="2200" i="1" dirty="0" err="1">
                    <a:effectLst/>
                    <a:latin typeface="Times New Roman" panose="02020603050405020304" pitchFamily="18" charset="0"/>
                    <a:ea typeface="SimSun" panose="02010600030101010101" pitchFamily="2" charset="-122"/>
                  </a:rPr>
                  <a:t>λ</a:t>
                </a:r>
                <a:r>
                  <a:rPr lang="en-US" sz="2200"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obtaining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from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and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obtaining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Conversely, from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 we obtain (</a:t>
                </a:r>
                <a:r>
                  <a:rPr lang="en-US" sz="2200" i="1" dirty="0" err="1">
                    <a:effectLst/>
                    <a:latin typeface="Times New Roman" panose="02020603050405020304" pitchFamily="18" charset="0"/>
                    <a:ea typeface="SimSun" panose="02010600030101010101" pitchFamily="2" charset="-122"/>
                  </a:rPr>
                  <a:t>λ</a:t>
                </a:r>
                <a:r>
                  <a:rPr lang="en-US" sz="2200"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&gt; 0), (0 &lt;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0), and (</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and </a:t>
                </a:r>
                <a:r>
                  <a:rPr lang="en-US" sz="2200" i="1" dirty="0" err="1">
                    <a:effectLst/>
                    <a:latin typeface="Times New Roman" panose="02020603050405020304" pitchFamily="18" charset="0"/>
                    <a:ea typeface="SimSun" panose="02010600030101010101" pitchFamily="2" charset="-122"/>
                  </a:rPr>
                  <a:t>y</a:t>
                </a:r>
                <a:r>
                  <a:rPr lang="en-US" sz="2200" i="1" baseline="-25000" dirty="0" err="1">
                    <a:effectLst/>
                    <a:latin typeface="Times New Roman" panose="02020603050405020304" pitchFamily="18" charset="0"/>
                    <a:ea typeface="SimSun" panose="02010600030101010101" pitchFamily="2" charset="-122"/>
                  </a:rPr>
                  <a:t>i</a:t>
                </a:r>
                <a:r>
                  <a:rPr lang="en-US" sz="2200" i="1" dirty="0" err="1">
                    <a:effectLst/>
                    <a:latin typeface="Times New Roman" panose="02020603050405020304" pitchFamily="18" charset="0"/>
                    <a:ea typeface="SimSun" panose="02010600030101010101" pitchFamily="2" charset="-122"/>
                  </a:rPr>
                  <a:t>E</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&lt; 0).</a:t>
                </a:r>
                <a:endParaRPr lang="en-US" sz="2200" dirty="0"/>
              </a:p>
            </p:txBody>
          </p:sp>
        </mc:Choice>
        <mc:Fallback xmlns="">
          <p:sp>
            <p:nvSpPr>
              <p:cNvPr id="3" name="Content Placeholder 2">
                <a:extLst>
                  <a:ext uri="{FF2B5EF4-FFF2-40B4-BE49-F238E27FC236}">
                    <a16:creationId xmlns:a16="http://schemas.microsoft.com/office/drawing/2014/main" id="{2353F6D6-EC4B-2E1E-7FF3-D0870D039CE7}"/>
                  </a:ext>
                </a:extLst>
              </p:cNvPr>
              <p:cNvSpPr>
                <a:spLocks noGrp="1" noRot="1" noChangeAspect="1" noMove="1" noResize="1" noEditPoints="1" noAdjustHandles="1" noChangeArrowheads="1" noChangeShapeType="1" noTextEdit="1"/>
              </p:cNvSpPr>
              <p:nvPr>
                <p:ph idx="1"/>
              </p:nvPr>
            </p:nvSpPr>
            <p:spPr>
              <a:blipFill>
                <a:blip r:embed="rId4"/>
                <a:stretch>
                  <a:fillRect l="-754" t="-824" r="-696" b="-2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9366CE-A6C6-DB8A-7921-D8B089E06887}"/>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C9704CF-4DED-618F-A9A3-9D270DCAD44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92B8760-D9CC-398A-5F8C-020B9A8D8E7D}"/>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2810540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5438-F61B-1242-8075-92C37E9693D9}"/>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254E00-5F78-2520-4AB0-C26AFD704541}"/>
                  </a:ext>
                </a:extLst>
              </p:cNvPr>
              <p:cNvSpPr>
                <a:spLocks noGrp="1"/>
              </p:cNvSpPr>
              <p:nvPr>
                <p:ph idx="1"/>
              </p:nvPr>
            </p:nvSpPr>
            <p:spPr>
              <a:xfrm>
                <a:off x="211015" y="914399"/>
                <a:ext cx="11746523" cy="5176066"/>
              </a:xfrm>
            </p:spPr>
            <p:txBody>
              <a:bodyPr>
                <a:noAutofit/>
              </a:bodyPr>
              <a:lstStyle/>
              <a:p>
                <a:pPr marL="0" marR="0" indent="0" algn="just">
                  <a:spcBef>
                    <a:spcPts val="0"/>
                  </a:spcBef>
                  <a:spcAft>
                    <a:spcPts val="0"/>
                  </a:spcAft>
                  <a:buNone/>
                </a:pPr>
                <a:r>
                  <a:rPr lang="en-US" sz="2000" dirty="0">
                    <a:effectLst/>
                    <a:ea typeface="SimSun" panose="02010600030101010101" pitchFamily="2" charset="-122"/>
                  </a:rPr>
                  <a:t>The main task of SMO algorithm (see table 2.1) is to optimize jointly two Lagrange multipliers in order to solve each smallest optimization problem, which maximizes the dual function</a:t>
                </a:r>
                <a:r>
                  <a:rPr lang="en-US" sz="2000" i="1" dirty="0">
                    <a:effectLst/>
                    <a:ea typeface="SimSun" panose="02010600030101010101" pitchFamily="2" charset="-122"/>
                  </a:rPr>
                  <a:t> 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𝜆</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𝑗</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𝑗</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𝑗</m:t>
                                  </m:r>
                                </m:sub>
                              </m:sSub>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e>
                              </m:d>
                            </m:e>
                          </m:nary>
                        </m:e>
                      </m:nary>
                      <m:r>
                        <a:rPr lang="en-US" sz="2000" i="1">
                          <a:effectLst/>
                          <a:latin typeface="Cambria Math" panose="02040503050406030204" pitchFamily="18" charset="0"/>
                          <a:ea typeface="SimSun" panose="02010600030101010101" pitchFamily="2" charset="-122"/>
                        </a:rPr>
                        <m:t>+</m:t>
                      </m:r>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e>
                      </m:nary>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Where,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a:effectLst/>
                              <a:latin typeface="Cambria Math" panose="02040503050406030204" pitchFamily="18" charset="0"/>
                              <a:ea typeface="SimSun" panose="02010600030101010101" pitchFamily="2" charset="-122"/>
                            </a:rPr>
                          </m:ctrlPr>
                        </m:mPr>
                        <m:mr>
                          <m:e>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e>
                            </m:nary>
                            <m:r>
                              <a:rPr lang="en-US" sz="2000" i="1">
                                <a:effectLst/>
                                <a:latin typeface="Cambria Math" panose="02040503050406030204" pitchFamily="18" charset="0"/>
                                <a:ea typeface="SimSun" panose="02010600030101010101" pitchFamily="2" charset="-122"/>
                              </a:rPr>
                              <m:t>=0</m:t>
                            </m:r>
                            <m:r>
                              <a:rPr lang="en-US" sz="2000" b="0" i="1" smtClean="0">
                                <a:effectLst/>
                                <a:latin typeface="Cambria Math" panose="02040503050406030204" pitchFamily="18" charset="0"/>
                                <a:ea typeface="SimSun" panose="02010600030101010101" pitchFamily="2" charset="-122"/>
                              </a:rPr>
                              <m:t> </m:t>
                            </m:r>
                            <m:r>
                              <m:rPr>
                                <m:sty m:val="p"/>
                              </m:rPr>
                              <a:rPr lang="en-US" sz="2000" b="0" i="0" smtClean="0">
                                <a:effectLst/>
                                <a:latin typeface="Cambria Math" panose="02040503050406030204" pitchFamily="18" charset="0"/>
                                <a:ea typeface="SimSun" panose="02010600030101010101" pitchFamily="2" charset="-122"/>
                              </a:rPr>
                              <m:t>and</m:t>
                            </m:r>
                            <m:r>
                              <a:rPr lang="en-US" sz="2000" b="0" i="1" smtClean="0">
                                <a:effectLst/>
                                <a:latin typeface="Cambria Math" panose="02040503050406030204" pitchFamily="18" charset="0"/>
                                <a:ea typeface="SimSun" panose="02010600030101010101" pitchFamily="2" charset="-122"/>
                              </a:rPr>
                              <m:t> </m:t>
                            </m:r>
                            <m:r>
                              <a:rPr lang="en-US" sz="2000">
                                <a:latin typeface="Cambria Math" panose="02040503050406030204" pitchFamily="18" charset="0"/>
                                <a:ea typeface="SimSun" panose="02010600030101010101" pitchFamily="2" charset="-122"/>
                              </a:rPr>
                              <m:t>0≤</m:t>
                            </m:r>
                            <m:sSub>
                              <m:sSubPr>
                                <m:ctrlPr>
                                  <a:rPr lang="en-US" sz="2000" i="1">
                                    <a:latin typeface="Cambria Math" panose="02040503050406030204" pitchFamily="18" charset="0"/>
                                    <a:ea typeface="SimSun" panose="02010600030101010101" pitchFamily="2" charset="-122"/>
                                  </a:rPr>
                                </m:ctrlPr>
                              </m:sSub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𝑖</m:t>
                                </m:r>
                              </m:sub>
                            </m:sSub>
                            <m:r>
                              <a:rPr lang="en-US" sz="2000" i="1">
                                <a:latin typeface="Cambria Math" panose="02040503050406030204" pitchFamily="18" charset="0"/>
                                <a:ea typeface="SimSun" panose="02010600030101010101" pitchFamily="2" charset="-122"/>
                              </a:rPr>
                              <m:t>≤</m:t>
                            </m:r>
                            <m:r>
                              <a:rPr lang="en-US" sz="2000" i="1">
                                <a:latin typeface="Cambria Math" panose="02040503050406030204" pitchFamily="18" charset="0"/>
                                <a:ea typeface="SimSun" panose="02010600030101010101" pitchFamily="2" charset="-122"/>
                              </a:rPr>
                              <m:t>𝐶</m:t>
                            </m:r>
                            <m:r>
                              <a:rPr lang="en-US" sz="2000" i="1">
                                <a:latin typeface="Cambria Math" panose="02040503050406030204" pitchFamily="18" charset="0"/>
                                <a:ea typeface="SimSun" panose="02010600030101010101" pitchFamily="2" charset="-122"/>
                              </a:rPr>
                              <m:t>,∀</m:t>
                            </m:r>
                            <m:r>
                              <a:rPr lang="en-US" sz="2000" i="1">
                                <a:latin typeface="Cambria Math" panose="02040503050406030204" pitchFamily="18" charset="0"/>
                                <a:ea typeface="SimSun" panose="02010600030101010101" pitchFamily="2" charset="-122"/>
                              </a:rPr>
                              <m:t>𝑖</m:t>
                            </m:r>
                            <m:r>
                              <a:rPr lang="en-US" sz="2000" i="1">
                                <a:latin typeface="Cambria Math" panose="02040503050406030204" pitchFamily="18" charset="0"/>
                                <a:ea typeface="SimSun" panose="02010600030101010101" pitchFamily="2" charset="-122"/>
                              </a:rPr>
                              <m:t>=</m:t>
                            </m:r>
                            <m:acc>
                              <m:accPr>
                                <m:chr m:val="̅"/>
                                <m:ctrlPr>
                                  <a:rPr lang="en-US" sz="2000" i="1">
                                    <a:latin typeface="Cambria Math" panose="02040503050406030204" pitchFamily="18" charset="0"/>
                                    <a:ea typeface="SimSun" panose="02010600030101010101" pitchFamily="2" charset="-122"/>
                                  </a:rPr>
                                </m:ctrlPr>
                              </m:accPr>
                              <m:e>
                                <m:r>
                                  <a:rPr lang="en-US" sz="2000" i="1">
                                    <a:latin typeface="Cambria Math" panose="02040503050406030204" pitchFamily="18" charset="0"/>
                                    <a:ea typeface="SimSun" panose="02010600030101010101" pitchFamily="2" charset="-122"/>
                                  </a:rPr>
                                  <m:t>1,</m:t>
                                </m:r>
                                <m:r>
                                  <a:rPr lang="en-US" sz="2000" i="1">
                                    <a:latin typeface="Cambria Math" panose="02040503050406030204" pitchFamily="18" charset="0"/>
                                    <a:ea typeface="SimSun" panose="02010600030101010101" pitchFamily="2" charset="-122"/>
                                  </a:rPr>
                                  <m:t>𝑛</m:t>
                                </m:r>
                              </m:e>
                            </m:acc>
                          </m:e>
                        </m:mr>
                      </m:m>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Without loss of generality, two Lagrange multipliers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 and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j</a:t>
                </a:r>
                <a:r>
                  <a:rPr lang="en-US" sz="2000" dirty="0">
                    <a:effectLst/>
                    <a:ea typeface="SimSun" panose="02010600030101010101" pitchFamily="2" charset="-122"/>
                  </a:rPr>
                  <a:t> that will be optimized are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while all other multipliers </a:t>
                </a:r>
                <a:r>
                  <a:rPr lang="en-US" sz="2000" i="1" dirty="0">
                    <a:effectLst/>
                    <a:ea typeface="SimSun" panose="02010600030101010101" pitchFamily="2" charset="-122"/>
                  </a:rPr>
                  <a:t>λ</a:t>
                </a:r>
                <a:r>
                  <a:rPr lang="en-US" sz="2000" baseline="-25000" dirty="0">
                    <a:effectLst/>
                    <a:ea typeface="SimSun" panose="02010600030101010101" pitchFamily="2" charset="-122"/>
                  </a:rPr>
                  <a:t>3</a:t>
                </a:r>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4</a:t>
                </a:r>
                <a:r>
                  <a:rPr lang="en-US" sz="2000" dirty="0">
                    <a:effectLst/>
                    <a:ea typeface="SimSun" panose="02010600030101010101" pitchFamily="2" charset="-122"/>
                  </a:rPr>
                  <a:t>,…,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n</a:t>
                </a:r>
                <a:r>
                  <a:rPr lang="en-US" sz="2000" dirty="0">
                    <a:effectLst/>
                    <a:ea typeface="SimSun" panose="02010600030101010101" pitchFamily="2" charset="-122"/>
                  </a:rPr>
                  <a:t> are fixed. Old values of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are denoted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and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Your attention please, old values are known as current values. Thus,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and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are optimized based on the set: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3</a:t>
                </a:r>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4</a:t>
                </a:r>
                <a:r>
                  <a:rPr lang="en-US" sz="2000" dirty="0">
                    <a:effectLst/>
                    <a:ea typeface="SimSun" panose="02010600030101010101" pitchFamily="2" charset="-122"/>
                  </a:rPr>
                  <a:t>,…,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n</a:t>
                </a:r>
                <a:r>
                  <a:rPr lang="en-US" sz="2000" dirty="0">
                    <a:effectLst/>
                    <a:ea typeface="SimSun" panose="02010600030101010101" pitchFamily="2" charset="-122"/>
                  </a:rPr>
                  <a:t>. The old values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and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are initialized by zero (</a:t>
                </a:r>
                <a:r>
                  <a:rPr lang="en-US" sz="2000" dirty="0" err="1">
                    <a:effectLst/>
                    <a:ea typeface="SimSun" panose="02010600030101010101" pitchFamily="2" charset="-122"/>
                  </a:rPr>
                  <a:t>Honavar</a:t>
                </a:r>
                <a:r>
                  <a:rPr lang="en-US" sz="2000" dirty="0">
                    <a:effectLst/>
                    <a:ea typeface="SimSun" panose="02010600030101010101" pitchFamily="2" charset="-122"/>
                  </a:rPr>
                  <a:t>, p. 9). From the condition </a:t>
                </a:r>
                <a14:m>
                  <m:oMath xmlns:m="http://schemas.openxmlformats.org/officeDocument/2006/math">
                    <m:nary>
                      <m:naryPr>
                        <m:chr m:val="∑"/>
                        <m:limLoc m:val="undOvr"/>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𝑖</m:t>
                        </m:r>
                        <m:r>
                          <a:rPr lang="en-US" sz="2000" i="1">
                            <a:effectLst/>
                            <a:latin typeface="Cambria Math" panose="02040503050406030204" pitchFamily="18" charset="0"/>
                            <a:ea typeface="SimSun" panose="02010600030101010101" pitchFamily="2" charset="-122"/>
                          </a:rPr>
                          <m:t>=1</m:t>
                        </m:r>
                      </m:sub>
                      <m:sup>
                        <m:r>
                          <a:rPr lang="en-US" sz="2000" i="1">
                            <a:effectLst/>
                            <a:latin typeface="Cambria Math" panose="02040503050406030204" pitchFamily="18" charset="0"/>
                            <a:ea typeface="SimSun" panose="02010600030101010101" pitchFamily="2" charset="-122"/>
                          </a:rPr>
                          <m:t>𝑛</m:t>
                        </m:r>
                      </m:sup>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𝑖</m:t>
                            </m:r>
                          </m:sub>
                        </m:sSub>
                      </m:e>
                    </m:nary>
                    <m:r>
                      <a:rPr lang="en-US" sz="2000" i="1">
                        <a:effectLst/>
                        <a:latin typeface="Cambria Math" panose="02040503050406030204" pitchFamily="18" charset="0"/>
                        <a:ea typeface="SimSun" panose="02010600030101010101" pitchFamily="2" charset="-122"/>
                      </a:rPr>
                      <m:t>=0</m:t>
                    </m:r>
                  </m:oMath>
                </a14:m>
                <a:r>
                  <a:rPr lang="en-US" sz="200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3</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3</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4</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4</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𝑛</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𝑛</m:t>
                          </m:r>
                        </m:sub>
                      </m:sSub>
                      <m:r>
                        <a:rPr lang="en-US" sz="2000" i="1">
                          <a:effectLst/>
                          <a:latin typeface="Cambria Math" panose="02040503050406030204" pitchFamily="18" charset="0"/>
                          <a:ea typeface="SimSun" panose="02010600030101010101" pitchFamily="2" charset="-122"/>
                        </a:rPr>
                        <m:t>=0</m:t>
                      </m:r>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and</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1</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3</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3</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4</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4</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𝑛</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𝑛</m:t>
                          </m:r>
                        </m:sub>
                      </m:sSub>
                      <m:r>
                        <a:rPr lang="en-US" sz="2000" i="1">
                          <a:effectLst/>
                          <a:latin typeface="Cambria Math" panose="02040503050406030204" pitchFamily="18" charset="0"/>
                          <a:ea typeface="SimSun" panose="02010600030101010101" pitchFamily="2" charset="-122"/>
                        </a:rPr>
                        <m:t>=0</m:t>
                      </m:r>
                    </m:oMath>
                  </m:oMathPara>
                </a14:m>
                <a:endParaRPr lang="en-US" sz="2000" dirty="0">
                  <a:effectLst/>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89254E00-5F78-2520-4AB0-C26AFD704541}"/>
                  </a:ext>
                </a:extLst>
              </p:cNvPr>
              <p:cNvSpPr>
                <a:spLocks noGrp="1" noRot="1" noChangeAspect="1" noMove="1" noResize="1" noEditPoints="1" noAdjustHandles="1" noChangeArrowheads="1" noChangeShapeType="1" noTextEdit="1"/>
              </p:cNvSpPr>
              <p:nvPr>
                <p:ph idx="1"/>
              </p:nvPr>
            </p:nvSpPr>
            <p:spPr>
              <a:xfrm>
                <a:off x="211015" y="914399"/>
                <a:ext cx="11746523" cy="5176066"/>
              </a:xfrm>
              <a:blipFill>
                <a:blip r:embed="rId4"/>
                <a:stretch>
                  <a:fillRect l="-571" t="-589" r="-51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10979F-81D7-E596-BB8D-A1E565BA481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7099034D-1B4F-3D17-DF6C-C2AA436732B6}"/>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DBCD3CE0-EB0A-E6F2-C41C-C050B26B19BC}"/>
              </a:ext>
            </a:extLst>
          </p:cNvPr>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228001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C996-EAC6-00D6-1821-4CBFA69489BE}"/>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6A0BE6-EB19-869D-F91E-2F6A401D8BB5}"/>
                  </a:ext>
                </a:extLst>
              </p:cNvPr>
              <p:cNvSpPr>
                <a:spLocks noGrp="1"/>
              </p:cNvSpPr>
              <p:nvPr>
                <p:ph idx="1"/>
              </p:nvPr>
            </p:nvSpPr>
            <p:spPr>
              <a:xfrm>
                <a:off x="365759" y="914399"/>
                <a:ext cx="11394831" cy="5176066"/>
              </a:xfrm>
            </p:spPr>
            <p:txBody>
              <a:bodyPr>
                <a:normAutofit/>
              </a:bodyPr>
              <a:lstStyle/>
              <a:p>
                <a:pPr marL="0" indent="0">
                  <a:buNone/>
                </a:pPr>
                <a:r>
                  <a:rPr lang="en-US" sz="2000" dirty="0">
                    <a:effectLst/>
                    <a:latin typeface="Times New Roman" panose="02020603050405020304" pitchFamily="18" charset="0"/>
                    <a:ea typeface="SimSun" panose="02010600030101010101" pitchFamily="2" charset="-122"/>
                  </a:rPr>
                  <a:t>It implies following equation of line with regard to two variables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(2.4)</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Equation 2.4 specifies the linear constraint of two Lagrange multipliers</a:t>
                </a:r>
                <a:r>
                  <a:rPr lang="en-US" sz="2000" i="1" dirty="0">
                    <a:effectLst/>
                    <a:latin typeface="Times New Roman" panose="02020603050405020304" pitchFamily="18" charset="0"/>
                    <a:ea typeface="SimSun" panose="02010600030101010101" pitchFamily="2" charset="-122"/>
                  </a:rPr>
                  <a:t> 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This constraint is drawn as diagonal lines in figure 2.2 (</a:t>
                </a:r>
                <a:r>
                  <a:rPr lang="en-US" sz="2000" dirty="0" err="1">
                    <a:effectLst/>
                    <a:latin typeface="Times New Roman" panose="02020603050405020304" pitchFamily="18" charset="0"/>
                    <a:ea typeface="SimSun" panose="02010600030101010101" pitchFamily="2" charset="-122"/>
                  </a:rPr>
                  <a:t>Honavar</a:t>
                </a:r>
                <a:r>
                  <a:rPr lang="en-US" sz="2000" dirty="0">
                    <a:effectLst/>
                    <a:latin typeface="Times New Roman" panose="02020603050405020304" pitchFamily="18" charset="0"/>
                    <a:ea typeface="SimSun" panose="02010600030101010101" pitchFamily="2" charset="-122"/>
                  </a:rPr>
                  <a:t>, p. 9).</a:t>
                </a: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a typeface="SimSun" panose="02010600030101010101" pitchFamily="2" charset="-122"/>
                </a:endParaRPr>
              </a:p>
              <a:p>
                <a:pPr marL="0" marR="0" indent="0" algn="ctr">
                  <a:spcBef>
                    <a:spcPts val="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Figure 2.2.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Linear constraint of two Lagrange multipliers</a:t>
                </a:r>
              </a:p>
              <a:p>
                <a:pPr marL="0" indent="0">
                  <a:buNone/>
                </a:pPr>
                <a:r>
                  <a:rPr lang="en-US" sz="2000" dirty="0">
                    <a:effectLst/>
                    <a:latin typeface="Times New Roman" panose="02020603050405020304" pitchFamily="18" charset="0"/>
                    <a:ea typeface="SimSun" panose="02010600030101010101" pitchFamily="2" charset="-122"/>
                  </a:rPr>
                  <a:t>In figure 2.2, the box is bounded by the interval [0, </a:t>
                </a:r>
                <a:r>
                  <a:rPr lang="en-US" sz="2000" i="1" dirty="0">
                    <a:effectLst/>
                    <a:latin typeface="Times New Roman" panose="02020603050405020304" pitchFamily="18" charset="0"/>
                    <a:ea typeface="SimSun" panose="02010600030101010101" pitchFamily="2" charset="-122"/>
                  </a:rPr>
                  <a:t>C</a:t>
                </a:r>
                <a:r>
                  <a:rPr lang="en-US" sz="2000" dirty="0">
                    <a:effectLst/>
                    <a:latin typeface="Times New Roman" panose="02020603050405020304" pitchFamily="18" charset="0"/>
                    <a:ea typeface="SimSun" panose="02010600030101010101" pitchFamily="2" charset="-122"/>
                  </a:rPr>
                  <a:t>] of Lagrange multipliers, </a:t>
                </a:r>
                <a14:m>
                  <m:oMath xmlns:m="http://schemas.openxmlformats.org/officeDocument/2006/math">
                    <m:r>
                      <a:rPr lang="en-US" sz="2000">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𝐶</m:t>
                    </m:r>
                  </m:oMath>
                </a14:m>
                <a:r>
                  <a:rPr lang="en-US" sz="2000" dirty="0">
                    <a:effectLst/>
                    <a:latin typeface="Times New Roman" panose="02020603050405020304" pitchFamily="18" charset="0"/>
                    <a:ea typeface="SimSun" panose="02010600030101010101" pitchFamily="2" charset="-122"/>
                  </a:rPr>
                  <a:t>. The left box and right box in figure 2.2 imply that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are proportional and inversely proportional, respectively. SMO algorithm moves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λ</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along diagonal lines so as to maximize the dual function</a:t>
                </a:r>
                <a:r>
                  <a:rPr lang="en-US" sz="2000" i="1" dirty="0">
                    <a:effectLst/>
                    <a:latin typeface="Times New Roman" panose="02020603050405020304" pitchFamily="18" charset="0"/>
                    <a:ea typeface="SimSun" panose="02010600030101010101" pitchFamily="2" charset="-122"/>
                  </a:rPr>
                  <a:t> l</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λ</a:t>
                </a:r>
                <a:r>
                  <a:rPr lang="en-US" sz="2000" dirty="0">
                    <a:effectLst/>
                    <a:latin typeface="Times New Roman" panose="02020603050405020304" pitchFamily="18" charset="0"/>
                    <a:ea typeface="SimSun" panose="02010600030101010101" pitchFamily="2" charset="-122"/>
                  </a:rPr>
                  <a:t>).</a:t>
                </a:r>
                <a:endParaRPr lang="en-US" sz="2000" dirty="0"/>
              </a:p>
            </p:txBody>
          </p:sp>
        </mc:Choice>
        <mc:Fallback xmlns="">
          <p:sp>
            <p:nvSpPr>
              <p:cNvPr id="3" name="Content Placeholder 2">
                <a:extLst>
                  <a:ext uri="{FF2B5EF4-FFF2-40B4-BE49-F238E27FC236}">
                    <a16:creationId xmlns:a16="http://schemas.microsoft.com/office/drawing/2014/main" id="{0E6A0BE6-EB19-869D-F91E-2F6A401D8BB5}"/>
                  </a:ext>
                </a:extLst>
              </p:cNvPr>
              <p:cNvSpPr>
                <a:spLocks noGrp="1" noRot="1" noChangeAspect="1" noMove="1" noResize="1" noEditPoints="1" noAdjustHandles="1" noChangeArrowheads="1" noChangeShapeType="1" noTextEdit="1"/>
              </p:cNvSpPr>
              <p:nvPr>
                <p:ph idx="1"/>
              </p:nvPr>
            </p:nvSpPr>
            <p:spPr>
              <a:xfrm>
                <a:off x="365759" y="914399"/>
                <a:ext cx="11394831" cy="5176066"/>
              </a:xfrm>
              <a:blipFill>
                <a:blip r:embed="rId4"/>
                <a:stretch>
                  <a:fillRect l="-535" t="-589" r="-53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DE1041-A1BC-0122-5C55-3814D7971737}"/>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20A2906F-B731-375B-1F2D-E60947ECF48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B2EADC59-53DC-01FF-D5DF-9510C828CCEB}"/>
              </a:ext>
            </a:extLst>
          </p:cNvPr>
          <p:cNvSpPr>
            <a:spLocks noGrp="1"/>
          </p:cNvSpPr>
          <p:nvPr>
            <p:ph type="sldNum" sz="quarter" idx="12"/>
          </p:nvPr>
        </p:nvSpPr>
        <p:spPr/>
        <p:txBody>
          <a:bodyPr/>
          <a:lstStyle/>
          <a:p>
            <a:fld id="{5DB5036F-1FF2-46C4-8D2B-59C7E3B91952}" type="slidenum">
              <a:rPr lang="en-US" smtClean="0"/>
              <a:pPr/>
              <a:t>25</a:t>
            </a:fld>
            <a:endParaRPr lang="en-US"/>
          </a:p>
        </p:txBody>
      </p:sp>
      <p:pic>
        <p:nvPicPr>
          <p:cNvPr id="8" name="Picture 7" descr="Diagram, schematic&#10;&#10;Description automatically generated">
            <a:extLst>
              <a:ext uri="{FF2B5EF4-FFF2-40B4-BE49-F238E27FC236}">
                <a16:creationId xmlns:a16="http://schemas.microsoft.com/office/drawing/2014/main" id="{F9AB0FB7-9BB3-19FD-B6D9-C500F92B0A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7428" y="2200428"/>
            <a:ext cx="5357144" cy="2457143"/>
          </a:xfrm>
          <a:prstGeom prst="rect">
            <a:avLst/>
          </a:prstGeom>
        </p:spPr>
      </p:pic>
    </p:spTree>
    <p:extLst>
      <p:ext uri="{BB962C8B-B14F-4D97-AF65-F5344CB8AC3E}">
        <p14:creationId xmlns:p14="http://schemas.microsoft.com/office/powerpoint/2010/main" val="1376099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A648-EE43-7046-7FBD-62214E42A954}"/>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48A99-56CC-CE1D-FA8F-43F74EF7F1BA}"/>
                  </a:ext>
                </a:extLst>
              </p:cNvPr>
              <p:cNvSpPr>
                <a:spLocks noGrp="1"/>
              </p:cNvSpPr>
              <p:nvPr>
                <p:ph idx="1"/>
              </p:nvPr>
            </p:nvSpPr>
            <p:spPr>
              <a:xfrm>
                <a:off x="211015" y="914399"/>
                <a:ext cx="11774659" cy="5176066"/>
              </a:xfrm>
            </p:spPr>
            <p:txBody>
              <a:bodyPr>
                <a:noAutofit/>
              </a:bodyPr>
              <a:lstStyle/>
              <a:p>
                <a:pPr marL="0" marR="0" indent="0" algn="just">
                  <a:spcBef>
                    <a:spcPts val="0"/>
                  </a:spcBef>
                  <a:spcAft>
                    <a:spcPts val="300"/>
                  </a:spcAft>
                  <a:buNone/>
                </a:pPr>
                <a:r>
                  <a:rPr lang="en-US" sz="1850" dirty="0">
                    <a:effectLst/>
                    <a:ea typeface="SimSun" panose="02010600030101010101" pitchFamily="2" charset="-122"/>
                  </a:rPr>
                  <a:t>Multiplying two sides of equation </a:t>
                </a:r>
                <a14:m>
                  <m:oMath xmlns:m="http://schemas.openxmlformats.org/officeDocument/2006/math">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 </m:t>
                    </m:r>
                  </m:oMath>
                </a14:m>
                <a:r>
                  <a:rPr lang="en-US" sz="1850" dirty="0">
                    <a:effectLst/>
                    <a:ea typeface="SimSun" panose="02010600030101010101" pitchFamily="2" charset="-122"/>
                  </a:rPr>
                  <a:t>by </a:t>
                </a:r>
                <a:r>
                  <a:rPr lang="en-US" sz="1850" i="1" dirty="0">
                    <a:effectLst/>
                    <a:ea typeface="SimSun" panose="02010600030101010101" pitchFamily="2" charset="-122"/>
                  </a:rPr>
                  <a:t>y</a:t>
                </a:r>
                <a:r>
                  <a:rPr lang="en-US" sz="1850" baseline="-25000" dirty="0">
                    <a:effectLst/>
                    <a:ea typeface="SimSun" panose="02010600030101010101" pitchFamily="2" charset="-122"/>
                  </a:rPr>
                  <a:t>1</a:t>
                </a:r>
                <a:r>
                  <a:rPr lang="en-US" sz="185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m:oMathPara>
                </a14:m>
                <a:endParaRPr lang="en-US" sz="1850" dirty="0">
                  <a:effectLst/>
                  <a:ea typeface="SimSun" panose="02010600030101010101" pitchFamily="2" charset="-122"/>
                </a:endParaRPr>
              </a:p>
              <a:p>
                <a:pPr marL="0" marR="0" indent="0" algn="just">
                  <a:spcBef>
                    <a:spcPts val="0"/>
                  </a:spcBef>
                  <a:spcAft>
                    <a:spcPts val="0"/>
                  </a:spcAft>
                  <a:buNone/>
                </a:pPr>
                <a:r>
                  <a:rPr lang="en-US" sz="1850" dirty="0">
                    <a:effectLst/>
                    <a:ea typeface="SimSun" panose="02010600030101010101" pitchFamily="2" charset="-122"/>
                  </a:rPr>
                  <a:t>Where </a:t>
                </a:r>
                <a:r>
                  <a:rPr lang="en-US" sz="1850" i="1" dirty="0">
                    <a:effectLst/>
                    <a:ea typeface="SimSun" panose="02010600030101010101" pitchFamily="2" charset="-122"/>
                  </a:rPr>
                  <a:t>s = y</a:t>
                </a:r>
                <a:r>
                  <a:rPr lang="en-US" sz="1850" baseline="-25000" dirty="0">
                    <a:effectLst/>
                    <a:ea typeface="SimSun" panose="02010600030101010101" pitchFamily="2" charset="-122"/>
                  </a:rPr>
                  <a:t>1</a:t>
                </a:r>
                <a:r>
                  <a:rPr lang="en-US" sz="1850" i="1" dirty="0">
                    <a:effectLst/>
                    <a:ea typeface="SimSun" panose="02010600030101010101" pitchFamily="2" charset="-122"/>
                  </a:rPr>
                  <a:t>y</a:t>
                </a:r>
                <a:r>
                  <a:rPr lang="en-US" sz="1850" baseline="-25000" dirty="0">
                    <a:effectLst/>
                    <a:ea typeface="SimSun" panose="02010600030101010101" pitchFamily="2" charset="-122"/>
                  </a:rPr>
                  <a:t>2</a:t>
                </a:r>
                <a:r>
                  <a:rPr lang="en-US" sz="1850" dirty="0">
                    <a:effectLst/>
                    <a:ea typeface="SimSun" panose="02010600030101010101" pitchFamily="2" charset="-122"/>
                  </a:rPr>
                  <a:t> = </a:t>
                </a:r>
                <a14:m>
                  <m:oMath xmlns:m="http://schemas.openxmlformats.org/officeDocument/2006/math">
                    <m:r>
                      <a:rPr lang="en-US" sz="1850" i="1">
                        <a:effectLst/>
                        <a:latin typeface="Cambria Math" panose="02040503050406030204" pitchFamily="18" charset="0"/>
                        <a:ea typeface="SimSun" panose="02010600030101010101" pitchFamily="2" charset="-122"/>
                      </a:rPr>
                      <m:t>±1</m:t>
                    </m:r>
                  </m:oMath>
                </a14:m>
                <a:r>
                  <a:rPr lang="en-US" sz="1850" dirty="0">
                    <a:effectLst/>
                    <a:ea typeface="SimSun" panose="02010600030101010101" pitchFamily="2" charset="-122"/>
                  </a:rPr>
                  <a:t>. 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𝛾</m:t>
                      </m:r>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m:oMathPara>
                </a14:m>
                <a:endParaRPr lang="en-US" sz="1850" dirty="0">
                  <a:effectLst/>
                  <a:ea typeface="SimSun" panose="02010600030101010101" pitchFamily="2" charset="-122"/>
                </a:endParaRPr>
              </a:p>
              <a:p>
                <a:pPr marL="0" indent="0">
                  <a:buNone/>
                </a:pPr>
                <a:r>
                  <a:rPr lang="en-US" sz="1850" dirty="0">
                    <a:effectLst/>
                    <a:ea typeface="SimSun" panose="02010600030101010101" pitchFamily="2" charset="-122"/>
                  </a:rPr>
                  <a:t>We have equation 2.5 as a variant of the linear constraint of two Lagrange multipliers</a:t>
                </a:r>
                <a:r>
                  <a:rPr lang="en-US" sz="1850" i="1" dirty="0">
                    <a:effectLst/>
                    <a:ea typeface="SimSun" panose="02010600030101010101" pitchFamily="2" charset="-122"/>
                  </a:rPr>
                  <a:t> λ</a:t>
                </a:r>
                <a:r>
                  <a:rPr lang="en-US" sz="1850" baseline="-25000" dirty="0">
                    <a:effectLst/>
                    <a:ea typeface="SimSun" panose="02010600030101010101" pitchFamily="2" charset="-122"/>
                  </a:rPr>
                  <a:t>1</a:t>
                </a:r>
                <a:r>
                  <a:rPr lang="en-US" sz="1850" dirty="0">
                    <a:effectLst/>
                    <a:ea typeface="SimSun" panose="02010600030101010101" pitchFamily="2" charset="-122"/>
                  </a:rPr>
                  <a:t> and </a:t>
                </a:r>
                <a:r>
                  <a:rPr lang="en-US" sz="1850" i="1" dirty="0">
                    <a:effectLst/>
                    <a:ea typeface="SimSun" panose="02010600030101010101" pitchFamily="2" charset="-122"/>
                  </a:rPr>
                  <a:t>λ</a:t>
                </a:r>
                <a:r>
                  <a:rPr lang="en-US" sz="1850" baseline="-25000" dirty="0">
                    <a:effectLst/>
                    <a:ea typeface="SimSun" panose="02010600030101010101" pitchFamily="2" charset="-122"/>
                  </a:rPr>
                  <a:t>2</a:t>
                </a:r>
                <a:r>
                  <a:rPr lang="en-US" sz="1850" dirty="0">
                    <a:effectLst/>
                    <a:ea typeface="SimSun" panose="02010600030101010101" pitchFamily="2" charset="-122"/>
                  </a:rPr>
                  <a:t> (</a:t>
                </a:r>
                <a:r>
                  <a:rPr lang="en-US" sz="1850" dirty="0" err="1">
                    <a:effectLst/>
                    <a:ea typeface="SimSun" panose="02010600030101010101" pitchFamily="2" charset="-122"/>
                  </a:rPr>
                  <a:t>Honavar</a:t>
                </a:r>
                <a:r>
                  <a:rPr lang="en-US" sz="1850" dirty="0">
                    <a:effectLst/>
                    <a:ea typeface="SimSun" panose="02010600030101010101" pitchFamily="2" charset="-122"/>
                  </a:rPr>
                  <a:t>, p. 9):</a:t>
                </a:r>
              </a:p>
              <a:p>
                <a:pPr marL="0" indent="0">
                  <a:buNone/>
                </a:pPr>
                <a14:m>
                  <m:oMathPara xmlns:m="http://schemas.openxmlformats.org/officeDocument/2006/math">
                    <m:oMathParaPr>
                      <m:jc m:val="right"/>
                    </m:oMathParaPr>
                    <m:oMath xmlns:m="http://schemas.openxmlformats.org/officeDocument/2006/math">
                      <m:sSub>
                        <m:sSubPr>
                          <m:ctrlPr>
                            <a:rPr lang="en-US" sz="1850" i="1" smtClean="0">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𝛾</m:t>
                      </m:r>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b="0" i="1" smtClean="0">
                          <a:effectLst/>
                          <a:latin typeface="Cambria Math" panose="02040503050406030204" pitchFamily="18" charset="0"/>
                          <a:ea typeface="SimSun" panose="02010600030101010101" pitchFamily="2" charset="-122"/>
                        </a:rPr>
                        <m:t>    (2.5)</m:t>
                      </m:r>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𝑠</m:t>
                      </m:r>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1</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2</m:t>
                          </m:r>
                        </m:sub>
                      </m:sSub>
                      <m:r>
                        <a:rPr lang="en-US" sz="1850" b="0" i="1" smtClean="0">
                          <a:effectLst/>
                          <a:latin typeface="Cambria Math" panose="02040503050406030204" pitchFamily="18" charset="0"/>
                          <a:ea typeface="SimSun" panose="02010600030101010101" pitchFamily="2" charset="-122"/>
                        </a:rPr>
                        <m:t> </m:t>
                      </m:r>
                      <m:r>
                        <m:rPr>
                          <m:sty m:val="p"/>
                        </m:rPr>
                        <a:rPr lang="en-US" sz="1850" b="0" i="0" smtClean="0">
                          <a:effectLst/>
                          <a:latin typeface="Cambria Math" panose="02040503050406030204" pitchFamily="18" charset="0"/>
                          <a:ea typeface="SimSun" panose="02010600030101010101" pitchFamily="2" charset="-122"/>
                        </a:rPr>
                        <m:t>and</m:t>
                      </m:r>
                      <m:r>
                        <a:rPr lang="en-US" sz="1850" b="0" i="1" smtClean="0">
                          <a:effectLst/>
                          <a:latin typeface="Cambria Math" panose="02040503050406030204" pitchFamily="18" charset="0"/>
                          <a:ea typeface="SimSun" panose="02010600030101010101" pitchFamily="2" charset="-122"/>
                        </a:rPr>
                        <m:t> </m:t>
                      </m:r>
                      <m:r>
                        <a:rPr lang="en-US" sz="1850" i="1">
                          <a:effectLst/>
                          <a:latin typeface="Cambria Math" panose="02040503050406030204" pitchFamily="18" charset="0"/>
                          <a:ea typeface="SimSun" panose="02010600030101010101" pitchFamily="2" charset="-122"/>
                        </a:rPr>
                        <m:t>𝛾</m:t>
                      </m:r>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Sub>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𝑠</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m:oMathPara>
                </a14:m>
                <a:endParaRPr lang="en-US" sz="1850" dirty="0"/>
              </a:p>
              <a:p>
                <a:pPr marL="0" marR="0" indent="0" algn="just">
                  <a:spcBef>
                    <a:spcPts val="0"/>
                  </a:spcBef>
                  <a:spcAft>
                    <a:spcPts val="0"/>
                  </a:spcAft>
                  <a:buNone/>
                </a:pPr>
                <a:r>
                  <a:rPr lang="en-US" sz="1850" dirty="0">
                    <a:effectLst/>
                    <a:ea typeface="SimSun" panose="02010600030101010101" pitchFamily="2" charset="-122"/>
                  </a:rPr>
                  <a:t>By fixing multipliers </a:t>
                </a:r>
                <a:r>
                  <a:rPr lang="en-US" sz="1850" i="1" dirty="0">
                    <a:effectLst/>
                    <a:ea typeface="SimSun" panose="02010600030101010101" pitchFamily="2" charset="-122"/>
                  </a:rPr>
                  <a:t>λ</a:t>
                </a:r>
                <a:r>
                  <a:rPr lang="en-US" sz="1850" baseline="-25000" dirty="0">
                    <a:effectLst/>
                    <a:ea typeface="SimSun" panose="02010600030101010101" pitchFamily="2" charset="-122"/>
                  </a:rPr>
                  <a:t>3</a:t>
                </a:r>
                <a:r>
                  <a:rPr lang="en-US" sz="1850" dirty="0">
                    <a:effectLst/>
                    <a:ea typeface="SimSun" panose="02010600030101010101" pitchFamily="2" charset="-122"/>
                  </a:rPr>
                  <a:t>, </a:t>
                </a:r>
                <a:r>
                  <a:rPr lang="en-US" sz="1850" i="1" dirty="0">
                    <a:effectLst/>
                    <a:ea typeface="SimSun" panose="02010600030101010101" pitchFamily="2" charset="-122"/>
                  </a:rPr>
                  <a:t>λ</a:t>
                </a:r>
                <a:r>
                  <a:rPr lang="en-US" sz="1850" baseline="-25000" dirty="0">
                    <a:effectLst/>
                    <a:ea typeface="SimSun" panose="02010600030101010101" pitchFamily="2" charset="-122"/>
                  </a:rPr>
                  <a:t>4</a:t>
                </a:r>
                <a:r>
                  <a:rPr lang="en-US" sz="1850" dirty="0">
                    <a:effectLst/>
                    <a:ea typeface="SimSun" panose="02010600030101010101" pitchFamily="2" charset="-122"/>
                  </a:rPr>
                  <a:t>,…, </a:t>
                </a:r>
                <a:r>
                  <a:rPr lang="en-US" sz="1850" i="1" dirty="0" err="1">
                    <a:effectLst/>
                    <a:ea typeface="SimSun" panose="02010600030101010101" pitchFamily="2" charset="-122"/>
                  </a:rPr>
                  <a:t>λ</a:t>
                </a:r>
                <a:r>
                  <a:rPr lang="en-US" sz="1850" i="1" baseline="-25000" dirty="0" err="1">
                    <a:effectLst/>
                    <a:ea typeface="SimSun" panose="02010600030101010101" pitchFamily="2" charset="-122"/>
                  </a:rPr>
                  <a:t>n</a:t>
                </a:r>
                <a:r>
                  <a:rPr lang="en-US" sz="1850" dirty="0">
                    <a:effectLst/>
                    <a:ea typeface="SimSun" panose="02010600030101010101" pitchFamily="2" charset="-122"/>
                  </a:rPr>
                  <a:t>, all arithmetic combinations of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1</m:t>
                        </m:r>
                      </m:sub>
                      <m:sup>
                        <m:r>
                          <m:rPr>
                            <m:sty m:val="p"/>
                          </m:rPr>
                          <a:rPr lang="en-US" sz="1850">
                            <a:effectLst/>
                            <a:latin typeface="Cambria Math" panose="02040503050406030204" pitchFamily="18" charset="0"/>
                            <a:ea typeface="SimSun" panose="02010600030101010101" pitchFamily="2" charset="-122"/>
                          </a:rPr>
                          <m:t>old</m:t>
                        </m:r>
                      </m:sup>
                    </m:sSubSup>
                  </m:oMath>
                </a14:m>
                <a:r>
                  <a:rPr lang="en-US" sz="1850" dirty="0">
                    <a:effectLst/>
                    <a:ea typeface="SimSun" panose="02010600030101010101" pitchFamily="2" charset="-122"/>
                  </a:rPr>
                  <a:t>, </a:t>
                </a:r>
                <a14:m>
                  <m:oMath xmlns:m="http://schemas.openxmlformats.org/officeDocument/2006/math">
                    <m:sSubSup>
                      <m:sSubSupPr>
                        <m:ctrlPr>
                          <a:rPr lang="en-US" sz="1850" i="1">
                            <a:effectLst/>
                            <a:latin typeface="Cambria Math" panose="02040503050406030204" pitchFamily="18" charset="0"/>
                            <a:ea typeface="SimSun" panose="02010600030101010101" pitchFamily="2" charset="-122"/>
                          </a:rPr>
                        </m:ctrlPr>
                      </m:sSubSup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2</m:t>
                        </m:r>
                      </m:sub>
                      <m:sup>
                        <m:r>
                          <m:rPr>
                            <m:sty m:val="p"/>
                          </m:rPr>
                          <a:rPr lang="en-US" sz="1850">
                            <a:effectLst/>
                            <a:latin typeface="Cambria Math" panose="02040503050406030204" pitchFamily="18" charset="0"/>
                            <a:ea typeface="SimSun" panose="02010600030101010101" pitchFamily="2" charset="-122"/>
                          </a:rPr>
                          <m:t>old</m:t>
                        </m:r>
                      </m:sup>
                    </m:sSubSup>
                  </m:oMath>
                </a14:m>
                <a:r>
                  <a:rPr lang="en-US" sz="1850" dirty="0">
                    <a:effectLst/>
                    <a:ea typeface="SimSun" panose="02010600030101010101" pitchFamily="2" charset="-122"/>
                  </a:rPr>
                  <a:t>, </a:t>
                </a:r>
                <a:r>
                  <a:rPr lang="en-US" sz="1850" i="1" dirty="0">
                    <a:effectLst/>
                    <a:ea typeface="SimSun" panose="02010600030101010101" pitchFamily="2" charset="-122"/>
                  </a:rPr>
                  <a:t>λ</a:t>
                </a:r>
                <a:r>
                  <a:rPr lang="en-US" sz="1850" baseline="-25000" dirty="0">
                    <a:effectLst/>
                    <a:ea typeface="SimSun" panose="02010600030101010101" pitchFamily="2" charset="-122"/>
                  </a:rPr>
                  <a:t>3</a:t>
                </a:r>
                <a:r>
                  <a:rPr lang="en-US" sz="1850" dirty="0">
                    <a:effectLst/>
                    <a:ea typeface="SimSun" panose="02010600030101010101" pitchFamily="2" charset="-122"/>
                  </a:rPr>
                  <a:t>, </a:t>
                </a:r>
                <a:r>
                  <a:rPr lang="en-US" sz="1850" i="1" dirty="0">
                    <a:effectLst/>
                    <a:ea typeface="SimSun" panose="02010600030101010101" pitchFamily="2" charset="-122"/>
                  </a:rPr>
                  <a:t>λ</a:t>
                </a:r>
                <a:r>
                  <a:rPr lang="en-US" sz="1850" baseline="-25000" dirty="0">
                    <a:effectLst/>
                    <a:ea typeface="SimSun" panose="02010600030101010101" pitchFamily="2" charset="-122"/>
                  </a:rPr>
                  <a:t>4</a:t>
                </a:r>
                <a:r>
                  <a:rPr lang="en-US" sz="1850" dirty="0">
                    <a:effectLst/>
                    <a:ea typeface="SimSun" panose="02010600030101010101" pitchFamily="2" charset="-122"/>
                  </a:rPr>
                  <a:t>,…, </a:t>
                </a:r>
                <a:r>
                  <a:rPr lang="en-US" sz="1850" i="1" dirty="0" err="1">
                    <a:effectLst/>
                    <a:ea typeface="SimSun" panose="02010600030101010101" pitchFamily="2" charset="-122"/>
                  </a:rPr>
                  <a:t>λ</a:t>
                </a:r>
                <a:r>
                  <a:rPr lang="en-US" sz="1850" i="1" baseline="-25000" dirty="0" err="1">
                    <a:effectLst/>
                    <a:ea typeface="SimSun" panose="02010600030101010101" pitchFamily="2" charset="-122"/>
                  </a:rPr>
                  <a:t>n</a:t>
                </a:r>
                <a:r>
                  <a:rPr lang="en-US" sz="1850" dirty="0">
                    <a:effectLst/>
                    <a:ea typeface="SimSun" panose="02010600030101010101" pitchFamily="2" charset="-122"/>
                  </a:rPr>
                  <a:t> are constants denoted by term “</a:t>
                </a:r>
                <a:r>
                  <a:rPr lang="en-US" sz="1850" i="1" dirty="0">
                    <a:effectLst/>
                    <a:ea typeface="SimSun" panose="02010600030101010101" pitchFamily="2" charset="-122"/>
                  </a:rPr>
                  <a:t>const</a:t>
                </a:r>
                <a:r>
                  <a:rPr lang="en-US" sz="1850" dirty="0">
                    <a:effectLst/>
                    <a:ea typeface="SimSun" panose="02010600030101010101" pitchFamily="2" charset="-122"/>
                  </a:rPr>
                  <a:t>”. The dual function</a:t>
                </a:r>
                <a:r>
                  <a:rPr lang="en-US" sz="1850" i="1" dirty="0">
                    <a:effectLst/>
                    <a:ea typeface="SimSun" panose="02010600030101010101" pitchFamily="2" charset="-122"/>
                  </a:rPr>
                  <a:t> l</a:t>
                </a:r>
                <a:r>
                  <a:rPr lang="en-US" sz="1850" dirty="0">
                    <a:effectLst/>
                    <a:ea typeface="SimSun" panose="02010600030101010101" pitchFamily="2" charset="-122"/>
                  </a:rPr>
                  <a:t>(</a:t>
                </a:r>
                <a:r>
                  <a:rPr lang="en-US" sz="1850" i="1" dirty="0">
                    <a:effectLst/>
                    <a:ea typeface="SimSun" panose="02010600030101010101" pitchFamily="2" charset="-122"/>
                  </a:rPr>
                  <a:t>λ</a:t>
                </a:r>
                <a:r>
                  <a:rPr lang="en-US" sz="1850" dirty="0">
                    <a:effectLst/>
                    <a:ea typeface="SimSun" panose="02010600030101010101" pitchFamily="2" charset="-122"/>
                  </a:rPr>
                  <a:t>) is re-written (</a:t>
                </a:r>
                <a:r>
                  <a:rPr lang="en-US" sz="1850" dirty="0" err="1">
                    <a:effectLst/>
                    <a:ea typeface="SimSun" panose="02010600030101010101" pitchFamily="2" charset="-122"/>
                  </a:rPr>
                  <a:t>Honavar</a:t>
                </a:r>
                <a:r>
                  <a:rPr lang="en-US" sz="1850" dirty="0">
                    <a:effectLst/>
                    <a:ea typeface="SimSun" panose="02010600030101010101" pitchFamily="2" charset="-122"/>
                  </a:rPr>
                  <a:t>, pp. 9-11):</a:t>
                </a:r>
              </a:p>
              <a:p>
                <a:pPr marL="0" indent="0">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SimSun" panose="02010600030101010101" pitchFamily="2" charset="-122"/>
                        </a:rPr>
                        <m:t>𝑙</m:t>
                      </m:r>
                      <m:d>
                        <m:dPr>
                          <m:ctrlPr>
                            <a:rPr lang="en-US" sz="1850" i="1">
                              <a:effectLst/>
                              <a:latin typeface="Cambria Math" panose="02040503050406030204" pitchFamily="18" charset="0"/>
                              <a:ea typeface="SimSun" panose="02010600030101010101" pitchFamily="2" charset="-122"/>
                            </a:rPr>
                          </m:ctrlPr>
                        </m:dPr>
                        <m:e>
                          <m:r>
                            <a:rPr lang="en-US" sz="1850" i="1">
                              <a:effectLst/>
                              <a:latin typeface="Cambria Math" panose="02040503050406030204" pitchFamily="18" charset="0"/>
                              <a:ea typeface="SimSun" panose="02010600030101010101" pitchFamily="2" charset="-122"/>
                            </a:rPr>
                            <m:t>𝜆</m:t>
                          </m:r>
                        </m:e>
                      </m:d>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ea typeface="SimSun" panose="02010600030101010101" pitchFamily="2" charset="-122"/>
                            </a:rPr>
                          </m:ctrlPr>
                        </m:fPr>
                        <m:num>
                          <m:r>
                            <a:rPr lang="en-US" sz="1850" i="1">
                              <a:effectLst/>
                              <a:latin typeface="Cambria Math" panose="02040503050406030204" pitchFamily="18" charset="0"/>
                              <a:ea typeface="SimSun" panose="02010600030101010101" pitchFamily="2" charset="-122"/>
                            </a:rPr>
                            <m:t>1</m:t>
                          </m:r>
                        </m:num>
                        <m:den>
                          <m:r>
                            <a:rPr lang="en-US" sz="1850" i="1">
                              <a:effectLst/>
                              <a:latin typeface="Cambria Math" panose="02040503050406030204" pitchFamily="18" charset="0"/>
                              <a:ea typeface="SimSun" panose="02010600030101010101" pitchFamily="2" charset="-122"/>
                            </a:rPr>
                            <m:t>2</m:t>
                          </m:r>
                        </m:den>
                      </m:f>
                      <m:nary>
                        <m:naryPr>
                          <m:chr m:val="∑"/>
                          <m:limLoc m:val="undOvr"/>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𝑛</m:t>
                          </m:r>
                        </m:sup>
                        <m:e>
                          <m:nary>
                            <m:naryPr>
                              <m:chr m:val="∑"/>
                              <m:limLoc m:val="undOvr"/>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𝑗</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𝑛</m:t>
                              </m:r>
                            </m:sup>
                            <m:e>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𝑖</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𝑗</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𝑖</m:t>
                                  </m:r>
                                </m:sub>
                              </m:sSub>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𝑦</m:t>
                                  </m:r>
                                </m:e>
                                <m:sub>
                                  <m:r>
                                    <a:rPr lang="en-US" sz="1850" i="1">
                                      <a:effectLst/>
                                      <a:latin typeface="Cambria Math" panose="02040503050406030204" pitchFamily="18" charset="0"/>
                                      <a:ea typeface="SimSun" panose="02010600030101010101" pitchFamily="2" charset="-122"/>
                                    </a:rPr>
                                    <m:t>𝑗</m:t>
                                  </m:r>
                                </m:sub>
                              </m:sSub>
                              <m:d>
                                <m:dPr>
                                  <m:ctrlPr>
                                    <a:rPr lang="en-US" sz="1850" i="1">
                                      <a:effectLst/>
                                      <a:latin typeface="Cambria Math" panose="02040503050406030204" pitchFamily="18" charset="0"/>
                                      <a:ea typeface="SimSun" panose="02010600030101010101" pitchFamily="2" charset="-122"/>
                                    </a:rPr>
                                  </m:ctrlPr>
                                </m:dPr>
                                <m:e>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𝑋</m:t>
                                      </m:r>
                                    </m:e>
                                    <m:sub>
                                      <m:r>
                                        <a:rPr lang="en-US" sz="1850" i="1">
                                          <a:effectLst/>
                                          <a:latin typeface="Cambria Math" panose="02040503050406030204" pitchFamily="18" charset="0"/>
                                          <a:ea typeface="SimSun" panose="02010600030101010101" pitchFamily="2" charset="-122"/>
                                        </a:rPr>
                                        <m:t>𝑖</m:t>
                                      </m:r>
                                    </m:sub>
                                  </m:sSub>
                                  <m:r>
                                    <a:rPr lang="en-US" sz="1850" i="1">
                                      <a:effectLst/>
                                      <a:latin typeface="Cambria Math" panose="02040503050406030204" pitchFamily="18" charset="0"/>
                                      <a:ea typeface="SimSun" panose="02010600030101010101" pitchFamily="2" charset="-122"/>
                                    </a:rPr>
                                    <m:t>∘</m:t>
                                  </m:r>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𝑋</m:t>
                                      </m:r>
                                    </m:e>
                                    <m:sub>
                                      <m:r>
                                        <a:rPr lang="en-US" sz="1850" i="1">
                                          <a:effectLst/>
                                          <a:latin typeface="Cambria Math" panose="02040503050406030204" pitchFamily="18" charset="0"/>
                                          <a:ea typeface="SimSun" panose="02010600030101010101" pitchFamily="2" charset="-122"/>
                                        </a:rPr>
                                        <m:t>𝑗</m:t>
                                      </m:r>
                                    </m:sub>
                                  </m:sSub>
                                </m:e>
                              </m:d>
                            </m:e>
                          </m:nary>
                        </m:e>
                      </m:nary>
                      <m:r>
                        <a:rPr lang="en-US" sz="1850" i="1">
                          <a:effectLst/>
                          <a:latin typeface="Cambria Math" panose="02040503050406030204" pitchFamily="18" charset="0"/>
                          <a:ea typeface="SimSun" panose="02010600030101010101" pitchFamily="2" charset="-122"/>
                        </a:rPr>
                        <m:t>+</m:t>
                      </m:r>
                      <m:nary>
                        <m:naryPr>
                          <m:chr m:val="∑"/>
                          <m:limLoc m:val="undOvr"/>
                          <m:ctrlPr>
                            <a:rPr lang="en-US" sz="1850" i="1">
                              <a:effectLst/>
                              <a:latin typeface="Cambria Math" panose="02040503050406030204" pitchFamily="18" charset="0"/>
                              <a:ea typeface="SimSun" panose="02010600030101010101" pitchFamily="2" charset="-122"/>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𝑛</m:t>
                          </m:r>
                        </m:sup>
                        <m:e>
                          <m:sSub>
                            <m:sSubPr>
                              <m:ctrlPr>
                                <a:rPr lang="en-US" sz="1850" i="1">
                                  <a:effectLst/>
                                  <a:latin typeface="Cambria Math" panose="02040503050406030204" pitchFamily="18" charset="0"/>
                                  <a:ea typeface="SimSun" panose="02010600030101010101" pitchFamily="2" charset="-122"/>
                                </a:rPr>
                              </m:ctrlPr>
                            </m:sSubPr>
                            <m:e>
                              <m:r>
                                <a:rPr lang="en-US" sz="1850" i="1">
                                  <a:effectLst/>
                                  <a:latin typeface="Cambria Math" panose="02040503050406030204" pitchFamily="18" charset="0"/>
                                  <a:ea typeface="SimSun" panose="02010600030101010101" pitchFamily="2" charset="-122"/>
                                </a:rPr>
                                <m:t>𝜆</m:t>
                              </m:r>
                            </m:e>
                            <m:sub>
                              <m:r>
                                <a:rPr lang="en-US" sz="1850" i="1">
                                  <a:effectLst/>
                                  <a:latin typeface="Cambria Math" panose="02040503050406030204" pitchFamily="18" charset="0"/>
                                  <a:ea typeface="SimSun" panose="02010600030101010101" pitchFamily="2" charset="-122"/>
                                </a:rPr>
                                <m:t>𝑖</m:t>
                              </m:r>
                            </m:sub>
                          </m:sSub>
                        </m:e>
                      </m:nary>
                      <m:r>
                        <a:rPr lang="en-US" sz="1850" b="0" i="1" smtClean="0">
                          <a:effectLst/>
                          <a:latin typeface="Cambria Math" panose="02040503050406030204" pitchFamily="18" charset="0"/>
                          <a:ea typeface="SimSun" panose="02010600030101010101" pitchFamily="2" charset="-122"/>
                        </a:rPr>
                        <m:t>=…=</m:t>
                      </m:r>
                      <m:r>
                        <a:rPr lang="en-US" sz="1850" i="1">
                          <a:latin typeface="Cambria Math" panose="02040503050406030204" pitchFamily="18" charset="0"/>
                        </a:rPr>
                        <m:t>−</m:t>
                      </m:r>
                      <m:f>
                        <m:fPr>
                          <m:ctrlPr>
                            <a:rPr lang="en-US" sz="1850" i="1">
                              <a:latin typeface="Cambria Math" panose="02040503050406030204" pitchFamily="18" charset="0"/>
                            </a:rPr>
                          </m:ctrlPr>
                        </m:fPr>
                        <m:num>
                          <m:r>
                            <a:rPr lang="en-US" sz="1850" i="1">
                              <a:latin typeface="Cambria Math" panose="02040503050406030204" pitchFamily="18" charset="0"/>
                            </a:rPr>
                            <m:t>1</m:t>
                          </m:r>
                        </m:num>
                        <m:den>
                          <m:r>
                            <a:rPr lang="en-US" sz="1850" i="1">
                              <a:latin typeface="Cambria Math" panose="02040503050406030204" pitchFamily="18" charset="0"/>
                            </a:rPr>
                            <m:t>2</m:t>
                          </m:r>
                        </m:den>
                      </m:f>
                      <m:d>
                        <m:dPr>
                          <m:ctrlPr>
                            <a:rPr lang="en-US" sz="1850" i="1">
                              <a:latin typeface="Cambria Math" panose="02040503050406030204" pitchFamily="18" charset="0"/>
                            </a:rPr>
                          </m:ctrlPr>
                        </m:dPr>
                        <m:e>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1</m:t>
                                  </m:r>
                                </m:sub>
                              </m:sSub>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1</m:t>
                                  </m:r>
                                </m:sub>
                              </m:sSub>
                            </m:e>
                          </m:d>
                          <m:sSup>
                            <m:sSupPr>
                              <m:ctrlPr>
                                <a:rPr lang="en-US" sz="1850" i="1">
                                  <a:latin typeface="Cambria Math" panose="02040503050406030204" pitchFamily="18" charset="0"/>
                                </a:rPr>
                              </m:ctrlPr>
                            </m:sSupPr>
                            <m:e>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1</m:t>
                                      </m:r>
                                    </m:sub>
                                  </m:sSub>
                                </m:e>
                              </m:d>
                            </m:e>
                            <m:sup>
                              <m:r>
                                <a:rPr lang="en-US" sz="1850" i="1">
                                  <a:latin typeface="Cambria Math" panose="02040503050406030204" pitchFamily="18" charset="0"/>
                                </a:rPr>
                                <m:t>2</m:t>
                              </m:r>
                            </m:sup>
                          </m:sSup>
                          <m:r>
                            <a:rPr lang="en-US" sz="1850" i="1">
                              <a:latin typeface="Cambria Math" panose="02040503050406030204" pitchFamily="18" charset="0"/>
                            </a:rPr>
                            <m:t>+</m:t>
                          </m:r>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2</m:t>
                                  </m:r>
                                </m:sub>
                              </m:sSub>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2</m:t>
                                  </m:r>
                                </m:sub>
                              </m:sSub>
                            </m:e>
                          </m:d>
                          <m:sSup>
                            <m:sSupPr>
                              <m:ctrlPr>
                                <a:rPr lang="en-US" sz="1850" i="1">
                                  <a:latin typeface="Cambria Math" panose="02040503050406030204" pitchFamily="18" charset="0"/>
                                </a:rPr>
                              </m:ctrlPr>
                            </m:sSupPr>
                            <m:e>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2</m:t>
                                      </m:r>
                                    </m:sub>
                                  </m:sSub>
                                </m:e>
                              </m:d>
                            </m:e>
                            <m:sup>
                              <m:r>
                                <a:rPr lang="en-US" sz="1850" i="1">
                                  <a:latin typeface="Cambria Math" panose="02040503050406030204" pitchFamily="18" charset="0"/>
                                </a:rPr>
                                <m:t>2</m:t>
                              </m:r>
                            </m:sup>
                          </m:sSup>
                          <m:r>
                            <a:rPr lang="en-US" sz="1850" i="1">
                              <a:latin typeface="Cambria Math" panose="02040503050406030204" pitchFamily="18" charset="0"/>
                            </a:rPr>
                            <m:t>+2</m:t>
                          </m:r>
                          <m:r>
                            <a:rPr lang="en-US" sz="1850" i="1">
                              <a:latin typeface="Cambria Math" panose="02040503050406030204" pitchFamily="18" charset="0"/>
                            </a:rPr>
                            <m:t>𝑠</m:t>
                          </m:r>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1</m:t>
                                  </m:r>
                                </m:sub>
                              </m:sSub>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2</m:t>
                                  </m:r>
                                </m:sub>
                              </m:sSub>
                            </m:e>
                          </m:d>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1</m:t>
                              </m:r>
                            </m:sub>
                          </m:sSub>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2</m:t>
                              </m:r>
                            </m:sub>
                          </m:sSub>
                          <m:r>
                            <a:rPr lang="en-US" sz="1850" i="1">
                              <a:latin typeface="Cambria Math" panose="02040503050406030204" pitchFamily="18" charset="0"/>
                            </a:rPr>
                            <m:t>+2</m:t>
                          </m:r>
                          <m:d>
                            <m:dPr>
                              <m:ctrlPr>
                                <a:rPr lang="en-US" sz="1850" i="1">
                                  <a:latin typeface="Cambria Math" panose="02040503050406030204" pitchFamily="18" charset="0"/>
                                </a:rPr>
                              </m:ctrlPr>
                            </m:dPr>
                            <m:e>
                              <m:nary>
                                <m:naryPr>
                                  <m:chr m:val="∑"/>
                                  <m:limLoc m:val="undOvr"/>
                                  <m:ctrlPr>
                                    <a:rPr lang="en-US" sz="1850" i="1">
                                      <a:latin typeface="Cambria Math" panose="02040503050406030204" pitchFamily="18" charset="0"/>
                                    </a:rPr>
                                  </m:ctrlPr>
                                </m:naryPr>
                                <m:sub>
                                  <m:r>
                                    <a:rPr lang="en-US" sz="1850" i="1">
                                      <a:latin typeface="Cambria Math" panose="02040503050406030204" pitchFamily="18" charset="0"/>
                                    </a:rPr>
                                    <m:t>𝑖</m:t>
                                  </m:r>
                                  <m:r>
                                    <a:rPr lang="en-US" sz="1850" i="1">
                                      <a:latin typeface="Cambria Math" panose="02040503050406030204" pitchFamily="18" charset="0"/>
                                    </a:rPr>
                                    <m:t>=3</m:t>
                                  </m:r>
                                </m:sub>
                                <m:sup>
                                  <m:r>
                                    <a:rPr lang="en-US" sz="1850" i="1">
                                      <a:latin typeface="Cambria Math" panose="02040503050406030204" pitchFamily="18" charset="0"/>
                                    </a:rPr>
                                    <m:t>𝑛</m:t>
                                  </m:r>
                                </m:sup>
                                <m:e>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𝑖</m:t>
                                      </m:r>
                                    </m:sub>
                                  </m:sSub>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1</m:t>
                                      </m:r>
                                    </m:sub>
                                  </m:sSub>
                                  <m:sSub>
                                    <m:sSubPr>
                                      <m:ctrlPr>
                                        <a:rPr lang="en-US" sz="1850" i="1">
                                          <a:latin typeface="Cambria Math" panose="02040503050406030204" pitchFamily="18" charset="0"/>
                                        </a:rPr>
                                      </m:ctrlPr>
                                    </m:sSubPr>
                                    <m:e>
                                      <m:r>
                                        <a:rPr lang="en-US" sz="1850" i="1">
                                          <a:latin typeface="Cambria Math" panose="02040503050406030204" pitchFamily="18" charset="0"/>
                                        </a:rPr>
                                        <m:t>𝑦</m:t>
                                      </m:r>
                                    </m:e>
                                    <m:sub>
                                      <m:r>
                                        <a:rPr lang="en-US" sz="1850" i="1">
                                          <a:latin typeface="Cambria Math" panose="02040503050406030204" pitchFamily="18" charset="0"/>
                                        </a:rPr>
                                        <m:t>𝑖</m:t>
                                      </m:r>
                                    </m:sub>
                                  </m:sSub>
                                  <m:sSub>
                                    <m:sSubPr>
                                      <m:ctrlPr>
                                        <a:rPr lang="en-US" sz="1850" i="1">
                                          <a:latin typeface="Cambria Math" panose="02040503050406030204" pitchFamily="18" charset="0"/>
                                        </a:rPr>
                                      </m:ctrlPr>
                                    </m:sSubPr>
                                    <m:e>
                                      <m:r>
                                        <a:rPr lang="en-US" sz="1850" i="1">
                                          <a:latin typeface="Cambria Math" panose="02040503050406030204" pitchFamily="18" charset="0"/>
                                        </a:rPr>
                                        <m:t>𝑦</m:t>
                                      </m:r>
                                    </m:e>
                                    <m:sub>
                                      <m:r>
                                        <a:rPr lang="en-US" sz="1850" i="1">
                                          <a:latin typeface="Cambria Math" panose="02040503050406030204" pitchFamily="18" charset="0"/>
                                        </a:rPr>
                                        <m:t>1</m:t>
                                      </m:r>
                                    </m:sub>
                                  </m:sSub>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𝑖</m:t>
                                          </m:r>
                                        </m:sub>
                                      </m:sSub>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1</m:t>
                                          </m:r>
                                        </m:sub>
                                      </m:sSub>
                                    </m:e>
                                  </m:d>
                                </m:e>
                              </m:nary>
                            </m:e>
                          </m:d>
                          <m:r>
                            <a:rPr lang="en-US" sz="1850" i="1">
                              <a:latin typeface="Cambria Math" panose="02040503050406030204" pitchFamily="18" charset="0"/>
                            </a:rPr>
                            <m:t>+2</m:t>
                          </m:r>
                          <m:d>
                            <m:dPr>
                              <m:ctrlPr>
                                <a:rPr lang="en-US" sz="1850" i="1">
                                  <a:latin typeface="Cambria Math" panose="02040503050406030204" pitchFamily="18" charset="0"/>
                                </a:rPr>
                              </m:ctrlPr>
                            </m:dPr>
                            <m:e>
                              <m:nary>
                                <m:naryPr>
                                  <m:chr m:val="∑"/>
                                  <m:limLoc m:val="undOvr"/>
                                  <m:ctrlPr>
                                    <a:rPr lang="en-US" sz="1850" i="1">
                                      <a:latin typeface="Cambria Math" panose="02040503050406030204" pitchFamily="18" charset="0"/>
                                    </a:rPr>
                                  </m:ctrlPr>
                                </m:naryPr>
                                <m:sub>
                                  <m:r>
                                    <a:rPr lang="en-US" sz="1850" i="1">
                                      <a:latin typeface="Cambria Math" panose="02040503050406030204" pitchFamily="18" charset="0"/>
                                    </a:rPr>
                                    <m:t>𝑖</m:t>
                                  </m:r>
                                  <m:r>
                                    <a:rPr lang="en-US" sz="1850" i="1">
                                      <a:latin typeface="Cambria Math" panose="02040503050406030204" pitchFamily="18" charset="0"/>
                                    </a:rPr>
                                    <m:t>=3</m:t>
                                  </m:r>
                                </m:sub>
                                <m:sup>
                                  <m:r>
                                    <a:rPr lang="en-US" sz="1850" i="1">
                                      <a:latin typeface="Cambria Math" panose="02040503050406030204" pitchFamily="18" charset="0"/>
                                    </a:rPr>
                                    <m:t>𝑛</m:t>
                                  </m:r>
                                </m:sup>
                                <m:e>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𝑖</m:t>
                                      </m:r>
                                    </m:sub>
                                  </m:sSub>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2</m:t>
                                      </m:r>
                                    </m:sub>
                                  </m:sSub>
                                  <m:sSub>
                                    <m:sSubPr>
                                      <m:ctrlPr>
                                        <a:rPr lang="en-US" sz="1850" i="1">
                                          <a:latin typeface="Cambria Math" panose="02040503050406030204" pitchFamily="18" charset="0"/>
                                        </a:rPr>
                                      </m:ctrlPr>
                                    </m:sSubPr>
                                    <m:e>
                                      <m:r>
                                        <a:rPr lang="en-US" sz="1850" i="1">
                                          <a:latin typeface="Cambria Math" panose="02040503050406030204" pitchFamily="18" charset="0"/>
                                        </a:rPr>
                                        <m:t>𝑦</m:t>
                                      </m:r>
                                    </m:e>
                                    <m:sub>
                                      <m:r>
                                        <a:rPr lang="en-US" sz="1850" i="1">
                                          <a:latin typeface="Cambria Math" panose="02040503050406030204" pitchFamily="18" charset="0"/>
                                        </a:rPr>
                                        <m:t>𝑖</m:t>
                                      </m:r>
                                    </m:sub>
                                  </m:sSub>
                                  <m:sSub>
                                    <m:sSubPr>
                                      <m:ctrlPr>
                                        <a:rPr lang="en-US" sz="1850" i="1">
                                          <a:latin typeface="Cambria Math" panose="02040503050406030204" pitchFamily="18" charset="0"/>
                                        </a:rPr>
                                      </m:ctrlPr>
                                    </m:sSubPr>
                                    <m:e>
                                      <m:r>
                                        <a:rPr lang="en-US" sz="1850" i="1">
                                          <a:latin typeface="Cambria Math" panose="02040503050406030204" pitchFamily="18" charset="0"/>
                                        </a:rPr>
                                        <m:t>𝑦</m:t>
                                      </m:r>
                                    </m:e>
                                    <m:sub>
                                      <m:r>
                                        <a:rPr lang="en-US" sz="1850" i="1">
                                          <a:latin typeface="Cambria Math" panose="02040503050406030204" pitchFamily="18" charset="0"/>
                                        </a:rPr>
                                        <m:t>2</m:t>
                                      </m:r>
                                    </m:sub>
                                  </m:sSub>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𝑖</m:t>
                                          </m:r>
                                        </m:sub>
                                      </m:sSub>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𝑋</m:t>
                                          </m:r>
                                        </m:e>
                                        <m:sub>
                                          <m:r>
                                            <a:rPr lang="en-US" sz="1850" i="1">
                                              <a:latin typeface="Cambria Math" panose="02040503050406030204" pitchFamily="18" charset="0"/>
                                            </a:rPr>
                                            <m:t>2</m:t>
                                          </m:r>
                                        </m:sub>
                                      </m:sSub>
                                    </m:e>
                                  </m:d>
                                </m:e>
                              </m:nary>
                            </m:e>
                          </m:d>
                        </m:e>
                      </m:d>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1</m:t>
                          </m:r>
                        </m:sub>
                      </m:sSub>
                      <m:r>
                        <a:rPr lang="en-US" sz="1850" i="1">
                          <a:latin typeface="Cambria Math" panose="02040503050406030204" pitchFamily="18" charset="0"/>
                        </a:rPr>
                        <m:t>+</m:t>
                      </m:r>
                      <m:sSub>
                        <m:sSubPr>
                          <m:ctrlPr>
                            <a:rPr lang="en-US" sz="1850" i="1">
                              <a:latin typeface="Cambria Math" panose="02040503050406030204" pitchFamily="18" charset="0"/>
                            </a:rPr>
                          </m:ctrlPr>
                        </m:sSubPr>
                        <m:e>
                          <m:r>
                            <a:rPr lang="en-US" sz="1850" i="1">
                              <a:latin typeface="Cambria Math" panose="02040503050406030204" pitchFamily="18" charset="0"/>
                            </a:rPr>
                            <m:t>𝜆</m:t>
                          </m:r>
                        </m:e>
                        <m:sub>
                          <m:r>
                            <a:rPr lang="en-US" sz="1850" i="1">
                              <a:latin typeface="Cambria Math" panose="02040503050406030204" pitchFamily="18" charset="0"/>
                            </a:rPr>
                            <m:t>2</m:t>
                          </m:r>
                        </m:sub>
                      </m:sSub>
                      <m:r>
                        <a:rPr lang="en-US" sz="1850" i="1">
                          <a:latin typeface="Cambria Math" panose="02040503050406030204" pitchFamily="18" charset="0"/>
                        </a:rPr>
                        <m:t>+</m:t>
                      </m:r>
                      <m:r>
                        <a:rPr lang="en-US" sz="1850" i="1">
                          <a:latin typeface="Cambria Math" panose="02040503050406030204" pitchFamily="18" charset="0"/>
                        </a:rPr>
                        <m:t>𝑐𝑜𝑛𝑠𝑡</m:t>
                      </m:r>
                    </m:oMath>
                  </m:oMathPara>
                </a14:m>
                <a:endParaRPr lang="en-US" sz="1850" dirty="0">
                  <a:effectLst/>
                  <a:ea typeface="SimSun" panose="02010600030101010101" pitchFamily="2" charset="-122"/>
                </a:endParaRPr>
              </a:p>
              <a:p>
                <a:pPr marL="0" marR="0" indent="0" algn="just">
                  <a:spcBef>
                    <a:spcPts val="0"/>
                  </a:spcBef>
                  <a:spcAft>
                    <a:spcPts val="0"/>
                  </a:spcAft>
                  <a:buNone/>
                </a:pPr>
                <a:endParaRPr lang="en-US" sz="1850" dirty="0"/>
              </a:p>
            </p:txBody>
          </p:sp>
        </mc:Choice>
        <mc:Fallback xmlns="">
          <p:sp>
            <p:nvSpPr>
              <p:cNvPr id="3" name="Content Placeholder 2">
                <a:extLst>
                  <a:ext uri="{FF2B5EF4-FFF2-40B4-BE49-F238E27FC236}">
                    <a16:creationId xmlns:a16="http://schemas.microsoft.com/office/drawing/2014/main" id="{A6A48A99-56CC-CE1D-FA8F-43F74EF7F1BA}"/>
                  </a:ext>
                </a:extLst>
              </p:cNvPr>
              <p:cNvSpPr>
                <a:spLocks noGrp="1" noRot="1" noChangeAspect="1" noMove="1" noResize="1" noEditPoints="1" noAdjustHandles="1" noChangeArrowheads="1" noChangeShapeType="1" noTextEdit="1"/>
              </p:cNvSpPr>
              <p:nvPr>
                <p:ph idx="1"/>
              </p:nvPr>
            </p:nvSpPr>
            <p:spPr>
              <a:xfrm>
                <a:off x="211015" y="914399"/>
                <a:ext cx="11774659" cy="5176066"/>
              </a:xfrm>
              <a:blipFill>
                <a:blip r:embed="rId4"/>
                <a:stretch>
                  <a:fillRect l="-466" t="-353" r="-46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AE7BA79-91F6-AD36-98FE-FB66E799961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EA229C2-2948-098D-BAA9-FB8B870EBA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9227872-71FD-E8B9-12D8-0AC7DA1B6829}"/>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169421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CB4B-7E42-0092-22C1-525D333089BA}"/>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0C496C-E3DD-34C7-8B1E-659BF52EBDF7}"/>
                  </a:ext>
                </a:extLst>
              </p:cNvPr>
              <p:cNvSpPr>
                <a:spLocks noGrp="1"/>
              </p:cNvSpPr>
              <p:nvPr>
                <p:ph idx="1"/>
              </p:nvPr>
            </p:nvSpPr>
            <p:spPr>
              <a:xfrm>
                <a:off x="253218" y="914399"/>
                <a:ext cx="11633982"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p>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the optimal weight vector </a:t>
                </a:r>
                <a14:m>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based on old values of two aforementioned Lagrange multipliers. Following linear constraint of two Lagrange multipliers specified by equation 2.4,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𝑗</m:t>
                          </m:r>
                        </m:sub>
                      </m:sSub>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We have (</a:t>
                </a:r>
                <a:r>
                  <a:rPr lang="en-US" sz="2100" dirty="0" err="1">
                    <a:effectLst/>
                    <a:latin typeface="Times New Roman" panose="02020603050405020304" pitchFamily="18" charset="0"/>
                    <a:ea typeface="SimSun" panose="02010600030101010101" pitchFamily="2" charset="-122"/>
                    <a:cs typeface="Times New Roman" panose="02020603050405020304" pitchFamily="18" charset="0"/>
                  </a:rPr>
                  <a:t>Honavar</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p. 10):</a:t>
                </a:r>
              </a:p>
              <a:p>
                <a:pPr marL="0" indent="0">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11</m:t>
                              </m:r>
                            </m:sub>
                          </m:sSub>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22</m:t>
                              </m:r>
                            </m:sub>
                          </m:sSub>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𝑠</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𝐾</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12</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𝑐𝑜𝑛𝑠𝑡</m:t>
                      </m:r>
                      <m:r>
                        <a:rPr lang="en-US" sz="2100" i="1">
                          <a:latin typeface="Cambria Math" panose="02040503050406030204" pitchFamily="18" charset="0"/>
                        </a:rPr>
                        <m:t>=−</m:t>
                      </m:r>
                      <m:f>
                        <m:fPr>
                          <m:ctrlPr>
                            <a:rPr lang="en-US" sz="2100" i="1">
                              <a:latin typeface="Cambria Math" panose="02040503050406030204" pitchFamily="18" charset="0"/>
                            </a:rPr>
                          </m:ctrlPr>
                        </m:fPr>
                        <m:num>
                          <m:r>
                            <a:rPr lang="en-US" sz="2100" i="1">
                              <a:latin typeface="Cambria Math" panose="02040503050406030204" pitchFamily="18" charset="0"/>
                            </a:rPr>
                            <m:t>1</m:t>
                          </m:r>
                        </m:num>
                        <m:den>
                          <m:r>
                            <a:rPr lang="en-US" sz="2100" i="1">
                              <a:latin typeface="Cambria Math" panose="02040503050406030204" pitchFamily="18" charset="0"/>
                            </a:rPr>
                            <m:t>2</m:t>
                          </m:r>
                        </m:den>
                      </m:f>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𝐾</m:t>
                              </m:r>
                            </m:e>
                            <m:sub>
                              <m:r>
                                <a:rPr lang="en-US" sz="2100" i="1">
                                  <a:latin typeface="Cambria Math" panose="02040503050406030204" pitchFamily="18" charset="0"/>
                                </a:rPr>
                                <m:t>11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𝐾</m:t>
                              </m:r>
                            </m:e>
                            <m:sub>
                              <m:r>
                                <a:rPr lang="en-US" sz="2100" i="1">
                                  <a:latin typeface="Cambria Math" panose="02040503050406030204" pitchFamily="18" charset="0"/>
                                </a:rPr>
                                <m:t>22</m:t>
                              </m:r>
                            </m:sub>
                          </m:sSub>
                          <m:r>
                            <a:rPr lang="en-US" sz="2100" i="1">
                              <a:latin typeface="Cambria Math" panose="02040503050406030204" pitchFamily="18" charset="0"/>
                            </a:rPr>
                            <m:t>−2</m:t>
                          </m:r>
                          <m:sSub>
                            <m:sSubPr>
                              <m:ctrlPr>
                                <a:rPr lang="en-US" sz="2100" i="1">
                                  <a:latin typeface="Cambria Math" panose="02040503050406030204" pitchFamily="18" charset="0"/>
                                </a:rPr>
                              </m:ctrlPr>
                            </m:sSubPr>
                            <m:e>
                              <m:r>
                                <a:rPr lang="en-US" sz="2100" i="1">
                                  <a:latin typeface="Cambria Math" panose="02040503050406030204" pitchFamily="18" charset="0"/>
                                </a:rPr>
                                <m:t>𝐾</m:t>
                              </m:r>
                            </m:e>
                            <m:sub>
                              <m:r>
                                <a:rPr lang="en-US" sz="2100" i="1">
                                  <a:latin typeface="Cambria Math" panose="02040503050406030204" pitchFamily="18" charset="0"/>
                                </a:rPr>
                                <m:t>12</m:t>
                              </m:r>
                            </m:sub>
                          </m:sSub>
                        </m:e>
                      </m:d>
                      <m:sSup>
                        <m:sSupPr>
                          <m:ctrlPr>
                            <a:rPr lang="en-US" sz="2100" i="1">
                              <a:latin typeface="Cambria Math" panose="02040503050406030204" pitchFamily="18" charset="0"/>
                            </a:rPr>
                          </m:ctrlPr>
                        </m:sSupPr>
                        <m:e>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2</m:t>
                                  </m:r>
                                </m:sub>
                              </m:sSub>
                            </m:e>
                          </m:d>
                        </m:e>
                        <m:sup>
                          <m:r>
                            <a:rPr lang="en-US" sz="2100" i="1">
                              <a:latin typeface="Cambria Math" panose="02040503050406030204" pitchFamily="18" charset="0"/>
                            </a:rPr>
                            <m:t>2</m:t>
                          </m:r>
                        </m:sup>
                      </m:sSup>
                      <m:r>
                        <a:rPr lang="en-US" sz="2100" i="1">
                          <a:latin typeface="Cambria Math" panose="02040503050406030204" pitchFamily="18" charset="0"/>
                        </a:rPr>
                        <m:t>+</m:t>
                      </m:r>
                      <m:d>
                        <m:dPr>
                          <m:ctrlPr>
                            <a:rPr lang="en-US" sz="2100" i="1">
                              <a:latin typeface="Cambria Math" panose="02040503050406030204" pitchFamily="18" charset="0"/>
                            </a:rPr>
                          </m:ctrlPr>
                        </m:dPr>
                        <m:e>
                          <m:r>
                            <a:rPr lang="en-US" sz="2100" i="1">
                              <a:latin typeface="Cambria Math" panose="02040503050406030204" pitchFamily="18" charset="0"/>
                            </a:rPr>
                            <m:t>1−</m:t>
                          </m:r>
                          <m:r>
                            <a:rPr lang="en-US" sz="2100" i="1">
                              <a:latin typeface="Cambria Math" panose="02040503050406030204" pitchFamily="18" charset="0"/>
                            </a:rPr>
                            <m:t>𝑠</m:t>
                          </m:r>
                          <m:r>
                            <a:rPr lang="en-US" sz="2100" i="1">
                              <a:latin typeface="Cambria Math" panose="02040503050406030204" pitchFamily="18" charset="0"/>
                            </a:rPr>
                            <m:t>+</m:t>
                          </m:r>
                          <m:r>
                            <a:rPr lang="en-US" sz="2100" i="1">
                              <a:latin typeface="Cambria Math" panose="02040503050406030204" pitchFamily="18" charset="0"/>
                            </a:rPr>
                            <m:t>𝑠</m:t>
                          </m:r>
                          <m:sSub>
                            <m:sSubPr>
                              <m:ctrlPr>
                                <a:rPr lang="en-US" sz="2100" i="1">
                                  <a:latin typeface="Cambria Math" panose="02040503050406030204" pitchFamily="18" charset="0"/>
                                </a:rPr>
                              </m:ctrlPr>
                            </m:sSubPr>
                            <m:e>
                              <m:r>
                                <a:rPr lang="en-US" sz="2100" i="1">
                                  <a:latin typeface="Cambria Math" panose="02040503050406030204" pitchFamily="18" charset="0"/>
                                </a:rPr>
                                <m:t>𝐾</m:t>
                              </m:r>
                            </m:e>
                            <m:sub>
                              <m:r>
                                <a:rPr lang="en-US" sz="2100" i="1">
                                  <a:latin typeface="Cambria Math" panose="02040503050406030204" pitchFamily="18" charset="0"/>
                                </a:rPr>
                                <m:t>11</m:t>
                              </m:r>
                            </m:sub>
                          </m:sSub>
                          <m:r>
                            <a:rPr lang="en-US" sz="2100" i="1">
                              <a:latin typeface="Cambria Math" panose="02040503050406030204" pitchFamily="18" charset="0"/>
                            </a:rPr>
                            <m:t>𝛾</m:t>
                          </m:r>
                          <m:r>
                            <a:rPr lang="en-US" sz="2100" i="1">
                              <a:latin typeface="Cambria Math" panose="02040503050406030204" pitchFamily="18" charset="0"/>
                            </a:rPr>
                            <m:t>−</m:t>
                          </m:r>
                          <m:r>
                            <a:rPr lang="en-US" sz="2100" i="1">
                              <a:latin typeface="Cambria Math" panose="02040503050406030204" pitchFamily="18" charset="0"/>
                            </a:rPr>
                            <m:t>𝑠</m:t>
                          </m:r>
                          <m:sSub>
                            <m:sSubPr>
                              <m:ctrlPr>
                                <a:rPr lang="en-US" sz="2100" i="1">
                                  <a:latin typeface="Cambria Math" panose="02040503050406030204" pitchFamily="18" charset="0"/>
                                </a:rPr>
                              </m:ctrlPr>
                            </m:sSubPr>
                            <m:e>
                              <m:r>
                                <a:rPr lang="en-US" sz="2100" i="1">
                                  <a:latin typeface="Cambria Math" panose="02040503050406030204" pitchFamily="18" charset="0"/>
                                </a:rPr>
                                <m:t>𝐾</m:t>
                              </m:r>
                            </m:e>
                            <m:sub>
                              <m:r>
                                <a:rPr lang="en-US" sz="2100" i="1">
                                  <a:latin typeface="Cambria Math" panose="02040503050406030204" pitchFamily="18" charset="0"/>
                                </a:rPr>
                                <m:t>12</m:t>
                              </m:r>
                            </m:sub>
                          </m:sSub>
                          <m:r>
                            <a:rPr lang="en-US" sz="2100" i="1">
                              <a:latin typeface="Cambria Math" panose="02040503050406030204" pitchFamily="18" charset="0"/>
                            </a:rPr>
                            <m:t>𝛾</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2</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2</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2</m:t>
                              </m:r>
                            </m:sub>
                          </m:sSub>
                        </m:e>
                      </m:d>
                      <m:sSub>
                        <m:sSubPr>
                          <m:ctrlPr>
                            <a:rPr lang="en-US" sz="2100" i="1">
                              <a:latin typeface="Cambria Math" panose="02040503050406030204" pitchFamily="18" charset="0"/>
                            </a:rPr>
                          </m:ctrlPr>
                        </m:sSubPr>
                        <m:e>
                          <m:r>
                            <a:rPr lang="en-US" sz="2100" i="1">
                              <a:latin typeface="Cambria Math" panose="02040503050406030204" pitchFamily="18" charset="0"/>
                            </a:rPr>
                            <m:t>𝜆</m:t>
                          </m:r>
                        </m:e>
                        <m:sub>
                          <m:r>
                            <a:rPr lang="en-US" sz="2100" i="1">
                              <a:latin typeface="Cambria Math" panose="02040503050406030204" pitchFamily="18" charset="0"/>
                            </a:rPr>
                            <m:t>2</m:t>
                          </m:r>
                        </m:sub>
                      </m:sSub>
                      <m:r>
                        <a:rPr lang="en-US" sz="2100" i="1">
                          <a:latin typeface="Cambria Math" panose="02040503050406030204" pitchFamily="18" charset="0"/>
                        </a:rPr>
                        <m:t>+</m:t>
                      </m:r>
                      <m:r>
                        <a:rPr lang="en-US" sz="2100" i="1">
                          <a:latin typeface="Cambria Math" panose="02040503050406030204" pitchFamily="18" charset="0"/>
                        </a:rPr>
                        <m:t>𝑐𝑜𝑛𝑠𝑡</m:t>
                      </m:r>
                    </m:oMath>
                  </m:oMathPara>
                </a14:m>
                <a:endParaRPr lang="en-US" sz="2100" dirty="0"/>
              </a:p>
            </p:txBody>
          </p:sp>
        </mc:Choice>
        <mc:Fallback xmlns="">
          <p:sp>
            <p:nvSpPr>
              <p:cNvPr id="3" name="Content Placeholder 2">
                <a:extLst>
                  <a:ext uri="{FF2B5EF4-FFF2-40B4-BE49-F238E27FC236}">
                    <a16:creationId xmlns:a16="http://schemas.microsoft.com/office/drawing/2014/main" id="{620C496C-E3DD-34C7-8B1E-659BF52EBDF7}"/>
                  </a:ext>
                </a:extLst>
              </p:cNvPr>
              <p:cNvSpPr>
                <a:spLocks noGrp="1" noRot="1" noChangeAspect="1" noMove="1" noResize="1" noEditPoints="1" noAdjustHandles="1" noChangeArrowheads="1" noChangeShapeType="1" noTextEdit="1"/>
              </p:cNvSpPr>
              <p:nvPr>
                <p:ph idx="1"/>
              </p:nvPr>
            </p:nvSpPr>
            <p:spPr>
              <a:xfrm>
                <a:off x="253218" y="914399"/>
                <a:ext cx="11633982" cy="5176066"/>
              </a:xfrm>
              <a:blipFill>
                <a:blip r:embed="rId4"/>
                <a:stretch>
                  <a:fillRect l="-629" t="-707" r="-629"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C63B766-79A5-FA69-033D-D350D73454E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22322183-E43F-928B-A409-BBF41988EAC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458E209-175F-A197-19CA-138C47675930}"/>
              </a:ext>
            </a:extLst>
          </p:cNvPr>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1647091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36F4-61AF-5410-39D1-8C0A50EB2985}"/>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607100-DBAD-9C76-444B-3C6DFF520FCC}"/>
                  </a:ext>
                </a:extLst>
              </p:cNvPr>
              <p:cNvSpPr>
                <a:spLocks noGrp="1"/>
              </p:cNvSpPr>
              <p:nvPr>
                <p:ph idx="1"/>
              </p:nvPr>
            </p:nvSpPr>
            <p:spPr>
              <a:xfrm>
                <a:off x="267286" y="914399"/>
                <a:ext cx="11633982" cy="5176066"/>
              </a:xfrm>
            </p:spPr>
            <p:txBody>
              <a:bodyPr>
                <a:normAutofit/>
              </a:bodyPr>
              <a:lstStyle/>
              <a:p>
                <a:pPr marL="0" marR="0" indent="0" algn="just">
                  <a:spcBef>
                    <a:spcPts val="0"/>
                  </a:spcBef>
                  <a:spcAft>
                    <a:spcPts val="0"/>
                  </a:spcAft>
                  <a:buNone/>
                </a:pPr>
                <a:r>
                  <a:rPr lang="en-US" sz="2000" dirty="0">
                    <a:effectLst/>
                    <a:ea typeface="SimSun" panose="02010600030101010101" pitchFamily="2" charset="-122"/>
                  </a:rPr>
                  <a:t>Let </a:t>
                </a:r>
                <a14:m>
                  <m:oMath xmlns:m="http://schemas.openxmlformats.org/officeDocument/2006/math">
                    <m:r>
                      <a:rPr lang="en-US" sz="2000" i="1">
                        <a:effectLst/>
                        <a:latin typeface="Cambria Math" panose="02040503050406030204" pitchFamily="18" charset="0"/>
                        <a:ea typeface="SimSun" panose="02010600030101010101" pitchFamily="2" charset="-122"/>
                      </a:rPr>
                      <m:t>𝜂</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11</m:t>
                        </m:r>
                      </m:sub>
                    </m:sSub>
                    <m:r>
                      <a:rPr lang="en-US" sz="2000" i="1">
                        <a:effectLst/>
                        <a:latin typeface="Cambria Math" panose="02040503050406030204" pitchFamily="18" charset="0"/>
                        <a:ea typeface="SimSun" panose="02010600030101010101" pitchFamily="2" charset="-122"/>
                      </a:rPr>
                      <m:t>−2</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22</m:t>
                        </m:r>
                      </m:sub>
                    </m:sSub>
                  </m:oMath>
                </a14:m>
                <a:r>
                  <a:rPr lang="en-US" sz="2000" dirty="0">
                    <a:effectLst/>
                    <a:ea typeface="SimSun" panose="02010600030101010101" pitchFamily="2" charset="-122"/>
                  </a:rPr>
                  <a:t> and assessing the coefficient of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we have (</a:t>
                </a:r>
                <a:r>
                  <a:rPr lang="en-US" sz="2000" dirty="0" err="1">
                    <a:effectLst/>
                    <a:ea typeface="SimSun" panose="02010600030101010101" pitchFamily="2" charset="-122"/>
                  </a:rPr>
                  <a:t>Honavar</a:t>
                </a:r>
                <a:r>
                  <a:rPr lang="en-US" sz="2000" dirty="0">
                    <a:effectLst/>
                    <a:ea typeface="SimSun" panose="02010600030101010101" pitchFamily="2" charset="-122"/>
                  </a:rPr>
                  <a:t>, p. 11):</a:t>
                </a:r>
              </a:p>
              <a:p>
                <a:pPr marL="0" indent="0">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1−</m:t>
                      </m:r>
                      <m:r>
                        <a:rPr lang="en-US" sz="2000" i="1">
                          <a:effectLst/>
                          <a:latin typeface="Cambria Math" panose="02040503050406030204" pitchFamily="18" charset="0"/>
                          <a:ea typeface="SimSun" panose="02010600030101010101" pitchFamily="2" charset="-122"/>
                        </a:rPr>
                        <m:t>𝑠</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𝑠</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11</m:t>
                          </m:r>
                        </m:sub>
                      </m:sSub>
                      <m:r>
                        <a:rPr lang="en-US" sz="2000" i="1">
                          <a:effectLst/>
                          <a:latin typeface="Cambria Math" panose="02040503050406030204" pitchFamily="18" charset="0"/>
                          <a:ea typeface="SimSun" panose="02010600030101010101" pitchFamily="2" charset="-122"/>
                        </a:rPr>
                        <m:t>𝛾</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𝑠</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𝐾</m:t>
                          </m:r>
                        </m:e>
                        <m:sub>
                          <m:r>
                            <a:rPr lang="en-US" sz="2000" i="1">
                              <a:effectLst/>
                              <a:latin typeface="Cambria Math" panose="02040503050406030204" pitchFamily="18" charset="0"/>
                              <a:ea typeface="SimSun" panose="02010600030101010101" pitchFamily="2" charset="-122"/>
                            </a:rPr>
                            <m:t>12</m:t>
                          </m:r>
                        </m:sub>
                      </m:sSub>
                      <m:r>
                        <a:rPr lang="en-US" sz="2000" i="1">
                          <a:effectLst/>
                          <a:latin typeface="Cambria Math" panose="02040503050406030204" pitchFamily="18" charset="0"/>
                          <a:ea typeface="SimSun" panose="02010600030101010101" pitchFamily="2" charset="-122"/>
                        </a:rPr>
                        <m:t>𝛾</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𝑣</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𝑣</m:t>
                          </m:r>
                        </m:e>
                        <m:sub>
                          <m:r>
                            <a:rPr lang="en-US" sz="2000" i="1">
                              <a:effectLst/>
                              <a:latin typeface="Cambria Math" panose="02040503050406030204" pitchFamily="18" charset="0"/>
                              <a:ea typeface="SimSun" panose="02010600030101010101" pitchFamily="2" charset="-122"/>
                            </a:rPr>
                            <m:t>2</m:t>
                          </m:r>
                        </m:sub>
                      </m:sSub>
                      <m:r>
                        <a:rPr lang="en-US" sz="2000" b="0" i="1" smtClean="0">
                          <a:effectLst/>
                          <a:latin typeface="Cambria Math" panose="02040503050406030204" pitchFamily="18" charset="0"/>
                          <a:ea typeface="SimSun" panose="02010600030101010101" pitchFamily="2" charset="-122"/>
                        </a:rPr>
                        <m:t>=</m:t>
                      </m:r>
                      <m:r>
                        <a:rPr lang="en-US" sz="2000" i="1">
                          <a:latin typeface="Cambria Math" panose="02040503050406030204" pitchFamily="18" charset="0"/>
                        </a:rPr>
                        <m:t>𝜂</m:t>
                      </m:r>
                      <m:sSubSup>
                        <m:sSubSupPr>
                          <m:ctrlPr>
                            <a:rPr lang="en-US" sz="2000" i="1">
                              <a:latin typeface="Cambria Math" panose="02040503050406030204" pitchFamily="18" charset="0"/>
                            </a:rPr>
                          </m:ctrlPr>
                        </m:sSubSupPr>
                        <m:e>
                          <m:r>
                            <a:rPr lang="en-US" sz="2000" i="1">
                              <a:latin typeface="Cambria Math" panose="02040503050406030204" pitchFamily="18" charset="0"/>
                            </a:rPr>
                            <m:t>𝜆</m:t>
                          </m:r>
                        </m:e>
                        <m:sub>
                          <m:r>
                            <a:rPr lang="en-US" sz="2000" i="1">
                              <a:latin typeface="Cambria Math" panose="02040503050406030204" pitchFamily="18" charset="0"/>
                            </a:rPr>
                            <m:t>2</m:t>
                          </m:r>
                        </m:sub>
                        <m:sup>
                          <m:r>
                            <m:rPr>
                              <m:sty m:val="p"/>
                            </m:rPr>
                            <a:rPr lang="en-US" sz="2000">
                              <a:latin typeface="Cambria Math" panose="02040503050406030204" pitchFamily="18" charset="0"/>
                            </a:rPr>
                            <m:t>old</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𝐸</m:t>
                              </m:r>
                            </m:e>
                            <m:sub>
                              <m:r>
                                <a:rPr lang="en-US" sz="2000" i="1">
                                  <a:latin typeface="Cambria Math" panose="02040503050406030204" pitchFamily="18" charset="0"/>
                                </a:rPr>
                                <m:t>2</m:t>
                              </m:r>
                            </m:sub>
                            <m:sup>
                              <m:r>
                                <m:rPr>
                                  <m:sty m:val="p"/>
                                </m:rPr>
                                <a:rPr lang="en-US" sz="2000">
                                  <a:latin typeface="Cambria Math" panose="02040503050406030204" pitchFamily="18" charset="0"/>
                                </a:rPr>
                                <m:t>old</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𝐸</m:t>
                              </m:r>
                            </m:e>
                            <m:sub>
                              <m:r>
                                <a:rPr lang="en-US" sz="2000" i="1">
                                  <a:latin typeface="Cambria Math" panose="02040503050406030204" pitchFamily="18" charset="0"/>
                                </a:rPr>
                                <m:t>1</m:t>
                              </m:r>
                            </m:sub>
                            <m:sup>
                              <m:r>
                                <m:rPr>
                                  <m:sty m:val="p"/>
                                </m:rPr>
                                <a:rPr lang="en-US" sz="2000">
                                  <a:latin typeface="Cambria Math" panose="02040503050406030204" pitchFamily="18" charset="0"/>
                                </a:rPr>
                                <m:t>old</m:t>
                              </m:r>
                            </m:sup>
                          </m:sSubSup>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According to equation 2.3,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and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oMath>
                </a14:m>
                <a:r>
                  <a:rPr lang="en-US" sz="2000" dirty="0">
                    <a:effectLst/>
                    <a:ea typeface="SimSun" panose="02010600030101010101" pitchFamily="2" charset="-122"/>
                  </a:rPr>
                  <a:t> are old prediction errors on </a:t>
                </a:r>
                <a:r>
                  <a:rPr lang="en-US" sz="2000" i="1" dirty="0">
                    <a:effectLst/>
                    <a:ea typeface="SimSun" panose="02010600030101010101" pitchFamily="2" charset="-122"/>
                  </a:rPr>
                  <a:t>X</a:t>
                </a:r>
                <a:r>
                  <a:rPr lang="en-US" sz="2000" baseline="-25000" dirty="0">
                    <a:effectLst/>
                    <a:ea typeface="SimSun" panose="02010600030101010101" pitchFamily="2" charset="-122"/>
                  </a:rPr>
                  <a:t>2</a:t>
                </a:r>
                <a:r>
                  <a:rPr lang="en-US" sz="2000" dirty="0">
                    <a:effectLst/>
                    <a:ea typeface="SimSun" panose="02010600030101010101" pitchFamily="2" charset="-122"/>
                  </a:rPr>
                  <a:t> and </a:t>
                </a:r>
                <a:r>
                  <a:rPr lang="en-US" sz="2000" i="1" dirty="0">
                    <a:effectLst/>
                    <a:ea typeface="SimSun" panose="02010600030101010101" pitchFamily="2" charset="-122"/>
                  </a:rPr>
                  <a:t>X</a:t>
                </a:r>
                <a:r>
                  <a:rPr lang="en-US" sz="2000" baseline="-25000" dirty="0">
                    <a:effectLst/>
                    <a:ea typeface="SimSun" panose="02010600030101010101" pitchFamily="2" charset="-122"/>
                  </a:rPr>
                  <a:t>1</a:t>
                </a:r>
                <a:r>
                  <a:rPr lang="en-US" sz="2000" dirty="0">
                    <a:effectLst/>
                    <a:ea typeface="SimSun" panose="02010600030101010101" pitchFamily="2" charset="-122"/>
                  </a:rPr>
                  <a:t>,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𝑗</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𝑊</m:t>
                              </m:r>
                            </m:e>
                            <m:sup>
                              <m:r>
                                <a:rPr lang="en-US" sz="2000" i="1">
                                  <a:effectLst/>
                                  <a:latin typeface="Cambria Math" panose="02040503050406030204" pitchFamily="18" charset="0"/>
                                  <a:ea typeface="SimSun" panose="02010600030101010101" pitchFamily="2" charset="-122"/>
                                </a:rPr>
                                <m:t>𝑜𝑙𝑑</m:t>
                              </m:r>
                            </m:sup>
                          </m:s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𝑗</m:t>
                              </m:r>
                            </m:sub>
                          </m:sSub>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𝑏</m:t>
                              </m:r>
                            </m:e>
                            <m:sup>
                              <m:r>
                                <m:rPr>
                                  <m:sty m:val="p"/>
                                </m:rPr>
                                <a:rPr lang="en-US" sz="2000">
                                  <a:effectLst/>
                                  <a:latin typeface="Cambria Math" panose="02040503050406030204" pitchFamily="18" charset="0"/>
                                  <a:ea typeface="SimSun" panose="02010600030101010101" pitchFamily="2" charset="-122"/>
                                </a:rPr>
                                <m:t>old</m:t>
                              </m:r>
                            </m:sup>
                          </m:sSup>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Thus, equation 2.6 specifies dual function with subject to the second Lagrange multiplier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that is optimized in conjunction with the first one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by SMO algorithm.</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r>
                        <a:rPr lang="en-US" sz="2000" i="1">
                          <a:effectLst/>
                          <a:latin typeface="Cambria Math" panose="02040503050406030204" pitchFamily="18" charset="0"/>
                          <a:ea typeface="SimSun" panose="02010600030101010101" pitchFamily="2" charset="-122"/>
                        </a:rPr>
                        <m:t>𝜂</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e>
                        <m:sup>
                          <m:r>
                            <a:rPr lang="en-US" sz="2000" i="1">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𝜂</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e>
                          </m:d>
                        </m:e>
                      </m:d>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𝑐𝑜𝑛𝑠𝑡</m:t>
                      </m:r>
                      <m:r>
                        <a:rPr lang="en-US" sz="2000" b="0" i="1" smtClean="0">
                          <a:effectLst/>
                          <a:latin typeface="Cambria Math" panose="02040503050406030204" pitchFamily="18" charset="0"/>
                          <a:ea typeface="SimSun" panose="02010600030101010101" pitchFamily="2" charset="-122"/>
                        </a:rPr>
                        <m:t>    (2.6)</m:t>
                      </m:r>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The first-order and second-order derivatives of dual function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with regard to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are: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num>
                        <m:den>
                          <m:r>
                            <m:rPr>
                              <m:sty m:val="p"/>
                            </m:rPr>
                            <a:rPr lang="en-US" sz="2000">
                              <a:effectLst/>
                              <a:latin typeface="Cambria Math" panose="02040503050406030204" pitchFamily="18" charset="0"/>
                              <a:ea typeface="SimSun" panose="02010600030101010101" pitchFamily="2" charset="-122"/>
                            </a:rPr>
                            <m:t>d</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den>
                      </m:f>
                      <m:r>
                        <m:rPr>
                          <m:aln/>
                        </m:rP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𝜂</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𝜂</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𝑦</m:t>
                          </m:r>
                        </m:e>
                        <m:sub>
                          <m:r>
                            <a:rPr lang="en-US" sz="2000" i="1">
                              <a:effectLst/>
                              <a:latin typeface="Cambria Math" panose="02040503050406030204" pitchFamily="18" charset="0"/>
                              <a:ea typeface="SimSun" panose="02010600030101010101" pitchFamily="2" charset="-122"/>
                            </a:rPr>
                            <m:t>2</m:t>
                          </m:r>
                        </m:sub>
                      </m:sSub>
                      <m:d>
                        <m:dPr>
                          <m:ctrlPr>
                            <a:rPr lang="en-US" sz="2000" i="1">
                              <a:effectLst/>
                              <a:latin typeface="Cambria Math" panose="02040503050406030204" pitchFamily="18" charset="0"/>
                              <a:ea typeface="SimSun" panose="02010600030101010101" pitchFamily="2" charset="-122"/>
                            </a:rPr>
                          </m:ctrlPr>
                        </m:dPr>
                        <m:e>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old</m:t>
                              </m:r>
                            </m:sup>
                          </m:sSubSup>
                          <m:r>
                            <a:rPr lang="en-US" sz="2000" i="1">
                              <a:effectLst/>
                              <a:latin typeface="Cambria Math" panose="02040503050406030204" pitchFamily="18" charset="0"/>
                              <a:ea typeface="SimSun" panose="02010600030101010101" pitchFamily="2" charset="-122"/>
                            </a:rPr>
                            <m:t>−</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𝐸</m:t>
                              </m:r>
                            </m:e>
                            <m:sub>
                              <m:r>
                                <a:rPr lang="en-US" sz="2000" i="1">
                                  <a:effectLst/>
                                  <a:latin typeface="Cambria Math" panose="02040503050406030204" pitchFamily="18" charset="0"/>
                                  <a:ea typeface="SimSun" panose="02010600030101010101" pitchFamily="2" charset="-122"/>
                                </a:rPr>
                                <m:t>1</m:t>
                              </m:r>
                            </m:sub>
                            <m:sup>
                              <m:r>
                                <m:rPr>
                                  <m:sty m:val="p"/>
                                </m:rPr>
                                <a:rPr lang="en-US" sz="2000">
                                  <a:effectLst/>
                                  <a:latin typeface="Cambria Math" panose="02040503050406030204" pitchFamily="18" charset="0"/>
                                  <a:ea typeface="SimSun" panose="02010600030101010101" pitchFamily="2" charset="-122"/>
                                </a:rPr>
                                <m:t>old</m:t>
                              </m:r>
                            </m:sup>
                          </m:sSubSup>
                        </m:e>
                      </m:d>
                      <m:r>
                        <a:rPr lang="en-US" sz="2000" b="0" i="1" smtClean="0">
                          <a:effectLst/>
                          <a:latin typeface="Cambria Math" panose="02040503050406030204" pitchFamily="18" charset="0"/>
                          <a:ea typeface="SimSun" panose="02010600030101010101" pitchFamily="2" charset="-122"/>
                        </a:rPr>
                        <m:t> </m:t>
                      </m:r>
                      <m:r>
                        <m:rPr>
                          <m:sty m:val="p"/>
                        </m:rPr>
                        <a:rPr lang="en-US" sz="2000" b="0" i="0" smtClean="0">
                          <a:effectLst/>
                          <a:latin typeface="Cambria Math" panose="02040503050406030204" pitchFamily="18" charset="0"/>
                          <a:ea typeface="SimSun" panose="02010600030101010101" pitchFamily="2" charset="-122"/>
                        </a:rPr>
                        <m:t>and</m:t>
                      </m:r>
                      <m:r>
                        <a:rPr lang="en-US" sz="2000" b="0" i="1" smtClean="0">
                          <a:effectLst/>
                          <a:latin typeface="Cambria Math" panose="02040503050406030204" pitchFamily="18" charset="0"/>
                          <a:ea typeface="SimSun" panose="02010600030101010101" pitchFamily="2" charset="-122"/>
                        </a:rPr>
                        <m:t> </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r>
                                <m:rPr>
                                  <m:sty m:val="p"/>
                                </m:rPr>
                                <a:rPr lang="en-US" sz="2000">
                                  <a:effectLst/>
                                  <a:latin typeface="Cambria Math" panose="02040503050406030204" pitchFamily="18" charset="0"/>
                                  <a:ea typeface="SimSun" panose="02010600030101010101" pitchFamily="2" charset="-122"/>
                                </a:rPr>
                                <m:t>d</m:t>
                              </m:r>
                            </m:e>
                            <m:sup>
                              <m:r>
                                <a:rPr lang="en-US" sz="2000">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𝑙</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num>
                        <m:den>
                          <m:r>
                            <m:rPr>
                              <m:sty m:val="p"/>
                            </m:rPr>
                            <a:rPr lang="en-US" sz="2000">
                              <a:effectLst/>
                              <a:latin typeface="Cambria Math" panose="02040503050406030204" pitchFamily="18" charset="0"/>
                              <a:ea typeface="SimSun" panose="02010600030101010101" pitchFamily="2" charset="-122"/>
                            </a:rPr>
                            <m:t>d</m:t>
                          </m:r>
                          <m:sSup>
                            <m:sSupPr>
                              <m:ctrlPr>
                                <a:rPr lang="en-US" sz="2000" i="1">
                                  <a:effectLst/>
                                  <a:latin typeface="Cambria Math" panose="02040503050406030204" pitchFamily="18" charset="0"/>
                                  <a:ea typeface="SimSun" panose="02010600030101010101" pitchFamily="2" charset="-122"/>
                                </a:rPr>
                              </m:ctrlPr>
                            </m:sSupPr>
                            <m:e>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Sub>
                                </m:e>
                              </m:d>
                            </m:e>
                            <m:sup>
                              <m:r>
                                <a:rPr lang="en-US" sz="2000" i="1">
                                  <a:effectLst/>
                                  <a:latin typeface="Cambria Math" panose="02040503050406030204" pitchFamily="18" charset="0"/>
                                  <a:ea typeface="SimSun" panose="02010600030101010101" pitchFamily="2" charset="-122"/>
                                </a:rPr>
                                <m:t>2</m:t>
                              </m:r>
                            </m:sup>
                          </m:sSup>
                        </m:den>
                      </m:f>
                      <m:r>
                        <m:rPr>
                          <m:aln/>
                        </m:rP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𝜂</m:t>
                      </m:r>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The quantity </a:t>
                </a:r>
                <a:r>
                  <a:rPr lang="en-US" sz="2000" i="1" dirty="0">
                    <a:effectLst/>
                    <a:ea typeface="SimSun" panose="02010600030101010101" pitchFamily="2" charset="-122"/>
                  </a:rPr>
                  <a:t>η</a:t>
                </a:r>
                <a:r>
                  <a:rPr lang="en-US" sz="2000" dirty="0">
                    <a:effectLst/>
                    <a:ea typeface="SimSun" panose="02010600030101010101" pitchFamily="2" charset="-122"/>
                  </a:rPr>
                  <a:t> is always non-negative due to:</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rPr>
                        <m:t>𝜂</m:t>
                      </m:r>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−2</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d>
                            <m:dPr>
                              <m:begChr m:val="|"/>
                              <m:endChr m:val="|"/>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1</m:t>
                                  </m:r>
                                </m:sub>
                              </m:sSub>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𝑋</m:t>
                                  </m:r>
                                </m:e>
                                <m:sub>
                                  <m:r>
                                    <a:rPr lang="en-US" sz="2000" i="1">
                                      <a:effectLst/>
                                      <a:latin typeface="Cambria Math" panose="02040503050406030204" pitchFamily="18" charset="0"/>
                                      <a:ea typeface="SimSun" panose="02010600030101010101" pitchFamily="2" charset="-122"/>
                                    </a:rPr>
                                    <m:t>2</m:t>
                                  </m:r>
                                </m:sub>
                              </m:sSub>
                            </m:e>
                          </m:d>
                        </m:e>
                        <m:sup>
                          <m:r>
                            <a:rPr lang="en-US" sz="2000" i="1">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≥0</m:t>
                      </m:r>
                    </m:oMath>
                  </m:oMathPara>
                </a14:m>
                <a:endParaRPr lang="en-US" sz="2000" dirty="0">
                  <a:effectLst/>
                  <a:ea typeface="SimSun" panose="02010600030101010101" pitchFamily="2" charset="-122"/>
                </a:endParaRPr>
              </a:p>
              <a:p>
                <a:pPr marL="0" indent="0">
                  <a:buNone/>
                </a:pPr>
                <a:r>
                  <a:rPr lang="en-US" sz="2000" dirty="0">
                    <a:effectLst/>
                    <a:ea typeface="SimSun" panose="02010600030101010101" pitchFamily="2" charset="-122"/>
                  </a:rPr>
                  <a:t>Recall that the goal of QP problem is to maximize the dual function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so as to find out the optimal multiplier (maximum point)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a:rPr lang="en-US" sz="2000" i="1">
                            <a:effectLst/>
                            <a:latin typeface="Cambria Math" panose="02040503050406030204" pitchFamily="18" charset="0"/>
                            <a:ea typeface="SimSun" panose="02010600030101010101" pitchFamily="2" charset="-122"/>
                          </a:rPr>
                          <m:t>∗</m:t>
                        </m:r>
                      </m:sup>
                    </m:sSubSup>
                  </m:oMath>
                </a14:m>
                <a:r>
                  <a:rPr lang="en-US" sz="2000" dirty="0">
                    <a:effectLst/>
                    <a:ea typeface="SimSun" panose="02010600030101010101" pitchFamily="2" charset="-122"/>
                  </a:rPr>
                  <a:t>. The second-order derivative of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is always non-negative and so, </a:t>
                </a:r>
                <a:r>
                  <a:rPr lang="en-US" sz="2000" i="1" dirty="0">
                    <a:effectLst/>
                    <a:ea typeface="SimSun" panose="02010600030101010101" pitchFamily="2" charset="-122"/>
                  </a:rPr>
                  <a:t>l</a:t>
                </a:r>
                <a:r>
                  <a:rPr lang="en-US" sz="2000" dirty="0">
                    <a:effectLst/>
                    <a:ea typeface="SimSun" panose="02010600030101010101" pitchFamily="2" charset="-122"/>
                  </a:rPr>
                  <a:t>(</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is concave function and there always exists the maximum point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a:rPr lang="en-US" sz="2000" i="1">
                            <a:effectLst/>
                            <a:latin typeface="Cambria Math" panose="02040503050406030204" pitchFamily="18" charset="0"/>
                            <a:ea typeface="SimSun" panose="02010600030101010101" pitchFamily="2" charset="-122"/>
                          </a:rPr>
                          <m:t>∗</m:t>
                        </m:r>
                      </m:sup>
                    </m:sSubSup>
                  </m:oMath>
                </a14:m>
                <a:r>
                  <a:rPr lang="en-US" sz="2000" dirty="0">
                    <a:effectLst/>
                    <a:ea typeface="SimSun" panose="02010600030101010101" pitchFamily="2" charset="-122"/>
                  </a:rPr>
                  <a:t>.</a:t>
                </a:r>
                <a:endParaRPr lang="en-US" sz="2000" dirty="0"/>
              </a:p>
            </p:txBody>
          </p:sp>
        </mc:Choice>
        <mc:Fallback xmlns="">
          <p:sp>
            <p:nvSpPr>
              <p:cNvPr id="3" name="Content Placeholder 2">
                <a:extLst>
                  <a:ext uri="{FF2B5EF4-FFF2-40B4-BE49-F238E27FC236}">
                    <a16:creationId xmlns:a16="http://schemas.microsoft.com/office/drawing/2014/main" id="{02607100-DBAD-9C76-444B-3C6DFF520FCC}"/>
                  </a:ext>
                </a:extLst>
              </p:cNvPr>
              <p:cNvSpPr>
                <a:spLocks noGrp="1" noRot="1" noChangeAspect="1" noMove="1" noResize="1" noEditPoints="1" noAdjustHandles="1" noChangeArrowheads="1" noChangeShapeType="1" noTextEdit="1"/>
              </p:cNvSpPr>
              <p:nvPr>
                <p:ph idx="1"/>
              </p:nvPr>
            </p:nvSpPr>
            <p:spPr>
              <a:xfrm>
                <a:off x="267286" y="914399"/>
                <a:ext cx="11633982" cy="5176066"/>
              </a:xfrm>
              <a:blipFill>
                <a:blip r:embed="rId4"/>
                <a:stretch>
                  <a:fillRect l="-577" t="-589" r="-524" b="-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8F01FA3-F8AA-D0BB-45C0-A9E43DD6098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BCBE562-98EA-40F8-EBE1-6A79F8B9847C}"/>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DFA0B4-A20F-5F69-602D-D24F47DE206B}"/>
              </a:ext>
            </a:extLst>
          </p:cNvPr>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5311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D781-7D75-55B8-83F6-DC90694E4C10}"/>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ED492-61E8-DF9D-EC26-F69E80877A34}"/>
                  </a:ext>
                </a:extLst>
              </p:cNvPr>
              <p:cNvSpPr>
                <a:spLocks noGrp="1"/>
              </p:cNvSpPr>
              <p:nvPr>
                <p:ph idx="1"/>
              </p:nvPr>
            </p:nvSpPr>
            <p:spPr>
              <a:xfrm>
                <a:off x="168813" y="914399"/>
                <a:ext cx="11816861" cy="5176066"/>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gets maximal if its first-order derivative is equal to zero:</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d>
                        </m:num>
                        <m:den>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en>
                      </m:f>
                      <m:r>
                        <m:rPr>
                          <m:aln/>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Therefore, the new values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that are solutions of the smallest optimization problem of SMO algorithm are: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Shortly, we have:</a:t>
                </a:r>
                <a:endParaRPr lang="en-US" sz="2000" dirty="0">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rPr>
                          </m:ctrlPr>
                        </m:mP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e>
                        </m:m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000" i="1">
                                        <a:effectLst/>
                                        <a:latin typeface="Cambria Math" panose="020405030504060302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𝜂</m:t>
                                </m:r>
                              </m:den>
                            </m:f>
                          </m:e>
                        </m:mr>
                      </m:m>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(2.7)</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Obviously,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000" dirty="0">
                    <a:effectLst/>
                    <a:latin typeface="Times New Roman" panose="02020603050405020304" pitchFamily="18" charset="0"/>
                    <a:ea typeface="SimSun" panose="02010600030101010101" pitchFamily="2" charset="-122"/>
                  </a:rPr>
                  <a:t> is totally determined in accordance with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000" dirty="0">
                    <a:effectLst/>
                    <a:latin typeface="Times New Roman" panose="02020603050405020304" pitchFamily="18" charset="0"/>
                    <a:ea typeface="SimSun" panose="02010600030101010101" pitchFamily="2" charset="-122"/>
                  </a:rPr>
                  <a:t>, thus we should focus on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9ACED492-61E8-DF9D-EC26-F69E80877A34}"/>
                  </a:ext>
                </a:extLst>
              </p:cNvPr>
              <p:cNvSpPr>
                <a:spLocks noGrp="1" noRot="1" noChangeAspect="1" noMove="1" noResize="1" noEditPoints="1" noAdjustHandles="1" noChangeArrowheads="1" noChangeShapeType="1" noTextEdit="1"/>
              </p:cNvSpPr>
              <p:nvPr>
                <p:ph idx="1"/>
              </p:nvPr>
            </p:nvSpPr>
            <p:spPr>
              <a:xfrm>
                <a:off x="168813" y="914399"/>
                <a:ext cx="11816861" cy="5176066"/>
              </a:xfrm>
              <a:blipFill>
                <a:blip r:embed="rId4"/>
                <a:stretch>
                  <a:fillRect l="-568" t="-589" r="-516" b="-3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7EAE71-C635-48AB-3745-E9EE3BE05CB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0A7F4638-BDDF-4FB7-2102-6ADA140673D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02A8E9E-E268-8211-6FF1-09B5B84FFE55}"/>
              </a:ext>
            </a:extLst>
          </p:cNvPr>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79780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Support vector machine</a:t>
            </a:r>
          </a:p>
          <a:p>
            <a:pPr marL="457200" indent="-457200">
              <a:buFont typeface="+mj-lt"/>
              <a:buAutoNum type="arabicPeriod"/>
            </a:pPr>
            <a:r>
              <a:rPr lang="en-US" dirty="0"/>
              <a:t>Sequential minimal optimization</a:t>
            </a:r>
          </a:p>
          <a:p>
            <a:pPr marL="457200" indent="-457200">
              <a:buFont typeface="+mj-lt"/>
              <a:buAutoNum type="arabicPeriod"/>
            </a:pPr>
            <a:r>
              <a:rPr lang="en-US" dirty="0"/>
              <a:t>An example of data classification by SVM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Date Placeholder 5"/>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349B-EE50-E536-1043-C4404298A8DD}"/>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1312B7-69E2-8D12-8B0B-DBCAD666C622}"/>
                  </a:ext>
                </a:extLst>
              </p:cNvPr>
              <p:cNvSpPr>
                <a:spLocks noGrp="1"/>
              </p:cNvSpPr>
              <p:nvPr>
                <p:ph idx="1"/>
              </p:nvPr>
            </p:nvSpPr>
            <p:spPr>
              <a:xfrm>
                <a:off x="267286" y="914399"/>
                <a:ext cx="6260123" cy="5176066"/>
              </a:xfrm>
            </p:spPr>
            <p:txBody>
              <a:bodyPr>
                <a:noAutofit/>
              </a:bodyPr>
              <a:lstStyle/>
              <a:p>
                <a:pPr marL="0" lvl="0" indent="0">
                  <a:buNone/>
                </a:pPr>
                <a:r>
                  <a:rPr lang="en-US" sz="2000" dirty="0">
                    <a:effectLst/>
                    <a:ea typeface="SimSun" panose="02010600030101010101" pitchFamily="2" charset="-122"/>
                  </a:rPr>
                  <a:t>Because multipliers </a:t>
                </a:r>
                <a:r>
                  <a:rPr lang="en-US" sz="2000" i="1" dirty="0" err="1">
                    <a:effectLst/>
                    <a:ea typeface="SimSun" panose="02010600030101010101" pitchFamily="2" charset="-122"/>
                  </a:rPr>
                  <a:t>λ</a:t>
                </a:r>
                <a:r>
                  <a:rPr lang="en-US" sz="2000" i="1" baseline="-25000" dirty="0" err="1">
                    <a:effectLst/>
                    <a:ea typeface="SimSun" panose="02010600030101010101" pitchFamily="2" charset="-122"/>
                  </a:rPr>
                  <a:t>i</a:t>
                </a:r>
                <a:r>
                  <a:rPr lang="en-US" sz="2000" dirty="0">
                    <a:effectLst/>
                    <a:ea typeface="SimSun" panose="02010600030101010101" pitchFamily="2" charset="-122"/>
                  </a:rPr>
                  <a:t> are bounded, </a:t>
                </a:r>
                <a14:m>
                  <m:oMath xmlns:m="http://schemas.openxmlformats.org/officeDocument/2006/math">
                    <m:r>
                      <a:rPr lang="en-US" sz="2000">
                        <a:effectLst/>
                        <a:latin typeface="Cambria Math" panose="02040503050406030204" pitchFamily="18" charset="0"/>
                        <a:ea typeface="SimSun" panose="02010600030101010101" pitchFamily="2" charset="-122"/>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𝑖</m:t>
                        </m:r>
                      </m:sub>
                    </m:sSub>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𝐶</m:t>
                    </m:r>
                  </m:oMath>
                </a14:m>
                <a:r>
                  <a:rPr lang="en-US" sz="2000" dirty="0">
                    <a:effectLst/>
                    <a:ea typeface="SimSun" panose="02010600030101010101" pitchFamily="2" charset="-122"/>
                  </a:rPr>
                  <a:t>, it is required to find out the range of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new</m:t>
                        </m:r>
                      </m:sup>
                    </m:sSubSup>
                  </m:oMath>
                </a14:m>
                <a:r>
                  <a:rPr lang="en-US" sz="2000" dirty="0">
                    <a:effectLst/>
                    <a:ea typeface="SimSun" panose="02010600030101010101" pitchFamily="2" charset="-122"/>
                  </a:rPr>
                  <a:t>. Let </a:t>
                </a:r>
                <a:r>
                  <a:rPr lang="en-US" sz="2000" i="1" dirty="0">
                    <a:effectLst/>
                    <a:ea typeface="SimSun" panose="02010600030101010101" pitchFamily="2" charset="-122"/>
                  </a:rPr>
                  <a:t>L</a:t>
                </a:r>
                <a:r>
                  <a:rPr lang="en-US" sz="2000" dirty="0">
                    <a:effectLst/>
                    <a:ea typeface="SimSun" panose="02010600030101010101" pitchFamily="2" charset="-122"/>
                  </a:rPr>
                  <a:t> and </a:t>
                </a:r>
                <a:r>
                  <a:rPr lang="en-US" sz="2000" i="1" dirty="0">
                    <a:effectLst/>
                    <a:ea typeface="SimSun" panose="02010600030101010101" pitchFamily="2" charset="-122"/>
                  </a:rPr>
                  <a:t>U</a:t>
                </a:r>
                <a:r>
                  <a:rPr lang="en-US" sz="2000" dirty="0">
                    <a:effectLst/>
                    <a:ea typeface="SimSun" panose="02010600030101010101" pitchFamily="2" charset="-122"/>
                  </a:rPr>
                  <a:t> be lower bound and upper bound of </a:t>
                </a:r>
                <a14:m>
                  <m:oMath xmlns:m="http://schemas.openxmlformats.org/officeDocument/2006/math">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rPr>
                          <m:t>𝜆</m:t>
                        </m:r>
                      </m:e>
                      <m:sub>
                        <m:r>
                          <a:rPr lang="en-US" sz="2000" i="1">
                            <a:effectLst/>
                            <a:latin typeface="Cambria Math" panose="02040503050406030204" pitchFamily="18" charset="0"/>
                            <a:ea typeface="SimSun" panose="02010600030101010101" pitchFamily="2" charset="-122"/>
                          </a:rPr>
                          <m:t>2</m:t>
                        </m:r>
                      </m:sub>
                      <m:sup>
                        <m:r>
                          <m:rPr>
                            <m:sty m:val="p"/>
                          </m:rPr>
                          <a:rPr lang="en-US" sz="2000">
                            <a:effectLst/>
                            <a:latin typeface="Cambria Math" panose="02040503050406030204" pitchFamily="18" charset="0"/>
                            <a:ea typeface="SimSun" panose="02010600030101010101" pitchFamily="2" charset="-122"/>
                          </a:rPr>
                          <m:t>new</m:t>
                        </m:r>
                      </m:sup>
                    </m:sSubSup>
                  </m:oMath>
                </a14:m>
                <a:r>
                  <a:rPr lang="en-US" sz="2000" dirty="0">
                    <a:effectLst/>
                    <a:ea typeface="SimSun" panose="02010600030101010101" pitchFamily="2" charset="-122"/>
                  </a:rPr>
                  <a:t>, respectively. </a:t>
                </a:r>
                <a:r>
                  <a:rPr lang="en-US" sz="2000" dirty="0"/>
                  <a:t>If </a:t>
                </a:r>
                <a:r>
                  <a:rPr lang="en-US" sz="2000" i="1" dirty="0"/>
                  <a:t>s = </a:t>
                </a:r>
                <a:r>
                  <a:rPr lang="en-US" sz="2000" dirty="0"/>
                  <a:t>1, then </a:t>
                </a:r>
                <a:r>
                  <a:rPr lang="en-US" sz="2000" i="1" dirty="0"/>
                  <a:t>λ</a:t>
                </a:r>
                <a:r>
                  <a:rPr lang="en-US" sz="2000" baseline="-25000" dirty="0"/>
                  <a:t>1</a:t>
                </a:r>
                <a:r>
                  <a:rPr lang="en-US" sz="2000" dirty="0"/>
                  <a:t> + </a:t>
                </a:r>
                <a:r>
                  <a:rPr lang="en-US" sz="2000" i="1" dirty="0"/>
                  <a:t>λ</a:t>
                </a:r>
                <a:r>
                  <a:rPr lang="en-US" sz="2000" baseline="-25000" dirty="0"/>
                  <a:t>2</a:t>
                </a:r>
                <a:r>
                  <a:rPr lang="en-US" sz="2000" dirty="0"/>
                  <a:t> = </a:t>
                </a:r>
                <a:r>
                  <a:rPr lang="en-US" sz="2000" i="1" dirty="0"/>
                  <a:t>γ</a:t>
                </a:r>
                <a:r>
                  <a:rPr lang="en-US" sz="2000" dirty="0"/>
                  <a:t>. There are two sub-cases (see </a:t>
                </a:r>
                <a:r>
                  <a:rPr lang="en-US" sz="2000" b="1" dirty="0"/>
                  <a:t>figure 2.3</a:t>
                </a:r>
                <a:r>
                  <a:rPr lang="en-US" sz="2000" dirty="0"/>
                  <a:t>) as follows (</a:t>
                </a:r>
                <a:r>
                  <a:rPr lang="en-US" sz="2000" dirty="0" err="1"/>
                  <a:t>Honavar</a:t>
                </a:r>
                <a:r>
                  <a:rPr lang="en-US" sz="2000" dirty="0"/>
                  <a:t>, p. 11-12):</a:t>
                </a:r>
              </a:p>
              <a:p>
                <a:pPr lvl="0"/>
                <a:r>
                  <a:rPr lang="en-US" sz="2000" dirty="0"/>
                  <a:t>If </a:t>
                </a:r>
                <a:r>
                  <a:rPr lang="en-US" sz="2000" i="1" dirty="0"/>
                  <a:t>γ</a:t>
                </a:r>
                <a:r>
                  <a:rPr lang="en-US" sz="2000" dirty="0"/>
                  <a:t> ≥ </a:t>
                </a:r>
                <a:r>
                  <a:rPr lang="en-US" sz="2000" i="1" dirty="0"/>
                  <a:t>C</a:t>
                </a:r>
                <a:r>
                  <a:rPr lang="en-US" sz="2000" dirty="0"/>
                  <a:t> then </a:t>
                </a:r>
                <a:r>
                  <a:rPr lang="en-US" sz="2000" i="1" dirty="0"/>
                  <a:t>L</a:t>
                </a:r>
                <a:r>
                  <a:rPr lang="en-US" sz="2000" dirty="0"/>
                  <a:t> = </a:t>
                </a:r>
                <a:r>
                  <a:rPr lang="en-US" sz="2000" i="1" dirty="0"/>
                  <a:t>γ</a:t>
                </a:r>
                <a:r>
                  <a:rPr lang="en-US" sz="2000" dirty="0"/>
                  <a:t> – </a:t>
                </a:r>
                <a:r>
                  <a:rPr lang="en-US" sz="2000" i="1" dirty="0"/>
                  <a:t>C</a:t>
                </a:r>
                <a:r>
                  <a:rPr lang="en-US" sz="2000" dirty="0"/>
                  <a:t> and </a:t>
                </a:r>
                <a:r>
                  <a:rPr lang="en-US" sz="2000" i="1" dirty="0"/>
                  <a:t>U</a:t>
                </a:r>
                <a:r>
                  <a:rPr lang="en-US" sz="2000" dirty="0"/>
                  <a:t> = </a:t>
                </a:r>
                <a:r>
                  <a:rPr lang="en-US" sz="2000" i="1" dirty="0"/>
                  <a:t>C</a:t>
                </a:r>
                <a:r>
                  <a:rPr lang="en-US" sz="2000" dirty="0"/>
                  <a:t>.</a:t>
                </a:r>
              </a:p>
              <a:p>
                <a:pPr lvl="0"/>
                <a:r>
                  <a:rPr lang="en-US" sz="2000" dirty="0"/>
                  <a:t>If </a:t>
                </a:r>
                <a:r>
                  <a:rPr lang="en-US" sz="2000" i="1" dirty="0"/>
                  <a:t>γ</a:t>
                </a:r>
                <a:r>
                  <a:rPr lang="en-US" sz="2000" dirty="0"/>
                  <a:t> &lt; </a:t>
                </a:r>
                <a:r>
                  <a:rPr lang="en-US" sz="2000" i="1" dirty="0"/>
                  <a:t>C</a:t>
                </a:r>
                <a:r>
                  <a:rPr lang="en-US" sz="2000" dirty="0"/>
                  <a:t> then </a:t>
                </a:r>
                <a:r>
                  <a:rPr lang="en-US" sz="2000" i="1" dirty="0"/>
                  <a:t>L</a:t>
                </a:r>
                <a:r>
                  <a:rPr lang="en-US" sz="2000" dirty="0"/>
                  <a:t> = 0 and </a:t>
                </a:r>
                <a:r>
                  <a:rPr lang="en-US" sz="2000" i="1" dirty="0"/>
                  <a:t>U</a:t>
                </a:r>
                <a:r>
                  <a:rPr lang="en-US" sz="2000" dirty="0"/>
                  <a:t> = </a:t>
                </a:r>
                <a:r>
                  <a:rPr lang="en-US" sz="2000" i="1" dirty="0"/>
                  <a:t>γ</a:t>
                </a:r>
                <a:r>
                  <a:rPr lang="en-US" sz="2000" dirty="0"/>
                  <a:t>.</a:t>
                </a:r>
              </a:p>
              <a:p>
                <a:pPr marL="0" lvl="0" indent="0">
                  <a:buNone/>
                </a:pPr>
                <a:endParaRPr lang="en-US" sz="2000" dirty="0"/>
              </a:p>
              <a:p>
                <a:pPr marL="0" lvl="0" indent="0">
                  <a:buNone/>
                </a:pPr>
                <a:endParaRPr lang="en-US" sz="2000" dirty="0"/>
              </a:p>
              <a:p>
                <a:pPr marL="0" lvl="0" indent="0">
                  <a:buNone/>
                </a:pPr>
                <a:endParaRPr lang="en-US" sz="2000" dirty="0"/>
              </a:p>
              <a:p>
                <a:pPr marL="0" marR="0" lvl="0" indent="0" algn="just">
                  <a:spcBef>
                    <a:spcPts val="0"/>
                  </a:spcBef>
                  <a:spcAft>
                    <a:spcPts val="0"/>
                  </a:spcAft>
                  <a:buNone/>
                </a:pPr>
                <a:r>
                  <a:rPr lang="en-US" sz="2000" dirty="0">
                    <a:effectLst/>
                    <a:ea typeface="SimSun" panose="02010600030101010101" pitchFamily="2" charset="-122"/>
                  </a:rPr>
                  <a:t>If </a:t>
                </a:r>
                <a:r>
                  <a:rPr lang="en-US" sz="2000" i="1" dirty="0">
                    <a:effectLst/>
                    <a:ea typeface="SimSun" panose="02010600030101010101" pitchFamily="2" charset="-122"/>
                  </a:rPr>
                  <a:t>s </a:t>
                </a:r>
                <a:r>
                  <a:rPr lang="en-US" sz="2000" dirty="0">
                    <a:effectLst/>
                    <a:ea typeface="SimSun" panose="02010600030101010101" pitchFamily="2" charset="-122"/>
                  </a:rPr>
                  <a:t>=</a:t>
                </a:r>
                <a:r>
                  <a:rPr lang="en-US" sz="2000" i="1" dirty="0">
                    <a:effectLst/>
                    <a:ea typeface="SimSun" panose="02010600030101010101" pitchFamily="2" charset="-122"/>
                  </a:rPr>
                  <a:t> –</a:t>
                </a:r>
                <a:r>
                  <a:rPr lang="en-US" sz="2000" dirty="0">
                    <a:effectLst/>
                    <a:ea typeface="SimSun" panose="02010600030101010101" pitchFamily="2" charset="-122"/>
                  </a:rPr>
                  <a:t>1, then </a:t>
                </a:r>
                <a:r>
                  <a:rPr lang="en-US" sz="2000" i="1" dirty="0">
                    <a:effectLst/>
                    <a:ea typeface="SimSun" panose="02010600030101010101" pitchFamily="2" charset="-122"/>
                  </a:rPr>
                  <a:t>λ</a:t>
                </a:r>
                <a:r>
                  <a:rPr lang="en-US" sz="2000" baseline="-25000" dirty="0">
                    <a:effectLst/>
                    <a:ea typeface="SimSun" panose="02010600030101010101" pitchFamily="2" charset="-122"/>
                  </a:rPr>
                  <a:t>1</a:t>
                </a:r>
                <a:r>
                  <a:rPr lang="en-US" sz="2000" dirty="0">
                    <a:effectLst/>
                    <a:ea typeface="SimSun" panose="02010600030101010101" pitchFamily="2" charset="-122"/>
                  </a:rPr>
                  <a:t> </a:t>
                </a:r>
                <a:r>
                  <a:rPr lang="en-US" sz="2000" i="1" dirty="0">
                    <a:effectLst/>
                    <a:ea typeface="SimSun" panose="02010600030101010101" pitchFamily="2" charset="-122"/>
                  </a:rPr>
                  <a:t>–</a:t>
                </a:r>
                <a:r>
                  <a:rPr lang="en-US" sz="2000" dirty="0">
                    <a:effectLst/>
                    <a:ea typeface="SimSun" panose="02010600030101010101" pitchFamily="2" charset="-122"/>
                  </a:rPr>
                  <a:t> </a:t>
                </a:r>
                <a:r>
                  <a:rPr lang="en-US" sz="2000" i="1" dirty="0">
                    <a:effectLst/>
                    <a:ea typeface="SimSun" panose="02010600030101010101" pitchFamily="2" charset="-122"/>
                  </a:rPr>
                  <a:t>λ</a:t>
                </a:r>
                <a:r>
                  <a:rPr lang="en-US" sz="2000" baseline="-25000" dirty="0">
                    <a:effectLst/>
                    <a:ea typeface="SimSun" panose="02010600030101010101" pitchFamily="2" charset="-122"/>
                  </a:rPr>
                  <a:t>2</a:t>
                </a:r>
                <a:r>
                  <a:rPr lang="en-US" sz="2000" dirty="0">
                    <a:effectLst/>
                    <a:ea typeface="SimSun" panose="02010600030101010101" pitchFamily="2" charset="-122"/>
                  </a:rPr>
                  <a:t> = </a:t>
                </a:r>
                <a:r>
                  <a:rPr lang="en-US" sz="2000" i="1" dirty="0">
                    <a:effectLst/>
                    <a:ea typeface="SimSun" panose="02010600030101010101" pitchFamily="2" charset="-122"/>
                  </a:rPr>
                  <a:t>γ</a:t>
                </a:r>
                <a:r>
                  <a:rPr lang="en-US" sz="2000" dirty="0">
                    <a:effectLst/>
                    <a:ea typeface="SimSun" panose="02010600030101010101" pitchFamily="2" charset="-122"/>
                  </a:rPr>
                  <a:t>. There are two sub-cases (see </a:t>
                </a:r>
                <a:r>
                  <a:rPr lang="en-US" sz="2000" b="1" dirty="0">
                    <a:effectLst/>
                    <a:ea typeface="SimSun" panose="02010600030101010101" pitchFamily="2" charset="-122"/>
                  </a:rPr>
                  <a:t>figure 2.4</a:t>
                </a:r>
                <a:r>
                  <a:rPr lang="en-US" sz="2000" dirty="0">
                    <a:effectLst/>
                    <a:ea typeface="SimSun" panose="02010600030101010101" pitchFamily="2" charset="-122"/>
                  </a:rPr>
                  <a:t>) as follows (</a:t>
                </a:r>
                <a:r>
                  <a:rPr lang="en-US" sz="2000" dirty="0" err="1">
                    <a:effectLst/>
                    <a:ea typeface="SimSun" panose="02010600030101010101" pitchFamily="2" charset="-122"/>
                  </a:rPr>
                  <a:t>Honavar</a:t>
                </a:r>
                <a:r>
                  <a:rPr lang="en-US" sz="2000" dirty="0">
                    <a:effectLst/>
                    <a:ea typeface="SimSun" panose="02010600030101010101" pitchFamily="2" charset="-122"/>
                  </a:rPr>
                  <a:t>, pp. 11-13):</a:t>
                </a:r>
              </a:p>
              <a:p>
                <a:r>
                  <a:rPr lang="en-US" sz="2000" dirty="0">
                    <a:effectLst/>
                    <a:ea typeface="PMingLiU" panose="02020500000000000000" pitchFamily="18" charset="-120"/>
                  </a:rPr>
                  <a:t>If </a:t>
                </a:r>
                <a:r>
                  <a:rPr lang="en-US" sz="2000" i="1" dirty="0">
                    <a:effectLst/>
                    <a:ea typeface="PMingLiU" panose="02020500000000000000" pitchFamily="18" charset="-120"/>
                  </a:rPr>
                  <a:t>γ</a:t>
                </a:r>
                <a:r>
                  <a:rPr lang="en-US" sz="2000" dirty="0">
                    <a:effectLst/>
                    <a:ea typeface="PMingLiU" panose="02020500000000000000" pitchFamily="18" charset="-120"/>
                  </a:rPr>
                  <a:t> ≥ 0 then </a:t>
                </a:r>
                <a:r>
                  <a:rPr lang="en-US" sz="2000" i="1" dirty="0">
                    <a:effectLst/>
                    <a:ea typeface="PMingLiU" panose="02020500000000000000" pitchFamily="18" charset="-120"/>
                  </a:rPr>
                  <a:t>L</a:t>
                </a:r>
                <a:r>
                  <a:rPr lang="en-US" sz="2000" dirty="0">
                    <a:effectLst/>
                    <a:ea typeface="PMingLiU" panose="02020500000000000000" pitchFamily="18" charset="-120"/>
                  </a:rPr>
                  <a:t> = 0 and </a:t>
                </a:r>
                <a:r>
                  <a:rPr lang="en-US" sz="2000" i="1" dirty="0">
                    <a:effectLst/>
                    <a:ea typeface="PMingLiU" panose="02020500000000000000" pitchFamily="18" charset="-120"/>
                  </a:rPr>
                  <a:t>U</a:t>
                </a:r>
                <a:r>
                  <a:rPr lang="en-US" sz="2000" dirty="0">
                    <a:effectLst/>
                    <a:ea typeface="PMingLiU" panose="02020500000000000000" pitchFamily="18" charset="-120"/>
                  </a:rPr>
                  <a:t> = </a:t>
                </a:r>
                <a:r>
                  <a:rPr lang="en-US" sz="2000" i="1" dirty="0">
                    <a:effectLst/>
                    <a:ea typeface="PMingLiU" panose="02020500000000000000" pitchFamily="18" charset="-120"/>
                  </a:rPr>
                  <a:t>C</a:t>
                </a:r>
                <a:r>
                  <a:rPr lang="en-US" sz="2000" dirty="0">
                    <a:effectLst/>
                    <a:ea typeface="PMingLiU" panose="02020500000000000000" pitchFamily="18" charset="-120"/>
                  </a:rPr>
                  <a:t> – </a:t>
                </a:r>
                <a:r>
                  <a:rPr lang="en-US" sz="2000" i="1" dirty="0">
                    <a:effectLst/>
                    <a:ea typeface="PMingLiU" panose="02020500000000000000" pitchFamily="18" charset="-120"/>
                  </a:rPr>
                  <a:t>γ</a:t>
                </a:r>
                <a:r>
                  <a:rPr lang="en-US" sz="2000" dirty="0">
                    <a:ea typeface="PMingLiU" panose="02020500000000000000" pitchFamily="18" charset="-120"/>
                  </a:rPr>
                  <a:t>.</a:t>
                </a:r>
                <a:endParaRPr lang="en-US" sz="2000" i="1" dirty="0">
                  <a:ea typeface="PMingLiU" panose="02020500000000000000" pitchFamily="18" charset="-120"/>
                </a:endParaRPr>
              </a:p>
              <a:p>
                <a:r>
                  <a:rPr lang="en-US" sz="2000" dirty="0">
                    <a:effectLst/>
                    <a:ea typeface="SimSun" panose="02010600030101010101" pitchFamily="2" charset="-122"/>
                  </a:rPr>
                  <a:t>If </a:t>
                </a:r>
                <a:r>
                  <a:rPr lang="en-US" sz="2000" i="1" dirty="0">
                    <a:effectLst/>
                    <a:ea typeface="SimSun" panose="02010600030101010101" pitchFamily="2" charset="-122"/>
                  </a:rPr>
                  <a:t>γ</a:t>
                </a:r>
                <a:r>
                  <a:rPr lang="en-US" sz="2000" dirty="0">
                    <a:effectLst/>
                    <a:ea typeface="SimSun" panose="02010600030101010101" pitchFamily="2" charset="-122"/>
                  </a:rPr>
                  <a:t> &lt; 0 then </a:t>
                </a:r>
                <a:r>
                  <a:rPr lang="en-US" sz="2000" i="1" dirty="0">
                    <a:effectLst/>
                    <a:ea typeface="SimSun" panose="02010600030101010101" pitchFamily="2" charset="-122"/>
                  </a:rPr>
                  <a:t>L</a:t>
                </a:r>
                <a:r>
                  <a:rPr lang="en-US" sz="2000" dirty="0">
                    <a:effectLst/>
                    <a:ea typeface="SimSun" panose="02010600030101010101" pitchFamily="2" charset="-122"/>
                  </a:rPr>
                  <a:t> = –</a:t>
                </a:r>
                <a:r>
                  <a:rPr lang="en-US" sz="2000" i="1" dirty="0">
                    <a:effectLst/>
                    <a:ea typeface="SimSun" panose="02010600030101010101" pitchFamily="2" charset="-122"/>
                  </a:rPr>
                  <a:t>γ</a:t>
                </a:r>
                <a:r>
                  <a:rPr lang="en-US" sz="2000" dirty="0">
                    <a:effectLst/>
                    <a:ea typeface="SimSun" panose="02010600030101010101" pitchFamily="2" charset="-122"/>
                  </a:rPr>
                  <a:t> and </a:t>
                </a:r>
                <a:r>
                  <a:rPr lang="en-US" sz="2000" i="1" dirty="0">
                    <a:effectLst/>
                    <a:ea typeface="SimSun" panose="02010600030101010101" pitchFamily="2" charset="-122"/>
                  </a:rPr>
                  <a:t>U</a:t>
                </a:r>
                <a:r>
                  <a:rPr lang="en-US" sz="2000" dirty="0">
                    <a:effectLst/>
                    <a:ea typeface="SimSun" panose="02010600030101010101" pitchFamily="2" charset="-122"/>
                  </a:rPr>
                  <a:t> = </a:t>
                </a:r>
                <a:r>
                  <a:rPr lang="en-US" sz="2000" i="1" dirty="0">
                    <a:effectLst/>
                    <a:ea typeface="SimSun" panose="02010600030101010101" pitchFamily="2" charset="-122"/>
                  </a:rPr>
                  <a:t>C</a:t>
                </a:r>
                <a:r>
                  <a:rPr lang="en-US" sz="2000" dirty="0">
                    <a:effectLst/>
                    <a:ea typeface="SimSun" panose="02010600030101010101" pitchFamily="2" charset="-122"/>
                  </a:rPr>
                  <a:t>.</a:t>
                </a: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EC1312B7-69E2-8D12-8B0B-DBCAD666C622}"/>
                  </a:ext>
                </a:extLst>
              </p:cNvPr>
              <p:cNvSpPr>
                <a:spLocks noGrp="1" noRot="1" noChangeAspect="1" noMove="1" noResize="1" noEditPoints="1" noAdjustHandles="1" noChangeArrowheads="1" noChangeShapeType="1" noTextEdit="1"/>
              </p:cNvSpPr>
              <p:nvPr>
                <p:ph idx="1"/>
              </p:nvPr>
            </p:nvSpPr>
            <p:spPr>
              <a:xfrm>
                <a:off x="267286" y="914399"/>
                <a:ext cx="6260123" cy="5176066"/>
              </a:xfrm>
              <a:blipFill>
                <a:blip r:embed="rId4"/>
                <a:stretch>
                  <a:fillRect l="-1071" t="-589" r="-97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6B2F08-F5F7-508D-FD77-016063A5AE4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3BDBB93-FAA7-BA37-6E16-9D18A59FF90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609DEBC6-3AC8-E18F-627C-47AD5CBB5A88}"/>
              </a:ext>
            </a:extLst>
          </p:cNvPr>
          <p:cNvSpPr>
            <a:spLocks noGrp="1"/>
          </p:cNvSpPr>
          <p:nvPr>
            <p:ph type="sldNum" sz="quarter" idx="12"/>
          </p:nvPr>
        </p:nvSpPr>
        <p:spPr/>
        <p:txBody>
          <a:bodyPr/>
          <a:lstStyle/>
          <a:p>
            <a:fld id="{5DB5036F-1FF2-46C4-8D2B-59C7E3B91952}" type="slidenum">
              <a:rPr lang="en-US" smtClean="0"/>
              <a:pPr/>
              <a:t>30</a:t>
            </a:fld>
            <a:endParaRPr lang="en-US"/>
          </a:p>
        </p:txBody>
      </p:sp>
      <p:pic>
        <p:nvPicPr>
          <p:cNvPr id="8" name="Picture 7" descr="Diagram, schematic&#10;&#10;Description automatically generated">
            <a:extLst>
              <a:ext uri="{FF2B5EF4-FFF2-40B4-BE49-F238E27FC236}">
                <a16:creationId xmlns:a16="http://schemas.microsoft.com/office/drawing/2014/main" id="{93A65C7F-BAF6-B130-CB4F-B0BE20482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8047" y="805138"/>
            <a:ext cx="5186667" cy="2559999"/>
          </a:xfrm>
          <a:prstGeom prst="rect">
            <a:avLst/>
          </a:prstGeom>
        </p:spPr>
      </p:pic>
      <p:pic>
        <p:nvPicPr>
          <p:cNvPr id="10" name="Picture 9" descr="Diagram, schematic&#10;&#10;Description automatically generated">
            <a:extLst>
              <a:ext uri="{FF2B5EF4-FFF2-40B4-BE49-F238E27FC236}">
                <a16:creationId xmlns:a16="http://schemas.microsoft.com/office/drawing/2014/main" id="{6B2AC5AE-BA4F-6938-9533-A44997BCB6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8048" y="3567410"/>
            <a:ext cx="5226666" cy="2586667"/>
          </a:xfrm>
          <a:prstGeom prst="rect">
            <a:avLst/>
          </a:prstGeom>
        </p:spPr>
      </p:pic>
    </p:spTree>
    <p:extLst>
      <p:ext uri="{BB962C8B-B14F-4D97-AF65-F5344CB8AC3E}">
        <p14:creationId xmlns:p14="http://schemas.microsoft.com/office/powerpoint/2010/main" val="301195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D755-60F7-4984-976A-11D50EC36488}"/>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B9DFF0-4A7D-AB1A-4E7C-C44040C53792}"/>
                  </a:ext>
                </a:extLst>
              </p:cNvPr>
              <p:cNvSpPr>
                <a:spLocks noGrp="1"/>
              </p:cNvSpPr>
              <p:nvPr>
                <p:ph idx="1"/>
              </p:nvPr>
            </p:nvSpPr>
            <p:spPr>
              <a:xfrm>
                <a:off x="166467" y="1364980"/>
                <a:ext cx="11859065" cy="4991369"/>
              </a:xfrm>
              <a:ln>
                <a:solidFill>
                  <a:schemeClr val="tx1"/>
                </a:solidFill>
              </a:ln>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η</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 then: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smtClean="0">
                              <a:effectLst/>
                              <a:latin typeface="Cambria Math" panose="02040503050406030204" pitchFamily="18" charset="0"/>
                              <a:ea typeface="SimSun" panose="02010600030101010101" pitchFamily="2" charset="-122"/>
                              <a:cs typeface="Times New Roman" panose="02020603050405020304" pitchFamily="18" charset="0"/>
                            </a:rPr>
                          </m:ctrlPr>
                        </m:mPr>
                        <m:m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r>
                              <m:rPr>
                                <m:aln/>
                              </m:rP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old</m:t>
                                </m:r>
                              </m:sup>
                            </m:sSubSup>
                            <m:r>
                              <a:rPr lang="en-US" sz="2000" i="1">
                                <a:latin typeface="Cambria Math" panose="02040503050406030204" pitchFamily="18" charset="0"/>
                                <a:ea typeface="SimSun" panose="02010600030101010101" pitchFamily="2" charset="-122"/>
                              </a:rPr>
                              <m:t>+</m:t>
                            </m:r>
                            <m:f>
                              <m:fPr>
                                <m:ctrlPr>
                                  <a:rPr lang="en-US" sz="2000" i="1">
                                    <a:latin typeface="Cambria Math" panose="02040503050406030204" pitchFamily="18" charset="0"/>
                                    <a:ea typeface="SimSun" panose="02010600030101010101" pitchFamily="2" charset="-122"/>
                                  </a:rPr>
                                </m:ctrlPr>
                              </m:fPr>
                              <m:num>
                                <m:sSub>
                                  <m:sSubPr>
                                    <m:ctrlPr>
                                      <a:rPr lang="en-US" sz="2000" i="1">
                                        <a:latin typeface="Cambria Math" panose="02040503050406030204" pitchFamily="18" charset="0"/>
                                        <a:ea typeface="SimSun" panose="02010600030101010101" pitchFamily="2" charset="-122"/>
                                      </a:rPr>
                                    </m:ctrlPr>
                                  </m:sSubPr>
                                  <m:e>
                                    <m:r>
                                      <a:rPr lang="en-US" sz="2000" i="1">
                                        <a:latin typeface="Cambria Math" panose="02040503050406030204" pitchFamily="18" charset="0"/>
                                        <a:ea typeface="SimSun" panose="02010600030101010101" pitchFamily="2" charset="-122"/>
                                      </a:rPr>
                                      <m:t>𝑦</m:t>
                                    </m:r>
                                  </m:e>
                                  <m:sub>
                                    <m:r>
                                      <a:rPr lang="en-US" sz="2000" i="1">
                                        <a:latin typeface="Cambria Math" panose="02040503050406030204" pitchFamily="18" charset="0"/>
                                        <a:ea typeface="SimSun" panose="02010600030101010101" pitchFamily="2" charset="-122"/>
                                      </a:rPr>
                                      <m:t>2</m:t>
                                    </m:r>
                                  </m:sub>
                                </m:sSub>
                                <m:d>
                                  <m:dPr>
                                    <m:ctrlPr>
                                      <a:rPr lang="en-US" sz="2000" i="1">
                                        <a:latin typeface="Cambria Math" panose="02040503050406030204" pitchFamily="18" charset="0"/>
                                        <a:ea typeface="SimSun" panose="02010600030101010101" pitchFamily="2" charset="-122"/>
                                      </a:rPr>
                                    </m:ctrlPr>
                                  </m:dP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𝐸</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old</m:t>
                                        </m:r>
                                      </m:sup>
                                    </m:sSubSup>
                                    <m: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𝐸</m:t>
                                        </m:r>
                                      </m:e>
                                      <m:sub>
                                        <m:r>
                                          <a:rPr lang="en-US" sz="2000" i="1">
                                            <a:latin typeface="Cambria Math" panose="02040503050406030204" pitchFamily="18" charset="0"/>
                                            <a:ea typeface="SimSun" panose="02010600030101010101" pitchFamily="2" charset="-122"/>
                                          </a:rPr>
                                          <m:t>1</m:t>
                                        </m:r>
                                      </m:sub>
                                      <m:sup>
                                        <m:r>
                                          <m:rPr>
                                            <m:sty m:val="p"/>
                                          </m:rPr>
                                          <a:rPr lang="en-US" sz="2000">
                                            <a:latin typeface="Cambria Math" panose="02040503050406030204" pitchFamily="18" charset="0"/>
                                            <a:ea typeface="SimSun" panose="02010600030101010101" pitchFamily="2" charset="-122"/>
                                          </a:rPr>
                                          <m:t>old</m:t>
                                        </m:r>
                                      </m:sup>
                                    </m:sSubSup>
                                  </m:e>
                                </m:d>
                              </m:num>
                              <m:den>
                                <m:r>
                                  <a:rPr lang="en-US" sz="2000" i="1">
                                    <a:latin typeface="Cambria Math" panose="02040503050406030204" pitchFamily="18" charset="0"/>
                                    <a:ea typeface="SimSun" panose="02010600030101010101" pitchFamily="2" charset="-122"/>
                                  </a:rPr>
                                  <m:t>𝜂</m:t>
                                </m:r>
                              </m:den>
                            </m:f>
                          </m:e>
                        </m:mr>
                        <m:m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a:rPr lang="en-US" sz="2000" i="1">
                                    <a:latin typeface="Cambria Math" panose="02040503050406030204" pitchFamily="18" charset="0"/>
                                    <a:ea typeface="SimSun" panose="02010600030101010101" pitchFamily="2" charset="-122"/>
                                  </a:rPr>
                                  <m:t>∗</m:t>
                                </m:r>
                              </m:sup>
                            </m:sSubSup>
                            <m:r>
                              <m:rPr>
                                <m:aln/>
                              </m:rP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r>
                                  <a:rPr lang="en-US" sz="2000">
                                    <a:latin typeface="Cambria Math" panose="02040503050406030204" pitchFamily="18" charset="0"/>
                                    <a:ea typeface="SimSun" panose="02010600030101010101" pitchFamily="2" charset="-122"/>
                                  </a:rPr>
                                  <m:t>,</m:t>
                                </m:r>
                                <m:r>
                                  <m:rPr>
                                    <m:sty m:val="p"/>
                                  </m:rPr>
                                  <a:rPr lang="en-US" sz="2000">
                                    <a:latin typeface="Cambria Math" panose="02040503050406030204" pitchFamily="18" charset="0"/>
                                    <a:ea typeface="SimSun" panose="02010600030101010101" pitchFamily="2" charset="-122"/>
                                  </a:rPr>
                                  <m:t>clipped</m:t>
                                </m:r>
                              </m:sup>
                            </m:sSubSup>
                            <m:r>
                              <a:rPr lang="en-US" sz="2000" i="1">
                                <a:latin typeface="Cambria Math" panose="02040503050406030204" pitchFamily="18" charset="0"/>
                                <a:ea typeface="SimSun" panose="02010600030101010101" pitchFamily="2" charset="-122"/>
                              </a:rPr>
                              <m:t>=</m:t>
                            </m:r>
                            <m:d>
                              <m:dPr>
                                <m:begChr m:val="{"/>
                                <m:endChr m:val=""/>
                                <m:ctrlPr>
                                  <a:rPr lang="en-US" sz="2000" i="1">
                                    <a:latin typeface="Cambria Math" panose="02040503050406030204" pitchFamily="18" charset="0"/>
                                    <a:ea typeface="SimSun" panose="02010600030101010101" pitchFamily="2" charset="-122"/>
                                  </a:rPr>
                                </m:ctrlPr>
                              </m:dPr>
                              <m:e>
                                <m:m>
                                  <m:mPr>
                                    <m:mcs>
                                      <m:mc>
                                        <m:mcPr>
                                          <m:count m:val="2"/>
                                          <m:mcJc m:val="center"/>
                                        </m:mcPr>
                                      </m:mc>
                                    </m:mcs>
                                    <m:ctrlPr>
                                      <a:rPr lang="en-US" sz="2000" i="1">
                                        <a:latin typeface="Cambria Math" panose="02040503050406030204" pitchFamily="18" charset="0"/>
                                        <a:ea typeface="SimSun" panose="02010600030101010101" pitchFamily="2" charset="-122"/>
                                      </a:rPr>
                                    </m:ctrlPr>
                                  </m:mPr>
                                  <m:mr>
                                    <m:e>
                                      <m:r>
                                        <a:rPr lang="en-US" sz="2000" i="1">
                                          <a:latin typeface="Cambria Math" panose="02040503050406030204" pitchFamily="18" charset="0"/>
                                          <a:ea typeface="SimSun" panose="02010600030101010101" pitchFamily="2" charset="-122"/>
                                        </a:rPr>
                                        <m:t>𝐿</m:t>
                                      </m:r>
                                      <m:r>
                                        <a:rPr lang="en-US" sz="2000" i="1">
                                          <a:latin typeface="Cambria Math" panose="02040503050406030204" pitchFamily="18" charset="0"/>
                                          <a:ea typeface="SimSun" panose="02010600030101010101" pitchFamily="2" charset="-122"/>
                                        </a:rPr>
                                        <m:t> </m:t>
                                      </m:r>
                                    </m:e>
                                    <m:e>
                                      <m:r>
                                        <m:rPr>
                                          <m:sty m:val="p"/>
                                        </m:rPr>
                                        <a:rPr lang="en-US" sz="2000">
                                          <a:latin typeface="Cambria Math" panose="02040503050406030204" pitchFamily="18" charset="0"/>
                                          <a:ea typeface="SimSun" panose="02010600030101010101" pitchFamily="2" charset="-122"/>
                                        </a:rPr>
                                        <m:t>if</m:t>
                                      </m:r>
                                      <m:r>
                                        <a:rPr lang="en-US" sz="2000" i="1">
                                          <a:latin typeface="Cambria Math" panose="02040503050406030204" pitchFamily="18" charset="0"/>
                                          <a:ea typeface="SimSun" panose="02010600030101010101" pitchFamily="2" charset="-122"/>
                                        </a:rPr>
                                        <m:t> </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r>
                                        <a:rPr lang="en-US" sz="2000" i="1">
                                          <a:latin typeface="Cambria Math" panose="02040503050406030204" pitchFamily="18" charset="0"/>
                                          <a:ea typeface="SimSun" panose="02010600030101010101" pitchFamily="2" charset="-122"/>
                                        </a:rPr>
                                        <m:t>&lt;</m:t>
                                      </m:r>
                                      <m:r>
                                        <a:rPr lang="en-US" sz="2000" i="1">
                                          <a:latin typeface="Cambria Math" panose="02040503050406030204" pitchFamily="18" charset="0"/>
                                          <a:ea typeface="SimSun" panose="02010600030101010101" pitchFamily="2" charset="-122"/>
                                        </a:rPr>
                                        <m:t>𝐿</m:t>
                                      </m:r>
                                    </m:e>
                                  </m:mr>
                                  <m:mr>
                                    <m:e>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e>
                                    <m:e>
                                      <m:r>
                                        <m:rPr>
                                          <m:sty m:val="p"/>
                                        </m:rPr>
                                        <a:rPr lang="en-US" sz="2000">
                                          <a:latin typeface="Cambria Math" panose="02040503050406030204" pitchFamily="18" charset="0"/>
                                          <a:ea typeface="SimSun" panose="02010600030101010101" pitchFamily="2" charset="-122"/>
                                        </a:rPr>
                                        <m:t>if</m:t>
                                      </m:r>
                                      <m:r>
                                        <a:rPr lang="en-US" sz="2000" i="1">
                                          <a:latin typeface="Cambria Math" panose="02040503050406030204" pitchFamily="18" charset="0"/>
                                          <a:ea typeface="SimSun" panose="02010600030101010101" pitchFamily="2" charset="-122"/>
                                        </a:rPr>
                                        <m:t> </m:t>
                                      </m:r>
                                      <m:r>
                                        <a:rPr lang="en-US" sz="2000" i="1">
                                          <a:latin typeface="Cambria Math" panose="02040503050406030204" pitchFamily="18" charset="0"/>
                                          <a:ea typeface="SimSun" panose="02010600030101010101" pitchFamily="2" charset="-122"/>
                                        </a:rPr>
                                        <m:t>𝐿</m:t>
                                      </m:r>
                                      <m:r>
                                        <a:rPr lang="en-US" sz="2000" i="1">
                                          <a:latin typeface="Cambria Math" panose="02040503050406030204" pitchFamily="18" charset="0"/>
                                          <a:ea typeface="SimSun" panose="02010600030101010101" pitchFamily="2" charset="-122"/>
                                        </a:rPr>
                                        <m: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r>
                                        <a:rPr lang="en-US" sz="2000" i="1">
                                          <a:latin typeface="Cambria Math" panose="02040503050406030204" pitchFamily="18" charset="0"/>
                                          <a:ea typeface="SimSun" panose="02010600030101010101" pitchFamily="2" charset="-122"/>
                                        </a:rPr>
                                        <m:t>≤</m:t>
                                      </m:r>
                                      <m:r>
                                        <a:rPr lang="en-US" sz="2000" i="1">
                                          <a:latin typeface="Cambria Math" panose="02040503050406030204" pitchFamily="18" charset="0"/>
                                          <a:ea typeface="SimSun" panose="02010600030101010101" pitchFamily="2" charset="-122"/>
                                        </a:rPr>
                                        <m:t>𝑈</m:t>
                                      </m:r>
                                    </m:e>
                                  </m:mr>
                                  <m:mr>
                                    <m:e>
                                      <m:r>
                                        <a:rPr lang="en-US" sz="2000" i="1">
                                          <a:latin typeface="Cambria Math" panose="02040503050406030204" pitchFamily="18" charset="0"/>
                                          <a:ea typeface="SimSun" panose="02010600030101010101" pitchFamily="2" charset="-122"/>
                                        </a:rPr>
                                        <m:t>𝑈</m:t>
                                      </m:r>
                                    </m:e>
                                    <m:e>
                                      <m:r>
                                        <m:rPr>
                                          <m:sty m:val="p"/>
                                        </m:rPr>
                                        <a:rPr lang="en-US" sz="2000">
                                          <a:latin typeface="Cambria Math" panose="02040503050406030204" pitchFamily="18" charset="0"/>
                                          <a:ea typeface="Cambria Math" panose="02040503050406030204" pitchFamily="18" charset="0"/>
                                          <a:cs typeface="Cambria Math" panose="02040503050406030204" pitchFamily="18" charset="0"/>
                                        </a:rPr>
                                        <m:t>if</m:t>
                                      </m:r>
                                      <m:r>
                                        <a:rPr lang="en-US" sz="2000" i="1">
                                          <a:latin typeface="Cambria Math" panose="02040503050406030204" pitchFamily="18" charset="0"/>
                                          <a:ea typeface="Cambria Math" panose="02040503050406030204" pitchFamily="18" charset="0"/>
                                          <a:cs typeface="Cambria Math" panose="02040503050406030204" pitchFamily="18" charset="0"/>
                                        </a:rPr>
                                        <m:t> </m:t>
                                      </m:r>
                                      <m:r>
                                        <a:rPr lang="en-US" sz="2000" i="1">
                                          <a:latin typeface="Cambria Math" panose="02040503050406030204" pitchFamily="18" charset="0"/>
                                          <a:ea typeface="Cambria Math" panose="02040503050406030204" pitchFamily="18" charset="0"/>
                                          <a:cs typeface="Cambria Math" panose="02040503050406030204" pitchFamily="18" charset="0"/>
                                        </a:rPr>
                                        <m:t>𝑈</m:t>
                                      </m:r>
                                      <m:r>
                                        <a:rPr lang="en-US" sz="2000" i="1">
                                          <a:latin typeface="Cambria Math" panose="02040503050406030204" pitchFamily="18" charset="0"/>
                                          <a:ea typeface="Cambria Math" panose="02040503050406030204" pitchFamily="18" charset="0"/>
                                          <a:cs typeface="Cambria Math" panose="02040503050406030204" pitchFamily="18" charset="0"/>
                                        </a:rPr>
                                        <m:t>&lt;</m:t>
                                      </m:r>
                                      <m:sSubSup>
                                        <m:sSubSupPr>
                                          <m:ctrlPr>
                                            <a:rPr lang="en-US" sz="2000" i="1">
                                              <a:latin typeface="Cambria Math" panose="02040503050406030204" pitchFamily="18" charset="0"/>
                                              <a:ea typeface="SimSun" panose="02010600030101010101" pitchFamily="2" charset="-122"/>
                                            </a:rPr>
                                          </m:ctrlPr>
                                        </m:sSubSupPr>
                                        <m:e>
                                          <m:r>
                                            <a:rPr lang="en-US" sz="2000" i="1">
                                              <a:latin typeface="Cambria Math" panose="02040503050406030204" pitchFamily="18" charset="0"/>
                                              <a:ea typeface="SimSun" panose="02010600030101010101" pitchFamily="2" charset="-122"/>
                                            </a:rPr>
                                            <m:t>𝜆</m:t>
                                          </m:r>
                                        </m:e>
                                        <m:sub>
                                          <m:r>
                                            <a:rPr lang="en-US" sz="2000" i="1">
                                              <a:latin typeface="Cambria Math" panose="02040503050406030204" pitchFamily="18" charset="0"/>
                                              <a:ea typeface="SimSun" panose="02010600030101010101" pitchFamily="2" charset="-122"/>
                                            </a:rPr>
                                            <m:t>2</m:t>
                                          </m:r>
                                        </m:sub>
                                        <m:sup>
                                          <m:r>
                                            <m:rPr>
                                              <m:sty m:val="p"/>
                                            </m:rPr>
                                            <a:rPr lang="en-US" sz="2000">
                                              <a:latin typeface="Cambria Math" panose="02040503050406030204" pitchFamily="18" charset="0"/>
                                              <a:ea typeface="SimSun" panose="02010600030101010101" pitchFamily="2" charset="-122"/>
                                            </a:rPr>
                                            <m:t>new</m:t>
                                          </m:r>
                                        </m:sup>
                                      </m:sSubSup>
                                    </m:e>
                                  </m:mr>
                                </m:m>
                              </m:e>
                            </m:d>
                          </m:e>
                        </m:mr>
                      </m:m>
                    </m:oMath>
                  </m:oMathPara>
                </a14:m>
                <a:br>
                  <a:rPr lang="en-US" sz="2000" i="1" dirty="0">
                    <a:effectLst/>
                    <a:latin typeface="Cambria Math" panose="02040503050406030204" pitchFamily="18" charset="0"/>
                    <a:ea typeface="SimSun" panose="02010600030101010101" pitchFamily="2" charset="-122"/>
                    <a:cs typeface="Times New Roman" panose="02020603050405020304" pitchFamily="18" charset="0"/>
                  </a:rPr>
                </a:b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η</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0</a:t>
                </a:r>
                <a:r>
                  <a:rPr lang="en-US" sz="2000" dirty="0">
                    <a:ea typeface="SimSun" panose="02010600030101010101" pitchFamily="2" charset="-122"/>
                  </a:rPr>
                  <a:t> then</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clipped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argmax</m:t>
                            </m:r>
                          </m:e>
                          <m:lim>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lim>
                        </m:limLow>
                      </m:fName>
                      <m:e>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𝐿</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e>
                            </m:d>
                          </m:e>
                        </m:d>
                      </m:e>
                    </m:func>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Lower bound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upper bound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are described as follows:</a:t>
                </a:r>
              </a:p>
              <a:p>
                <a:pPr marL="342900" marR="0" lvl="0" indent="-342900" algn="just">
                  <a:spcBef>
                    <a:spcPts val="0"/>
                  </a:spcBef>
                  <a:spcAft>
                    <a:spcPts val="0"/>
                  </a:spcAft>
                  <a:buFont typeface="Times New Roman" panose="02020603050405020304" pitchFamily="18" charset="0"/>
                  <a:buChar char="-"/>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&gt;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&lt;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0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a:t>
                </a:r>
              </a:p>
              <a:p>
                <a:pPr marL="342900" marR="0" lvl="0" indent="-342900" algn="just">
                  <a:spcBef>
                    <a:spcPts val="0"/>
                  </a:spcBef>
                  <a:spcAft>
                    <a:spcPts val="0"/>
                  </a:spcAft>
                  <a:buFont typeface="Times New Roman" panose="02020603050405020304" pitchFamily="18" charset="0"/>
                  <a:buChar char="-"/>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 = –</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&gt; 0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0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If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s = –</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1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&lt; 0 then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L</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γ</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U</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2000" i="1" dirty="0">
                    <a:effectLst/>
                    <a:latin typeface="Times New Roman" panose="02020603050405020304" pitchFamily="18" charset="0"/>
                    <a:ea typeface="PMingLiU" panose="02020500000000000000" pitchFamily="18" charset="-120"/>
                    <a:cs typeface="Times New Roman" panose="02020603050405020304" pitchFamily="18" charset="0"/>
                  </a:rPr>
                  <a:t>C</a:t>
                </a: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a:t>
                </a: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Let Δ</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Δ</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represent the changes in multipliers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m:rPr>
                          <m:aln/>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sz="20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m:rPr>
                          <m:aln/>
                        </m:rP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𝑠</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new value of the first multiplier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re-written in accordance with the change Δ</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9B9DFF0-4A7D-AB1A-4E7C-C44040C53792}"/>
                  </a:ext>
                </a:extLst>
              </p:cNvPr>
              <p:cNvSpPr>
                <a:spLocks noGrp="1" noRot="1" noChangeAspect="1" noMove="1" noResize="1" noEditPoints="1" noAdjustHandles="1" noChangeArrowheads="1" noChangeShapeType="1" noTextEdit="1"/>
              </p:cNvSpPr>
              <p:nvPr>
                <p:ph idx="1"/>
              </p:nvPr>
            </p:nvSpPr>
            <p:spPr>
              <a:xfrm>
                <a:off x="166467" y="1364980"/>
                <a:ext cx="11859065" cy="4991369"/>
              </a:xfrm>
              <a:blipFill>
                <a:blip r:embed="rId4"/>
                <a:stretch>
                  <a:fillRect l="-462" t="-609" r="-462"/>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5AA775-BB5A-D430-7910-58DD3B7172F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9D1A43-0556-9597-FABE-8AAB590CECD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0ECA472-5377-741C-7AE4-921366EFC15C}"/>
              </a:ext>
            </a:extLst>
          </p:cNvPr>
          <p:cNvSpPr>
            <a:spLocks noGrp="1"/>
          </p:cNvSpPr>
          <p:nvPr>
            <p:ph type="sldNum" sz="quarter" idx="12"/>
          </p:nvPr>
        </p:nvSpPr>
        <p:spPr/>
        <p:txBody>
          <a:bodyPr/>
          <a:lstStyle/>
          <a:p>
            <a:fld id="{5DB5036F-1FF2-46C4-8D2B-59C7E3B91952}" type="slidenum">
              <a:rPr lang="en-US" smtClean="0"/>
              <a:pPr/>
              <a:t>31</a:t>
            </a:fld>
            <a:endParaRPr lang="en-US"/>
          </a:p>
        </p:txBody>
      </p:sp>
      <p:sp>
        <p:nvSpPr>
          <p:cNvPr id="8" name="TextBox 7">
            <a:extLst>
              <a:ext uri="{FF2B5EF4-FFF2-40B4-BE49-F238E27FC236}">
                <a16:creationId xmlns:a16="http://schemas.microsoft.com/office/drawing/2014/main" id="{32F4D03E-8DBC-456E-3DBE-208334F2F6A0}"/>
              </a:ext>
            </a:extLst>
          </p:cNvPr>
          <p:cNvSpPr txBox="1"/>
          <p:nvPr/>
        </p:nvSpPr>
        <p:spPr>
          <a:xfrm>
            <a:off x="649458" y="839903"/>
            <a:ext cx="10893082" cy="400110"/>
          </a:xfrm>
          <a:prstGeom prst="rect">
            <a:avLst/>
          </a:prstGeom>
          <a:noFill/>
        </p:spPr>
        <p:txBody>
          <a:bodyPr wrap="square">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general,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table 2.2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below summarizes how SMO algorithm optimizes jointly two Lagrange multipliers.</a:t>
            </a:r>
          </a:p>
        </p:txBody>
      </p:sp>
    </p:spTree>
    <p:extLst>
      <p:ext uri="{BB962C8B-B14F-4D97-AF65-F5344CB8AC3E}">
        <p14:creationId xmlns:p14="http://schemas.microsoft.com/office/powerpoint/2010/main" val="72731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A616-5D58-CBB0-5120-CF80173945C2}"/>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06D1F9-4D15-DF86-F310-F3561E760B7F}"/>
                  </a:ext>
                </a:extLst>
              </p:cNvPr>
              <p:cNvSpPr>
                <a:spLocks noGrp="1"/>
              </p:cNvSpPr>
              <p:nvPr>
                <p:ph idx="1"/>
              </p:nvPr>
            </p:nvSpPr>
            <p:spPr>
              <a:xfrm>
                <a:off x="239151" y="914399"/>
                <a:ext cx="11690252" cy="5176066"/>
              </a:xfrm>
            </p:spPr>
            <p:txBody>
              <a:bodyPr>
                <a:noAutofit/>
              </a:bodyPr>
              <a:lstStyle/>
              <a:p>
                <a:pPr marL="0" marR="0" indent="0" algn="just">
                  <a:spcBef>
                    <a:spcPts val="0"/>
                  </a:spcBef>
                  <a:spcAft>
                    <a:spcPts val="0"/>
                  </a:spcAft>
                  <a:buNone/>
                </a:pPr>
                <a:r>
                  <a:rPr lang="en-US" sz="1900" dirty="0">
                    <a:effectLst/>
                    <a:ea typeface="SimSun" panose="02010600030101010101" pitchFamily="2" charset="-122"/>
                  </a:rPr>
                  <a:t>Basic tasks of SMO algorithm to optimize jointly two Lagrange multipliers are now described in detailed. The ultimate goal of SVM method is to determine the classifier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Thus, SMO algorithm updates optimal weight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and optimal bias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based on the new values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new</m:t>
                        </m:r>
                      </m:sup>
                    </m:sSubSup>
                  </m:oMath>
                </a14:m>
                <a:r>
                  <a:rPr lang="en-US" sz="1900" dirty="0">
                    <a:effectLst/>
                    <a:ea typeface="SimSun" panose="02010600030101010101" pitchFamily="2" charset="-122"/>
                  </a:rPr>
                  <a:t> and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oMath>
                </a14:m>
                <a:r>
                  <a:rPr lang="en-US" sz="1900" dirty="0">
                    <a:effectLst/>
                    <a:ea typeface="SimSun" panose="02010600030101010101" pitchFamily="2" charset="-122"/>
                  </a:rPr>
                  <a:t> at each optimization step. Let </a:t>
                </a:r>
                <a14:m>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oMath>
                </a14:m>
                <a:r>
                  <a:rPr lang="en-US" sz="1900" dirty="0">
                    <a:effectLst/>
                    <a:ea typeface="SimSun" panose="02010600030101010101" pitchFamily="2" charset="-122"/>
                  </a:rPr>
                  <a:t> be the new (optimal) weight vector, according equation 2.1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=3</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Let </a:t>
                </a:r>
                <a14:m>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old</m:t>
                        </m:r>
                      </m:sup>
                    </m:sSup>
                  </m:oMath>
                </a14:m>
                <a:r>
                  <a:rPr lang="en-US" sz="1900" dirty="0">
                    <a:effectLst/>
                    <a:ea typeface="SimSun" panose="02010600030101010101" pitchFamily="2" charset="-122"/>
                  </a:rPr>
                  <a:t> be the old weight vector:</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old</m:t>
                          </m:r>
                        </m:sup>
                      </m:sSup>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=3</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𝑖</m:t>
                              </m:r>
                            </m:sub>
                          </m:sSub>
                        </m:e>
                      </m:nary>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It implies: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1</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1</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𝜆</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old</m:t>
                          </m:r>
                        </m:sup>
                      </m:sSubSup>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old</m:t>
                          </m:r>
                        </m:sup>
                      </m:sSup>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Let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oMath>
                </a14:m>
                <a:r>
                  <a:rPr lang="en-US" sz="1900" dirty="0">
                    <a:effectLst/>
                    <a:ea typeface="SimSun" panose="02010600030101010101" pitchFamily="2" charset="-122"/>
                  </a:rPr>
                  <a:t> be the new prediction error on </a:t>
                </a:r>
                <a:r>
                  <a:rPr lang="en-US" sz="1900" i="1" dirty="0">
                    <a:effectLst/>
                    <a:ea typeface="SimSun" panose="02010600030101010101" pitchFamily="2" charset="-122"/>
                  </a:rPr>
                  <a:t>X</a:t>
                </a:r>
                <a:r>
                  <a:rPr lang="en-US" sz="1900" baseline="-25000" dirty="0">
                    <a:effectLst/>
                    <a:ea typeface="SimSun" panose="02010600030101010101" pitchFamily="2" charset="-122"/>
                  </a:rPr>
                  <a:t>2</a:t>
                </a:r>
                <a:r>
                  <a:rPr lang="en-US" sz="19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r>
                        <m:rPr>
                          <m:aln/>
                        </m:rP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SimSun" panose="02010600030101010101" pitchFamily="2" charset="-122"/>
                            </a:rPr>
                          </m:ctrlPr>
                        </m:dPr>
                        <m:e>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e>
                      </m:d>
                    </m:oMath>
                  </m:oMathPara>
                </a14:m>
                <a:endParaRPr lang="en-US" sz="1900" dirty="0">
                  <a:effectLst/>
                  <a:ea typeface="SimSun" panose="02010600030101010101" pitchFamily="2" charset="-122"/>
                </a:endParaRPr>
              </a:p>
              <a:p>
                <a:pPr marL="0" marR="0" indent="0" algn="just">
                  <a:spcBef>
                    <a:spcPts val="0"/>
                  </a:spcBef>
                  <a:spcAft>
                    <a:spcPts val="0"/>
                  </a:spcAft>
                  <a:buNone/>
                </a:pPr>
                <a:r>
                  <a:rPr lang="en-US" sz="1900" dirty="0">
                    <a:effectLst/>
                    <a:ea typeface="SimSun" panose="02010600030101010101" pitchFamily="2" charset="-122"/>
                  </a:rPr>
                  <a:t>The new (optimal) bias </a:t>
                </a:r>
                <a14:m>
                  <m:oMath xmlns:m="http://schemas.openxmlformats.org/officeDocument/2006/math">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a:rPr lang="en-US" sz="1900" i="1">
                            <a:effectLst/>
                            <a:latin typeface="Cambria Math" panose="02040503050406030204" pitchFamily="18" charset="0"/>
                            <a:ea typeface="SimSun" panose="02010600030101010101" pitchFamily="2" charset="-122"/>
                          </a:rPr>
                          <m:t>∗</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oMath>
                </a14:m>
                <a:r>
                  <a:rPr lang="en-US" sz="1900" dirty="0">
                    <a:effectLst/>
                    <a:ea typeface="SimSun" panose="02010600030101010101" pitchFamily="2" charset="-122"/>
                  </a:rPr>
                  <a:t> is determining by setting </a:t>
                </a:r>
                <a14:m>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r>
                      <a:rPr lang="en-US" sz="1900" i="1">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with reason that the optimal classifier (</a:t>
                </a:r>
                <a:r>
                  <a:rPr lang="en-US" sz="1900" i="1" dirty="0">
                    <a:effectLst/>
                    <a:ea typeface="SimSun" panose="02010600030101010101" pitchFamily="2" charset="-122"/>
                  </a:rPr>
                  <a:t>W</a:t>
                </a:r>
                <a:r>
                  <a:rPr lang="en-US" sz="1900" i="1" baseline="30000" dirty="0">
                    <a:effectLst/>
                    <a:ea typeface="SimSun" panose="02010600030101010101" pitchFamily="2" charset="-122"/>
                  </a:rPr>
                  <a:t>*</a:t>
                </a:r>
                <a:r>
                  <a:rPr lang="en-US" sz="1900" dirty="0">
                    <a:effectLst/>
                    <a:ea typeface="SimSun" panose="02010600030101010101" pitchFamily="2" charset="-122"/>
                  </a:rPr>
                  <a:t>, </a:t>
                </a:r>
                <a:r>
                  <a:rPr lang="en-US" sz="1900" i="1" dirty="0">
                    <a:effectLst/>
                    <a:ea typeface="SimSun" panose="02010600030101010101" pitchFamily="2" charset="-122"/>
                  </a:rPr>
                  <a:t>b</a:t>
                </a:r>
                <a:r>
                  <a:rPr lang="en-US" sz="1900" i="1" baseline="30000" dirty="0">
                    <a:effectLst/>
                    <a:ea typeface="SimSun" panose="02010600030101010101" pitchFamily="2" charset="-122"/>
                  </a:rPr>
                  <a:t>*</a:t>
                </a:r>
                <a:r>
                  <a:rPr lang="en-US" sz="1900" dirty="0">
                    <a:effectLst/>
                    <a:ea typeface="SimSun" panose="02010600030101010101" pitchFamily="2" charset="-122"/>
                  </a:rPr>
                  <a:t>) has zero error.</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𝐸</m:t>
                          </m:r>
                        </m:e>
                        <m:sub>
                          <m:r>
                            <a:rPr lang="en-US" sz="1900" i="1">
                              <a:effectLst/>
                              <a:latin typeface="Cambria Math" panose="02040503050406030204" pitchFamily="18" charset="0"/>
                              <a:ea typeface="SimSun" panose="02010600030101010101" pitchFamily="2" charset="-122"/>
                            </a:rPr>
                            <m:t>2</m:t>
                          </m:r>
                        </m:sub>
                        <m:sup>
                          <m:r>
                            <m:rPr>
                              <m:sty m:val="p"/>
                            </m:rPr>
                            <a:rPr lang="en-US" sz="1900">
                              <a:effectLst/>
                              <a:latin typeface="Cambria Math" panose="02040503050406030204" pitchFamily="18" charset="0"/>
                              <a:ea typeface="SimSun" panose="02010600030101010101" pitchFamily="2" charset="-122"/>
                            </a:rPr>
                            <m:t>new</m:t>
                          </m:r>
                        </m:sup>
                      </m:sSubSup>
                      <m:r>
                        <a:rPr lang="en-US" sz="1900" i="1">
                          <a:effectLst/>
                          <a:latin typeface="Cambria Math" panose="02040503050406030204" pitchFamily="18" charset="0"/>
                          <a:ea typeface="SimSun" panose="02010600030101010101" pitchFamily="2" charset="-122"/>
                        </a:rPr>
                        <m:t>=0⟺</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ea typeface="SimSun" panose="02010600030101010101" pitchFamily="2" charset="-122"/>
                            </a:rPr>
                          </m:ctrlPr>
                        </m:dPr>
                        <m:e>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e>
                      </m:d>
                      <m:r>
                        <a:rPr lang="en-US" sz="1900" i="1">
                          <a:effectLst/>
                          <a:latin typeface="Cambria Math" panose="02040503050406030204" pitchFamily="18" charset="0"/>
                          <a:ea typeface="SimSun" panose="02010600030101010101" pitchFamily="2" charset="-122"/>
                        </a:rPr>
                        <m:t>=0⟺</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𝑏</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ea typeface="SimSun" panose="02010600030101010101" pitchFamily="2" charset="-122"/>
                            </a:rPr>
                          </m:ctrlPr>
                        </m:sSupPr>
                        <m:e>
                          <m:r>
                            <a:rPr lang="en-US" sz="1900" i="1">
                              <a:effectLst/>
                              <a:latin typeface="Cambria Math" panose="02040503050406030204" pitchFamily="18" charset="0"/>
                              <a:ea typeface="SimSun" panose="02010600030101010101" pitchFamily="2" charset="-122"/>
                            </a:rPr>
                            <m:t>𝑊</m:t>
                          </m:r>
                        </m:e>
                        <m:sup>
                          <m:r>
                            <m:rPr>
                              <m:sty m:val="p"/>
                            </m:rPr>
                            <a:rPr lang="en-US" sz="1900">
                              <a:effectLst/>
                              <a:latin typeface="Cambria Math" panose="02040503050406030204" pitchFamily="18" charset="0"/>
                              <a:ea typeface="SimSun" panose="02010600030101010101" pitchFamily="2" charset="-122"/>
                            </a:rPr>
                            <m:t>new</m:t>
                          </m:r>
                        </m:sup>
                      </m:sSup>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2</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2</m:t>
                          </m:r>
                        </m:sub>
                      </m:sSub>
                    </m:oMath>
                  </m:oMathPara>
                </a14:m>
                <a:endParaRPr lang="en-US" sz="1900" dirty="0">
                  <a:effectLst/>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C906D1F9-4D15-DF86-F310-F3561E760B7F}"/>
                  </a:ext>
                </a:extLst>
              </p:cNvPr>
              <p:cNvSpPr>
                <a:spLocks noGrp="1" noRot="1" noChangeAspect="1" noMove="1" noResize="1" noEditPoints="1" noAdjustHandles="1" noChangeArrowheads="1" noChangeShapeType="1" noTextEdit="1"/>
              </p:cNvSpPr>
              <p:nvPr>
                <p:ph idx="1"/>
              </p:nvPr>
            </p:nvSpPr>
            <p:spPr>
              <a:xfrm>
                <a:off x="239151" y="914399"/>
                <a:ext cx="11690252" cy="5176066"/>
              </a:xfrm>
              <a:blipFill>
                <a:blip r:embed="rId4"/>
                <a:stretch>
                  <a:fillRect l="-469" t="-589" r="-521" b="-5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520C6F-90BE-FB6B-E061-4378D7489124}"/>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4844F71-EDC2-FEC5-12DF-596858F11128}"/>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2782438B-85B3-1862-A98A-F01A1FB92D35}"/>
              </a:ext>
            </a:extLst>
          </p:cNvPr>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3590108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B9D6-25E9-3DF3-D646-4BC415D98FCD}"/>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ED7E3-CA3D-6C88-9149-0445AC007CAD}"/>
                  </a:ext>
                </a:extLst>
              </p:cNvPr>
              <p:cNvSpPr>
                <a:spLocks noGrp="1"/>
              </p:cNvSpPr>
              <p:nvPr>
                <p:ph idx="1"/>
              </p:nvPr>
            </p:nvSpPr>
            <p:spPr/>
            <p:txBody>
              <a:bodyPr>
                <a:noAutofit/>
              </a:bodyPr>
              <a:lstStyle/>
              <a:p>
                <a:pPr marL="0" indent="0">
                  <a:buNone/>
                </a:pPr>
                <a:r>
                  <a:rPr lang="en-US" sz="2500" dirty="0">
                    <a:effectLst/>
                    <a:latin typeface="Times New Roman" panose="02020603050405020304" pitchFamily="18" charset="0"/>
                    <a:ea typeface="SimSun" panose="02010600030101010101" pitchFamily="2" charset="-122"/>
                  </a:rPr>
                  <a:t>In general, equation 2.8 specifies the optimal classifier (</a:t>
                </a:r>
                <a:r>
                  <a:rPr lang="en-US" sz="2500" i="1" dirty="0">
                    <a:effectLst/>
                    <a:latin typeface="Times New Roman" panose="02020603050405020304" pitchFamily="18" charset="0"/>
                    <a:ea typeface="SimSun" panose="02010600030101010101" pitchFamily="2" charset="-122"/>
                  </a:rPr>
                  <a:t>W</a:t>
                </a:r>
                <a:r>
                  <a:rPr lang="en-US" sz="2500" i="1" baseline="30000" dirty="0">
                    <a:effectLst/>
                    <a:latin typeface="Times New Roman" panose="02020603050405020304" pitchFamily="18" charset="0"/>
                    <a:ea typeface="SimSun" panose="02010600030101010101" pitchFamily="2" charset="-122"/>
                  </a:rPr>
                  <a:t>*</a:t>
                </a:r>
                <a:r>
                  <a:rPr lang="en-US" sz="2500" dirty="0">
                    <a:effectLst/>
                    <a:latin typeface="Times New Roman" panose="02020603050405020304" pitchFamily="18" charset="0"/>
                    <a:ea typeface="SimSun" panose="02010600030101010101" pitchFamily="2" charset="-122"/>
                  </a:rPr>
                  <a:t>, </a:t>
                </a:r>
                <a:r>
                  <a:rPr lang="en-US" sz="2500" i="1" dirty="0">
                    <a:effectLst/>
                    <a:latin typeface="Times New Roman" panose="02020603050405020304" pitchFamily="18" charset="0"/>
                    <a:ea typeface="SimSun" panose="02010600030101010101" pitchFamily="2" charset="-122"/>
                  </a:rPr>
                  <a:t>b</a:t>
                </a:r>
                <a:r>
                  <a:rPr lang="en-US" sz="2500" i="1" baseline="30000" dirty="0">
                    <a:effectLst/>
                    <a:latin typeface="Times New Roman" panose="02020603050405020304" pitchFamily="18" charset="0"/>
                    <a:ea typeface="SimSun" panose="02010600030101010101" pitchFamily="2" charset="-122"/>
                  </a:rPr>
                  <a:t>*</a:t>
                </a:r>
                <a:r>
                  <a:rPr lang="en-US" sz="2500" dirty="0">
                    <a:effectLst/>
                    <a:latin typeface="Times New Roman" panose="02020603050405020304" pitchFamily="18" charset="0"/>
                    <a:ea typeface="SimSun" panose="02010600030101010101" pitchFamily="2" charset="-122"/>
                  </a:rPr>
                  <a:t>) resulted from each optimization step of SMO algorithm.</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500" i="1" smtClean="0">
                              <a:effectLst/>
                              <a:latin typeface="Cambria Math" panose="02040503050406030204" pitchFamily="18" charset="0"/>
                              <a:ea typeface="SimSun" panose="02010600030101010101" pitchFamily="2" charset="-122"/>
                            </a:rPr>
                          </m:ctrlPr>
                        </m:mPr>
                        <m:mr>
                          <m:e>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a:rPr lang="en-US" sz="2500" i="1">
                                    <a:latin typeface="Cambria Math" panose="02040503050406030204" pitchFamily="18" charset="0"/>
                                    <a:ea typeface="SimSun" panose="02010600030101010101" pitchFamily="2" charset="-122"/>
                                  </a:rPr>
                                  <m:t>∗</m:t>
                                </m:r>
                              </m:sup>
                            </m:sSup>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m:rPr>
                                    <m:sty m:val="p"/>
                                  </m:rPr>
                                  <a:rPr lang="en-US" sz="2500">
                                    <a:latin typeface="Cambria Math" panose="02040503050406030204" pitchFamily="18" charset="0"/>
                                    <a:ea typeface="SimSun" panose="02010600030101010101" pitchFamily="2" charset="-122"/>
                                  </a:rPr>
                                  <m:t>new</m:t>
                                </m:r>
                              </m:sup>
                            </m:sSup>
                            <m:r>
                              <a:rPr lang="en-US" sz="2500" i="1">
                                <a:latin typeface="Cambria Math" panose="02040503050406030204" pitchFamily="18" charset="0"/>
                                <a:ea typeface="SimSun" panose="02010600030101010101" pitchFamily="2" charset="-122"/>
                              </a:rPr>
                              <m:t>=</m:t>
                            </m:r>
                            <m:d>
                              <m:dPr>
                                <m:ctrlPr>
                                  <a:rPr lang="en-US" sz="2500" i="1">
                                    <a:latin typeface="Cambria Math" panose="02040503050406030204" pitchFamily="18" charset="0"/>
                                    <a:ea typeface="SimSun" panose="02010600030101010101" pitchFamily="2" charset="-122"/>
                                  </a:rPr>
                                </m:ctrlPr>
                              </m:dPr>
                              <m:e>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1</m:t>
                                    </m:r>
                                  </m:sub>
                                  <m:sup>
                                    <m:r>
                                      <m:rPr>
                                        <m:sty m:val="p"/>
                                      </m:rPr>
                                      <a:rPr lang="en-US" sz="2500">
                                        <a:latin typeface="Cambria Math" panose="02040503050406030204" pitchFamily="18" charset="0"/>
                                        <a:ea typeface="SimSun" panose="02010600030101010101" pitchFamily="2" charset="-122"/>
                                      </a:rPr>
                                      <m:t>new</m:t>
                                    </m:r>
                                  </m:sup>
                                </m:sSubSup>
                                <m:r>
                                  <a:rPr lang="en-US" sz="2500" i="1">
                                    <a:latin typeface="Cambria Math" panose="02040503050406030204" pitchFamily="18" charset="0"/>
                                    <a:ea typeface="SimSun" panose="02010600030101010101" pitchFamily="2" charset="-122"/>
                                  </a:rPr>
                                  <m:t>−</m:t>
                                </m:r>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1</m:t>
                                    </m:r>
                                  </m:sub>
                                  <m:sup>
                                    <m:r>
                                      <m:rPr>
                                        <m:sty m:val="p"/>
                                      </m:rPr>
                                      <a:rPr lang="en-US" sz="2500">
                                        <a:latin typeface="Cambria Math" panose="02040503050406030204" pitchFamily="18" charset="0"/>
                                        <a:ea typeface="SimSun" panose="02010600030101010101" pitchFamily="2" charset="-122"/>
                                      </a:rPr>
                                      <m:t>old</m:t>
                                    </m:r>
                                  </m:sup>
                                </m:sSubSup>
                              </m:e>
                            </m:d>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𝑦</m:t>
                                </m:r>
                              </m:e>
                              <m:sub>
                                <m:r>
                                  <a:rPr lang="en-US" sz="2500" i="1">
                                    <a:latin typeface="Cambria Math" panose="02040503050406030204" pitchFamily="18" charset="0"/>
                                    <a:ea typeface="SimSun" panose="02010600030101010101" pitchFamily="2" charset="-122"/>
                                  </a:rPr>
                                  <m:t>1</m:t>
                                </m:r>
                              </m:sub>
                            </m:sSub>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𝑋</m:t>
                                </m:r>
                              </m:e>
                              <m:sub>
                                <m:r>
                                  <a:rPr lang="en-US" sz="2500" i="1">
                                    <a:latin typeface="Cambria Math" panose="02040503050406030204" pitchFamily="18" charset="0"/>
                                    <a:ea typeface="SimSun" panose="02010600030101010101" pitchFamily="2" charset="-122"/>
                                  </a:rPr>
                                  <m:t>1</m:t>
                                </m:r>
                              </m:sub>
                            </m:sSub>
                            <m:r>
                              <a:rPr lang="en-US" sz="2500" i="1">
                                <a:latin typeface="Cambria Math" panose="02040503050406030204" pitchFamily="18" charset="0"/>
                                <a:ea typeface="SimSun" panose="02010600030101010101" pitchFamily="2" charset="-122"/>
                              </a:rPr>
                              <m:t>+</m:t>
                            </m:r>
                            <m:d>
                              <m:dPr>
                                <m:ctrlPr>
                                  <a:rPr lang="en-US" sz="2500" i="1">
                                    <a:latin typeface="Cambria Math" panose="02040503050406030204" pitchFamily="18" charset="0"/>
                                    <a:ea typeface="SimSun" panose="02010600030101010101" pitchFamily="2" charset="-122"/>
                                  </a:rPr>
                                </m:ctrlPr>
                              </m:dPr>
                              <m:e>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2</m:t>
                                    </m:r>
                                  </m:sub>
                                  <m:sup>
                                    <m:r>
                                      <m:rPr>
                                        <m:sty m:val="p"/>
                                      </m:rPr>
                                      <a:rPr lang="en-US" sz="2500">
                                        <a:latin typeface="Cambria Math" panose="02040503050406030204" pitchFamily="18" charset="0"/>
                                        <a:ea typeface="SimSun" panose="02010600030101010101" pitchFamily="2" charset="-122"/>
                                      </a:rPr>
                                      <m:t>new</m:t>
                                    </m:r>
                                  </m:sup>
                                </m:sSubSup>
                                <m:r>
                                  <a:rPr lang="en-US" sz="2500" i="1">
                                    <a:latin typeface="Cambria Math" panose="02040503050406030204" pitchFamily="18" charset="0"/>
                                    <a:ea typeface="SimSun" panose="02010600030101010101" pitchFamily="2" charset="-122"/>
                                  </a:rPr>
                                  <m:t>−</m:t>
                                </m:r>
                                <m:sSubSup>
                                  <m:sSubSupPr>
                                    <m:ctrlPr>
                                      <a:rPr lang="en-US" sz="2500" i="1">
                                        <a:latin typeface="Cambria Math" panose="02040503050406030204" pitchFamily="18" charset="0"/>
                                        <a:ea typeface="SimSun" panose="02010600030101010101" pitchFamily="2" charset="-122"/>
                                      </a:rPr>
                                    </m:ctrlPr>
                                  </m:sSubSupPr>
                                  <m:e>
                                    <m:r>
                                      <a:rPr lang="en-US" sz="2500" i="1">
                                        <a:latin typeface="Cambria Math" panose="02040503050406030204" pitchFamily="18" charset="0"/>
                                        <a:ea typeface="SimSun" panose="02010600030101010101" pitchFamily="2" charset="-122"/>
                                      </a:rPr>
                                      <m:t>𝜆</m:t>
                                    </m:r>
                                  </m:e>
                                  <m:sub>
                                    <m:r>
                                      <a:rPr lang="en-US" sz="2500" i="1">
                                        <a:latin typeface="Cambria Math" panose="02040503050406030204" pitchFamily="18" charset="0"/>
                                        <a:ea typeface="SimSun" panose="02010600030101010101" pitchFamily="2" charset="-122"/>
                                      </a:rPr>
                                      <m:t>2</m:t>
                                    </m:r>
                                  </m:sub>
                                  <m:sup>
                                    <m:r>
                                      <m:rPr>
                                        <m:sty m:val="p"/>
                                      </m:rPr>
                                      <a:rPr lang="en-US" sz="2500">
                                        <a:latin typeface="Cambria Math" panose="02040503050406030204" pitchFamily="18" charset="0"/>
                                        <a:ea typeface="SimSun" panose="02010600030101010101" pitchFamily="2" charset="-122"/>
                                      </a:rPr>
                                      <m:t>old</m:t>
                                    </m:r>
                                  </m:sup>
                                </m:sSubSup>
                              </m:e>
                            </m:d>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𝑦</m:t>
                                </m:r>
                              </m:e>
                              <m:sub>
                                <m:r>
                                  <a:rPr lang="en-US" sz="2500" i="1">
                                    <a:latin typeface="Cambria Math" panose="02040503050406030204" pitchFamily="18" charset="0"/>
                                    <a:ea typeface="SimSun" panose="02010600030101010101" pitchFamily="2" charset="-122"/>
                                  </a:rPr>
                                  <m:t>2</m:t>
                                </m:r>
                              </m:sub>
                            </m:sSub>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𝑋</m:t>
                                </m:r>
                              </m:e>
                              <m:sub>
                                <m:r>
                                  <a:rPr lang="en-US" sz="2500" i="1">
                                    <a:latin typeface="Cambria Math" panose="02040503050406030204" pitchFamily="18" charset="0"/>
                                    <a:ea typeface="SimSun" panose="02010600030101010101" pitchFamily="2" charset="-122"/>
                                  </a:rPr>
                                  <m:t>2</m:t>
                                </m:r>
                              </m:sub>
                            </m:sSub>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m:rPr>
                                    <m:sty m:val="p"/>
                                  </m:rPr>
                                  <a:rPr lang="en-US" sz="2500">
                                    <a:latin typeface="Cambria Math" panose="02040503050406030204" pitchFamily="18" charset="0"/>
                                    <a:ea typeface="SimSun" panose="02010600030101010101" pitchFamily="2" charset="-122"/>
                                  </a:rPr>
                                  <m:t>old</m:t>
                                </m:r>
                              </m:sup>
                            </m:sSup>
                          </m:e>
                        </m:mr>
                        <m:mr>
                          <m:e>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𝑏</m:t>
                                </m:r>
                              </m:e>
                              <m:sup>
                                <m:r>
                                  <a:rPr lang="en-US" sz="2500" i="1">
                                    <a:latin typeface="Cambria Math" panose="02040503050406030204" pitchFamily="18" charset="0"/>
                                    <a:ea typeface="SimSun" panose="02010600030101010101" pitchFamily="2" charset="-122"/>
                                  </a:rPr>
                                  <m:t>∗</m:t>
                                </m:r>
                              </m:sup>
                            </m:sSup>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𝑏</m:t>
                                </m:r>
                              </m:e>
                              <m:sup>
                                <m:r>
                                  <m:rPr>
                                    <m:sty m:val="p"/>
                                  </m:rPr>
                                  <a:rPr lang="en-US" sz="2500">
                                    <a:latin typeface="Cambria Math" panose="02040503050406030204" pitchFamily="18" charset="0"/>
                                    <a:ea typeface="SimSun" panose="02010600030101010101" pitchFamily="2" charset="-122"/>
                                  </a:rPr>
                                  <m:t>new</m:t>
                                </m:r>
                              </m:sup>
                            </m:sSup>
                            <m:r>
                              <a:rPr lang="en-US" sz="2500" i="1">
                                <a:latin typeface="Cambria Math" panose="02040503050406030204" pitchFamily="18" charset="0"/>
                                <a:ea typeface="SimSun" panose="02010600030101010101" pitchFamily="2" charset="-122"/>
                              </a:rPr>
                              <m:t>=</m:t>
                            </m:r>
                            <m:sSup>
                              <m:sSupPr>
                                <m:ctrlPr>
                                  <a:rPr lang="en-US" sz="2500" i="1">
                                    <a:latin typeface="Cambria Math" panose="02040503050406030204" pitchFamily="18" charset="0"/>
                                    <a:ea typeface="SimSun" panose="02010600030101010101" pitchFamily="2" charset="-122"/>
                                  </a:rPr>
                                </m:ctrlPr>
                              </m:sSupPr>
                              <m:e>
                                <m:r>
                                  <a:rPr lang="en-US" sz="2500" i="1">
                                    <a:latin typeface="Cambria Math" panose="02040503050406030204" pitchFamily="18" charset="0"/>
                                    <a:ea typeface="SimSun" panose="02010600030101010101" pitchFamily="2" charset="-122"/>
                                  </a:rPr>
                                  <m:t>𝑊</m:t>
                                </m:r>
                              </m:e>
                              <m:sup>
                                <m:r>
                                  <m:rPr>
                                    <m:sty m:val="p"/>
                                  </m:rPr>
                                  <a:rPr lang="en-US" sz="2500">
                                    <a:latin typeface="Cambria Math" panose="02040503050406030204" pitchFamily="18" charset="0"/>
                                    <a:ea typeface="SimSun" panose="02010600030101010101" pitchFamily="2" charset="-122"/>
                                  </a:rPr>
                                  <m:t>new</m:t>
                                </m:r>
                              </m:sup>
                            </m:sSup>
                            <m:r>
                              <a:rPr lang="en-US" sz="2500" i="1">
                                <a:latin typeface="Cambria Math" panose="02040503050406030204" pitchFamily="18" charset="0"/>
                                <a:ea typeface="SimSun" panose="02010600030101010101" pitchFamily="2" charset="-122"/>
                              </a:rPr>
                              <m:t>∘</m:t>
                            </m:r>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𝑋</m:t>
                                </m:r>
                              </m:e>
                              <m:sub>
                                <m:r>
                                  <a:rPr lang="en-US" sz="2500" i="1">
                                    <a:latin typeface="Cambria Math" panose="02040503050406030204" pitchFamily="18" charset="0"/>
                                    <a:ea typeface="SimSun" panose="02010600030101010101" pitchFamily="2" charset="-122"/>
                                  </a:rPr>
                                  <m:t>2</m:t>
                                </m:r>
                              </m:sub>
                            </m:sSub>
                            <m:r>
                              <a:rPr lang="en-US" sz="2500" i="1">
                                <a:latin typeface="Cambria Math" panose="02040503050406030204" pitchFamily="18" charset="0"/>
                                <a:ea typeface="SimSun" panose="02010600030101010101" pitchFamily="2" charset="-122"/>
                              </a:rPr>
                              <m:t>−</m:t>
                            </m:r>
                            <m:sSub>
                              <m:sSubPr>
                                <m:ctrlPr>
                                  <a:rPr lang="en-US" sz="2500" i="1">
                                    <a:latin typeface="Cambria Math" panose="02040503050406030204" pitchFamily="18" charset="0"/>
                                    <a:ea typeface="SimSun" panose="02010600030101010101" pitchFamily="2" charset="-122"/>
                                  </a:rPr>
                                </m:ctrlPr>
                              </m:sSubPr>
                              <m:e>
                                <m:r>
                                  <a:rPr lang="en-US" sz="2500" i="1">
                                    <a:latin typeface="Cambria Math" panose="02040503050406030204" pitchFamily="18" charset="0"/>
                                    <a:ea typeface="SimSun" panose="02010600030101010101" pitchFamily="2" charset="-122"/>
                                  </a:rPr>
                                  <m:t>𝑦</m:t>
                                </m:r>
                              </m:e>
                              <m:sub>
                                <m:r>
                                  <a:rPr lang="en-US" sz="2500" i="1">
                                    <a:latin typeface="Cambria Math" panose="02040503050406030204" pitchFamily="18" charset="0"/>
                                    <a:ea typeface="SimSun" panose="02010600030101010101" pitchFamily="2" charset="-122"/>
                                  </a:rPr>
                                  <m:t>2</m:t>
                                </m:r>
                              </m:sub>
                            </m:sSub>
                          </m:e>
                        </m:mr>
                      </m:m>
                      <m:r>
                        <a:rPr lang="en-US" sz="2500" b="0" i="1" smtClean="0">
                          <a:effectLst/>
                          <a:latin typeface="Cambria Math" panose="02040503050406030204" pitchFamily="18" charset="0"/>
                          <a:ea typeface="SimSun" panose="02010600030101010101" pitchFamily="2" charset="-122"/>
                        </a:rPr>
                        <m:t>    (2.8)</m:t>
                      </m:r>
                    </m:oMath>
                  </m:oMathPara>
                </a14:m>
                <a:endParaRPr lang="en-US" sz="25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Where </a:t>
                </a:r>
                <a14:m>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oMath>
                </a14:m>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the old value of weight vector, of course we have:</a:t>
                </a:r>
              </a:p>
              <a:p>
                <a:pPr marL="0" indent="0">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500" i="1">
                              <a:effectLst/>
                              <a:latin typeface="Cambria Math" panose="02040503050406030204" pitchFamily="18" charset="0"/>
                            </a:rPr>
                          </m:ctrlPr>
                        </m:naryPr>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a:rPr lang="en-US" sz="25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5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500" dirty="0"/>
              </a:p>
            </p:txBody>
          </p:sp>
        </mc:Choice>
        <mc:Fallback xmlns="">
          <p:sp>
            <p:nvSpPr>
              <p:cNvPr id="3" name="Content Placeholder 2">
                <a:extLst>
                  <a:ext uri="{FF2B5EF4-FFF2-40B4-BE49-F238E27FC236}">
                    <a16:creationId xmlns:a16="http://schemas.microsoft.com/office/drawing/2014/main" id="{5D0ED7E3-CA3D-6C88-9149-0445AC007CAD}"/>
                  </a:ext>
                </a:extLst>
              </p:cNvPr>
              <p:cNvSpPr>
                <a:spLocks noGrp="1" noRot="1" noChangeAspect="1" noMove="1" noResize="1" noEditPoints="1" noAdjustHandles="1" noChangeArrowheads="1" noChangeShapeType="1" noTextEdit="1"/>
              </p:cNvSpPr>
              <p:nvPr>
                <p:ph idx="1"/>
              </p:nvPr>
            </p:nvSpPr>
            <p:spPr>
              <a:blipFill>
                <a:blip r:embed="rId4"/>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C17DA97-7890-4FAD-3B57-0822E0AC5614}"/>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DBFE25B-0A2F-8DE0-5EB1-05BCF6417F3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26219B4-29A5-EFC1-5DD9-3C73EF6538CF}"/>
              </a:ext>
            </a:extLst>
          </p:cNvPr>
          <p:cNvSpPr>
            <a:spLocks noGrp="1"/>
          </p:cNvSpPr>
          <p:nvPr>
            <p:ph type="sldNum" sz="quarter" idx="12"/>
          </p:nvPr>
        </p:nvSpPr>
        <p:spPr/>
        <p:txBody>
          <a:bodyPr/>
          <a:lstStyle/>
          <a:p>
            <a:fld id="{5DB5036F-1FF2-46C4-8D2B-59C7E3B91952}" type="slidenum">
              <a:rPr lang="en-US" smtClean="0"/>
              <a:pPr/>
              <a:t>33</a:t>
            </a:fld>
            <a:endParaRPr lang="en-US"/>
          </a:p>
        </p:txBody>
      </p:sp>
    </p:spTree>
    <p:extLst>
      <p:ext uri="{BB962C8B-B14F-4D97-AF65-F5344CB8AC3E}">
        <p14:creationId xmlns:p14="http://schemas.microsoft.com/office/powerpoint/2010/main" val="2620033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36F2-4198-9A07-8182-B3479D9605FB}"/>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289A5-FBDF-3690-71A6-3C9CCEA5F8C3}"/>
                  </a:ext>
                </a:extLst>
              </p:cNvPr>
              <p:cNvSpPr>
                <a:spLocks noGrp="1"/>
              </p:cNvSpPr>
              <p:nvPr>
                <p:ph idx="1"/>
              </p:nvPr>
            </p:nvSpPr>
            <p:spPr>
              <a:xfrm>
                <a:off x="201635" y="1243756"/>
                <a:ext cx="11788725" cy="4965896"/>
              </a:xfrm>
              <a:ln>
                <a:solidFill>
                  <a:schemeClr val="tx1"/>
                </a:solidFill>
              </a:ln>
            </p:spPr>
            <p:txBody>
              <a:bodyPr>
                <a:noAutofit/>
              </a:bodyPr>
              <a:lstStyle/>
              <a:p>
                <a:pPr marL="0" marR="0" indent="0" algn="just">
                  <a:spcBef>
                    <a:spcPts val="0"/>
                  </a:spcBef>
                  <a:spcAft>
                    <a:spcPts val="0"/>
                  </a:spcAft>
                  <a:buNone/>
                </a:pP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All multipliers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(s), weight vector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bias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are initialized by zero. SMO algorithm divides the whole QP problem into many smallest optimization problems. Each smallest optimization problem focuses on optimizing two joint multipliers. SMO algorithm solves each smallest optimization problem via two nested loops:</a:t>
                </a:r>
              </a:p>
              <a:p>
                <a:pPr marL="342900" marR="0" lvl="0" indent="-342900" algn="just">
                  <a:spcBef>
                    <a:spcPts val="0"/>
                  </a:spcBef>
                  <a:spcAft>
                    <a:spcPts val="0"/>
                  </a:spcAft>
                  <a:buFont typeface="+mj-lt"/>
                  <a:buAutoNum type="arabicPeriod"/>
                </a:pP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The outer loop alternates one sweep through all data points and as many sweeps as possible through non-boundary data points (support vectors) so as to find out the data point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The Lagrange multiplier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associated with such X</a:t>
                </a:r>
                <a:r>
                  <a:rPr lang="en-US" sz="17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aforementioned as </a:t>
                </a:r>
                <a:r>
                  <a:rPr lang="en-US" sz="1750" b="1"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b="1"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Violating KKT condition is known as the first choice heuristic of SMO algorithm.</a:t>
                </a:r>
              </a:p>
              <a:p>
                <a:pPr marL="342900" marR="0" lvl="0" indent="-342900" algn="just">
                  <a:spcBef>
                    <a:spcPts val="0"/>
                  </a:spcBef>
                  <a:spcAft>
                    <a:spcPts val="0"/>
                  </a:spcAft>
                  <a:buFont typeface="+mj-lt"/>
                  <a:buAutoNum type="arabicPeriod"/>
                </a:pP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The inner loop browses all data points at the first sweep and non-boundary ones at later sweeps so as to find out the data point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that maximizes the deviation </a:t>
                </a:r>
                <a14:m>
                  <m:oMath xmlns:m="http://schemas.openxmlformats.org/officeDocument/2006/math">
                    <m:d>
                      <m:dPr>
                        <m:begChr m:val="|"/>
                        <m:endChr m:val="|"/>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where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𝑖</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are prediction errors on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respectively, as seen in equation 2.6. </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The Lagrange multiplier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associated with such </a:t>
                </a:r>
                <a:r>
                  <a:rPr lang="en-US" sz="17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7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is selected as the second multiplier aforementioned as </a:t>
                </a:r>
                <a:r>
                  <a:rPr lang="en-US" sz="1750" b="1"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750" b="1"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Maximizing the deviation </a:t>
                </a:r>
                <a14:m>
                  <m:oMath xmlns:m="http://schemas.openxmlformats.org/officeDocument/2006/math">
                    <m:d>
                      <m:dPr>
                        <m:begChr m:val="|"/>
                        <m:endChr m:val="|"/>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7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is known as the second choice heuristic of SMO algorithm.</a:t>
                </a:r>
              </a:p>
              <a:p>
                <a:pPr marL="742950" marR="0" lvl="1" indent="-285750" algn="just">
                  <a:spcBef>
                    <a:spcPts val="0"/>
                  </a:spcBef>
                  <a:spcAft>
                    <a:spcPts val="0"/>
                  </a:spcAft>
                  <a:buFont typeface="+mj-lt"/>
                  <a:buAutoNum type="alphaLcPeriod"/>
                </a:pP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Two Lagrange multipliers λ</a:t>
                </a:r>
                <a:r>
                  <a:rPr lang="en-US" sz="17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and λ</a:t>
                </a:r>
                <a:r>
                  <a:rPr lang="en-US" sz="17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are optimized jointly</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which results optimal multipliers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as seen in table 2.2.</a:t>
                </a:r>
              </a:p>
              <a:p>
                <a:pPr marL="742950" marR="0" lvl="1" indent="-285750" algn="just">
                  <a:spcBef>
                    <a:spcPts val="0"/>
                  </a:spcBef>
                  <a:spcAft>
                    <a:spcPts val="0"/>
                  </a:spcAft>
                  <a:buFont typeface="+mj-lt"/>
                  <a:buAutoNum type="alphaLcPeriod"/>
                </a:pP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SMO algorithm updates optimal weight W</a:t>
                </a:r>
                <a:r>
                  <a:rPr lang="en-US" sz="175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50" i="1" dirty="0">
                    <a:effectLst/>
                    <a:latin typeface="Times New Roman" panose="02020603050405020304" pitchFamily="18" charset="0"/>
                    <a:ea typeface="SimSun" panose="02010600030101010101" pitchFamily="2" charset="-122"/>
                    <a:cs typeface="Times New Roman" panose="02020603050405020304" pitchFamily="18" charset="0"/>
                  </a:rPr>
                  <a:t> and optimal bias b</a:t>
                </a:r>
                <a:r>
                  <a:rPr lang="en-US" sz="175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based on the new values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7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7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7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7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750" dirty="0">
                    <a:effectLst/>
                    <a:latin typeface="Times New Roman" panose="02020603050405020304" pitchFamily="18" charset="0"/>
                    <a:ea typeface="SimSun" panose="02010600030101010101" pitchFamily="2" charset="-122"/>
                    <a:cs typeface="Times New Roman" panose="02020603050405020304" pitchFamily="18" charset="0"/>
                  </a:rPr>
                  <a:t> according to equation 2.8.</a:t>
                </a:r>
              </a:p>
              <a:p>
                <a:pPr marL="0" indent="0">
                  <a:buNone/>
                </a:pPr>
                <a:r>
                  <a:rPr lang="en-US" sz="1750" dirty="0">
                    <a:effectLst/>
                    <a:latin typeface="Times New Roman" panose="02020603050405020304" pitchFamily="18" charset="0"/>
                    <a:ea typeface="SimSun" panose="02010600030101010101" pitchFamily="2" charset="-122"/>
                  </a:rPr>
                  <a:t>SMO algorithm continues to solve another smallest optimization problem. SMO algorithm stops when there is convergence in which no data point violating KKT condition is found. Consequently, all Lagrange multipliers </a:t>
                </a:r>
                <a:r>
                  <a:rPr lang="en-US" sz="1750" i="1" dirty="0">
                    <a:effectLst/>
                    <a:latin typeface="Times New Roman" panose="02020603050405020304" pitchFamily="18" charset="0"/>
                    <a:ea typeface="SimSun" panose="02010600030101010101" pitchFamily="2" charset="-122"/>
                  </a:rPr>
                  <a:t>λ</a:t>
                </a:r>
                <a:r>
                  <a:rPr lang="en-US" sz="1750" baseline="-25000" dirty="0">
                    <a:effectLst/>
                    <a:latin typeface="Times New Roman" panose="02020603050405020304" pitchFamily="18" charset="0"/>
                    <a:ea typeface="SimSun" panose="02010600030101010101" pitchFamily="2" charset="-122"/>
                  </a:rPr>
                  <a:t>1</a:t>
                </a:r>
                <a:r>
                  <a:rPr lang="en-US" sz="1750" dirty="0">
                    <a:effectLst/>
                    <a:latin typeface="Times New Roman" panose="02020603050405020304" pitchFamily="18" charset="0"/>
                    <a:ea typeface="SimSun" panose="02010600030101010101" pitchFamily="2" charset="-122"/>
                  </a:rPr>
                  <a:t>, </a:t>
                </a:r>
                <a:r>
                  <a:rPr lang="en-US" sz="1750" i="1" dirty="0">
                    <a:effectLst/>
                    <a:latin typeface="Times New Roman" panose="02020603050405020304" pitchFamily="18" charset="0"/>
                    <a:ea typeface="SimSun" panose="02010600030101010101" pitchFamily="2" charset="-122"/>
                  </a:rPr>
                  <a:t>λ</a:t>
                </a:r>
                <a:r>
                  <a:rPr lang="en-US" sz="1750" baseline="-25000" dirty="0">
                    <a:effectLst/>
                    <a:latin typeface="Times New Roman" panose="02020603050405020304" pitchFamily="18" charset="0"/>
                    <a:ea typeface="SimSun" panose="02010600030101010101" pitchFamily="2" charset="-122"/>
                  </a:rPr>
                  <a:t>2</a:t>
                </a:r>
                <a:r>
                  <a:rPr lang="en-US" sz="1750" dirty="0">
                    <a:effectLst/>
                    <a:latin typeface="Times New Roman" panose="02020603050405020304" pitchFamily="18" charset="0"/>
                    <a:ea typeface="SimSun" panose="02010600030101010101" pitchFamily="2" charset="-122"/>
                  </a:rPr>
                  <a:t>,…, </a:t>
                </a:r>
                <a:r>
                  <a:rPr lang="en-US" sz="1750" i="1" dirty="0" err="1">
                    <a:effectLst/>
                    <a:latin typeface="Times New Roman" panose="02020603050405020304" pitchFamily="18" charset="0"/>
                    <a:ea typeface="SimSun" panose="02010600030101010101" pitchFamily="2" charset="-122"/>
                  </a:rPr>
                  <a:t>λ</a:t>
                </a:r>
                <a:r>
                  <a:rPr lang="en-US" sz="1750" i="1" baseline="-25000" dirty="0" err="1">
                    <a:effectLst/>
                    <a:latin typeface="Times New Roman" panose="02020603050405020304" pitchFamily="18" charset="0"/>
                    <a:ea typeface="SimSun" panose="02010600030101010101" pitchFamily="2" charset="-122"/>
                  </a:rPr>
                  <a:t>n</a:t>
                </a:r>
                <a:r>
                  <a:rPr lang="en-US" sz="1750" dirty="0">
                    <a:effectLst/>
                    <a:latin typeface="Times New Roman" panose="02020603050405020304" pitchFamily="18" charset="0"/>
                    <a:ea typeface="SimSun" panose="02010600030101010101" pitchFamily="2" charset="-122"/>
                  </a:rPr>
                  <a:t> are optimized and the optimal SVM classifier (</a:t>
                </a:r>
                <a:r>
                  <a:rPr lang="en-US" sz="1750" i="1" dirty="0">
                    <a:effectLst/>
                    <a:latin typeface="Times New Roman" panose="02020603050405020304" pitchFamily="18" charset="0"/>
                    <a:ea typeface="SimSun" panose="02010600030101010101" pitchFamily="2" charset="-122"/>
                  </a:rPr>
                  <a:t>W</a:t>
                </a:r>
                <a:r>
                  <a:rPr lang="en-US" sz="1750" i="1" baseline="30000" dirty="0">
                    <a:effectLst/>
                    <a:latin typeface="Times New Roman" panose="02020603050405020304" pitchFamily="18" charset="0"/>
                    <a:ea typeface="SimSun" panose="02010600030101010101" pitchFamily="2" charset="-122"/>
                  </a:rPr>
                  <a:t>*</a:t>
                </a:r>
                <a:r>
                  <a:rPr lang="en-US" sz="1750" dirty="0">
                    <a:effectLst/>
                    <a:latin typeface="Times New Roman" panose="02020603050405020304" pitchFamily="18" charset="0"/>
                    <a:ea typeface="SimSun" panose="02010600030101010101" pitchFamily="2" charset="-122"/>
                  </a:rPr>
                  <a:t>, </a:t>
                </a:r>
                <a:r>
                  <a:rPr lang="en-US" sz="1750" i="1" dirty="0">
                    <a:effectLst/>
                    <a:latin typeface="Times New Roman" panose="02020603050405020304" pitchFamily="18" charset="0"/>
                    <a:ea typeface="SimSun" panose="02010600030101010101" pitchFamily="2" charset="-122"/>
                  </a:rPr>
                  <a:t>b</a:t>
                </a:r>
                <a:r>
                  <a:rPr lang="en-US" sz="1750" i="1" baseline="30000" dirty="0">
                    <a:effectLst/>
                    <a:latin typeface="Times New Roman" panose="02020603050405020304" pitchFamily="18" charset="0"/>
                    <a:ea typeface="SimSun" panose="02010600030101010101" pitchFamily="2" charset="-122"/>
                  </a:rPr>
                  <a:t>*</a:t>
                </a:r>
                <a:r>
                  <a:rPr lang="en-US" sz="1750" dirty="0">
                    <a:effectLst/>
                    <a:latin typeface="Times New Roman" panose="02020603050405020304" pitchFamily="18" charset="0"/>
                    <a:ea typeface="SimSun" panose="02010600030101010101" pitchFamily="2" charset="-122"/>
                  </a:rPr>
                  <a:t>) is totally determined.</a:t>
                </a:r>
                <a:endParaRPr lang="en-US" sz="1750" dirty="0"/>
              </a:p>
            </p:txBody>
          </p:sp>
        </mc:Choice>
        <mc:Fallback xmlns="">
          <p:sp>
            <p:nvSpPr>
              <p:cNvPr id="3" name="Content Placeholder 2">
                <a:extLst>
                  <a:ext uri="{FF2B5EF4-FFF2-40B4-BE49-F238E27FC236}">
                    <a16:creationId xmlns:a16="http://schemas.microsoft.com/office/drawing/2014/main" id="{0EC289A5-FBDF-3690-71A6-3C9CCEA5F8C3}"/>
                  </a:ext>
                </a:extLst>
              </p:cNvPr>
              <p:cNvSpPr>
                <a:spLocks noGrp="1" noRot="1" noChangeAspect="1" noMove="1" noResize="1" noEditPoints="1" noAdjustHandles="1" noChangeArrowheads="1" noChangeShapeType="1" noTextEdit="1"/>
              </p:cNvSpPr>
              <p:nvPr>
                <p:ph idx="1"/>
              </p:nvPr>
            </p:nvSpPr>
            <p:spPr>
              <a:xfrm>
                <a:off x="201635" y="1243756"/>
                <a:ext cx="11788725" cy="4965896"/>
              </a:xfrm>
              <a:blipFill>
                <a:blip r:embed="rId4"/>
                <a:stretch>
                  <a:fillRect l="-310" t="-245" r="-310" b="-2203"/>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19CD78-F952-1A34-F89D-0C5F1EABC20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1B38F91B-CC01-F801-181F-0966CDFE062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260A4BB-2FFF-0CE1-AD46-D98A65E1C2A9}"/>
              </a:ext>
            </a:extLst>
          </p:cNvPr>
          <p:cNvSpPr>
            <a:spLocks noGrp="1"/>
          </p:cNvSpPr>
          <p:nvPr>
            <p:ph type="sldNum" sz="quarter" idx="12"/>
          </p:nvPr>
        </p:nvSpPr>
        <p:spPr/>
        <p:txBody>
          <a:bodyPr/>
          <a:lstStyle/>
          <a:p>
            <a:fld id="{5DB5036F-1FF2-46C4-8D2B-59C7E3B91952}" type="slidenum">
              <a:rPr lang="en-US" smtClean="0"/>
              <a:pPr/>
              <a:t>34</a:t>
            </a:fld>
            <a:endParaRPr lang="en-US"/>
          </a:p>
        </p:txBody>
      </p:sp>
      <p:sp>
        <p:nvSpPr>
          <p:cNvPr id="7" name="Rectangle 1">
            <a:extLst>
              <a:ext uri="{FF2B5EF4-FFF2-40B4-BE49-F238E27FC236}">
                <a16:creationId xmlns:a16="http://schemas.microsoft.com/office/drawing/2014/main" id="{B0F4A497-0820-DC69-D966-E1175E1E90CB}"/>
              </a:ext>
            </a:extLst>
          </p:cNvPr>
          <p:cNvSpPr>
            <a:spLocks noChangeArrowheads="1"/>
          </p:cNvSpPr>
          <p:nvPr/>
        </p:nvSpPr>
        <p:spPr bwMode="auto">
          <a:xfrm>
            <a:off x="201635" y="841837"/>
            <a:ext cx="117887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By extending the ideology shown in table 2.1, SMO algorithm is described particularly in </a:t>
            </a:r>
            <a:r>
              <a:rPr kumimoji="0" lang="en-US" altLang="zh-CN" sz="16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2.3 </a:t>
            </a: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(Platt, 1998, pp. 8-9)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Honavar</a:t>
            </a: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p. 14).</a:t>
            </a:r>
            <a:r>
              <a:rPr kumimoji="0" lang="en-US" altLang="zh-CN" sz="1600" b="0" i="0" u="none" strike="noStrike" cap="none" normalizeH="0" baseline="0" dirty="0">
                <a:ln>
                  <a:noFill/>
                </a:ln>
                <a:solidFill>
                  <a:schemeClr val="tx1"/>
                </a:solidFill>
                <a:effectLst/>
              </a:rPr>
              <a:t> </a:t>
            </a:r>
            <a:endParaRPr kumimoji="0" lang="en-US"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826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1BD9-175E-86DF-A30B-8BB56DDDB3E2}"/>
              </a:ext>
            </a:extLst>
          </p:cNvPr>
          <p:cNvSpPr>
            <a:spLocks noGrp="1"/>
          </p:cNvSpPr>
          <p:nvPr>
            <p:ph type="title"/>
          </p:nvPr>
        </p:nvSpPr>
        <p:spPr/>
        <p:txBody>
          <a:bodyPr/>
          <a:lstStyle/>
          <a:p>
            <a:r>
              <a:rPr lang="en-US" dirty="0"/>
              <a:t>2. Sequential minimal optimization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D8A74D-2090-AA52-754A-7ADBD74C7749}"/>
                  </a:ext>
                </a:extLst>
              </p:cNvPr>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Recall that non-boundary data points (support vectors) are ones whose Lagrange multipliers are non-zero such that 0&lt;</a:t>
                </a:r>
                <a:r>
                  <a:rPr lang="en-US" sz="2200" i="1" dirty="0" err="1">
                    <a:effectLst/>
                    <a:latin typeface="Times New Roman" panose="02020603050405020304" pitchFamily="18" charset="0"/>
                    <a:ea typeface="SimSun" panose="02010600030101010101" pitchFamily="2" charset="-122"/>
                  </a:rPr>
                  <a:t>λ</a:t>
                </a:r>
                <a:r>
                  <a:rPr lang="en-US" sz="2200" i="1" baseline="-25000"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&lt;</a:t>
                </a:r>
                <a:r>
                  <a:rPr lang="en-US" sz="2200" i="1" dirty="0">
                    <a:effectLst/>
                    <a:latin typeface="Times New Roman" panose="02020603050405020304" pitchFamily="18" charset="0"/>
                    <a:ea typeface="SimSun" panose="02010600030101010101" pitchFamily="2" charset="-122"/>
                  </a:rPr>
                  <a:t>C</a:t>
                </a:r>
                <a:r>
                  <a:rPr lang="en-US" sz="2200" dirty="0">
                    <a:effectLst/>
                    <a:latin typeface="Times New Roman" panose="02020603050405020304" pitchFamily="18" charset="0"/>
                    <a:ea typeface="SimSun" panose="02010600030101010101" pitchFamily="2" charset="-122"/>
                  </a:rPr>
                  <a:t>. When both optimal weight vector </a:t>
                </a:r>
                <a:r>
                  <a:rPr lang="en-US" sz="2200" i="1" dirty="0">
                    <a:effectLst/>
                    <a:latin typeface="Times New Roman" panose="02020603050405020304" pitchFamily="18" charset="0"/>
                    <a:ea typeface="SimSun" panose="02010600030101010101" pitchFamily="2" charset="-122"/>
                  </a:rPr>
                  <a:t>W</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and optimal bias </a:t>
                </a:r>
                <a:r>
                  <a:rPr lang="en-US" sz="2200" i="1" dirty="0">
                    <a:effectLst/>
                    <a:latin typeface="Times New Roman" panose="02020603050405020304" pitchFamily="18" charset="0"/>
                    <a:ea typeface="SimSun" panose="02010600030101010101" pitchFamily="2" charset="-122"/>
                  </a:rPr>
                  <a:t>b</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are determined by SMO algorithm or other methods, the maximum-margin hyperplane known as SVM classifier is totally determined. According to equation 1.1, the equation of maximum-margin hyperplane is expressed in equation 2.9 as follows:</a:t>
                </a:r>
              </a:p>
              <a:p>
                <a:pPr marL="0" indent="0">
                  <a:buNone/>
                </a:pPr>
                <a14:m>
                  <m:oMathPara xmlns:m="http://schemas.openxmlformats.org/officeDocument/2006/math">
                    <m:oMathParaPr>
                      <m:jc m:val="right"/>
                    </m:oMathParaPr>
                    <m:oMath xmlns:m="http://schemas.openxmlformats.org/officeDocument/2006/math">
                      <m:sSup>
                        <m:sSupPr>
                          <m:ctrlPr>
                            <a:rPr lang="en-US" sz="2200" i="1" smtClean="0">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(2.9)</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For any data point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classification rule derived from maximum-margin hyperplane (SVM classifier) is used to classify such data point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Let </a:t>
                </a:r>
                <a:r>
                  <a:rPr lang="en-US" sz="2200" i="1" dirty="0">
                    <a:effectLst/>
                    <a:latin typeface="Times New Roman" panose="02020603050405020304" pitchFamily="18" charset="0"/>
                    <a:ea typeface="SimSun" panose="02010600030101010101" pitchFamily="2" charset="-122"/>
                  </a:rPr>
                  <a:t>R</a:t>
                </a:r>
                <a:r>
                  <a:rPr lang="en-US" sz="2200" dirty="0">
                    <a:effectLst/>
                    <a:latin typeface="Times New Roman" panose="02020603050405020304" pitchFamily="18" charset="0"/>
                    <a:ea typeface="SimSun" panose="02010600030101010101" pitchFamily="2" charset="-122"/>
                  </a:rPr>
                  <a:t> be the classification rule, equation 2.10 specifies the classification rule as the sign function of point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𝑅</m:t>
                      </m:r>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200" i="1" smtClean="0">
                          <a:effectLst/>
                          <a:latin typeface="Cambria Math" panose="02040503050406030204" pitchFamily="18" charset="0"/>
                          <a:ea typeface="SimSun" panose="02010600030101010101" pitchFamily="2" charset="-122"/>
                          <a:cs typeface="Times New Roman" panose="02020603050405020304" pitchFamily="18" charset="0"/>
                        </a:rPr>
                        <m:t>𝑠𝑖𝑔𝑛</m:t>
                      </m:r>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if</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 </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mr>
                            <m:mr>
                              <m:e>
                                <m:r>
                                  <a:rPr lang="en-US" sz="2200" i="1">
                                    <a:effectLst/>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if</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200" i="1">
                                    <a:effectLst/>
                                    <a:latin typeface="Cambria Math" panose="02040503050406030204" pitchFamily="18" charset="0"/>
                                    <a:ea typeface="SimSun" panose="02010600030101010101" pitchFamily="2" charset="-122"/>
                                    <a:cs typeface="Times New Roman" panose="02020603050405020304" pitchFamily="18" charset="0"/>
                                  </a:rPr>
                                  <m:t>&lt;0</m:t>
                                </m:r>
                              </m:e>
                            </m:mr>
                          </m:m>
                        </m:e>
                      </m:d>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(2.10)</m:t>
                      </m:r>
                    </m:oMath>
                  </m:oMathPara>
                </a14:m>
                <a:endParaRPr lang="en-US" sz="2200" dirty="0"/>
              </a:p>
              <a:p>
                <a:pPr marL="0" indent="0">
                  <a:buNone/>
                </a:pPr>
                <a:r>
                  <a:rPr lang="en-US" sz="2200" dirty="0">
                    <a:effectLst/>
                    <a:latin typeface="Times New Roman" panose="02020603050405020304" pitchFamily="18" charset="0"/>
                    <a:ea typeface="SimSun" panose="02010600030101010101" pitchFamily="2" charset="-122"/>
                  </a:rPr>
                  <a:t>After evaluating </a:t>
                </a:r>
                <a:r>
                  <a:rPr lang="en-US" sz="2200" i="1" dirty="0">
                    <a:effectLst/>
                    <a:latin typeface="Times New Roman" panose="02020603050405020304" pitchFamily="18" charset="0"/>
                    <a:ea typeface="SimSun" panose="02010600030101010101" pitchFamily="2" charset="-122"/>
                  </a:rPr>
                  <a:t>R</a:t>
                </a:r>
                <a:r>
                  <a:rPr lang="en-US" sz="2200" dirty="0">
                    <a:effectLst/>
                    <a:latin typeface="Times New Roman" panose="02020603050405020304" pitchFamily="18" charset="0"/>
                    <a:ea typeface="SimSun" panose="02010600030101010101" pitchFamily="2" charset="-122"/>
                  </a:rPr>
                  <a:t> with regard to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if </a:t>
                </a:r>
                <a:r>
                  <a:rPr lang="en-US" sz="2200" i="1" dirty="0">
                    <a:effectLst/>
                    <a:latin typeface="Times New Roman" panose="02020603050405020304" pitchFamily="18" charset="0"/>
                    <a:ea typeface="SimSun" panose="02010600030101010101" pitchFamily="2" charset="-122"/>
                  </a:rPr>
                  <a:t>R</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=1 then,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belongs to class +1; otherwise, </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belongs to class –1. This is the simple process of data classification. The next section illustrates how to apply SMO into classifying data points where such data points are documents.</a:t>
                </a:r>
                <a:endParaRPr lang="en-US" sz="2200" dirty="0"/>
              </a:p>
            </p:txBody>
          </p:sp>
        </mc:Choice>
        <mc:Fallback xmlns="">
          <p:sp>
            <p:nvSpPr>
              <p:cNvPr id="3" name="Content Placeholder 2">
                <a:extLst>
                  <a:ext uri="{FF2B5EF4-FFF2-40B4-BE49-F238E27FC236}">
                    <a16:creationId xmlns:a16="http://schemas.microsoft.com/office/drawing/2014/main" id="{1CD8A74D-2090-AA52-754A-7ADBD74C7749}"/>
                  </a:ext>
                </a:extLst>
              </p:cNvPr>
              <p:cNvSpPr>
                <a:spLocks noGrp="1" noRot="1" noChangeAspect="1" noMove="1" noResize="1" noEditPoints="1" noAdjustHandles="1" noChangeArrowheads="1" noChangeShapeType="1" noTextEdit="1"/>
              </p:cNvSpPr>
              <p:nvPr>
                <p:ph idx="1"/>
              </p:nvPr>
            </p:nvSpPr>
            <p:spPr>
              <a:blipFill>
                <a:blip r:embed="rId4"/>
                <a:stretch>
                  <a:fillRect l="-754" t="-824" r="-696" b="-282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DF56B29-9BCC-46AE-E9DD-ECE45482E0C2}"/>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503C056A-25AF-6A35-0244-03AE22E83926}"/>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B701A04D-0744-2C28-3308-4C9A338A6B80}"/>
              </a:ext>
            </a:extLst>
          </p:cNvPr>
          <p:cNvSpPr>
            <a:spLocks noGrp="1"/>
          </p:cNvSpPr>
          <p:nvPr>
            <p:ph type="sldNum" sz="quarter" idx="12"/>
          </p:nvPr>
        </p:nvSpPr>
        <p:spPr/>
        <p:txBody>
          <a:bodyPr/>
          <a:lstStyle/>
          <a:p>
            <a:fld id="{5DB5036F-1FF2-46C4-8D2B-59C7E3B91952}" type="slidenum">
              <a:rPr lang="en-US" smtClean="0"/>
              <a:pPr/>
              <a:t>35</a:t>
            </a:fld>
            <a:endParaRPr lang="en-US"/>
          </a:p>
        </p:txBody>
      </p:sp>
    </p:spTree>
    <p:extLst>
      <p:ext uri="{BB962C8B-B14F-4D97-AF65-F5344CB8AC3E}">
        <p14:creationId xmlns:p14="http://schemas.microsoft.com/office/powerpoint/2010/main" val="220577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9AE7-D853-C6EF-83E5-683E81B790CF}"/>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0121F-C783-3E88-0C86-755EB526241B}"/>
                  </a:ext>
                </a:extLst>
              </p:cNvPr>
              <p:cNvSpPr>
                <a:spLocks noGrp="1"/>
              </p:cNvSpPr>
              <p:nvPr>
                <p:ph idx="1"/>
              </p:nvPr>
            </p:nvSpPr>
            <p:spPr/>
            <p:txBody>
              <a:bodyPr>
                <a:noAutofit/>
              </a:bodyPr>
              <a:lstStyle/>
              <a:p>
                <a:pPr marL="0" indent="0">
                  <a:buNone/>
                </a:pPr>
                <a:r>
                  <a:rPr lang="en-US" sz="2100" dirty="0">
                    <a:effectLst/>
                    <a:ea typeface="SimSun" panose="02010600030101010101" pitchFamily="2" charset="-122"/>
                  </a:rPr>
                  <a:t>It is necessary to have an example for illustrating how to classify documents by SVM. Given a set of classes </a:t>
                </a:r>
                <a:r>
                  <a:rPr lang="en-US" sz="2100" i="1" dirty="0">
                    <a:effectLst/>
                    <a:ea typeface="SimSun" panose="02010600030101010101" pitchFamily="2" charset="-122"/>
                  </a:rPr>
                  <a:t>C</a:t>
                </a:r>
                <a:r>
                  <a:rPr lang="en-US" sz="2100" dirty="0">
                    <a:effectLst/>
                    <a:ea typeface="SimSun" panose="02010600030101010101" pitchFamily="2" charset="-122"/>
                  </a:rPr>
                  <a:t> = {</a:t>
                </a:r>
                <a:r>
                  <a:rPr lang="en-US" sz="2100" i="1" dirty="0">
                    <a:effectLst/>
                    <a:ea typeface="SimSun" panose="02010600030101010101" pitchFamily="2" charset="-122"/>
                  </a:rPr>
                  <a:t>computer science</a:t>
                </a:r>
                <a:r>
                  <a:rPr lang="en-US" sz="2100" dirty="0">
                    <a:effectLst/>
                    <a:ea typeface="SimSun" panose="02010600030101010101" pitchFamily="2" charset="-122"/>
                  </a:rPr>
                  <a:t>,</a:t>
                </a:r>
                <a:r>
                  <a:rPr lang="en-US" sz="2100" i="1" dirty="0">
                    <a:effectLst/>
                    <a:ea typeface="SimSun" panose="02010600030101010101" pitchFamily="2" charset="-122"/>
                  </a:rPr>
                  <a:t> math</a:t>
                </a:r>
                <a:r>
                  <a:rPr lang="en-US" sz="2100" dirty="0">
                    <a:effectLst/>
                    <a:ea typeface="SimSun" panose="02010600030101010101" pitchFamily="2" charset="-122"/>
                  </a:rPr>
                  <a:t>}, a set of terms </a:t>
                </a:r>
                <a:r>
                  <a:rPr lang="en-US" sz="2100" i="1" dirty="0">
                    <a:effectLst/>
                    <a:ea typeface="SimSun" panose="02010600030101010101" pitchFamily="2" charset="-122"/>
                  </a:rPr>
                  <a:t>T</a:t>
                </a:r>
                <a:r>
                  <a:rPr lang="en-US" sz="2100" dirty="0">
                    <a:effectLst/>
                    <a:ea typeface="SimSun" panose="02010600030101010101" pitchFamily="2" charset="-122"/>
                  </a:rPr>
                  <a:t> = {</a:t>
                </a:r>
                <a:r>
                  <a:rPr lang="en-US" sz="2100" i="1" dirty="0">
                    <a:effectLst/>
                    <a:ea typeface="SimSun" panose="02010600030101010101" pitchFamily="2" charset="-122"/>
                  </a:rPr>
                  <a:t>computer</a:t>
                </a:r>
                <a:r>
                  <a:rPr lang="en-US" sz="2100" dirty="0">
                    <a:effectLst/>
                    <a:ea typeface="SimSun" panose="02010600030101010101" pitchFamily="2" charset="-122"/>
                  </a:rPr>
                  <a:t>, </a:t>
                </a:r>
                <a:r>
                  <a:rPr lang="en-US" sz="2100" i="1" dirty="0">
                    <a:effectLst/>
                    <a:ea typeface="SimSun" panose="02010600030101010101" pitchFamily="2" charset="-122"/>
                  </a:rPr>
                  <a:t>derivative</a:t>
                </a:r>
                <a:r>
                  <a:rPr lang="en-US" sz="2100" dirty="0">
                    <a:effectLst/>
                    <a:ea typeface="SimSun" panose="02010600030101010101" pitchFamily="2" charset="-122"/>
                  </a:rPr>
                  <a:t>} and the corpus </a:t>
                </a:r>
                <a14:m>
                  <m:oMath xmlns:m="http://schemas.openxmlformats.org/officeDocument/2006/math">
                    <m:r>
                      <a:rPr lang="en-US" sz="2100" i="1">
                        <a:effectLst/>
                        <a:latin typeface="Cambria Math" panose="02040503050406030204" pitchFamily="18" charset="0"/>
                        <a:ea typeface="SimSun" panose="02010600030101010101" pitchFamily="2" charset="-122"/>
                      </a:rPr>
                      <m:t>𝒟</m:t>
                    </m:r>
                  </m:oMath>
                </a14:m>
                <a:r>
                  <a:rPr lang="en-US" sz="2100" dirty="0">
                    <a:effectLst/>
                    <a:ea typeface="SimSun" panose="02010600030101010101" pitchFamily="2" charset="-122"/>
                  </a:rPr>
                  <a:t> = {</a:t>
                </a:r>
                <a:r>
                  <a:rPr lang="en-US" sz="2100" i="1" dirty="0">
                    <a:effectLst/>
                    <a:ea typeface="SimSun" panose="02010600030101010101" pitchFamily="2" charset="-122"/>
                  </a:rPr>
                  <a:t>doc</a:t>
                </a:r>
                <a:r>
                  <a:rPr lang="en-US" sz="2100" dirty="0">
                    <a:effectLst/>
                    <a:ea typeface="SimSun" panose="02010600030101010101" pitchFamily="2" charset="-122"/>
                  </a:rPr>
                  <a:t>1</a:t>
                </a:r>
                <a:r>
                  <a:rPr lang="en-US" sz="2100" i="1" dirty="0">
                    <a:effectLst/>
                    <a:ea typeface="SimSun" panose="02010600030101010101" pitchFamily="2" charset="-122"/>
                  </a:rPr>
                  <a:t>.txt</a:t>
                </a:r>
                <a:r>
                  <a:rPr lang="en-US" sz="2100" dirty="0">
                    <a:effectLst/>
                    <a:ea typeface="SimSun" panose="02010600030101010101" pitchFamily="2" charset="-122"/>
                  </a:rPr>
                  <a:t>,</a:t>
                </a:r>
                <a:r>
                  <a:rPr lang="en-US" sz="2100" i="1" dirty="0">
                    <a:effectLst/>
                    <a:ea typeface="SimSun" panose="02010600030101010101" pitchFamily="2" charset="-122"/>
                  </a:rPr>
                  <a:t> doc</a:t>
                </a:r>
                <a:r>
                  <a:rPr lang="en-US" sz="2100" dirty="0">
                    <a:effectLst/>
                    <a:ea typeface="SimSun" panose="02010600030101010101" pitchFamily="2" charset="-122"/>
                  </a:rPr>
                  <a:t>2</a:t>
                </a:r>
                <a:r>
                  <a:rPr lang="en-US" sz="2100" i="1" dirty="0">
                    <a:effectLst/>
                    <a:ea typeface="SimSun" panose="02010600030101010101" pitchFamily="2" charset="-122"/>
                  </a:rPr>
                  <a:t>.txt</a:t>
                </a:r>
                <a:r>
                  <a:rPr lang="en-US" sz="2100" dirty="0">
                    <a:effectLst/>
                    <a:ea typeface="SimSun" panose="02010600030101010101" pitchFamily="2" charset="-122"/>
                  </a:rPr>
                  <a:t>,</a:t>
                </a:r>
                <a:r>
                  <a:rPr lang="en-US" sz="2100" i="1" dirty="0">
                    <a:effectLst/>
                    <a:ea typeface="SimSun" panose="02010600030101010101" pitchFamily="2" charset="-122"/>
                  </a:rPr>
                  <a:t> doc</a:t>
                </a:r>
                <a:r>
                  <a:rPr lang="en-US" sz="2100" dirty="0">
                    <a:effectLst/>
                    <a:ea typeface="SimSun" panose="02010600030101010101" pitchFamily="2" charset="-122"/>
                  </a:rPr>
                  <a:t>3</a:t>
                </a:r>
                <a:r>
                  <a:rPr lang="en-US" sz="2100" i="1" dirty="0">
                    <a:effectLst/>
                    <a:ea typeface="SimSun" panose="02010600030101010101" pitchFamily="2" charset="-122"/>
                  </a:rPr>
                  <a:t>.txt</a:t>
                </a:r>
                <a:r>
                  <a:rPr lang="en-US" sz="2100" dirty="0">
                    <a:effectLst/>
                    <a:ea typeface="SimSun" panose="02010600030101010101" pitchFamily="2" charset="-122"/>
                  </a:rPr>
                  <a:t>,</a:t>
                </a:r>
                <a:r>
                  <a:rPr lang="en-US" sz="2100" i="1" dirty="0">
                    <a:effectLst/>
                    <a:ea typeface="SimSun" panose="02010600030101010101" pitchFamily="2" charset="-122"/>
                  </a:rPr>
                  <a:t> doc</a:t>
                </a:r>
                <a:r>
                  <a:rPr lang="en-US" sz="2100" dirty="0">
                    <a:effectLst/>
                    <a:ea typeface="SimSun" panose="02010600030101010101" pitchFamily="2" charset="-122"/>
                  </a:rPr>
                  <a:t>4</a:t>
                </a:r>
                <a:r>
                  <a:rPr lang="en-US" sz="2100" i="1" dirty="0">
                    <a:effectLst/>
                    <a:ea typeface="SimSun" panose="02010600030101010101" pitchFamily="2" charset="-122"/>
                  </a:rPr>
                  <a:t>.txt</a:t>
                </a:r>
                <a:r>
                  <a:rPr lang="en-US" sz="2100" dirty="0">
                    <a:effectLst/>
                    <a:ea typeface="SimSun" panose="02010600030101010101" pitchFamily="2" charset="-122"/>
                  </a:rPr>
                  <a:t>}. The training corpus (training data) is shown in following table 3.1 in which cell (</a:t>
                </a:r>
                <a:r>
                  <a:rPr lang="en-US" sz="2100" i="1" dirty="0" err="1">
                    <a:effectLst/>
                    <a:ea typeface="SimSun" panose="02010600030101010101" pitchFamily="2" charset="-122"/>
                  </a:rPr>
                  <a:t>i</a:t>
                </a:r>
                <a:r>
                  <a:rPr lang="en-US" sz="2100" dirty="0">
                    <a:effectLst/>
                    <a:ea typeface="SimSun" panose="02010600030101010101" pitchFamily="2" charset="-122"/>
                  </a:rPr>
                  <a:t>,</a:t>
                </a:r>
                <a:r>
                  <a:rPr lang="en-US" sz="2100" i="1" dirty="0">
                    <a:effectLst/>
                    <a:ea typeface="SimSun" panose="02010600030101010101" pitchFamily="2" charset="-122"/>
                  </a:rPr>
                  <a:t> j</a:t>
                </a:r>
                <a:r>
                  <a:rPr lang="en-US" sz="2100" dirty="0">
                    <a:effectLst/>
                    <a:ea typeface="SimSun" panose="02010600030101010101" pitchFamily="2" charset="-122"/>
                  </a:rPr>
                  <a:t>) indicates the number of times that term </a:t>
                </a:r>
                <a:r>
                  <a:rPr lang="en-US" sz="2100" i="1" dirty="0">
                    <a:effectLst/>
                    <a:ea typeface="SimSun" panose="02010600030101010101" pitchFamily="2" charset="-122"/>
                  </a:rPr>
                  <a:t>j</a:t>
                </a:r>
                <a:r>
                  <a:rPr lang="en-US" sz="2100" dirty="0">
                    <a:effectLst/>
                    <a:ea typeface="SimSun" panose="02010600030101010101" pitchFamily="2" charset="-122"/>
                  </a:rPr>
                  <a:t> (column </a:t>
                </a:r>
                <a:r>
                  <a:rPr lang="en-US" sz="2100" i="1" dirty="0">
                    <a:effectLst/>
                    <a:ea typeface="SimSun" panose="02010600030101010101" pitchFamily="2" charset="-122"/>
                  </a:rPr>
                  <a:t>j</a:t>
                </a:r>
                <a:r>
                  <a:rPr lang="en-US" sz="2100" dirty="0">
                    <a:effectLst/>
                    <a:ea typeface="SimSun" panose="02010600030101010101" pitchFamily="2" charset="-122"/>
                  </a:rPr>
                  <a:t>) occurs in document </a:t>
                </a:r>
                <a:r>
                  <a:rPr lang="en-US" sz="2100" i="1" dirty="0" err="1">
                    <a:effectLst/>
                    <a:ea typeface="SimSun" panose="02010600030101010101" pitchFamily="2" charset="-122"/>
                  </a:rPr>
                  <a:t>i</a:t>
                </a:r>
                <a:r>
                  <a:rPr lang="en-US" sz="2100" dirty="0">
                    <a:effectLst/>
                    <a:ea typeface="SimSun" panose="02010600030101010101" pitchFamily="2" charset="-122"/>
                  </a:rPr>
                  <a:t> (row </a:t>
                </a:r>
                <a:r>
                  <a:rPr lang="en-US" sz="2100" i="1" dirty="0" err="1">
                    <a:effectLst/>
                    <a:ea typeface="SimSun" panose="02010600030101010101" pitchFamily="2" charset="-122"/>
                  </a:rPr>
                  <a:t>i</a:t>
                </a:r>
                <a:r>
                  <a:rPr lang="en-US" sz="2100" dirty="0">
                    <a:effectLst/>
                    <a:ea typeface="SimSun" panose="02010600030101010101" pitchFamily="2" charset="-122"/>
                  </a:rPr>
                  <a:t>); in other words, each cell represents a term frequency and each row represents a document vector. Note that there are four documents and each document in this section belongs to only one class such as computer science or math.</a:t>
                </a:r>
              </a:p>
              <a:p>
                <a:pPr marL="0" indent="0">
                  <a:buNone/>
                </a:pPr>
                <a:endParaRPr lang="en-US" sz="2100" dirty="0">
                  <a:ea typeface="SimSun" panose="02010600030101010101" pitchFamily="2" charset="-122"/>
                </a:endParaRPr>
              </a:p>
              <a:p>
                <a:pPr marL="0" indent="0">
                  <a:buNone/>
                </a:pPr>
                <a:endParaRPr lang="en-US" sz="2100" dirty="0">
                  <a:effectLst/>
                  <a:ea typeface="SimSun" panose="02010600030101010101" pitchFamily="2" charset="-122"/>
                </a:endParaRPr>
              </a:p>
              <a:p>
                <a:pPr marL="0" indent="0">
                  <a:buNone/>
                </a:pPr>
                <a:endParaRPr lang="en-US" sz="2100" dirty="0">
                  <a:ea typeface="SimSun" panose="02010600030101010101" pitchFamily="2" charset="-122"/>
                </a:endParaRPr>
              </a:p>
              <a:p>
                <a:pPr marL="0" indent="0">
                  <a:buNone/>
                </a:pPr>
                <a:endParaRPr lang="en-US" sz="2100" dirty="0">
                  <a:effectLst/>
                  <a:ea typeface="SimSun" panose="02010600030101010101" pitchFamily="2" charset="-122"/>
                </a:endParaRPr>
              </a:p>
              <a:p>
                <a:pPr marL="0" indent="0">
                  <a:buNone/>
                </a:pPr>
                <a:endParaRPr lang="en-US" sz="2100" dirty="0">
                  <a:ea typeface="SimSun" panose="02010600030101010101" pitchFamily="2" charset="-122"/>
                </a:endParaRPr>
              </a:p>
              <a:p>
                <a:pPr marL="0" indent="0">
                  <a:buNone/>
                </a:pPr>
                <a:endParaRPr lang="en-US" sz="2100" dirty="0">
                  <a:effectLst/>
                  <a:ea typeface="SimSun" panose="02010600030101010101" pitchFamily="2" charset="-122"/>
                </a:endParaRPr>
              </a:p>
              <a:p>
                <a:pPr marL="0" indent="0" algn="ctr">
                  <a:buNone/>
                </a:pPr>
                <a:r>
                  <a:rPr lang="en-US" sz="2100" b="1" dirty="0">
                    <a:effectLst/>
                    <a:ea typeface="SimSun" panose="02010600030101010101" pitchFamily="2" charset="-122"/>
                  </a:rPr>
                  <a:t>Table 3.1.</a:t>
                </a:r>
                <a:r>
                  <a:rPr lang="en-US" sz="2100" dirty="0">
                    <a:effectLst/>
                    <a:ea typeface="SimSun" panose="02010600030101010101" pitchFamily="2" charset="-122"/>
                  </a:rPr>
                  <a:t> Term frequencies of documents (SVM)</a:t>
                </a:r>
              </a:p>
              <a:p>
                <a:pPr marL="0" indent="0">
                  <a:buNone/>
                </a:pPr>
                <a:endParaRPr lang="en-US" sz="2100" dirty="0">
                  <a:effectLst/>
                  <a:ea typeface="SimSun" panose="02010600030101010101" pitchFamily="2" charset="-122"/>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E510121F-C783-3E88-0C86-755EB526241B}"/>
                  </a:ext>
                </a:extLst>
              </p:cNvPr>
              <p:cNvSpPr>
                <a:spLocks noGrp="1" noRot="1" noChangeAspect="1" noMove="1" noResize="1" noEditPoints="1" noAdjustHandles="1" noChangeArrowheads="1" noChangeShapeType="1" noTextEdit="1"/>
              </p:cNvSpPr>
              <p:nvPr>
                <p:ph idx="1"/>
              </p:nvPr>
            </p:nvSpPr>
            <p:spPr>
              <a:blipFill>
                <a:blip r:embed="rId4"/>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60EB3D-5BBF-CE3E-15D0-B3BB11A4C10A}"/>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1B52C8FB-73F3-8DBF-5064-8BCE952959A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6F1EE4A-4D85-5834-5FA7-2EE15B079FC4}"/>
              </a:ext>
            </a:extLst>
          </p:cNvPr>
          <p:cNvSpPr>
            <a:spLocks noGrp="1"/>
          </p:cNvSpPr>
          <p:nvPr>
            <p:ph type="sldNum" sz="quarter" idx="12"/>
          </p:nvPr>
        </p:nvSpPr>
        <p:spPr/>
        <p:txBody>
          <a:bodyPr/>
          <a:lstStyle/>
          <a:p>
            <a:fld id="{5DB5036F-1FF2-46C4-8D2B-59C7E3B91952}" type="slidenum">
              <a:rPr lang="en-US" smtClean="0"/>
              <a:pPr/>
              <a:t>36</a:t>
            </a:fld>
            <a:endParaRPr lang="en-US"/>
          </a:p>
        </p:txBody>
      </p:sp>
      <p:graphicFrame>
        <p:nvGraphicFramePr>
          <p:cNvPr id="7" name="Table 7">
            <a:extLst>
              <a:ext uri="{FF2B5EF4-FFF2-40B4-BE49-F238E27FC236}">
                <a16:creationId xmlns:a16="http://schemas.microsoft.com/office/drawing/2014/main" id="{04ED6B6F-D608-AC5F-263B-0D76D198F0B9}"/>
              </a:ext>
            </a:extLst>
          </p:cNvPr>
          <p:cNvGraphicFramePr>
            <a:graphicFrameLocks noGrp="1"/>
          </p:cNvGraphicFramePr>
          <p:nvPr>
            <p:extLst>
              <p:ext uri="{D42A27DB-BD31-4B8C-83A1-F6EECF244321}">
                <p14:modId xmlns:p14="http://schemas.microsoft.com/office/powerpoint/2010/main" val="753565286"/>
              </p:ext>
            </p:extLst>
          </p:nvPr>
        </p:nvGraphicFramePr>
        <p:xfrm>
          <a:off x="2209800" y="3279986"/>
          <a:ext cx="8128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994163990"/>
                    </a:ext>
                  </a:extLst>
                </a:gridCol>
                <a:gridCol w="2032000">
                  <a:extLst>
                    <a:ext uri="{9D8B030D-6E8A-4147-A177-3AD203B41FA5}">
                      <a16:colId xmlns:a16="http://schemas.microsoft.com/office/drawing/2014/main" val="2667660088"/>
                    </a:ext>
                  </a:extLst>
                </a:gridCol>
                <a:gridCol w="2032000">
                  <a:extLst>
                    <a:ext uri="{9D8B030D-6E8A-4147-A177-3AD203B41FA5}">
                      <a16:colId xmlns:a16="http://schemas.microsoft.com/office/drawing/2014/main" val="350330027"/>
                    </a:ext>
                  </a:extLst>
                </a:gridCol>
                <a:gridCol w="2032000">
                  <a:extLst>
                    <a:ext uri="{9D8B030D-6E8A-4147-A177-3AD203B41FA5}">
                      <a16:colId xmlns:a16="http://schemas.microsoft.com/office/drawing/2014/main" val="3770368132"/>
                    </a:ext>
                  </a:extLst>
                </a:gridCol>
              </a:tblGrid>
              <a:tr h="370840">
                <a:tc>
                  <a:txBody>
                    <a:bodyPr/>
                    <a:lstStyle/>
                    <a:p>
                      <a:pPr marL="0" marR="0" algn="ctr">
                        <a:lnSpc>
                          <a:spcPct val="115000"/>
                        </a:lnSpc>
                        <a:spcBef>
                          <a:spcPts val="0"/>
                        </a:spcBef>
                        <a:spcAft>
                          <a:spcPts val="0"/>
                        </a:spcAft>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p>
                  </a:txBody>
                  <a:tcPr marL="68580" marR="68580" marT="0" marB="0" anchor="ctr"/>
                </a:tc>
                <a:tc>
                  <a:txBody>
                    <a:bodyPr/>
                    <a:lstStyle/>
                    <a:p>
                      <a:pPr marL="0" marR="0" algn="ctr">
                        <a:lnSpc>
                          <a:spcPct val="115000"/>
                        </a:lnSpc>
                        <a:spcBef>
                          <a:spcPts val="0"/>
                        </a:spcBef>
                        <a:spcAft>
                          <a:spcPts val="0"/>
                        </a:spcAft>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computer</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derivative</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b="1" i="1">
                          <a:effectLst/>
                          <a:latin typeface="Times New Roman" panose="02020603050405020304" pitchFamily="18" charset="0"/>
                          <a:ea typeface="SimSun" panose="02010600030101010101" pitchFamily="2" charset="-122"/>
                          <a:cs typeface="Times New Roman" panose="02020603050405020304" pitchFamily="18" charset="0"/>
                        </a:rPr>
                        <a:t>class</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9417016"/>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1</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55</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math</a:t>
                      </a:r>
                    </a:p>
                  </a:txBody>
                  <a:tcPr marL="68580" marR="68580" marT="0" marB="0" anchor="ctr"/>
                </a:tc>
                <a:extLst>
                  <a:ext uri="{0D108BD9-81ED-4DB2-BD59-A6C34878D82A}">
                    <a16:rowId xmlns:a16="http://schemas.microsoft.com/office/drawing/2014/main" val="2212856630"/>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computer science</a:t>
                      </a:r>
                    </a:p>
                  </a:txBody>
                  <a:tcPr marL="68580" marR="68580" marT="0" marB="0" anchor="ctr"/>
                </a:tc>
                <a:extLst>
                  <a:ext uri="{0D108BD9-81ED-4DB2-BD59-A6C34878D82A}">
                    <a16:rowId xmlns:a16="http://schemas.microsoft.com/office/drawing/2014/main" val="1493911820"/>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30</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math</a:t>
                      </a:r>
                    </a:p>
                  </a:txBody>
                  <a:tcPr marL="68580" marR="68580" marT="0" marB="0" anchor="ctr"/>
                </a:tc>
                <a:extLst>
                  <a:ext uri="{0D108BD9-81ED-4DB2-BD59-A6C34878D82A}">
                    <a16:rowId xmlns:a16="http://schemas.microsoft.com/office/drawing/2014/main" val="1538774133"/>
                  </a:ext>
                </a:extLst>
              </a:tr>
              <a:tr h="370840">
                <a:tc>
                  <a:txBody>
                    <a:bodyPr/>
                    <a:lstStyle/>
                    <a:p>
                      <a:pPr marL="0" marR="0" algn="ctr">
                        <a:lnSpc>
                          <a:spcPct val="115000"/>
                        </a:lnSpc>
                        <a:spcBef>
                          <a:spcPts val="0"/>
                        </a:spcBef>
                        <a:spcAft>
                          <a:spcPts val="0"/>
                        </a:spcAft>
                      </a:pPr>
                      <a:r>
                        <a:rPr lang="en-US" sz="2100" i="1">
                          <a:effectLst/>
                          <a:latin typeface="Times New Roman" panose="02020603050405020304" pitchFamily="18" charset="0"/>
                          <a:ea typeface="SimSun" panose="02010600030101010101" pitchFamily="2" charset="-122"/>
                          <a:cs typeface="Times New Roman" panose="02020603050405020304" pitchFamily="18" charset="0"/>
                        </a:rPr>
                        <a:t>doc</a:t>
                      </a:r>
                      <a:r>
                        <a:rPr lang="en-US" sz="2100">
                          <a:effectLst/>
                          <a:latin typeface="Times New Roman" panose="02020603050405020304" pitchFamily="18" charset="0"/>
                          <a:ea typeface="SimSun" panose="02010600030101010101" pitchFamily="2" charset="-122"/>
                          <a:cs typeface="Times New Roman" panose="02020603050405020304" pitchFamily="18" charset="0"/>
                        </a:rPr>
                        <a:t>4</a:t>
                      </a:r>
                      <a:r>
                        <a:rPr lang="en-US" sz="2100" i="1">
                          <a:effectLst/>
                          <a:latin typeface="Times New Roman" panose="02020603050405020304" pitchFamily="18" charset="0"/>
                          <a:ea typeface="SimSun" panose="02010600030101010101" pitchFamily="2" charset="-122"/>
                          <a:cs typeface="Times New Roman" panose="02020603050405020304" pitchFamily="18" charset="0"/>
                        </a:rPr>
                        <a:t>.txt</a:t>
                      </a:r>
                      <a:endParaRPr lang="en-US" sz="2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35</a:t>
                      </a:r>
                    </a:p>
                  </a:txBody>
                  <a:tcPr marL="68580" marR="68580" marT="0" marB="0" anchor="ctr"/>
                </a:tc>
                <a:tc>
                  <a:txBody>
                    <a:bodyPr/>
                    <a:lstStyle/>
                    <a:p>
                      <a:pPr marL="0" marR="0" algn="ctr">
                        <a:lnSpc>
                          <a:spcPct val="115000"/>
                        </a:lnSpc>
                        <a:spcBef>
                          <a:spcPts val="0"/>
                        </a:spcBef>
                        <a:spcAft>
                          <a:spcPts val="0"/>
                        </a:spcAft>
                      </a:pPr>
                      <a:r>
                        <a:rPr lang="en-US" sz="2100">
                          <a:effectLst/>
                          <a:latin typeface="Times New Roman" panose="02020603050405020304" pitchFamily="18" charset="0"/>
                          <a:ea typeface="SimSun" panose="02010600030101010101" pitchFamily="2" charset="-122"/>
                          <a:cs typeface="Times New Roman" panose="02020603050405020304" pitchFamily="18" charset="0"/>
                        </a:rPr>
                        <a:t>10</a:t>
                      </a:r>
                    </a:p>
                  </a:txBody>
                  <a:tcPr marL="68580" marR="68580" marT="0" marB="0" anchor="ctr"/>
                </a:tc>
                <a:tc>
                  <a:txBody>
                    <a:bodyPr/>
                    <a:lstStyle/>
                    <a:p>
                      <a:pPr marL="0" marR="0" algn="ctr">
                        <a:lnSpc>
                          <a:spcPct val="115000"/>
                        </a:lnSpc>
                        <a:spcBef>
                          <a:spcPts val="0"/>
                        </a:spcBef>
                        <a:spcAft>
                          <a:spcPts val="0"/>
                        </a:spcAft>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computer science</a:t>
                      </a:r>
                    </a:p>
                  </a:txBody>
                  <a:tcPr marL="68580" marR="68580" marT="0" marB="0" anchor="ctr"/>
                </a:tc>
                <a:extLst>
                  <a:ext uri="{0D108BD9-81ED-4DB2-BD59-A6C34878D82A}">
                    <a16:rowId xmlns:a16="http://schemas.microsoft.com/office/drawing/2014/main" val="3302882871"/>
                  </a:ext>
                </a:extLst>
              </a:tr>
            </a:tbl>
          </a:graphicData>
        </a:graphic>
      </p:graphicFrame>
    </p:spTree>
    <p:extLst>
      <p:ext uri="{BB962C8B-B14F-4D97-AF65-F5344CB8AC3E}">
        <p14:creationId xmlns:p14="http://schemas.microsoft.com/office/powerpoint/2010/main" val="2405867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C902-264C-C6B3-A7A7-76E78B7999F3}"/>
              </a:ext>
            </a:extLst>
          </p:cNvPr>
          <p:cNvSpPr>
            <a:spLocks noGrp="1"/>
          </p:cNvSpPr>
          <p:nvPr>
            <p:ph type="title"/>
          </p:nvPr>
        </p:nvSpPr>
        <p:spPr/>
        <p:txBody>
          <a:bodyPr/>
          <a:lstStyle/>
          <a:p>
            <a:r>
              <a:rPr lang="en-US" dirty="0"/>
              <a:t>3. An example of data classification by SVM</a:t>
            </a:r>
          </a:p>
        </p:txBody>
      </p:sp>
      <p:sp>
        <p:nvSpPr>
          <p:cNvPr id="3" name="Content Placeholder 2">
            <a:extLst>
              <a:ext uri="{FF2B5EF4-FFF2-40B4-BE49-F238E27FC236}">
                <a16:creationId xmlns:a16="http://schemas.microsoft.com/office/drawing/2014/main" id="{85047722-64D9-2AEE-4328-F14B08AE945A}"/>
              </a:ext>
            </a:extLst>
          </p:cNvPr>
          <p:cNvSpPr>
            <a:spLocks noGrp="1"/>
          </p:cNvSpPr>
          <p:nvPr>
            <p:ph idx="1"/>
          </p:nvPr>
        </p:nvSpPr>
        <p:spPr>
          <a:xfrm>
            <a:off x="182880" y="914399"/>
            <a:ext cx="7970520" cy="5176066"/>
          </a:xfrm>
        </p:spPr>
        <p:txBody>
          <a:bodyPr>
            <a:noAutofit/>
          </a:bodyPr>
          <a:lstStyle/>
          <a:p>
            <a:pPr marL="0" indent="0">
              <a:buNone/>
            </a:pPr>
            <a:r>
              <a:rPr lang="en-US" sz="1850" dirty="0">
                <a:effectLst/>
                <a:latin typeface="Times New Roman" panose="02020603050405020304" pitchFamily="18" charset="0"/>
                <a:ea typeface="SimSun" panose="02010600030101010101" pitchFamily="2" charset="-122"/>
              </a:rPr>
              <a:t>Let </a:t>
            </a:r>
            <a:r>
              <a:rPr lang="en-US" sz="1850" i="1" dirty="0">
                <a:effectLst/>
                <a:latin typeface="Times New Roman" panose="02020603050405020304" pitchFamily="18" charset="0"/>
                <a:ea typeface="SimSun" panose="02010600030101010101" pitchFamily="2" charset="-122"/>
              </a:rPr>
              <a:t>X</a:t>
            </a:r>
            <a:r>
              <a:rPr lang="en-US" sz="1850" i="1" baseline="-25000" dirty="0">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 be data points representing documents </a:t>
            </a:r>
            <a:r>
              <a:rPr lang="en-US" sz="1850" i="1" dirty="0">
                <a:effectLst/>
                <a:latin typeface="Times New Roman" panose="02020603050405020304" pitchFamily="18" charset="0"/>
                <a:ea typeface="SimSun" panose="02010600030101010101" pitchFamily="2" charset="-122"/>
              </a:rPr>
              <a:t>doc</a:t>
            </a:r>
            <a:r>
              <a:rPr lang="en-US" sz="1850" dirty="0">
                <a:effectLst/>
                <a:latin typeface="Times New Roman" panose="02020603050405020304" pitchFamily="18" charset="0"/>
                <a:ea typeface="SimSun" panose="02010600030101010101" pitchFamily="2" charset="-122"/>
              </a:rPr>
              <a:t>1</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2</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3</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a:t>
            </a:r>
            <a:r>
              <a:rPr lang="en-US" sz="1850" i="1" dirty="0">
                <a:effectLst/>
                <a:latin typeface="Times New Roman" panose="02020603050405020304" pitchFamily="18" charset="0"/>
                <a:ea typeface="SimSun" panose="02010600030101010101" pitchFamily="2" charset="-122"/>
              </a:rPr>
              <a:t> doc</a:t>
            </a:r>
            <a:r>
              <a:rPr lang="en-US" sz="1850" dirty="0">
                <a:effectLst/>
                <a:latin typeface="Times New Roman" panose="02020603050405020304" pitchFamily="18" charset="0"/>
                <a:ea typeface="SimSun" panose="02010600030101010101" pitchFamily="2" charset="-122"/>
              </a:rPr>
              <a:t>4</a:t>
            </a:r>
            <a:r>
              <a:rPr lang="en-US" sz="1850" i="1" dirty="0">
                <a:effectLst/>
                <a:latin typeface="Times New Roman" panose="02020603050405020304" pitchFamily="18" charset="0"/>
                <a:ea typeface="SimSun" panose="02010600030101010101" pitchFamily="2" charset="-122"/>
              </a:rPr>
              <a:t>.txt</a:t>
            </a:r>
            <a:r>
              <a:rPr lang="en-US" sz="1850" dirty="0">
                <a:effectLst/>
                <a:latin typeface="Times New Roman" panose="02020603050405020304" pitchFamily="18" charset="0"/>
                <a:ea typeface="SimSun" panose="02010600030101010101" pitchFamily="2" charset="-122"/>
              </a:rPr>
              <a:t>. We have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1</a:t>
            </a:r>
            <a:r>
              <a:rPr lang="en-US" sz="1850" dirty="0">
                <a:effectLst/>
                <a:latin typeface="Times New Roman" panose="02020603050405020304" pitchFamily="18" charset="0"/>
                <a:ea typeface="SimSun" panose="02010600030101010101" pitchFamily="2" charset="-122"/>
              </a:rPr>
              <a:t>=(20,55),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2</a:t>
            </a:r>
            <a:r>
              <a:rPr lang="en-US" sz="1850" dirty="0">
                <a:effectLst/>
                <a:latin typeface="Times New Roman" panose="02020603050405020304" pitchFamily="18" charset="0"/>
                <a:ea typeface="SimSun" panose="02010600030101010101" pitchFamily="2" charset="-122"/>
              </a:rPr>
              <a:t>=(20,20),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3</a:t>
            </a:r>
            <a:r>
              <a:rPr lang="en-US" sz="1850" dirty="0">
                <a:effectLst/>
                <a:latin typeface="Times New Roman" panose="02020603050405020304" pitchFamily="18" charset="0"/>
                <a:ea typeface="SimSun" panose="02010600030101010101" pitchFamily="2" charset="-122"/>
              </a:rPr>
              <a:t>=(15,30), and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4</a:t>
            </a:r>
            <a:r>
              <a:rPr lang="en-US" sz="1850" dirty="0">
                <a:effectLst/>
                <a:latin typeface="Times New Roman" panose="02020603050405020304" pitchFamily="18" charset="0"/>
                <a:ea typeface="SimSun" panose="02010600030101010101" pitchFamily="2" charset="-122"/>
              </a:rPr>
              <a:t>=(35,10). Let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=+1 and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=–1 represent classes “</a:t>
            </a:r>
            <a:r>
              <a:rPr lang="en-US" sz="1850" i="1" dirty="0">
                <a:effectLst/>
                <a:latin typeface="Times New Roman" panose="02020603050405020304" pitchFamily="18" charset="0"/>
                <a:ea typeface="SimSun" panose="02010600030101010101" pitchFamily="2" charset="-122"/>
              </a:rPr>
              <a:t>math</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computer science</a:t>
            </a:r>
            <a:r>
              <a:rPr lang="en-US" sz="1850" dirty="0">
                <a:effectLst/>
                <a:latin typeface="Times New Roman" panose="02020603050405020304" pitchFamily="18" charset="0"/>
                <a:ea typeface="SimSun" panose="02010600030101010101" pitchFamily="2" charset="-122"/>
              </a:rPr>
              <a:t>”, respectively. Let </a:t>
            </a:r>
            <a:r>
              <a:rPr lang="en-US" sz="1850" i="1" dirty="0">
                <a:effectLst/>
                <a:latin typeface="Times New Roman" panose="02020603050405020304" pitchFamily="18" charset="0"/>
                <a:ea typeface="SimSun" panose="02010600030101010101" pitchFamily="2" charset="-122"/>
              </a:rPr>
              <a:t>x</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y</a:t>
            </a:r>
            <a:r>
              <a:rPr lang="en-US" sz="1850" dirty="0">
                <a:effectLst/>
                <a:latin typeface="Times New Roman" panose="02020603050405020304" pitchFamily="18" charset="0"/>
                <a:ea typeface="SimSun" panose="02010600030101010101" pitchFamily="2" charset="-122"/>
              </a:rPr>
              <a:t> represent terms “</a:t>
            </a:r>
            <a:r>
              <a:rPr lang="en-US" sz="1850" i="1" dirty="0">
                <a:effectLst/>
                <a:latin typeface="Times New Roman" panose="02020603050405020304" pitchFamily="18" charset="0"/>
                <a:ea typeface="SimSun" panose="02010600030101010101" pitchFamily="2" charset="-122"/>
              </a:rPr>
              <a:t>computer</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derivative</a:t>
            </a:r>
            <a:r>
              <a:rPr lang="en-US" sz="1850" dirty="0">
                <a:effectLst/>
                <a:latin typeface="Times New Roman" panose="02020603050405020304" pitchFamily="18" charset="0"/>
                <a:ea typeface="SimSun" panose="02010600030101010101" pitchFamily="2" charset="-122"/>
              </a:rPr>
              <a:t>”, respectively and so, for example, it is interpreted that the data point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1</a:t>
            </a:r>
            <a:r>
              <a:rPr lang="en-US" sz="1850" dirty="0">
                <a:effectLst/>
                <a:latin typeface="Times New Roman" panose="02020603050405020304" pitchFamily="18" charset="0"/>
                <a:ea typeface="SimSun" panose="02010600030101010101" pitchFamily="2" charset="-122"/>
              </a:rPr>
              <a:t>=(20,55) has abscissa </a:t>
            </a:r>
            <a:r>
              <a:rPr lang="en-US" sz="1850" i="1" dirty="0">
                <a:effectLst/>
                <a:latin typeface="Times New Roman" panose="02020603050405020304" pitchFamily="18" charset="0"/>
                <a:ea typeface="SimSun" panose="02010600030101010101" pitchFamily="2" charset="-122"/>
              </a:rPr>
              <a:t>x</a:t>
            </a:r>
            <a:r>
              <a:rPr lang="en-US" sz="1850" dirty="0">
                <a:effectLst/>
                <a:latin typeface="Times New Roman" panose="02020603050405020304" pitchFamily="18" charset="0"/>
                <a:ea typeface="SimSun" panose="02010600030101010101" pitchFamily="2" charset="-122"/>
              </a:rPr>
              <a:t>=20 and ordinate </a:t>
            </a:r>
            <a:r>
              <a:rPr lang="en-US" sz="1850" i="1" dirty="0">
                <a:effectLst/>
                <a:latin typeface="Times New Roman" panose="02020603050405020304" pitchFamily="18" charset="0"/>
                <a:ea typeface="SimSun" panose="02010600030101010101" pitchFamily="2" charset="-122"/>
              </a:rPr>
              <a:t>y</a:t>
            </a:r>
            <a:r>
              <a:rPr lang="en-US" sz="1850" dirty="0">
                <a:effectLst/>
                <a:latin typeface="Times New Roman" panose="02020603050405020304" pitchFamily="18" charset="0"/>
                <a:ea typeface="SimSun" panose="02010600030101010101" pitchFamily="2" charset="-122"/>
              </a:rPr>
              <a:t>=55. Therefore, term frequencies from table 3.1 is interpreted as SVM input training corpus shown in </a:t>
            </a:r>
            <a:r>
              <a:rPr lang="en-US" sz="1850" b="1" dirty="0">
                <a:effectLst/>
                <a:latin typeface="Times New Roman" panose="02020603050405020304" pitchFamily="18" charset="0"/>
                <a:ea typeface="SimSun" panose="02010600030101010101" pitchFamily="2" charset="-122"/>
              </a:rPr>
              <a:t>table 3.2</a:t>
            </a:r>
            <a:r>
              <a:rPr lang="en-US" sz="1850" dirty="0">
                <a:effectLst/>
                <a:latin typeface="Times New Roman" panose="02020603050405020304" pitchFamily="18" charset="0"/>
                <a:ea typeface="SimSun" panose="02010600030101010101" pitchFamily="2" charset="-122"/>
              </a:rPr>
              <a:t> below.</a:t>
            </a:r>
          </a:p>
          <a:p>
            <a:pPr marL="0" indent="0">
              <a:buNone/>
            </a:pPr>
            <a:endParaRPr lang="en-US" sz="1850" dirty="0">
              <a:ea typeface="SimSun" panose="02010600030101010101" pitchFamily="2" charset="-122"/>
            </a:endParaRPr>
          </a:p>
          <a:p>
            <a:pPr marL="0" indent="0">
              <a:buNone/>
            </a:pPr>
            <a:endParaRPr lang="en-US" sz="1850" dirty="0">
              <a:effectLst/>
              <a:latin typeface="Times New Roman" panose="02020603050405020304" pitchFamily="18" charset="0"/>
              <a:ea typeface="SimSun" panose="02010600030101010101" pitchFamily="2" charset="-122"/>
            </a:endParaRPr>
          </a:p>
          <a:p>
            <a:pPr marL="0" indent="0">
              <a:buNone/>
            </a:pPr>
            <a:endParaRPr lang="en-US" sz="1850" dirty="0">
              <a:ea typeface="SimSun" panose="02010600030101010101" pitchFamily="2" charset="-122"/>
            </a:endParaRPr>
          </a:p>
          <a:p>
            <a:pPr marL="0" indent="0">
              <a:buNone/>
            </a:pPr>
            <a:endParaRPr lang="en-US" sz="1850" dirty="0">
              <a:effectLst/>
              <a:latin typeface="Times New Roman" panose="02020603050405020304" pitchFamily="18" charset="0"/>
              <a:ea typeface="SimSun" panose="02010600030101010101" pitchFamily="2" charset="-122"/>
            </a:endParaRPr>
          </a:p>
          <a:p>
            <a:pPr marL="0" indent="0">
              <a:buNone/>
            </a:pPr>
            <a:endParaRPr lang="en-US" sz="1850" dirty="0">
              <a:ea typeface="SimSun" panose="02010600030101010101" pitchFamily="2" charset="-122"/>
            </a:endParaRPr>
          </a:p>
          <a:p>
            <a:pPr marL="0" indent="0">
              <a:buNone/>
            </a:pPr>
            <a:endParaRPr lang="en-US" sz="1850" dirty="0">
              <a:effectLst/>
              <a:latin typeface="Times New Roman" panose="02020603050405020304" pitchFamily="18" charset="0"/>
              <a:ea typeface="SimSun" panose="02010600030101010101" pitchFamily="2" charset="-122"/>
            </a:endParaRPr>
          </a:p>
          <a:p>
            <a:pPr marL="0" indent="0">
              <a:buNone/>
            </a:pPr>
            <a:endParaRPr lang="en-US" sz="1850" dirty="0">
              <a:ea typeface="SimSun" panose="02010600030101010101" pitchFamily="2" charset="-122"/>
            </a:endParaRPr>
          </a:p>
          <a:p>
            <a:pPr marL="0" indent="0">
              <a:buNone/>
            </a:pPr>
            <a:r>
              <a:rPr lang="en-US" sz="1850" dirty="0">
                <a:effectLst/>
                <a:latin typeface="Times New Roman" panose="02020603050405020304" pitchFamily="18" charset="0"/>
                <a:ea typeface="SimSun" panose="02010600030101010101" pitchFamily="2" charset="-122"/>
              </a:rPr>
              <a:t>Data points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1</a:t>
            </a:r>
            <a:r>
              <a:rPr lang="en-US" sz="1850" dirty="0">
                <a:effectLst/>
                <a:latin typeface="Times New Roman" panose="02020603050405020304" pitchFamily="18" charset="0"/>
                <a:ea typeface="SimSun" panose="02010600030101010101" pitchFamily="2" charset="-122"/>
              </a:rPr>
              <a:t>,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2</a:t>
            </a:r>
            <a:r>
              <a:rPr lang="en-US" sz="1850" dirty="0">
                <a:effectLst/>
                <a:latin typeface="Times New Roman" panose="02020603050405020304" pitchFamily="18" charset="0"/>
                <a:ea typeface="SimSun" panose="02010600030101010101" pitchFamily="2" charset="-122"/>
              </a:rPr>
              <a:t>,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3</a:t>
            </a:r>
            <a:r>
              <a:rPr lang="en-US" sz="1850" dirty="0">
                <a:effectLst/>
                <a:latin typeface="Times New Roman" panose="02020603050405020304" pitchFamily="18" charset="0"/>
                <a:ea typeface="SimSun" panose="02010600030101010101" pitchFamily="2" charset="-122"/>
              </a:rPr>
              <a:t>, and </a:t>
            </a:r>
            <a:r>
              <a:rPr lang="en-US" sz="1850" i="1" dirty="0">
                <a:effectLst/>
                <a:latin typeface="Times New Roman" panose="02020603050405020304" pitchFamily="18" charset="0"/>
                <a:ea typeface="SimSun" panose="02010600030101010101" pitchFamily="2" charset="-122"/>
              </a:rPr>
              <a:t>X</a:t>
            </a:r>
            <a:r>
              <a:rPr lang="en-US" sz="1850" baseline="-25000" dirty="0">
                <a:effectLst/>
                <a:latin typeface="Times New Roman" panose="02020603050405020304" pitchFamily="18" charset="0"/>
                <a:ea typeface="SimSun" panose="02010600030101010101" pitchFamily="2" charset="-122"/>
              </a:rPr>
              <a:t>4</a:t>
            </a:r>
            <a:r>
              <a:rPr lang="en-US" sz="1850" dirty="0">
                <a:effectLst/>
                <a:latin typeface="Times New Roman" panose="02020603050405020304" pitchFamily="18" charset="0"/>
                <a:ea typeface="SimSun" panose="02010600030101010101" pitchFamily="2" charset="-122"/>
              </a:rPr>
              <a:t> are depicted in </a:t>
            </a:r>
            <a:r>
              <a:rPr lang="en-US" sz="1850" b="1" dirty="0">
                <a:effectLst/>
                <a:latin typeface="Times New Roman" panose="02020603050405020304" pitchFamily="18" charset="0"/>
                <a:ea typeface="SimSun" panose="02010600030101010101" pitchFamily="2" charset="-122"/>
              </a:rPr>
              <a:t>figure 3.1</a:t>
            </a:r>
            <a:r>
              <a:rPr lang="en-US" sz="1850" dirty="0">
                <a:effectLst/>
                <a:latin typeface="Times New Roman" panose="02020603050405020304" pitchFamily="18" charset="0"/>
                <a:ea typeface="SimSun" panose="02010600030101010101" pitchFamily="2" charset="-122"/>
              </a:rPr>
              <a:t> (next)</a:t>
            </a:r>
            <a:r>
              <a:rPr lang="en-US" sz="1850" b="1" dirty="0">
                <a:effectLst/>
                <a:latin typeface="Times New Roman" panose="02020603050405020304" pitchFamily="18" charset="0"/>
                <a:ea typeface="SimSun" panose="02010600030101010101" pitchFamily="2" charset="-122"/>
              </a:rPr>
              <a:t> </a:t>
            </a:r>
            <a:r>
              <a:rPr lang="en-US" sz="1850" dirty="0">
                <a:effectLst/>
                <a:latin typeface="Times New Roman" panose="02020603050405020304" pitchFamily="18" charset="0"/>
                <a:ea typeface="SimSun" panose="02010600030101010101" pitchFamily="2" charset="-122"/>
              </a:rPr>
              <a:t>in which classes “</a:t>
            </a:r>
            <a:r>
              <a:rPr lang="en-US" sz="1850" i="1" dirty="0">
                <a:effectLst/>
                <a:latin typeface="Times New Roman" panose="02020603050405020304" pitchFamily="18" charset="0"/>
                <a:ea typeface="SimSun" panose="02010600030101010101" pitchFamily="2" charset="-122"/>
              </a:rPr>
              <a:t>math</a:t>
            </a:r>
            <a:r>
              <a:rPr lang="en-US" sz="1850" dirty="0">
                <a:effectLst/>
                <a:latin typeface="Times New Roman" panose="02020603050405020304" pitchFamily="18" charset="0"/>
                <a:ea typeface="SimSun" panose="02010600030101010101" pitchFamily="2" charset="-122"/>
              </a:rPr>
              <a:t>”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=+1) and “</a:t>
            </a:r>
            <a:r>
              <a:rPr lang="en-US" sz="1850" i="1" dirty="0">
                <a:effectLst/>
                <a:latin typeface="Times New Roman" panose="02020603050405020304" pitchFamily="18" charset="0"/>
                <a:ea typeface="SimSun" panose="02010600030101010101" pitchFamily="2" charset="-122"/>
              </a:rPr>
              <a:t>computer</a:t>
            </a:r>
            <a:r>
              <a:rPr lang="en-US" sz="1850" dirty="0">
                <a:effectLst/>
                <a:latin typeface="Times New Roman" panose="02020603050405020304" pitchFamily="18" charset="0"/>
                <a:ea typeface="SimSun" panose="02010600030101010101" pitchFamily="2" charset="-122"/>
              </a:rPr>
              <a:t>” (</a:t>
            </a:r>
            <a:r>
              <a:rPr lang="en-US" sz="1850" i="1" dirty="0" err="1">
                <a:effectLst/>
                <a:latin typeface="Times New Roman" panose="02020603050405020304" pitchFamily="18" charset="0"/>
                <a:ea typeface="SimSun" panose="02010600030101010101" pitchFamily="2" charset="-122"/>
              </a:rPr>
              <a:t>y</a:t>
            </a:r>
            <a:r>
              <a:rPr lang="en-US" sz="1850" i="1" baseline="-25000" dirty="0" err="1">
                <a:effectLst/>
                <a:latin typeface="Times New Roman" panose="02020603050405020304" pitchFamily="18" charset="0"/>
                <a:ea typeface="SimSun" panose="02010600030101010101" pitchFamily="2" charset="-122"/>
              </a:rPr>
              <a:t>i</a:t>
            </a:r>
            <a:r>
              <a:rPr lang="en-US" sz="1850" dirty="0">
                <a:effectLst/>
                <a:latin typeface="Times New Roman" panose="02020603050405020304" pitchFamily="18" charset="0"/>
                <a:ea typeface="SimSun" panose="02010600030101010101" pitchFamily="2" charset="-122"/>
              </a:rPr>
              <a:t> = –1) are represented by shading and hollow circles, respectively.</a:t>
            </a:r>
          </a:p>
          <a:p>
            <a:pPr marL="0" indent="0">
              <a:buNone/>
            </a:pPr>
            <a:endParaRPr lang="en-US" sz="1850" dirty="0"/>
          </a:p>
        </p:txBody>
      </p:sp>
      <p:sp>
        <p:nvSpPr>
          <p:cNvPr id="4" name="Date Placeholder 3">
            <a:extLst>
              <a:ext uri="{FF2B5EF4-FFF2-40B4-BE49-F238E27FC236}">
                <a16:creationId xmlns:a16="http://schemas.microsoft.com/office/drawing/2014/main" id="{5B929781-D156-9DAB-98AE-6B0327E2AA0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7E95759-B535-7893-460E-1A15D0B9A06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9AE4744E-F4AE-D68E-76E8-44A1F3A9562C}"/>
              </a:ext>
            </a:extLst>
          </p:cNvPr>
          <p:cNvSpPr>
            <a:spLocks noGrp="1"/>
          </p:cNvSpPr>
          <p:nvPr>
            <p:ph type="sldNum" sz="quarter" idx="12"/>
          </p:nvPr>
        </p:nvSpPr>
        <p:spPr/>
        <p:txBody>
          <a:bodyPr/>
          <a:lstStyle/>
          <a:p>
            <a:fld id="{5DB5036F-1FF2-46C4-8D2B-59C7E3B91952}" type="slidenum">
              <a:rPr lang="en-US" smtClean="0"/>
              <a:pPr/>
              <a:t>37</a:t>
            </a:fld>
            <a:endParaRPr lang="en-US"/>
          </a:p>
        </p:txBody>
      </p:sp>
      <p:graphicFrame>
        <p:nvGraphicFramePr>
          <p:cNvPr id="9" name="Table 9">
            <a:extLst>
              <a:ext uri="{FF2B5EF4-FFF2-40B4-BE49-F238E27FC236}">
                <a16:creationId xmlns:a16="http://schemas.microsoft.com/office/drawing/2014/main" id="{DAC974D6-E2C1-ED5C-FB08-F7DC3AE5E84F}"/>
              </a:ext>
            </a:extLst>
          </p:cNvPr>
          <p:cNvGraphicFramePr>
            <a:graphicFrameLocks noGrp="1"/>
          </p:cNvGraphicFramePr>
          <p:nvPr>
            <p:extLst>
              <p:ext uri="{D42A27DB-BD31-4B8C-83A1-F6EECF244321}">
                <p14:modId xmlns:p14="http://schemas.microsoft.com/office/powerpoint/2010/main" val="2542521235"/>
              </p:ext>
            </p:extLst>
          </p:nvPr>
        </p:nvGraphicFramePr>
        <p:xfrm>
          <a:off x="182880" y="2984566"/>
          <a:ext cx="7970520" cy="1854200"/>
        </p:xfrm>
        <a:graphic>
          <a:graphicData uri="http://schemas.openxmlformats.org/drawingml/2006/table">
            <a:tbl>
              <a:tblPr firstRow="1" bandRow="1">
                <a:tableStyleId>{073A0DAA-6AF3-43AB-8588-CEC1D06C72B9}</a:tableStyleId>
              </a:tblPr>
              <a:tblGrid>
                <a:gridCol w="1992630">
                  <a:extLst>
                    <a:ext uri="{9D8B030D-6E8A-4147-A177-3AD203B41FA5}">
                      <a16:colId xmlns:a16="http://schemas.microsoft.com/office/drawing/2014/main" val="636056661"/>
                    </a:ext>
                  </a:extLst>
                </a:gridCol>
                <a:gridCol w="1992630">
                  <a:extLst>
                    <a:ext uri="{9D8B030D-6E8A-4147-A177-3AD203B41FA5}">
                      <a16:colId xmlns:a16="http://schemas.microsoft.com/office/drawing/2014/main" val="3381614544"/>
                    </a:ext>
                  </a:extLst>
                </a:gridCol>
                <a:gridCol w="1992630">
                  <a:extLst>
                    <a:ext uri="{9D8B030D-6E8A-4147-A177-3AD203B41FA5}">
                      <a16:colId xmlns:a16="http://schemas.microsoft.com/office/drawing/2014/main" val="3123700738"/>
                    </a:ext>
                  </a:extLst>
                </a:gridCol>
                <a:gridCol w="1992630">
                  <a:extLst>
                    <a:ext uri="{9D8B030D-6E8A-4147-A177-3AD203B41FA5}">
                      <a16:colId xmlns:a16="http://schemas.microsoft.com/office/drawing/2014/main" val="375515881"/>
                    </a:ext>
                  </a:extLst>
                </a:gridCol>
              </a:tblGrid>
              <a:tr h="370840">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 </a:t>
                      </a:r>
                    </a:p>
                  </a:txBody>
                  <a:tcPr marL="68580" marR="68580" marT="0" marB="0" anchor="ctr"/>
                </a:tc>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y</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y</a:t>
                      </a:r>
                      <a:r>
                        <a:rPr lang="en-US" sz="1800" i="1" baseline="-25000">
                          <a:effectLst/>
                          <a:latin typeface="Times New Roman" panose="02020603050405020304" pitchFamily="18" charset="0"/>
                          <a:ea typeface="SimSun" panose="02010600030101010101" pitchFamily="2" charset="-122"/>
                          <a:cs typeface="Times New Roman" panose="02020603050405020304" pitchFamily="18" charset="0"/>
                        </a:rPr>
                        <a:t>i</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3720803"/>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1</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55</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1225200698"/>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2</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20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1068130331"/>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3</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15</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30</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1377424918"/>
                  </a:ext>
                </a:extLst>
              </a:tr>
              <a:tr h="370840">
                <a:tc>
                  <a:txBody>
                    <a:bodyPr/>
                    <a:lstStyle/>
                    <a:p>
                      <a:pPr marL="0" marR="0" algn="ctr">
                        <a:lnSpc>
                          <a:spcPct val="115000"/>
                        </a:lnSpc>
                        <a:spcBef>
                          <a:spcPts val="0"/>
                        </a:spcBef>
                        <a:spcAft>
                          <a:spcPts val="0"/>
                        </a:spcAft>
                      </a:pPr>
                      <a:r>
                        <a:rPr lang="en-US" sz="1800" i="1">
                          <a:effectLst/>
                          <a:latin typeface="Times New Roman" panose="02020603050405020304" pitchFamily="18" charset="0"/>
                          <a:ea typeface="SimSun" panose="02010600030101010101" pitchFamily="2" charset="-122"/>
                          <a:cs typeface="Times New Roman" panose="02020603050405020304" pitchFamily="18" charset="0"/>
                        </a:rPr>
                        <a:t>X</a:t>
                      </a:r>
                      <a:r>
                        <a:rPr lang="en-US" sz="1800" baseline="-25000">
                          <a:effectLst/>
                          <a:latin typeface="Times New Roman" panose="02020603050405020304" pitchFamily="18" charset="0"/>
                          <a:ea typeface="SimSun" panose="02010600030101010101" pitchFamily="2" charset="-122"/>
                          <a:cs typeface="Times New Roman" panose="02020603050405020304" pitchFamily="18" charset="0"/>
                        </a:rPr>
                        <a:t>4</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35</a:t>
                      </a:r>
                    </a:p>
                  </a:txBody>
                  <a:tcPr marL="68580" marR="68580" marT="0" marB="0" anchor="ctr"/>
                </a:tc>
                <a:tc>
                  <a:txBody>
                    <a:bodyPr/>
                    <a:lstStyle/>
                    <a:p>
                      <a:pPr marL="0" marR="0" algn="ctr">
                        <a:lnSpc>
                          <a:spcPct val="115000"/>
                        </a:lnSpc>
                        <a:spcBef>
                          <a:spcPts val="0"/>
                        </a:spcBef>
                        <a:spcAft>
                          <a:spcPts val="0"/>
                        </a:spcAft>
                      </a:pPr>
                      <a:r>
                        <a:rPr lang="en-US" sz="1800">
                          <a:effectLst/>
                          <a:latin typeface="Times New Roman" panose="02020603050405020304" pitchFamily="18" charset="0"/>
                          <a:ea typeface="SimSun" panose="02010600030101010101" pitchFamily="2" charset="-122"/>
                          <a:cs typeface="Times New Roman" panose="02020603050405020304" pitchFamily="18" charset="0"/>
                        </a:rPr>
                        <a:t>10</a:t>
                      </a:r>
                    </a:p>
                  </a:txBody>
                  <a:tcPr marL="68580" marR="68580" marT="0" marB="0" anchor="ctr"/>
                </a:tc>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nchor="ctr"/>
                </a:tc>
                <a:extLst>
                  <a:ext uri="{0D108BD9-81ED-4DB2-BD59-A6C34878D82A}">
                    <a16:rowId xmlns:a16="http://schemas.microsoft.com/office/drawing/2014/main" val="4226835099"/>
                  </a:ext>
                </a:extLst>
              </a:tr>
            </a:tbl>
          </a:graphicData>
        </a:graphic>
      </p:graphicFrame>
      <p:pic>
        <p:nvPicPr>
          <p:cNvPr id="11" name="Picture 10" descr="Timeline&#10;&#10;Description automatically generated">
            <a:extLst>
              <a:ext uri="{FF2B5EF4-FFF2-40B4-BE49-F238E27FC236}">
                <a16:creationId xmlns:a16="http://schemas.microsoft.com/office/drawing/2014/main" id="{57230779-B724-A90C-C50B-6AEFD955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945" y="914399"/>
            <a:ext cx="3686175" cy="5057775"/>
          </a:xfrm>
          <a:prstGeom prst="rect">
            <a:avLst/>
          </a:prstGeom>
        </p:spPr>
      </p:pic>
    </p:spTree>
    <p:extLst>
      <p:ext uri="{BB962C8B-B14F-4D97-AF65-F5344CB8AC3E}">
        <p14:creationId xmlns:p14="http://schemas.microsoft.com/office/powerpoint/2010/main" val="186933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566-8CD9-FCE4-F717-4BE0C0F678B3}"/>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3D2EB1-06C1-3D8C-F2FC-C4F2F817F5B0}"/>
                  </a:ext>
                </a:extLst>
              </p:cNvPr>
              <p:cNvSpPr>
                <a:spLocks noGrp="1"/>
              </p:cNvSpPr>
              <p:nvPr>
                <p:ph idx="1"/>
              </p:nvPr>
            </p:nvSpPr>
            <p:spPr/>
            <p:txBody>
              <a:bodyPr>
                <a:normAutofit/>
              </a:bodyPr>
              <a:lstStyle/>
              <a:p>
                <a:pPr marL="0" marR="0" indent="0" algn="just">
                  <a:spcBef>
                    <a:spcPts val="0"/>
                  </a:spcBef>
                  <a:spcAft>
                    <a:spcPts val="0"/>
                  </a:spcAft>
                  <a:buNone/>
                </a:pPr>
                <a:r>
                  <a:rPr lang="en-US" sz="3000" dirty="0">
                    <a:effectLst/>
                    <a:ea typeface="SimSun" panose="02010600030101010101" pitchFamily="2" charset="-122"/>
                  </a:rPr>
                  <a:t>By applying SMO algorithm described in table 2.3 into training corpus shown in table 3.1, it is easy to calculate optimal multiplier </a:t>
                </a:r>
                <a:r>
                  <a:rPr lang="en-US" sz="3000" i="1" dirty="0">
                    <a:effectLst/>
                    <a:ea typeface="SimSun" panose="02010600030101010101" pitchFamily="2" charset="-122"/>
                  </a:rPr>
                  <a:t>λ</a:t>
                </a:r>
                <a:r>
                  <a:rPr lang="en-US" sz="3000" i="1" baseline="30000" dirty="0">
                    <a:effectLst/>
                    <a:ea typeface="SimSun" panose="02010600030101010101" pitchFamily="2" charset="-122"/>
                  </a:rPr>
                  <a:t>*</a:t>
                </a:r>
                <a:r>
                  <a:rPr lang="en-US" sz="3000" dirty="0">
                    <a:effectLst/>
                    <a:ea typeface="SimSun" panose="02010600030101010101" pitchFamily="2" charset="-122"/>
                  </a:rPr>
                  <a:t>, optimal weight vector </a:t>
                </a:r>
                <a:r>
                  <a:rPr lang="en-US" sz="3000" i="1" dirty="0">
                    <a:effectLst/>
                    <a:ea typeface="SimSun" panose="02010600030101010101" pitchFamily="2" charset="-122"/>
                  </a:rPr>
                  <a:t>W</a:t>
                </a:r>
                <a:r>
                  <a:rPr lang="en-US" sz="3000" i="1" baseline="30000" dirty="0">
                    <a:effectLst/>
                    <a:ea typeface="SimSun" panose="02010600030101010101" pitchFamily="2" charset="-122"/>
                  </a:rPr>
                  <a:t>*</a:t>
                </a:r>
                <a:r>
                  <a:rPr lang="en-US" sz="3000" dirty="0">
                    <a:effectLst/>
                    <a:ea typeface="SimSun" panose="02010600030101010101" pitchFamily="2" charset="-122"/>
                  </a:rPr>
                  <a:t> and optimal bias </a:t>
                </a:r>
                <a:r>
                  <a:rPr lang="en-US" sz="3000" i="1" dirty="0">
                    <a:effectLst/>
                    <a:ea typeface="SimSun" panose="02010600030101010101" pitchFamily="2" charset="-122"/>
                  </a:rPr>
                  <a:t>b</a:t>
                </a:r>
                <a:r>
                  <a:rPr lang="en-US" sz="3000" i="1" baseline="30000" dirty="0">
                    <a:effectLst/>
                    <a:ea typeface="SimSun" panose="02010600030101010101" pitchFamily="2" charset="-122"/>
                  </a:rPr>
                  <a:t>*</a:t>
                </a:r>
                <a:r>
                  <a:rPr lang="en-US" sz="3000" dirty="0">
                    <a:effectLst/>
                    <a:ea typeface="SimSun" panose="02010600030101010101" pitchFamily="2" charset="-122"/>
                  </a:rPr>
                  <a:t>. Firstly, all multipliers </a:t>
                </a:r>
                <a:r>
                  <a:rPr lang="en-US" sz="3000" i="1" dirty="0" err="1">
                    <a:effectLst/>
                    <a:ea typeface="SimSun" panose="02010600030101010101" pitchFamily="2" charset="-122"/>
                  </a:rPr>
                  <a:t>λ</a:t>
                </a:r>
                <a:r>
                  <a:rPr lang="en-US" sz="3000" i="1" baseline="-25000" dirty="0" err="1">
                    <a:effectLst/>
                    <a:ea typeface="SimSun" panose="02010600030101010101" pitchFamily="2" charset="-122"/>
                  </a:rPr>
                  <a:t>i</a:t>
                </a:r>
                <a:r>
                  <a:rPr lang="en-US" sz="3000" dirty="0">
                    <a:effectLst/>
                    <a:ea typeface="SimSun" panose="02010600030101010101" pitchFamily="2" charset="-122"/>
                  </a:rPr>
                  <a:t> (s), weight vector </a:t>
                </a:r>
                <a:r>
                  <a:rPr lang="en-US" sz="3000" i="1" dirty="0">
                    <a:effectLst/>
                    <a:ea typeface="SimSun" panose="02010600030101010101" pitchFamily="2" charset="-122"/>
                  </a:rPr>
                  <a:t>W</a:t>
                </a:r>
                <a:r>
                  <a:rPr lang="en-US" sz="3000" dirty="0">
                    <a:effectLst/>
                    <a:ea typeface="SimSun" panose="02010600030101010101" pitchFamily="2" charset="-122"/>
                  </a:rPr>
                  <a:t>, and bias </a:t>
                </a:r>
                <a:r>
                  <a:rPr lang="en-US" sz="3000" i="1" dirty="0">
                    <a:effectLst/>
                    <a:ea typeface="SimSun" panose="02010600030101010101" pitchFamily="2" charset="-122"/>
                  </a:rPr>
                  <a:t>b</a:t>
                </a:r>
                <a:r>
                  <a:rPr lang="en-US" sz="3000" dirty="0">
                    <a:effectLst/>
                    <a:ea typeface="SimSun" panose="02010600030101010101" pitchFamily="2" charset="-122"/>
                  </a:rPr>
                  <a:t> are initialized by zero. This example focuses on perfect separation and so, </a:t>
                </a:r>
                <a14:m>
                  <m:oMath xmlns:m="http://schemas.openxmlformats.org/officeDocument/2006/math">
                    <m:r>
                      <a:rPr lang="en-US" sz="3000" i="1">
                        <a:effectLst/>
                        <a:latin typeface="Cambria Math" panose="02040503050406030204" pitchFamily="18" charset="0"/>
                        <a:ea typeface="SimSun" panose="02010600030101010101" pitchFamily="2" charset="-122"/>
                      </a:rPr>
                      <m:t>𝐶</m:t>
                    </m:r>
                    <m:r>
                      <a:rPr lang="en-US" sz="3000" i="1">
                        <a:effectLst/>
                        <a:latin typeface="Cambria Math" panose="02040503050406030204" pitchFamily="18" charset="0"/>
                        <a:ea typeface="SimSun" panose="02010600030101010101" pitchFamily="2" charset="-122"/>
                      </a:rPr>
                      <m:t>=+∞</m:t>
                    </m:r>
                  </m:oMath>
                </a14:m>
                <a:r>
                  <a:rPr lang="en-US" sz="30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1</m:t>
                          </m:r>
                        </m:sub>
                      </m:sSub>
                      <m:r>
                        <a:rPr lang="en-US" sz="3000" i="1">
                          <a:effectLst/>
                          <a:latin typeface="Cambria Math" panose="02040503050406030204" pitchFamily="18" charset="0"/>
                          <a:ea typeface="SimSun" panose="02010600030101010101" pitchFamily="2" charset="-122"/>
                        </a:rPr>
                        <m:t>=</m:t>
                      </m:r>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2</m:t>
                          </m:r>
                        </m:sub>
                      </m:sSub>
                      <m:r>
                        <a:rPr lang="en-US" sz="3000" i="1">
                          <a:effectLst/>
                          <a:latin typeface="Cambria Math" panose="02040503050406030204" pitchFamily="18" charset="0"/>
                          <a:ea typeface="SimSun" panose="02010600030101010101" pitchFamily="2" charset="-122"/>
                        </a:rPr>
                        <m:t>=</m:t>
                      </m:r>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3</m:t>
                          </m:r>
                        </m:sub>
                      </m:sSub>
                      <m:r>
                        <a:rPr lang="en-US" sz="3000" i="1">
                          <a:effectLst/>
                          <a:latin typeface="Cambria Math" panose="02040503050406030204" pitchFamily="18" charset="0"/>
                          <a:ea typeface="SimSun" panose="02010600030101010101" pitchFamily="2" charset="-122"/>
                        </a:rPr>
                        <m:t>=</m:t>
                      </m:r>
                      <m:sSub>
                        <m:sSubPr>
                          <m:ctrlPr>
                            <a:rPr lang="en-US" sz="3000" i="1">
                              <a:effectLst/>
                              <a:latin typeface="Cambria Math" panose="02040503050406030204" pitchFamily="18" charset="0"/>
                              <a:ea typeface="SimSun" panose="02010600030101010101" pitchFamily="2" charset="-122"/>
                            </a:rPr>
                          </m:ctrlPr>
                        </m:sSubPr>
                        <m:e>
                          <m:r>
                            <a:rPr lang="en-US" sz="3000" i="1">
                              <a:effectLst/>
                              <a:latin typeface="Cambria Math" panose="02040503050406030204" pitchFamily="18" charset="0"/>
                              <a:ea typeface="SimSun" panose="02010600030101010101" pitchFamily="2" charset="-122"/>
                            </a:rPr>
                            <m:t>𝜆</m:t>
                          </m:r>
                        </m:e>
                        <m:sub>
                          <m:r>
                            <a:rPr lang="en-US" sz="3000" i="1">
                              <a:effectLst/>
                              <a:latin typeface="Cambria Math" panose="02040503050406030204" pitchFamily="18" charset="0"/>
                              <a:ea typeface="SimSun" panose="02010600030101010101" pitchFamily="2" charset="-122"/>
                            </a:rPr>
                            <m:t>4</m:t>
                          </m:r>
                        </m:sub>
                      </m:sSub>
                      <m:r>
                        <a:rPr lang="en-US" sz="3000" i="1">
                          <a:effectLst/>
                          <a:latin typeface="Cambria Math" panose="02040503050406030204" pitchFamily="18" charset="0"/>
                          <a:ea typeface="SimSun" panose="02010600030101010101" pitchFamily="2" charset="-122"/>
                        </a:rPr>
                        <m:t>=0</m:t>
                      </m:r>
                    </m:oMath>
                  </m:oMathPara>
                </a14:m>
                <a:endParaRPr lang="en-US" sz="3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rPr>
                        <m:t>𝑊</m:t>
                      </m:r>
                      <m:r>
                        <a:rPr lang="en-US" sz="3000" i="1">
                          <a:effectLst/>
                          <a:latin typeface="Cambria Math" panose="02040503050406030204" pitchFamily="18" charset="0"/>
                          <a:ea typeface="SimSun" panose="02010600030101010101" pitchFamily="2" charset="-122"/>
                        </a:rPr>
                        <m:t>=</m:t>
                      </m:r>
                      <m:d>
                        <m:dPr>
                          <m:ctrlPr>
                            <a:rPr lang="en-US" sz="3000" i="1">
                              <a:effectLst/>
                              <a:latin typeface="Cambria Math" panose="02040503050406030204" pitchFamily="18" charset="0"/>
                              <a:ea typeface="SimSun" panose="02010600030101010101" pitchFamily="2" charset="-122"/>
                            </a:rPr>
                          </m:ctrlPr>
                        </m:dPr>
                        <m:e>
                          <m:r>
                            <a:rPr lang="en-US" sz="3000" i="1">
                              <a:effectLst/>
                              <a:latin typeface="Cambria Math" panose="02040503050406030204" pitchFamily="18" charset="0"/>
                              <a:ea typeface="SimSun" panose="02010600030101010101" pitchFamily="2" charset="-122"/>
                            </a:rPr>
                            <m:t>0,0</m:t>
                          </m:r>
                        </m:e>
                      </m:d>
                    </m:oMath>
                  </m:oMathPara>
                </a14:m>
                <a:endParaRPr lang="en-US" sz="3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rPr>
                        <m:t>𝑏</m:t>
                      </m:r>
                      <m:r>
                        <a:rPr lang="en-US" sz="3000" i="1">
                          <a:effectLst/>
                          <a:latin typeface="Cambria Math" panose="02040503050406030204" pitchFamily="18" charset="0"/>
                          <a:ea typeface="SimSun" panose="02010600030101010101" pitchFamily="2" charset="-122"/>
                        </a:rPr>
                        <m:t>=0</m:t>
                      </m:r>
                    </m:oMath>
                  </m:oMathPara>
                </a14:m>
                <a:endParaRPr lang="en-US" sz="3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a:effectLst/>
                          <a:latin typeface="Cambria Math" panose="02040503050406030204" pitchFamily="18" charset="0"/>
                          <a:ea typeface="SimSun" panose="02010600030101010101" pitchFamily="2" charset="-122"/>
                        </a:rPr>
                        <m:t>𝐶</m:t>
                      </m:r>
                      <m:r>
                        <a:rPr lang="en-US" sz="3000" i="1">
                          <a:effectLst/>
                          <a:latin typeface="Cambria Math" panose="02040503050406030204" pitchFamily="18" charset="0"/>
                          <a:ea typeface="SimSun" panose="02010600030101010101" pitchFamily="2" charset="-122"/>
                        </a:rPr>
                        <m:t>=+∞</m:t>
                      </m:r>
                    </m:oMath>
                  </m:oMathPara>
                </a14:m>
                <a:endParaRPr lang="en-US" sz="3000" dirty="0">
                  <a:effectLst/>
                  <a:ea typeface="SimSun" panose="02010600030101010101" pitchFamily="2" charset="-122"/>
                </a:endParaRPr>
              </a:p>
              <a:p>
                <a:pPr marL="0" indent="0">
                  <a:buNone/>
                </a:pPr>
                <a:endParaRPr lang="en-US" sz="3000" dirty="0"/>
              </a:p>
            </p:txBody>
          </p:sp>
        </mc:Choice>
        <mc:Fallback xmlns="">
          <p:sp>
            <p:nvSpPr>
              <p:cNvPr id="3" name="Content Placeholder 2">
                <a:extLst>
                  <a:ext uri="{FF2B5EF4-FFF2-40B4-BE49-F238E27FC236}">
                    <a16:creationId xmlns:a16="http://schemas.microsoft.com/office/drawing/2014/main" id="{5D3D2EB1-06C1-3D8C-F2FC-C4F2F817F5B0}"/>
                  </a:ext>
                </a:extLst>
              </p:cNvPr>
              <p:cNvSpPr>
                <a:spLocks noGrp="1" noRot="1" noChangeAspect="1" noMove="1" noResize="1" noEditPoints="1" noAdjustHandles="1" noChangeArrowheads="1" noChangeShapeType="1" noTextEdit="1"/>
              </p:cNvSpPr>
              <p:nvPr>
                <p:ph idx="1"/>
              </p:nvPr>
            </p:nvSpPr>
            <p:spPr>
              <a:blipFill>
                <a:blip r:embed="rId4"/>
                <a:stretch>
                  <a:fillRect l="-1391" t="-1531" r="-13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518D2FC-AA18-4A04-21B9-B4D29B739D4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6B72594-C233-801C-DDD8-85907A82E14B}"/>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C6B793E0-BF99-F6BF-9B4C-7BAF2FE44087}"/>
              </a:ext>
            </a:extLst>
          </p:cNvPr>
          <p:cNvSpPr>
            <a:spLocks noGrp="1"/>
          </p:cNvSpPr>
          <p:nvPr>
            <p:ph type="sldNum" sz="quarter" idx="12"/>
          </p:nvPr>
        </p:nvSpPr>
        <p:spPr/>
        <p:txBody>
          <a:bodyPr/>
          <a:lstStyle/>
          <a:p>
            <a:fld id="{5DB5036F-1FF2-46C4-8D2B-59C7E3B91952}" type="slidenum">
              <a:rPr lang="en-US" smtClean="0"/>
              <a:pPr/>
              <a:t>38</a:t>
            </a:fld>
            <a:endParaRPr lang="en-US"/>
          </a:p>
        </p:txBody>
      </p:sp>
    </p:spTree>
    <p:extLst>
      <p:ext uri="{BB962C8B-B14F-4D97-AF65-F5344CB8AC3E}">
        <p14:creationId xmlns:p14="http://schemas.microsoft.com/office/powerpoint/2010/main" val="852888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DE06-042D-D259-79CD-F6E91E933E91}"/>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60B54-E62E-B2F0-B49E-720CB7D721DF}"/>
                  </a:ext>
                </a:extLst>
              </p:cNvPr>
              <p:cNvSpPr>
                <a:spLocks noGrp="1"/>
              </p:cNvSpPr>
              <p:nvPr>
                <p:ph idx="1"/>
              </p:nvPr>
            </p:nvSpPr>
            <p:spPr>
              <a:xfrm>
                <a:off x="126609" y="914399"/>
                <a:ext cx="11957539" cy="5176066"/>
              </a:xfrm>
            </p:spPr>
            <p:txBody>
              <a:bodyPr>
                <a:noAutofit/>
              </a:bodyPr>
              <a:lstStyle/>
              <a:p>
                <a:pPr marL="0" marR="0" indent="0" algn="just">
                  <a:spcBef>
                    <a:spcPts val="0"/>
                  </a:spcBef>
                  <a:spcAft>
                    <a:spcPts val="0"/>
                  </a:spcAft>
                  <a:buNone/>
                </a:pPr>
                <a:r>
                  <a:rPr lang="en-US" sz="1900" b="1" dirty="0">
                    <a:effectLst/>
                    <a:latin typeface="Times New Roman" panose="02020603050405020304" pitchFamily="18" charset="0"/>
                    <a:ea typeface="SimSun" panose="02010600030101010101" pitchFamily="2" charset="-122"/>
                    <a:cs typeface="Times New Roman" panose="02020603050405020304" pitchFamily="18" charset="0"/>
                  </a:rPr>
                  <a:t>At the first sweep:</a:t>
                </a: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searches for a data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all data points so as to select two multipliers that will be optimized jointly.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0,0</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20,55</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Due to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=0 &lt;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=1*1=1 &gt; 0, point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Then,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The inner loop finds out the data point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that maximizes the deviation </a:t>
                </a:r>
                <a14:m>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smtClean="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0"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𝑊</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Because the deviation </a:t>
                </a:r>
                <a14:m>
                  <m:oMath xmlns:m="http://schemas.openxmlformats.org/officeDocument/2006/math">
                    <m:d>
                      <m:dPr>
                        <m:begChr m:val="|"/>
                        <m:endChr m:val="|"/>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maximal, the multiplier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associated with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selected as the second multiplier. Now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9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SimSun" panose="02010600030101010101" pitchFamily="2" charset="-122"/>
                          <a:cs typeface="Times New Roman" panose="02020603050405020304" pitchFamily="18" charset="0"/>
                        </a:rPr>
                        <m:t>𝜂</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=1225</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𝑠</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𝛾</m:t>
                      </m:r>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r>
                        <a:rPr lang="en-US" sz="19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e>
                          </m:d>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𝜂</m:t>
                          </m:r>
                        </m:den>
                      </m:f>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9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𝜆</m:t>
                          </m:r>
                        </m:e>
                        <m:sub>
                          <m:r>
                            <a:rPr lang="en-US" sz="1900" i="1">
                              <a:latin typeface="Cambria Math" panose="02040503050406030204" pitchFamily="18" charset="0"/>
                            </a:rPr>
                            <m:t>2</m:t>
                          </m:r>
                        </m:sub>
                      </m:sSub>
                      <m:r>
                        <a:rPr lang="en-US" sz="1900" i="1">
                          <a:latin typeface="Cambria Math" panose="02040503050406030204" pitchFamily="18" charset="0"/>
                        </a:rPr>
                        <m:t>=</m:t>
                      </m:r>
                      <m:sSubSup>
                        <m:sSubSupPr>
                          <m:ctrlPr>
                            <a:rPr lang="en-US" sz="1900" i="1">
                              <a:latin typeface="Cambria Math" panose="02040503050406030204" pitchFamily="18" charset="0"/>
                            </a:rPr>
                          </m:ctrlPr>
                        </m:sSubSupPr>
                        <m:e>
                          <m:r>
                            <a:rPr lang="en-US" sz="1900" i="1">
                              <a:latin typeface="Cambria Math" panose="02040503050406030204" pitchFamily="18" charset="0"/>
                            </a:rPr>
                            <m:t>𝜆</m:t>
                          </m:r>
                        </m:e>
                        <m:sub>
                          <m:r>
                            <a:rPr lang="en-US" sz="1900" i="1">
                              <a:latin typeface="Cambria Math" panose="02040503050406030204" pitchFamily="18" charset="0"/>
                            </a:rPr>
                            <m:t>2</m:t>
                          </m:r>
                        </m:sub>
                        <m:sup>
                          <m:r>
                            <m:rPr>
                              <m:sty m:val="p"/>
                            </m:rPr>
                            <a:rPr lang="en-US" sz="1900">
                              <a:latin typeface="Cambria Math" panose="02040503050406030204" pitchFamily="18" charset="0"/>
                            </a:rPr>
                            <m:t>new</m:t>
                          </m:r>
                        </m:sup>
                      </m:sSubSup>
                      <m:r>
                        <a:rPr lang="en-US" sz="1900" i="1">
                          <a:latin typeface="Cambria Math" panose="02040503050406030204" pitchFamily="18" charset="0"/>
                        </a:rPr>
                        <m:t>−</m:t>
                      </m:r>
                      <m:sSubSup>
                        <m:sSubSupPr>
                          <m:ctrlPr>
                            <a:rPr lang="en-US" sz="1900" i="1">
                              <a:latin typeface="Cambria Math" panose="02040503050406030204" pitchFamily="18" charset="0"/>
                            </a:rPr>
                          </m:ctrlPr>
                        </m:sSubSupPr>
                        <m:e>
                          <m:r>
                            <a:rPr lang="en-US" sz="1900" i="1">
                              <a:latin typeface="Cambria Math" panose="02040503050406030204" pitchFamily="18" charset="0"/>
                            </a:rPr>
                            <m:t>𝜆</m:t>
                          </m:r>
                        </m:e>
                        <m:sub>
                          <m:r>
                            <a:rPr lang="en-US" sz="1900" i="1">
                              <a:latin typeface="Cambria Math" panose="02040503050406030204" pitchFamily="18" charset="0"/>
                            </a:rPr>
                            <m:t>2</m:t>
                          </m:r>
                        </m:sub>
                        <m:sup>
                          <m:r>
                            <m:rPr>
                              <m:sty m:val="p"/>
                            </m:rPr>
                            <a:rPr lang="en-US" sz="1900">
                              <a:latin typeface="Cambria Math" panose="02040503050406030204" pitchFamily="18" charset="0"/>
                            </a:rPr>
                            <m:t>old</m:t>
                          </m:r>
                        </m:sup>
                      </m:sSubSup>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2</m:t>
                          </m:r>
                        </m:num>
                        <m:den>
                          <m:r>
                            <a:rPr lang="en-US" sz="1900" i="1">
                              <a:latin typeface="Cambria Math" panose="02040503050406030204" pitchFamily="18" charset="0"/>
                            </a:rPr>
                            <m:t>1225</m:t>
                          </m:r>
                        </m:den>
                      </m:f>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9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9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900" i="1">
                              <a:effectLst/>
                              <a:latin typeface="Cambria Math" panose="02040503050406030204" pitchFamily="18" charset="0"/>
                              <a:ea typeface="SimSun" panose="02010600030101010101" pitchFamily="2" charset="-122"/>
                              <a:cs typeface="Times New Roman" panose="02020603050405020304" pitchFamily="18" charset="0"/>
                            </a:rPr>
                            <m:t>1225</m:t>
                          </m:r>
                        </m:den>
                      </m:f>
                    </m:oMath>
                  </m:oMathPara>
                </a14:m>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9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F2060B54-E62E-B2F0-B49E-720CB7D721DF}"/>
                  </a:ext>
                </a:extLst>
              </p:cNvPr>
              <p:cNvSpPr>
                <a:spLocks noGrp="1" noRot="1" noChangeAspect="1" noMove="1" noResize="1" noEditPoints="1" noAdjustHandles="1" noChangeArrowheads="1" noChangeShapeType="1" noTextEdit="1"/>
              </p:cNvSpPr>
              <p:nvPr>
                <p:ph idx="1"/>
              </p:nvPr>
            </p:nvSpPr>
            <p:spPr>
              <a:xfrm>
                <a:off x="126609" y="914399"/>
                <a:ext cx="11957539" cy="5176066"/>
              </a:xfrm>
              <a:blipFill>
                <a:blip r:embed="rId4"/>
                <a:stretch>
                  <a:fillRect l="-510" t="-589" r="-51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625898-3942-E071-0DCE-88C8334CD34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E34052C-74FE-B30D-853F-13B33593FE0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7E36852-3B1B-3E44-59BE-CECC68D9A028}"/>
              </a:ext>
            </a:extLst>
          </p:cNvPr>
          <p:cNvSpPr>
            <a:spLocks noGrp="1"/>
          </p:cNvSpPr>
          <p:nvPr>
            <p:ph type="sldNum" sz="quarter" idx="12"/>
          </p:nvPr>
        </p:nvSpPr>
        <p:spPr/>
        <p:txBody>
          <a:bodyPr/>
          <a:lstStyle/>
          <a:p>
            <a:fld id="{5DB5036F-1FF2-46C4-8D2B-59C7E3B91952}" type="slidenum">
              <a:rPr lang="en-US" smtClean="0"/>
              <a:pPr/>
              <a:t>39</a:t>
            </a:fld>
            <a:endParaRPr lang="en-US"/>
          </a:p>
        </p:txBody>
      </p:sp>
    </p:spTree>
    <p:extLst>
      <p:ext uri="{BB962C8B-B14F-4D97-AF65-F5344CB8AC3E}">
        <p14:creationId xmlns:p14="http://schemas.microsoft.com/office/powerpoint/2010/main" val="312237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Support vector machine</a:t>
            </a:r>
          </a:p>
        </p:txBody>
      </p:sp>
      <p:sp>
        <p:nvSpPr>
          <p:cNvPr id="3" name="Content Placeholder 2"/>
          <p:cNvSpPr>
            <a:spLocks noGrp="1"/>
          </p:cNvSpPr>
          <p:nvPr>
            <p:ph idx="1"/>
          </p:nvPr>
        </p:nvSpPr>
        <p:spPr>
          <a:xfrm>
            <a:off x="421827" y="914399"/>
            <a:ext cx="7034049" cy="5176066"/>
          </a:xfrm>
        </p:spPr>
        <p:txBody>
          <a:bodyPr>
            <a:noAutofit/>
          </a:bodyPr>
          <a:lstStyle/>
          <a:p>
            <a:pPr marL="0" indent="0">
              <a:buNone/>
            </a:pPr>
            <a:r>
              <a:rPr lang="en-US" sz="2000" b="1" dirty="0">
                <a:effectLst/>
                <a:latin typeface="Times New Roman" panose="02020603050405020304" pitchFamily="18" charset="0"/>
                <a:ea typeface="SimSun" panose="02010600030101010101" pitchFamily="2" charset="-122"/>
              </a:rPr>
              <a:t>Support vector machine (SVM)</a:t>
            </a:r>
            <a:r>
              <a:rPr lang="en-US" sz="2000" dirty="0">
                <a:effectLst/>
                <a:latin typeface="Times New Roman" panose="02020603050405020304" pitchFamily="18" charset="0"/>
                <a:ea typeface="SimSun" panose="02010600030101010101" pitchFamily="2" charset="-122"/>
              </a:rPr>
              <a:t> (Law, 2006) is a supervised learning algorithm for classification and regression. Given a set of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in vector space, SVM finds the </a:t>
            </a:r>
            <a:r>
              <a:rPr lang="en-US" sz="2000" i="1" dirty="0">
                <a:effectLst/>
                <a:latin typeface="Times New Roman" panose="02020603050405020304" pitchFamily="18" charset="0"/>
                <a:ea typeface="SimSun" panose="02010600030101010101" pitchFamily="2" charset="-122"/>
              </a:rPr>
              <a:t>separating hyperplane</a:t>
            </a:r>
            <a:r>
              <a:rPr lang="en-US" sz="2000" dirty="0">
                <a:effectLst/>
                <a:latin typeface="Times New Roman" panose="02020603050405020304" pitchFamily="18" charset="0"/>
                <a:ea typeface="SimSun" panose="02010600030101010101" pitchFamily="2" charset="-122"/>
              </a:rPr>
              <a:t> that splits vector space into sub-set of vectors; each separated sub-set (so-called data set) is assigned by one class. There is the condition for this separating hyperplane: “it must maximize the margin between two sub-sets”. Figure 1.1 (</a:t>
            </a:r>
            <a:r>
              <a:rPr lang="en-US" sz="2000" dirty="0" err="1">
                <a:effectLst/>
                <a:latin typeface="Times New Roman" panose="02020603050405020304" pitchFamily="18" charset="0"/>
                <a:ea typeface="SimSun" panose="02010600030101010101" pitchFamily="2" charset="-122"/>
              </a:rPr>
              <a:t>Wikibooks</a:t>
            </a:r>
            <a:r>
              <a:rPr lang="en-US" sz="2000" dirty="0">
                <a:effectLst/>
                <a:latin typeface="Times New Roman" panose="02020603050405020304" pitchFamily="18" charset="0"/>
                <a:ea typeface="SimSun" panose="02010600030101010101" pitchFamily="2" charset="-122"/>
              </a:rPr>
              <a:t>, 2008) shows separating hyperplanes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3</a:t>
            </a:r>
            <a:r>
              <a:rPr lang="en-US" sz="2000" dirty="0">
                <a:effectLst/>
                <a:latin typeface="Times New Roman" panose="02020603050405020304" pitchFamily="18" charset="0"/>
                <a:ea typeface="SimSun" panose="02010600030101010101" pitchFamily="2" charset="-122"/>
              </a:rPr>
              <a:t> in which only </a:t>
            </a:r>
            <a:r>
              <a:rPr lang="en-US" sz="2000" i="1" dirty="0">
                <a:effectLst/>
                <a:latin typeface="Times New Roman" panose="02020603050405020304" pitchFamily="18" charset="0"/>
                <a:ea typeface="SimSun" panose="02010600030101010101" pitchFamily="2" charset="-122"/>
              </a:rPr>
              <a:t>H</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gets maximum margin according to this condition. Suppose we have some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dimensional vectors; each of them belongs to one of two classes. We can find many </a:t>
            </a:r>
            <a:r>
              <a:rPr lang="en-US" sz="2000" i="1" dirty="0">
                <a:effectLst/>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1 dimensional hyperplanes that classify such vectors but there is only one hyperplane that maximizes the margin between two classes. In other words, the nearest between one side of this hyperplane and other side of this hyperplane is maximized. Such hyperplane is called </a:t>
            </a:r>
            <a:r>
              <a:rPr lang="en-US" sz="2000" i="1" dirty="0">
                <a:effectLst/>
                <a:latin typeface="Times New Roman" panose="02020603050405020304" pitchFamily="18" charset="0"/>
                <a:ea typeface="SimSun" panose="02010600030101010101" pitchFamily="2" charset="-122"/>
              </a:rPr>
              <a:t>maximum-margin hyperplane</a:t>
            </a:r>
            <a:r>
              <a:rPr lang="en-US" sz="2000" dirty="0">
                <a:effectLst/>
                <a:latin typeface="Times New Roman" panose="02020603050405020304" pitchFamily="18" charset="0"/>
                <a:ea typeface="SimSun" panose="02010600030101010101" pitchFamily="2" charset="-122"/>
              </a:rPr>
              <a:t> and it is considered as the SVM</a:t>
            </a:r>
            <a:r>
              <a:rPr lang="en-US" sz="2000" i="1" dirty="0">
                <a:effectLst/>
                <a:latin typeface="Times New Roman" panose="02020603050405020304" pitchFamily="18" charset="0"/>
                <a:ea typeface="SimSun" panose="02010600030101010101" pitchFamily="2" charset="-122"/>
              </a:rPr>
              <a:t> classifier</a:t>
            </a:r>
            <a:r>
              <a:rPr lang="en-US" sz="2000" dirty="0">
                <a:effectLst/>
                <a:latin typeface="Times New Roman" panose="02020603050405020304" pitchFamily="18" charset="0"/>
                <a:ea typeface="SimSun" panose="02010600030101010101" pitchFamily="2" charset="-122"/>
              </a:rPr>
              <a:t>.</a:t>
            </a:r>
            <a:endParaRPr lang="en-US" sz="2000" dirty="0"/>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9" name="Picture 8" descr="Chart, scatter chart&#10;&#10;Description automatically generated">
            <a:extLst>
              <a:ext uri="{FF2B5EF4-FFF2-40B4-BE49-F238E27FC236}">
                <a16:creationId xmlns:a16="http://schemas.microsoft.com/office/drawing/2014/main" id="{590944B2-5130-4D7C-FDDC-76D43E27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188" y="1451095"/>
            <a:ext cx="4142984" cy="3955809"/>
          </a:xfrm>
          <a:prstGeom prst="rect">
            <a:avLst/>
          </a:prstGeom>
        </p:spPr>
      </p:pic>
      <p:sp>
        <p:nvSpPr>
          <p:cNvPr id="11" name="TextBox 10">
            <a:extLst>
              <a:ext uri="{FF2B5EF4-FFF2-40B4-BE49-F238E27FC236}">
                <a16:creationId xmlns:a16="http://schemas.microsoft.com/office/drawing/2014/main" id="{93FBF96B-C6D2-D052-AC13-D9B44D8FF6BB}"/>
              </a:ext>
            </a:extLst>
          </p:cNvPr>
          <p:cNvSpPr txBox="1"/>
          <p:nvPr/>
        </p:nvSpPr>
        <p:spPr>
          <a:xfrm>
            <a:off x="7783715" y="5406904"/>
            <a:ext cx="382993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1.1.</a:t>
            </a:r>
            <a:r>
              <a:rPr lang="en-US" sz="2000" dirty="0">
                <a:latin typeface="Times New Roman" panose="02020603050405020304" pitchFamily="18" charset="0"/>
                <a:cs typeface="Times New Roman" panose="02020603050405020304" pitchFamily="18" charset="0"/>
              </a:rPr>
              <a:t> Separating hyperplanes</a:t>
            </a:r>
          </a:p>
        </p:txBody>
      </p:sp>
    </p:spTree>
    <p:extLst>
      <p:ext uri="{BB962C8B-B14F-4D97-AF65-F5344CB8AC3E}">
        <p14:creationId xmlns:p14="http://schemas.microsoft.com/office/powerpoint/2010/main" val="223761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6E19-8EBA-BDF3-822D-673D53895A24}"/>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8A1D2F-50E4-A936-3BB4-2B71C7AA9B01}"/>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indent="0">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400" i="1">
                          <a:latin typeface="Cambria Math" panose="02040503050406030204" pitchFamily="18" charset="0"/>
                        </a:rPr>
                        <m:t>=</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1225</m:t>
                              </m:r>
                            </m:den>
                          </m:f>
                          <m:r>
                            <a:rPr lang="en-US" sz="2400" i="1">
                              <a:latin typeface="Cambria Math" panose="02040503050406030204" pitchFamily="18" charset="0"/>
                            </a:rPr>
                            <m:t>−0</m:t>
                          </m:r>
                        </m:e>
                      </m:d>
                      <m:r>
                        <a:rPr lang="en-US" sz="2400" i="1">
                          <a:latin typeface="Cambria Math" panose="02040503050406030204" pitchFamily="18" charset="0"/>
                        </a:rPr>
                        <m:t>∗1∗</m:t>
                      </m:r>
                      <m:d>
                        <m:dPr>
                          <m:ctrlPr>
                            <a:rPr lang="en-US" sz="2400" i="1">
                              <a:latin typeface="Cambria Math" panose="02040503050406030204" pitchFamily="18" charset="0"/>
                            </a:rPr>
                          </m:ctrlPr>
                        </m:dPr>
                        <m:e>
                          <m:r>
                            <a:rPr lang="en-US" sz="2400" i="1">
                              <a:latin typeface="Cambria Math" panose="02040503050406030204" pitchFamily="18" charset="0"/>
                            </a:rPr>
                            <m:t>20,55</m:t>
                          </m:r>
                        </m:e>
                      </m:d>
                      <m:r>
                        <a:rPr lang="en-US" sz="2400" i="1">
                          <a:latin typeface="Cambria Math" panose="02040503050406030204" pitchFamily="18" charset="0"/>
                        </a:rPr>
                        <m:t>+</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1225</m:t>
                              </m:r>
                            </m:den>
                          </m:f>
                          <m:r>
                            <a:rPr lang="en-US" sz="2400" i="1">
                              <a:latin typeface="Cambria Math" panose="02040503050406030204" pitchFamily="18" charset="0"/>
                            </a:rPr>
                            <m:t>−0</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20,20</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0,0</m:t>
                          </m:r>
                        </m:e>
                      </m:d>
                      <m:r>
                        <a:rPr lang="en-US" sz="2400" b="0" i="1" smtClean="0">
                          <a:latin typeface="Cambria Math" panose="020405030504060302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0,</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35</m:t>
                              </m:r>
                            </m:den>
                          </m:f>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20,20</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Now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D98A1D2F-50E4-A936-3BB4-2B71C7AA9B01}"/>
                  </a:ext>
                </a:extLst>
              </p:cNvPr>
              <p:cNvSpPr>
                <a:spLocks noGrp="1" noRot="1" noChangeAspect="1" noMove="1" noResize="1" noEditPoints="1" noAdjustHandles="1" noChangeArrowheads="1" noChangeShapeType="1" noTextEdit="1"/>
              </p:cNvSpPr>
              <p:nvPr>
                <p:ph idx="1"/>
              </p:nvPr>
            </p:nvSpPr>
            <p:spPr>
              <a:blipFill>
                <a:blip r:embed="rId4"/>
                <a:stretch>
                  <a:fillRect l="-928"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A718A18-9AC0-24FE-5049-57DD89C92CB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642472E-CB39-1437-9E42-F1E983D6051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75C09C2-494B-14F5-76B6-426C845826D8}"/>
              </a:ext>
            </a:extLst>
          </p:cNvPr>
          <p:cNvSpPr>
            <a:spLocks noGrp="1"/>
          </p:cNvSpPr>
          <p:nvPr>
            <p:ph type="sldNum" sz="quarter" idx="12"/>
          </p:nvPr>
        </p:nvSpPr>
        <p:spPr/>
        <p:txBody>
          <a:bodyPr/>
          <a:lstStyle/>
          <a:p>
            <a:fld id="{5DB5036F-1FF2-46C4-8D2B-59C7E3B91952}" type="slidenum">
              <a:rPr lang="en-US" smtClean="0"/>
              <a:pPr/>
              <a:t>40</a:t>
            </a:fld>
            <a:endParaRPr lang="en-US"/>
          </a:p>
        </p:txBody>
      </p:sp>
    </p:spTree>
    <p:extLst>
      <p:ext uri="{BB962C8B-B14F-4D97-AF65-F5344CB8AC3E}">
        <p14:creationId xmlns:p14="http://schemas.microsoft.com/office/powerpoint/2010/main" val="819422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6E87-5F9E-C120-BDA3-4106DD92286F}"/>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8406D0-8E52-F6AD-1B20-A214E5C9B349}"/>
                  </a:ext>
                </a:extLst>
              </p:cNvPr>
              <p:cNvSpPr>
                <a:spLocks noGrp="1"/>
              </p:cNvSpPr>
              <p:nvPr>
                <p:ph idx="1"/>
              </p:nvPr>
            </p:nvSpPr>
            <p:spPr>
              <a:xfrm>
                <a:off x="140677" y="914399"/>
                <a:ext cx="11901268" cy="5176066"/>
              </a:xfrm>
            </p:spPr>
            <p:txBody>
              <a:bodyPr>
                <a:noAutofit/>
              </a:bodyPr>
              <a:lstStyle/>
              <a:p>
                <a:pPr marL="0" marR="0" indent="0" algn="just">
                  <a:spcBef>
                    <a:spcPts val="0"/>
                  </a:spcBef>
                  <a:spcAft>
                    <a:spcPts val="0"/>
                  </a:spcAft>
                  <a:buNone/>
                </a:pPr>
                <a:r>
                  <a:rPr lang="en-US" sz="1800" dirty="0">
                    <a:effectLst/>
                    <a:ea typeface="SimSun" panose="02010600030101010101" pitchFamily="2" charset="-122"/>
                  </a:rPr>
                  <a:t>The outer loop of SMO algorithm continues to search for another data point </a:t>
                </a:r>
                <a:r>
                  <a:rPr lang="en-US" sz="1800" i="1" dirty="0">
                    <a:effectLst/>
                    <a:ea typeface="SimSun" panose="02010600030101010101" pitchFamily="2" charset="-122"/>
                  </a:rPr>
                  <a:t>X</a:t>
                </a:r>
                <a:r>
                  <a:rPr lang="en-US" sz="1800" i="1" baseline="-25000" dirty="0">
                    <a:effectLst/>
                    <a:ea typeface="SimSun" panose="02010600030101010101" pitchFamily="2" charset="-122"/>
                  </a:rPr>
                  <a:t>i</a:t>
                </a:r>
                <a:r>
                  <a:rPr lang="en-US" sz="1800" dirty="0">
                    <a:effectLst/>
                    <a:ea typeface="SimSun" panose="02010600030101010101" pitchFamily="2" charset="-122"/>
                  </a:rPr>
                  <a:t> that violates KKT condition according to equation 2.3 through all data points so as to select two other multipliers that will be optimized jointly.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=0</m:t>
                      </m:r>
                      <m:r>
                        <a:rPr lang="en-US" sz="1800" b="0" i="1" smtClean="0">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10</m:t>
                          </m:r>
                        </m:num>
                        <m:den>
                          <m:r>
                            <a:rPr lang="en-US" sz="1800" i="1">
                              <a:effectLst/>
                              <a:latin typeface="Cambria Math" panose="02040503050406030204" pitchFamily="18" charset="0"/>
                              <a:ea typeface="SimSun" panose="02010600030101010101" pitchFamily="2" charset="-122"/>
                            </a:rPr>
                            <m:t>7</m:t>
                          </m:r>
                        </m:den>
                      </m:f>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Due to </a:t>
                </a:r>
                <a:r>
                  <a:rPr lang="en-US" sz="1800" i="1" dirty="0">
                    <a:effectLst/>
                    <a:ea typeface="SimSun" panose="02010600030101010101" pitchFamily="2" charset="-122"/>
                  </a:rPr>
                  <a:t>λ</a:t>
                </a:r>
                <a:r>
                  <a:rPr lang="en-US" sz="1800" baseline="-25000" dirty="0">
                    <a:effectLst/>
                    <a:ea typeface="SimSun" panose="02010600030101010101" pitchFamily="2" charset="-122"/>
                  </a:rPr>
                  <a:t>3</a:t>
                </a:r>
                <a:r>
                  <a:rPr lang="en-US" sz="1800" dirty="0">
                    <a:effectLst/>
                    <a:ea typeface="SimSun" panose="02010600030101010101" pitchFamily="2" charset="-122"/>
                  </a:rPr>
                  <a:t>=0 &lt; </a:t>
                </a:r>
                <a:r>
                  <a:rPr lang="en-US" sz="1800" i="1" dirty="0">
                    <a:effectLst/>
                    <a:ea typeface="SimSun" panose="02010600030101010101" pitchFamily="2" charset="-122"/>
                  </a:rPr>
                  <a:t>C</a:t>
                </a:r>
                <a:r>
                  <a:rPr lang="en-US" sz="1800" dirty="0">
                    <a:effectLst/>
                    <a:ea typeface="SimSun" panose="02010600030101010101" pitchFamily="2" charset="-122"/>
                  </a:rPr>
                  <a:t> and </a:t>
                </a:r>
                <a:r>
                  <a:rPr lang="en-US" sz="1800" i="1" dirty="0">
                    <a:effectLst/>
                    <a:ea typeface="SimSun" panose="02010600030101010101" pitchFamily="2" charset="-122"/>
                  </a:rPr>
                  <a:t>y</a:t>
                </a:r>
                <a:r>
                  <a:rPr lang="en-US" sz="1800" baseline="-25000" dirty="0">
                    <a:effectLst/>
                    <a:ea typeface="SimSun" panose="02010600030101010101" pitchFamily="2" charset="-122"/>
                  </a:rPr>
                  <a:t>3</a:t>
                </a:r>
                <a:r>
                  <a:rPr lang="en-US" sz="1800" i="1" dirty="0">
                    <a:effectLst/>
                    <a:ea typeface="SimSun" panose="02010600030101010101" pitchFamily="2" charset="-122"/>
                  </a:rPr>
                  <a:t>E</a:t>
                </a:r>
                <a:r>
                  <a:rPr lang="en-US" sz="1800" baseline="-25000" dirty="0">
                    <a:effectLst/>
                    <a:ea typeface="SimSun" panose="02010600030101010101" pitchFamily="2" charset="-122"/>
                  </a:rPr>
                  <a:t>3</a:t>
                </a:r>
                <a:r>
                  <a:rPr lang="en-US" sz="1800" dirty="0">
                    <a:effectLst/>
                    <a:ea typeface="SimSun" panose="02010600030101010101" pitchFamily="2" charset="-122"/>
                  </a:rPr>
                  <a:t>=1*(10/7) &gt; 0, point </a:t>
                </a:r>
                <a:r>
                  <a:rPr lang="en-US" sz="1800" i="1" dirty="0">
                    <a:effectLst/>
                    <a:ea typeface="SimSun" panose="02010600030101010101" pitchFamily="2" charset="-122"/>
                  </a:rPr>
                  <a:t>X</a:t>
                </a:r>
                <a:r>
                  <a:rPr lang="en-US" sz="1800" baseline="-25000" dirty="0">
                    <a:effectLst/>
                    <a:ea typeface="SimSun" panose="02010600030101010101" pitchFamily="2" charset="-122"/>
                  </a:rPr>
                  <a:t>3</a:t>
                </a:r>
                <a:r>
                  <a:rPr lang="en-US" sz="1800" dirty="0">
                    <a:effectLst/>
                    <a:ea typeface="SimSun" panose="02010600030101010101" pitchFamily="2" charset="-122"/>
                  </a:rPr>
                  <a:t> violates KKT condition according to equation 2.3. Then, </a:t>
                </a:r>
                <a:r>
                  <a:rPr lang="en-US" sz="1800" i="1" dirty="0">
                    <a:effectLst/>
                    <a:ea typeface="SimSun" panose="02010600030101010101" pitchFamily="2" charset="-122"/>
                  </a:rPr>
                  <a:t>λ</a:t>
                </a:r>
                <a:r>
                  <a:rPr lang="en-US" sz="1800" baseline="-25000" dirty="0">
                    <a:effectLst/>
                    <a:ea typeface="SimSun" panose="02010600030101010101" pitchFamily="2" charset="-122"/>
                  </a:rPr>
                  <a:t>3</a:t>
                </a:r>
                <a:r>
                  <a:rPr lang="en-US" sz="1800" dirty="0">
                    <a:effectLst/>
                    <a:ea typeface="SimSun" panose="02010600030101010101" pitchFamily="2" charset="-122"/>
                  </a:rPr>
                  <a:t> is selected as the first multiplier. The inner loop finds out the data point </a:t>
                </a:r>
                <a:r>
                  <a:rPr lang="en-US" sz="1800" i="1" dirty="0" err="1">
                    <a:effectLst/>
                    <a:ea typeface="SimSun" panose="02010600030101010101" pitchFamily="2" charset="-122"/>
                  </a:rPr>
                  <a:t>X</a:t>
                </a:r>
                <a:r>
                  <a:rPr lang="en-US" sz="1800" i="1" baseline="-25000" dirty="0" err="1">
                    <a:effectLst/>
                    <a:ea typeface="SimSun" panose="02010600030101010101" pitchFamily="2" charset="-122"/>
                  </a:rPr>
                  <a:t>j</a:t>
                </a:r>
                <a:r>
                  <a:rPr lang="en-US" sz="1800" dirty="0">
                    <a:effectLst/>
                    <a:ea typeface="SimSun" panose="02010600030101010101" pitchFamily="2" charset="-122"/>
                  </a:rPr>
                  <a:t> that maximizes the deviation </a:t>
                </a:r>
                <a14:m>
                  <m:oMath xmlns:m="http://schemas.openxmlformats.org/officeDocument/2006/math">
                    <m:d>
                      <m:dPr>
                        <m:begChr m:val="|"/>
                        <m:endChr m:val="|"/>
                        <m:ctrlPr>
                          <a:rPr lang="en-US" sz="1800" i="1">
                            <a:effectLst/>
                            <a:latin typeface="Cambria Math" panose="02040503050406030204" pitchFamily="18" charset="0"/>
                            <a:ea typeface="SimSun" panose="02010600030101010101" pitchFamily="2" charset="-122"/>
                          </a:rPr>
                        </m:ctrlPr>
                      </m:dPr>
                      <m:e>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𝑗</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old</m:t>
                            </m:r>
                          </m:sup>
                        </m:sSubSup>
                      </m:e>
                    </m:d>
                  </m:oMath>
                </a14:m>
                <a:r>
                  <a:rPr lang="en-US" sz="1800" dirty="0">
                    <a:effectLst/>
                    <a:ea typeface="SimSun" panose="02010600030101010101" pitchFamily="2" charset="-122"/>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=0</m:t>
                      </m:r>
                      <m:r>
                        <a:rPr lang="en-US" sz="1800" b="0" i="1" smtClean="0">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10</m:t>
                          </m:r>
                        </m:num>
                        <m:den>
                          <m:r>
                            <a:rPr lang="en-US" sz="1800" i="1">
                              <a:effectLst/>
                              <a:latin typeface="Cambria Math" panose="02040503050406030204" pitchFamily="18" charset="0"/>
                              <a:ea typeface="SimSun" panose="02010600030101010101" pitchFamily="2" charset="-122"/>
                            </a:rPr>
                            <m:t>7</m:t>
                          </m:r>
                        </m:den>
                      </m:f>
                      <m:r>
                        <a:rPr lang="en-US" sz="1800" b="0" i="1" smtClean="0">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=0</m:t>
                      </m:r>
                      <m:r>
                        <a:rPr lang="en-US" sz="1800" b="0" i="1" smtClean="0">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10</m:t>
                          </m:r>
                        </m:num>
                        <m:den>
                          <m:r>
                            <a:rPr lang="en-US" sz="1800" i="1">
                              <a:effectLst/>
                              <a:latin typeface="Cambria Math" panose="02040503050406030204" pitchFamily="18" charset="0"/>
                              <a:ea typeface="SimSun" panose="02010600030101010101" pitchFamily="2" charset="-122"/>
                            </a:rPr>
                            <m:t>7</m:t>
                          </m:r>
                        </m:den>
                      </m:f>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𝑏</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6</m:t>
                          </m:r>
                        </m:num>
                        <m:den>
                          <m:r>
                            <a:rPr lang="en-US" sz="1800" i="1">
                              <a:effectLst/>
                              <a:latin typeface="Cambria Math" panose="02040503050406030204" pitchFamily="18" charset="0"/>
                              <a:ea typeface="SimSun" panose="02010600030101010101" pitchFamily="2" charset="-122"/>
                            </a:rPr>
                            <m:t>7</m:t>
                          </m:r>
                        </m:den>
                      </m:f>
                      <m:r>
                        <a:rPr lang="en-US" sz="1800" b="0" i="1" smtClean="0">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4</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4</m:t>
                          </m:r>
                        </m:num>
                        <m:den>
                          <m:r>
                            <a:rPr lang="en-US" sz="1800" i="1">
                              <a:effectLst/>
                              <a:latin typeface="Cambria Math" panose="02040503050406030204" pitchFamily="18" charset="0"/>
                              <a:ea typeface="SimSun" panose="02010600030101010101" pitchFamily="2" charset="-122"/>
                            </a:rPr>
                            <m:t>7</m:t>
                          </m:r>
                        </m:den>
                      </m:f>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Because both deviations </a:t>
                </a:r>
                <a14:m>
                  <m:oMath xmlns:m="http://schemas.openxmlformats.org/officeDocument/2006/math">
                    <m:d>
                      <m:dPr>
                        <m:begChr m:val="|"/>
                        <m:endChr m:val="|"/>
                        <m:ctrlPr>
                          <a:rPr lang="en-US" sz="1800" i="1" smtClean="0">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1</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oMath>
                </a14:m>
                <a:r>
                  <a:rPr lang="en-US" sz="1800" dirty="0">
                    <a:effectLst/>
                    <a:ea typeface="SimSun" panose="02010600030101010101" pitchFamily="2" charset="-122"/>
                  </a:rPr>
                  <a:t> and </a:t>
                </a:r>
                <a14:m>
                  <m:oMath xmlns:m="http://schemas.openxmlformats.org/officeDocument/2006/math">
                    <m:d>
                      <m:dPr>
                        <m:begChr m:val="|"/>
                        <m:endChr m:val="|"/>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oMath>
                </a14:m>
                <a:r>
                  <a:rPr lang="en-US" sz="1800" dirty="0">
                    <a:effectLst/>
                    <a:ea typeface="SimSun" panose="02010600030101010101" pitchFamily="2" charset="-122"/>
                  </a:rPr>
                  <a:t> are maximal, the multiplier </a:t>
                </a:r>
                <a:r>
                  <a:rPr lang="en-US" sz="1800" i="1" dirty="0">
                    <a:effectLst/>
                    <a:ea typeface="SimSun" panose="02010600030101010101" pitchFamily="2" charset="-122"/>
                  </a:rPr>
                  <a:t>λ</a:t>
                </a:r>
                <a:r>
                  <a:rPr lang="en-US" sz="1800" baseline="-25000" dirty="0">
                    <a:effectLst/>
                    <a:ea typeface="SimSun" panose="02010600030101010101" pitchFamily="2" charset="-122"/>
                  </a:rPr>
                  <a:t>2</a:t>
                </a:r>
                <a:r>
                  <a:rPr lang="en-US" sz="1800" dirty="0">
                    <a:effectLst/>
                    <a:ea typeface="SimSun" panose="02010600030101010101" pitchFamily="2" charset="-122"/>
                  </a:rPr>
                  <a:t> associated with </a:t>
                </a:r>
                <a:r>
                  <a:rPr lang="en-US" sz="1800" i="1" dirty="0">
                    <a:effectLst/>
                    <a:ea typeface="SimSun" panose="02010600030101010101" pitchFamily="2" charset="-122"/>
                  </a:rPr>
                  <a:t>X</a:t>
                </a:r>
                <a:r>
                  <a:rPr lang="en-US" sz="1800" baseline="-25000" dirty="0">
                    <a:effectLst/>
                    <a:ea typeface="SimSun" panose="02010600030101010101" pitchFamily="2" charset="-122"/>
                  </a:rPr>
                  <a:t>2</a:t>
                </a:r>
                <a:r>
                  <a:rPr lang="en-US" sz="1800" dirty="0">
                    <a:effectLst/>
                    <a:ea typeface="SimSun" panose="02010600030101010101" pitchFamily="2" charset="-122"/>
                  </a:rPr>
                  <a:t> is selected randomly among {</a:t>
                </a:r>
                <a:r>
                  <a:rPr lang="en-US" sz="1800" i="1" dirty="0">
                    <a:effectLst/>
                    <a:ea typeface="SimSun" panose="02010600030101010101" pitchFamily="2" charset="-122"/>
                  </a:rPr>
                  <a:t>λ</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λ</a:t>
                </a:r>
                <a:r>
                  <a:rPr lang="en-US" sz="1800" baseline="-25000" dirty="0">
                    <a:effectLst/>
                    <a:ea typeface="SimSun" panose="02010600030101010101" pitchFamily="2" charset="-122"/>
                  </a:rPr>
                  <a:t>2</a:t>
                </a:r>
                <a:r>
                  <a:rPr lang="en-US" sz="1800" dirty="0">
                    <a:effectLst/>
                    <a:ea typeface="SimSun" panose="02010600030101010101" pitchFamily="2" charset="-122"/>
                  </a:rPr>
                  <a:t>} as the second multiplier. Now </a:t>
                </a:r>
                <a:r>
                  <a:rPr lang="en-US" sz="1800" i="1" dirty="0">
                    <a:effectLst/>
                    <a:ea typeface="SimSun" panose="02010600030101010101" pitchFamily="2" charset="-122"/>
                  </a:rPr>
                  <a:t>λ</a:t>
                </a:r>
                <a:r>
                  <a:rPr lang="en-US" sz="1800" baseline="-25000" dirty="0">
                    <a:effectLst/>
                    <a:ea typeface="SimSun" panose="02010600030101010101" pitchFamily="2" charset="-122"/>
                  </a:rPr>
                  <a:t>3</a:t>
                </a:r>
                <a:r>
                  <a:rPr lang="en-US" sz="1800" dirty="0">
                    <a:effectLst/>
                    <a:ea typeface="SimSun" panose="02010600030101010101" pitchFamily="2" charset="-122"/>
                  </a:rPr>
                  <a:t> and </a:t>
                </a:r>
                <a:r>
                  <a:rPr lang="en-US" sz="1800" i="1" dirty="0">
                    <a:effectLst/>
                    <a:ea typeface="SimSun" panose="02010600030101010101" pitchFamily="2" charset="-122"/>
                  </a:rPr>
                  <a:t>λ</a:t>
                </a:r>
                <a:r>
                  <a:rPr lang="en-US" sz="1800" baseline="-25000" dirty="0">
                    <a:effectLst/>
                    <a:ea typeface="SimSun" panose="02010600030101010101" pitchFamily="2" charset="-122"/>
                  </a:rPr>
                  <a:t>2</a:t>
                </a:r>
                <a:r>
                  <a:rPr lang="en-US" sz="1800" dirty="0">
                    <a:effectLst/>
                    <a:ea typeface="SimSun" panose="02010600030101010101" pitchFamily="2" charset="-122"/>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𝜂</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−2</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3</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𝑋</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=125</m:t>
                      </m:r>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𝑠</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3</m:t>
                          </m:r>
                        </m:sub>
                      </m:sSub>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=−1</m:t>
                      </m:r>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𝛾</m:t>
                      </m:r>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𝑠</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1225</m:t>
                          </m:r>
                        </m:den>
                      </m:f>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𝐿</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𝛾</m:t>
                      </m:r>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1225</m:t>
                          </m:r>
                        </m:den>
                      </m:f>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𝑈</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𝐶</m:t>
                      </m:r>
                      <m:r>
                        <a:rPr lang="en-US" sz="1800" i="1">
                          <a:effectLst/>
                          <a:latin typeface="Cambria Math" panose="02040503050406030204" pitchFamily="18" charset="0"/>
                          <a:ea typeface="SimSun" panose="02010600030101010101" pitchFamily="2" charset="-122"/>
                        </a:rPr>
                        <m:t>=+∞</m:t>
                      </m:r>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a:t>
                </a:r>
                <a:r>
                  <a:rPr lang="en-US" sz="1800" i="1" dirty="0">
                    <a:effectLst/>
                    <a:ea typeface="SimSun" panose="02010600030101010101" pitchFamily="2" charset="-122"/>
                  </a:rPr>
                  <a:t>L</a:t>
                </a:r>
                <a:r>
                  <a:rPr lang="en-US" sz="1800" dirty="0">
                    <a:effectLst/>
                    <a:ea typeface="SimSun" panose="02010600030101010101" pitchFamily="2" charset="-122"/>
                  </a:rPr>
                  <a:t> and </a:t>
                </a:r>
                <a:r>
                  <a:rPr lang="en-US" sz="1800" i="1" dirty="0">
                    <a:effectLst/>
                    <a:ea typeface="SimSun" panose="02010600030101010101" pitchFamily="2" charset="-122"/>
                  </a:rPr>
                  <a:t>U</a:t>
                </a:r>
                <a:r>
                  <a:rPr lang="en-US" sz="1800" dirty="0">
                    <a:effectLst/>
                    <a:ea typeface="SimSun" panose="02010600030101010101" pitchFamily="2" charset="-122"/>
                  </a:rPr>
                  <a:t> are lower bound and upper bound of </a:t>
                </a:r>
                <a14:m>
                  <m:oMath xmlns:m="http://schemas.openxmlformats.org/officeDocument/2006/math">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new</m:t>
                        </m:r>
                      </m:sup>
                    </m:sSubSup>
                  </m:oMath>
                </a14:m>
                <a:r>
                  <a:rPr lang="en-US" sz="18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new</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d>
                            <m:dPr>
                              <m:ctrlPr>
                                <a:rPr lang="en-US" sz="1800" i="1">
                                  <a:effectLst/>
                                  <a:latin typeface="Cambria Math" panose="02040503050406030204" pitchFamily="18" charset="0"/>
                                  <a:ea typeface="SimSun" panose="02010600030101010101" pitchFamily="2" charset="-122"/>
                                </a:rPr>
                              </m:ctrlPr>
                            </m:dPr>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3</m:t>
                                  </m:r>
                                </m:sub>
                              </m:sSub>
                            </m:e>
                          </m:d>
                        </m:num>
                        <m:den>
                          <m:r>
                            <a:rPr lang="en-US" sz="1800" i="1">
                              <a:effectLst/>
                              <a:latin typeface="Cambria Math" panose="02040503050406030204" pitchFamily="18" charset="0"/>
                              <a:ea typeface="SimSun" panose="02010600030101010101" pitchFamily="2" charset="-122"/>
                            </a:rPr>
                            <m:t>𝜂</m:t>
                          </m:r>
                        </m:den>
                      </m:f>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16</m:t>
                          </m:r>
                        </m:num>
                        <m:den>
                          <m:r>
                            <a:rPr lang="en-US" sz="1800" i="1">
                              <a:effectLst/>
                              <a:latin typeface="Cambria Math" panose="02040503050406030204" pitchFamily="18" charset="0"/>
                              <a:ea typeface="SimSun" panose="02010600030101010101" pitchFamily="2" charset="-122"/>
                            </a:rPr>
                            <m:t>1225</m:t>
                          </m:r>
                        </m:den>
                      </m:f>
                      <m:r>
                        <a:rPr lang="en-US" sz="1800" b="0" i="1" smtClean="0">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new</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175</m:t>
                          </m:r>
                        </m:den>
                      </m:f>
                    </m:oMath>
                  </m:oMathPara>
                </a14:m>
                <a:endParaRPr lang="en-US" sz="18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new</m:t>
                          </m:r>
                        </m:sup>
                      </m:sSubSup>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ea typeface="SimSun" panose="02010600030101010101" pitchFamily="2" charset="-122"/>
                            </a:rPr>
                          </m:ctrlPr>
                        </m:sSubSup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3</m:t>
                          </m:r>
                        </m:sub>
                        <m:sup>
                          <m:r>
                            <m:rPr>
                              <m:sty m:val="p"/>
                            </m:rPr>
                            <a:rPr lang="en-US" sz="1800">
                              <a:effectLst/>
                              <a:latin typeface="Cambria Math" panose="02040503050406030204" pitchFamily="18" charset="0"/>
                              <a:ea typeface="SimSun" panose="02010600030101010101" pitchFamily="2" charset="-122"/>
                            </a:rPr>
                            <m:t>old</m:t>
                          </m:r>
                        </m:sup>
                      </m:sSubSup>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3</m:t>
                          </m:r>
                        </m:sub>
                      </m:sSub>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𝜆</m:t>
                          </m:r>
                        </m:e>
                        <m:sub>
                          <m:r>
                            <a:rPr lang="en-US" sz="1800" i="1">
                              <a:effectLst/>
                              <a:latin typeface="Cambria Math" panose="02040503050406030204" pitchFamily="18" charset="0"/>
                              <a:ea typeface="SimSun" panose="02010600030101010101" pitchFamily="2" charset="-122"/>
                            </a:rPr>
                            <m:t>2</m:t>
                          </m:r>
                        </m:sub>
                      </m:sSub>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2</m:t>
                          </m:r>
                        </m:num>
                        <m:den>
                          <m:r>
                            <a:rPr lang="en-US" sz="1800" i="1">
                              <a:effectLst/>
                              <a:latin typeface="Cambria Math" panose="02040503050406030204" pitchFamily="18" charset="0"/>
                              <a:ea typeface="SimSun" panose="02010600030101010101" pitchFamily="2" charset="-122"/>
                            </a:rPr>
                            <m:t>175</m:t>
                          </m:r>
                        </m:den>
                      </m:f>
                    </m:oMath>
                  </m:oMathPara>
                </a14:m>
                <a:endParaRPr lang="en-US" sz="1800" dirty="0">
                  <a:effectLst/>
                  <a:ea typeface="SimSun" panose="02010600030101010101" pitchFamily="2" charset="-122"/>
                </a:endParaRPr>
              </a:p>
              <a:p>
                <a:pPr marL="0" marR="0" indent="0" algn="just">
                  <a:spcBef>
                    <a:spcPts val="0"/>
                  </a:spcBef>
                  <a:spcAft>
                    <a:spcPts val="0"/>
                  </a:spcAft>
                  <a:buNone/>
                </a:pPr>
                <a:endParaRPr lang="en-US" sz="1800" dirty="0">
                  <a:effectLst/>
                  <a:ea typeface="SimSun" panose="02010600030101010101" pitchFamily="2" charset="-122"/>
                </a:endParaRPr>
              </a:p>
              <a:p>
                <a:pPr marL="0" marR="0" indent="0" algn="just">
                  <a:spcBef>
                    <a:spcPts val="0"/>
                  </a:spcBef>
                  <a:spcAft>
                    <a:spcPts val="0"/>
                  </a:spcAft>
                  <a:buNone/>
                </a:pPr>
                <a:endParaRPr lang="en-US" sz="1800" dirty="0">
                  <a:effectLst/>
                  <a:ea typeface="SimSun" panose="02010600030101010101" pitchFamily="2" charset="-122"/>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DD8406D0-8E52-F6AD-1B20-A214E5C9B349}"/>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4"/>
                <a:stretch>
                  <a:fillRect l="-410" t="-589" r="-461" b="-1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FEE629F-F325-AD26-A1AD-FCF0AB87F409}"/>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E8404554-972C-E750-9D37-B02A991D7DF5}"/>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CE06951-54D5-D031-A7F4-BF9FCB2EFD13}"/>
              </a:ext>
            </a:extLst>
          </p:cNvPr>
          <p:cNvSpPr>
            <a:spLocks noGrp="1"/>
          </p:cNvSpPr>
          <p:nvPr>
            <p:ph type="sldNum" sz="quarter" idx="12"/>
          </p:nvPr>
        </p:nvSpPr>
        <p:spPr/>
        <p:txBody>
          <a:bodyPr/>
          <a:lstStyle/>
          <a:p>
            <a:fld id="{5DB5036F-1FF2-46C4-8D2B-59C7E3B91952}" type="slidenum">
              <a:rPr lang="en-US" smtClean="0"/>
              <a:pPr/>
              <a:t>41</a:t>
            </a:fld>
            <a:endParaRPr lang="en-US"/>
          </a:p>
        </p:txBody>
      </p:sp>
    </p:spTree>
    <p:extLst>
      <p:ext uri="{BB962C8B-B14F-4D97-AF65-F5344CB8AC3E}">
        <p14:creationId xmlns:p14="http://schemas.microsoft.com/office/powerpoint/2010/main" val="1213126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4A32-4E1E-5478-954B-B94B09867E1C}"/>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4F2A0-AC07-BA1C-FC22-8013D3998705}"/>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Now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14D4F2A0-AC07-BA1C-FC22-8013D3998705}"/>
                  </a:ext>
                </a:extLst>
              </p:cNvPr>
              <p:cNvSpPr>
                <a:spLocks noGrp="1" noRot="1" noChangeAspect="1" noMove="1" noResize="1" noEditPoints="1" noAdjustHandles="1" noChangeArrowheads="1" noChangeShapeType="1" noTextEdit="1"/>
              </p:cNvSpPr>
              <p:nvPr>
                <p:ph idx="1"/>
              </p:nvPr>
            </p:nvSpPr>
            <p:spPr>
              <a:blipFill>
                <a:blip r:embed="rId4"/>
                <a:stretch>
                  <a:fillRect l="-928"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A3E7BF7-4030-3A18-63DC-83620971F5FE}"/>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7F60CB5-D222-897F-3D01-A367BDD5F969}"/>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C250763-DEC7-AD1A-9084-D8CEC29F2AA1}"/>
              </a:ext>
            </a:extLst>
          </p:cNvPr>
          <p:cNvSpPr>
            <a:spLocks noGrp="1"/>
          </p:cNvSpPr>
          <p:nvPr>
            <p:ph type="sldNum" sz="quarter" idx="12"/>
          </p:nvPr>
        </p:nvSpPr>
        <p:spPr/>
        <p:txBody>
          <a:bodyPr/>
          <a:lstStyle/>
          <a:p>
            <a:fld id="{5DB5036F-1FF2-46C4-8D2B-59C7E3B91952}" type="slidenum">
              <a:rPr lang="en-US" smtClean="0"/>
              <a:pPr/>
              <a:t>42</a:t>
            </a:fld>
            <a:endParaRPr lang="en-US"/>
          </a:p>
        </p:txBody>
      </p:sp>
    </p:spTree>
    <p:extLst>
      <p:ext uri="{BB962C8B-B14F-4D97-AF65-F5344CB8AC3E}">
        <p14:creationId xmlns:p14="http://schemas.microsoft.com/office/powerpoint/2010/main" val="3868430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35C3-3099-9621-736C-96D6BF2F2E39}"/>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397F1D-5E3E-0AFA-C792-6944AE8823EC}"/>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continues to search for another data point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all data points so as to select two other multipliers that will be optimized jointly.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Due to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=0 &lt;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=(–1)*(18/7) &lt; 0, point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baseline="-25000" dirty="0">
                    <a:effectLst/>
                    <a:latin typeface="Times New Roman" panose="02020603050405020304" pitchFamily="18" charset="0"/>
                    <a:ea typeface="SimSun" panose="02010600030101010101" pitchFamily="2" charset="-122"/>
                    <a:cs typeface="Times New Roman" panose="02020603050405020304" pitchFamily="18" charset="0"/>
                  </a:rPr>
                  <a:t>4</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does not violate KKT condition according to equation 2.3. Then, the first sweep of outer loop stops with the results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16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4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24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2397F1D-5E3E-0AFA-C792-6944AE8823EC}"/>
                  </a:ext>
                </a:extLst>
              </p:cNvPr>
              <p:cNvSpPr>
                <a:spLocks noGrp="1" noRot="1" noChangeAspect="1" noMove="1" noResize="1" noEditPoints="1" noAdjustHandles="1" noChangeArrowheads="1" noChangeShapeType="1" noTextEdit="1"/>
              </p:cNvSpPr>
              <p:nvPr>
                <p:ph idx="1"/>
              </p:nvPr>
            </p:nvSpPr>
            <p:spPr>
              <a:blipFill>
                <a:blip r:embed="rId4"/>
                <a:stretch>
                  <a:fillRect l="-928"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2EA1A9A-EDF2-DB2A-5CE8-FE464A6AEF0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B8A96E95-9F3E-B720-3C13-401765A3DE57}"/>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3DCDBA6-BE32-8324-5F3F-A9AAE4803C4A}"/>
              </a:ext>
            </a:extLst>
          </p:cNvPr>
          <p:cNvSpPr>
            <a:spLocks noGrp="1"/>
          </p:cNvSpPr>
          <p:nvPr>
            <p:ph type="sldNum" sz="quarter" idx="12"/>
          </p:nvPr>
        </p:nvSpPr>
        <p:spPr/>
        <p:txBody>
          <a:bodyPr/>
          <a:lstStyle/>
          <a:p>
            <a:fld id="{5DB5036F-1FF2-46C4-8D2B-59C7E3B91952}" type="slidenum">
              <a:rPr lang="en-US" smtClean="0"/>
              <a:pPr/>
              <a:t>43</a:t>
            </a:fld>
            <a:endParaRPr lang="en-US"/>
          </a:p>
        </p:txBody>
      </p:sp>
    </p:spTree>
    <p:extLst>
      <p:ext uri="{BB962C8B-B14F-4D97-AF65-F5344CB8AC3E}">
        <p14:creationId xmlns:p14="http://schemas.microsoft.com/office/powerpoint/2010/main" val="2529933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4430-23D7-BCEC-D0FC-0DD74C392158}"/>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AB7476-A659-220C-87DC-A48044D5BEBF}"/>
                  </a:ext>
                </a:extLst>
              </p:cNvPr>
              <p:cNvSpPr>
                <a:spLocks noGrp="1"/>
              </p:cNvSpPr>
              <p:nvPr>
                <p:ph idx="1"/>
              </p:nvPr>
            </p:nvSpPr>
            <p:spPr>
              <a:xfrm>
                <a:off x="98474" y="914399"/>
                <a:ext cx="11971606" cy="5176066"/>
              </a:xfrm>
            </p:spPr>
            <p:txBody>
              <a:bodyPr>
                <a:noAutofit/>
              </a:bodyPr>
              <a:lstStyle/>
              <a:p>
                <a:pPr marL="0" indent="0">
                  <a:buNone/>
                </a:pPr>
                <a:r>
                  <a:rPr lang="en-US" sz="1650" b="1" dirty="0">
                    <a:effectLst/>
                    <a:latin typeface="Times New Roman" panose="02020603050405020304" pitchFamily="18" charset="0"/>
                    <a:ea typeface="SimSun" panose="02010600030101010101" pitchFamily="2" charset="-122"/>
                    <a:cs typeface="Times New Roman" panose="02020603050405020304" pitchFamily="18" charset="0"/>
                  </a:rPr>
                  <a:t>At the second sweep:</a:t>
                </a:r>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searches for a data point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non-boundary data points so as to select two multipliers that will be optimized jointly. Recall that non-boundary data points (support vectors) are ones whose associated multipliers are not bounds 0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(0&lt;</a:t>
                </a:r>
                <a:r>
                  <a:rPr lang="en-US" sz="16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&lt;</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At the second sweep, there are three non-boundary data points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𝑊</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6</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35</m:t>
                                  </m:r>
                                </m:den>
                              </m:f>
                            </m:e>
                          </m:d>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20,55</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23</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7</m:t>
                              </m:r>
                            </m:den>
                          </m:f>
                        </m:e>
                      </m:d>
                      <m:r>
                        <a:rPr lang="en-US" sz="1650" i="1">
                          <a:effectLst/>
                          <a:latin typeface="Cambria Math" panose="02040503050406030204" pitchFamily="18" charset="0"/>
                          <a:ea typeface="SimSun" panose="02010600030101010101" pitchFamily="2" charset="-122"/>
                          <a:cs typeface="Times New Roman" panose="02020603050405020304" pitchFamily="18" charset="0"/>
                        </a:rPr>
                        <m:t>=−4</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&gt;0</m:t>
                    </m:r>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 1*(–4) &lt; 0, point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Then,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The inner loop finds out the data point </a:t>
                </a:r>
                <a:r>
                  <a:rPr lang="en-US" sz="165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1650" i="1" baseline="-25000" dirty="0" err="1">
                    <a:effectLst/>
                    <a:latin typeface="Times New Roman" panose="02020603050405020304" pitchFamily="18" charset="0"/>
                    <a:ea typeface="SimSun" panose="02010600030101010101" pitchFamily="2" charset="-122"/>
                    <a:cs typeface="Times New Roman" panose="02020603050405020304" pitchFamily="18" charset="0"/>
                  </a:rPr>
                  <a:t>j</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among non-boundary data points (0&lt;</a:t>
                </a:r>
                <a:r>
                  <a:rPr lang="en-US" sz="165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&lt;</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that maximizes the deviation </a:t>
                </a:r>
                <a14:m>
                  <m:oMath xmlns:m="http://schemas.openxmlformats.org/officeDocument/2006/math">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𝑗</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e>
                    </m:d>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𝑊</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=0</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650" i="1">
                          <a:effectLst/>
                          <a:latin typeface="Cambria Math" panose="02040503050406030204" pitchFamily="18" charset="0"/>
                          <a:ea typeface="SimSun" panose="02010600030101010101" pitchFamily="2" charset="-122"/>
                          <a:cs typeface="Times New Roman" panose="02020603050405020304" pitchFamily="18" charset="0"/>
                        </a:rPr>
                        <m:t>=4</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𝑊</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1650" i="1">
                          <a:effectLst/>
                          <a:latin typeface="Cambria Math" panose="02040503050406030204" pitchFamily="18" charset="0"/>
                          <a:ea typeface="SimSun" panose="02010600030101010101" pitchFamily="2" charset="-122"/>
                          <a:cs typeface="Times New Roman" panose="02020603050405020304" pitchFamily="18" charset="0"/>
                        </a:rPr>
                        <m:t>=0</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1650" i="1">
                          <a:effectLst/>
                          <a:latin typeface="Cambria Math" panose="02040503050406030204" pitchFamily="18" charset="0"/>
                          <a:ea typeface="SimSun" panose="02010600030101010101" pitchFamily="2" charset="-122"/>
                          <a:cs typeface="Times New Roman" panose="02020603050405020304" pitchFamily="18" charset="0"/>
                        </a:rPr>
                        <m:t>=4</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Because the deviation </a:t>
                </a:r>
                <a14:m>
                  <m:oMath xmlns:m="http://schemas.openxmlformats.org/officeDocument/2006/math">
                    <m:d>
                      <m:dPr>
                        <m:begChr m:val="|"/>
                        <m:endChr m:val="|"/>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is maximal, the multiplier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associated with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is selected as the second multiplier. Now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165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650" i="1">
                          <a:effectLst/>
                          <a:latin typeface="Cambria Math" panose="02040503050406030204" pitchFamily="18" charset="0"/>
                          <a:ea typeface="SimSun" panose="02010600030101010101" pitchFamily="2" charset="-122"/>
                          <a:cs typeface="Times New Roman" panose="02020603050405020304" pitchFamily="18" charset="0"/>
                        </a:rPr>
                        <m:t>𝜂</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𝑠</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𝛾</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14</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𝐿</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𝛾</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𝑈</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𝐶</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65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1650" dirty="0">
                    <a:effectLst/>
                    <a:latin typeface="Times New Roman" panose="02020603050405020304" pitchFamily="18" charset="0"/>
                    <a:ea typeface="SimSun" panose="02010600030101010101" pitchFamily="2" charset="-122"/>
                    <a:cs typeface="Times New Roman" panose="02020603050405020304" pitchFamily="18" charset="0"/>
                  </a:rPr>
                  <a:t> are lower bound and upper bound of </a:t>
                </a:r>
                <a14:m>
                  <m:oMath xmlns:m="http://schemas.openxmlformats.org/officeDocument/2006/math">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165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e>
                          </m:d>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𝜂</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&lt;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𝐿</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r>
                        <a:rPr lang="en-US" sz="1650" i="1">
                          <a:effectLst/>
                          <a:latin typeface="Cambria Math" panose="02040503050406030204" pitchFamily="18" charset="0"/>
                          <a:ea typeface="SimSun" panose="02010600030101010101" pitchFamily="2" charset="-122"/>
                          <a:cs typeface="Times New Roman" panose="02020603050405020304" pitchFamily="18" charset="0"/>
                        </a:rPr>
                        <m:t>𝐿</m:t>
                      </m:r>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175</m:t>
                          </m:r>
                        </m:den>
                      </m:f>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1650" i="1">
                              <a:effectLst/>
                              <a:latin typeface="Cambria Math" panose="02040503050406030204" pitchFamily="18" charset="0"/>
                              <a:ea typeface="SimSun" panose="02010600030101010101" pitchFamily="2" charset="-122"/>
                              <a:cs typeface="Times New Roman" panose="02020603050405020304" pitchFamily="18" charset="0"/>
                            </a:rPr>
                            <m:t>1225</m:t>
                          </m:r>
                        </m:den>
                      </m:f>
                      <m:r>
                        <a:rPr lang="en-US" sz="1650" b="0" i="1" smtClean="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16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m:rPr>
                          <m:sty m:val="p"/>
                        </m:rPr>
                        <a:rPr lang="en-US" sz="1650">
                          <a:effectLst/>
                          <a:latin typeface="Cambria Math" panose="02040503050406030204" pitchFamily="18" charset="0"/>
                          <a:ea typeface="SimSun" panose="02010600030101010101" pitchFamily="2" charset="-122"/>
                          <a:cs typeface="Times New Roman" panose="02020603050405020304" pitchFamily="18" charset="0"/>
                        </a:rPr>
                        <m:t>Δ</m:t>
                      </m:r>
                      <m:sSub>
                        <m:sSubPr>
                          <m:ctrlPr>
                            <a:rPr lang="en-US" sz="16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65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165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65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6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650" dirty="0"/>
              </a:p>
            </p:txBody>
          </p:sp>
        </mc:Choice>
        <mc:Fallback xmlns="">
          <p:sp>
            <p:nvSpPr>
              <p:cNvPr id="3" name="Content Placeholder 2">
                <a:extLst>
                  <a:ext uri="{FF2B5EF4-FFF2-40B4-BE49-F238E27FC236}">
                    <a16:creationId xmlns:a16="http://schemas.microsoft.com/office/drawing/2014/main" id="{C6AB7476-A659-220C-87DC-A48044D5BEBF}"/>
                  </a:ext>
                </a:extLst>
              </p:cNvPr>
              <p:cNvSpPr>
                <a:spLocks noGrp="1" noRot="1" noChangeAspect="1" noMove="1" noResize="1" noEditPoints="1" noAdjustHandles="1" noChangeArrowheads="1" noChangeShapeType="1" noTextEdit="1"/>
              </p:cNvSpPr>
              <p:nvPr>
                <p:ph idx="1"/>
              </p:nvPr>
            </p:nvSpPr>
            <p:spPr>
              <a:xfrm>
                <a:off x="98474" y="914399"/>
                <a:ext cx="11971606" cy="5176066"/>
              </a:xfrm>
              <a:blipFill>
                <a:blip r:embed="rId4"/>
                <a:stretch>
                  <a:fillRect l="-305" t="-353" r="-305" b="-34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BE70E66-4317-BB3C-8C14-DC463CF2959D}"/>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4BAD7AB-6C08-B52E-4828-CA2CA37C23CE}"/>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54A07949-78C9-5F3D-300E-AAAE170667F3}"/>
              </a:ext>
            </a:extLst>
          </p:cNvPr>
          <p:cNvSpPr>
            <a:spLocks noGrp="1"/>
          </p:cNvSpPr>
          <p:nvPr>
            <p:ph type="sldNum" sz="quarter" idx="12"/>
          </p:nvPr>
        </p:nvSpPr>
        <p:spPr/>
        <p:txBody>
          <a:bodyPr/>
          <a:lstStyle/>
          <a:p>
            <a:fld id="{5DB5036F-1FF2-46C4-8D2B-59C7E3B91952}" type="slidenum">
              <a:rPr lang="en-US" smtClean="0"/>
              <a:pPr/>
              <a:t>44</a:t>
            </a:fld>
            <a:endParaRPr lang="en-US"/>
          </a:p>
        </p:txBody>
      </p:sp>
    </p:spTree>
    <p:extLst>
      <p:ext uri="{BB962C8B-B14F-4D97-AF65-F5344CB8AC3E}">
        <p14:creationId xmlns:p14="http://schemas.microsoft.com/office/powerpoint/2010/main" val="1411583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CBE2-5B29-EA10-55D0-9D5ECD26AAD5}"/>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090688-B53A-7686-6452-2C171A38FB60}"/>
                  </a:ext>
                </a:extLst>
              </p:cNvPr>
              <p:cNvSpPr>
                <a:spLocks noGrp="1"/>
              </p:cNvSpPr>
              <p:nvPr>
                <p:ph idx="1"/>
              </p:nvPr>
            </p:nvSpPr>
            <p:spPr/>
            <p:txBody>
              <a:bodyPr>
                <a:noAutofit/>
              </a:bodyPr>
              <a:lstStyle/>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The second sweep stops with results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15</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500" dirty="0"/>
              </a:p>
            </p:txBody>
          </p:sp>
        </mc:Choice>
        <mc:Fallback xmlns="">
          <p:sp>
            <p:nvSpPr>
              <p:cNvPr id="3" name="Content Placeholder 2">
                <a:extLst>
                  <a:ext uri="{FF2B5EF4-FFF2-40B4-BE49-F238E27FC236}">
                    <a16:creationId xmlns:a16="http://schemas.microsoft.com/office/drawing/2014/main" id="{C4090688-B53A-7686-6452-2C171A38FB60}"/>
                  </a:ext>
                </a:extLst>
              </p:cNvPr>
              <p:cNvSpPr>
                <a:spLocks noGrp="1" noRot="1" noChangeAspect="1" noMove="1" noResize="1" noEditPoints="1" noAdjustHandles="1" noChangeArrowheads="1" noChangeShapeType="1" noTextEdit="1"/>
              </p:cNvSpPr>
              <p:nvPr>
                <p:ph idx="1"/>
              </p:nvPr>
            </p:nvSpPr>
            <p:spPr>
              <a:blipFill>
                <a:blip r:embed="rId4"/>
                <a:stretch>
                  <a:fillRect l="-986" t="-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6F3BF95-01E8-E877-B014-557B672C8BC4}"/>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6EBD5332-CA82-162D-ADEF-52BFB491636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65FA662-9A8D-A94F-8069-DAADEC39CE31}"/>
              </a:ext>
            </a:extLst>
          </p:cNvPr>
          <p:cNvSpPr>
            <a:spLocks noGrp="1"/>
          </p:cNvSpPr>
          <p:nvPr>
            <p:ph type="sldNum" sz="quarter" idx="12"/>
          </p:nvPr>
        </p:nvSpPr>
        <p:spPr/>
        <p:txBody>
          <a:bodyPr/>
          <a:lstStyle/>
          <a:p>
            <a:fld id="{5DB5036F-1FF2-46C4-8D2B-59C7E3B91952}" type="slidenum">
              <a:rPr lang="en-US" smtClean="0"/>
              <a:pPr/>
              <a:t>45</a:t>
            </a:fld>
            <a:endParaRPr lang="en-US"/>
          </a:p>
        </p:txBody>
      </p:sp>
    </p:spTree>
    <p:extLst>
      <p:ext uri="{BB962C8B-B14F-4D97-AF65-F5344CB8AC3E}">
        <p14:creationId xmlns:p14="http://schemas.microsoft.com/office/powerpoint/2010/main" val="1099197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6F6-2511-FCC0-DDD6-2A603D2E7301}"/>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51ED8E-D875-8719-EEEF-A9AB2416BC28}"/>
                  </a:ext>
                </a:extLst>
              </p:cNvPr>
              <p:cNvSpPr>
                <a:spLocks noGrp="1"/>
              </p:cNvSpPr>
              <p:nvPr>
                <p:ph idx="1"/>
              </p:nvPr>
            </p:nvSpPr>
            <p:spPr>
              <a:xfrm>
                <a:off x="140677" y="914399"/>
                <a:ext cx="11887200" cy="5176066"/>
              </a:xfrm>
            </p:spPr>
            <p:txBody>
              <a:bodyPr>
                <a:noAutofit/>
              </a:bodyPr>
              <a:lstStyle/>
              <a:p>
                <a:pPr marL="0" indent="0">
                  <a:buNone/>
                </a:pPr>
                <a:r>
                  <a:rPr lang="en-US" sz="2100" b="1" dirty="0">
                    <a:effectLst/>
                    <a:latin typeface="Times New Roman" panose="02020603050405020304" pitchFamily="18" charset="0"/>
                    <a:ea typeface="SimSun" panose="02010600030101010101" pitchFamily="2" charset="-122"/>
                    <a:cs typeface="Times New Roman" panose="02020603050405020304" pitchFamily="18" charset="0"/>
                  </a:rPr>
                  <a:t>At the third sweep:</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outer loop of SMO algorithm searches for a data point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that violates KKT condition according to equation 2.3 through non-boundary data points so as to select two multipliers that will be optimized jointly. Recall that non-boundary data points (support vectors) are ones whose associated multipliers are not bounds 0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(0&lt;</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the third sweep, there are only two non-boundary data points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7</m:t>
                          </m:r>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&lt;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1*(4/7) &gt; 0, point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Then,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is selected as the first multiplier. Because there are only two non-boundary data points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the second multiplier is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Now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λ</a:t>
                </a:r>
                <a:r>
                  <a:rPr lang="en-US" sz="21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are optimized jointly according to table 2.2.</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𝜂</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=125</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𝑠</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𝛾</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𝑠</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𝐿</m:t>
                      </m:r>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𝑈</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𝐶</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𝛾</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L</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are lower bound and upper bound of </a:t>
                </a:r>
                <a14:m>
                  <m:oMath xmlns:m="http://schemas.openxmlformats.org/officeDocument/2006/math">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oMath>
                </a14:m>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𝜂</m:t>
                          </m:r>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4</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875</m:t>
                          </m:r>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old</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125</m:t>
                          </m:r>
                        </m:den>
                      </m:f>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8A51ED8E-D875-8719-EEEF-A9AB2416BC28}"/>
                  </a:ext>
                </a:extLst>
              </p:cNvPr>
              <p:cNvSpPr>
                <a:spLocks noGrp="1" noRot="1" noChangeAspect="1" noMove="1" noResize="1" noEditPoints="1" noAdjustHandles="1" noChangeArrowheads="1" noChangeShapeType="1" noTextEdit="1"/>
              </p:cNvSpPr>
              <p:nvPr>
                <p:ph idx="1"/>
              </p:nvPr>
            </p:nvSpPr>
            <p:spPr>
              <a:xfrm>
                <a:off x="140677" y="914399"/>
                <a:ext cx="11887200" cy="5176066"/>
              </a:xfrm>
              <a:blipFill>
                <a:blip r:embed="rId4"/>
                <a:stretch>
                  <a:fillRect l="-615" t="-707" r="-615" b="-20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456512D-C866-5E3C-C3D9-4EB90F306AE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DCC44FB-6B29-8ADF-5EDE-0E114D159CF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EB2F0640-481F-96A5-16EF-BF9FE0D63476}"/>
              </a:ext>
            </a:extLst>
          </p:cNvPr>
          <p:cNvSpPr>
            <a:spLocks noGrp="1"/>
          </p:cNvSpPr>
          <p:nvPr>
            <p:ph type="sldNum" sz="quarter" idx="12"/>
          </p:nvPr>
        </p:nvSpPr>
        <p:spPr/>
        <p:txBody>
          <a:bodyPr/>
          <a:lstStyle/>
          <a:p>
            <a:fld id="{5DB5036F-1FF2-46C4-8D2B-59C7E3B91952}" type="slidenum">
              <a:rPr lang="en-US" smtClean="0"/>
              <a:pPr/>
              <a:t>46</a:t>
            </a:fld>
            <a:endParaRPr lang="en-US"/>
          </a:p>
        </p:txBody>
      </p:sp>
    </p:spTree>
    <p:extLst>
      <p:ext uri="{BB962C8B-B14F-4D97-AF65-F5344CB8AC3E}">
        <p14:creationId xmlns:p14="http://schemas.microsoft.com/office/powerpoint/2010/main" val="1681775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45A8-7871-6F5D-A105-D69E6D91E298}"/>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C921F-6C49-FA6D-674A-FD526CA12379}"/>
                  </a:ext>
                </a:extLst>
              </p:cNvPr>
              <p:cNvSpPr>
                <a:spLocks noGrp="1"/>
              </p:cNvSpPr>
              <p:nvPr>
                <p:ph idx="1"/>
              </p:nvPr>
            </p:nvSpPr>
            <p:spPr/>
            <p:txBody>
              <a:bodyPr>
                <a:noAutofit/>
              </a:bodyPr>
              <a:lstStyle/>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Optimal classifier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5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updated according to equation 2.8.</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bSup>
                        </m:e>
                      </m:d>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old</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20,20</m:t>
                          </m:r>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347</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The third sweep stops with results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up>
                          <m:r>
                            <m:rPr>
                              <m:sty m:val="p"/>
                            </m:rPr>
                            <a:rPr lang="en-US" sz="2500">
                              <a:effectLst/>
                              <a:latin typeface="Cambria Math" panose="02040503050406030204" pitchFamily="18" charset="0"/>
                              <a:ea typeface="SimSun" panose="02010600030101010101" pitchFamily="2" charset="-122"/>
                              <a:cs typeface="Times New Roman" panose="02020603050405020304" pitchFamily="18" charset="0"/>
                            </a:rPr>
                            <m:t>new</m:t>
                          </m:r>
                        </m:sup>
                      </m:sSub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=0</m:t>
                      </m:r>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347</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500" dirty="0"/>
              </a:p>
            </p:txBody>
          </p:sp>
        </mc:Choice>
        <mc:Fallback xmlns="">
          <p:sp>
            <p:nvSpPr>
              <p:cNvPr id="3" name="Content Placeholder 2">
                <a:extLst>
                  <a:ext uri="{FF2B5EF4-FFF2-40B4-BE49-F238E27FC236}">
                    <a16:creationId xmlns:a16="http://schemas.microsoft.com/office/drawing/2014/main" id="{99EC921F-6C49-FA6D-674A-FD526CA12379}"/>
                  </a:ext>
                </a:extLst>
              </p:cNvPr>
              <p:cNvSpPr>
                <a:spLocks noGrp="1" noRot="1" noChangeAspect="1" noMove="1" noResize="1" noEditPoints="1" noAdjustHandles="1" noChangeArrowheads="1" noChangeShapeType="1" noTextEdit="1"/>
              </p:cNvSpPr>
              <p:nvPr>
                <p:ph idx="1"/>
              </p:nvPr>
            </p:nvSpPr>
            <p:spPr>
              <a:blipFill>
                <a:blip r:embed="rId4"/>
                <a:stretch>
                  <a:fillRect l="-986" t="-942"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7364A2-06AF-42AA-55FF-8FD772B3298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F96F0D77-B6E1-E698-EF8F-3EE92B9E60B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F4E14C20-D921-18E1-CDC3-7AB7210DE9F5}"/>
              </a:ext>
            </a:extLst>
          </p:cNvPr>
          <p:cNvSpPr>
            <a:spLocks noGrp="1"/>
          </p:cNvSpPr>
          <p:nvPr>
            <p:ph type="sldNum" sz="quarter" idx="12"/>
          </p:nvPr>
        </p:nvSpPr>
        <p:spPr/>
        <p:txBody>
          <a:bodyPr/>
          <a:lstStyle/>
          <a:p>
            <a:fld id="{5DB5036F-1FF2-46C4-8D2B-59C7E3B91952}" type="slidenum">
              <a:rPr lang="en-US" smtClean="0"/>
              <a:pPr/>
              <a:t>47</a:t>
            </a:fld>
            <a:endParaRPr lang="en-US"/>
          </a:p>
        </p:txBody>
      </p:sp>
    </p:spTree>
    <p:extLst>
      <p:ext uri="{BB962C8B-B14F-4D97-AF65-F5344CB8AC3E}">
        <p14:creationId xmlns:p14="http://schemas.microsoft.com/office/powerpoint/2010/main" val="776318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DBB3-13A5-B9D3-82B4-AC2B1FEAD059}"/>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FBBEA-349F-6E9F-A8C7-28BAB43DE67C}"/>
                  </a:ext>
                </a:extLst>
              </p:cNvPr>
              <p:cNvSpPr>
                <a:spLocks noGrp="1"/>
              </p:cNvSpPr>
              <p:nvPr>
                <p:ph idx="1"/>
              </p:nvPr>
            </p:nvSpPr>
            <p:spPr/>
            <p:txBody>
              <a:bodyPr>
                <a:normAutofit/>
              </a:bodyPr>
              <a:lstStyle/>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After the third sweep, two non-boundary multipliers were optimized jointly. You can sweep more times to get more optimal results because data point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still violates KKT condition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𝐸</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r>
                            <a:rPr lang="en-US" sz="25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32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Due to </a:t>
                </a:r>
                <a14:m>
                  <m:oMath xmlns:m="http://schemas.openxmlformats.org/officeDocument/2006/math">
                    <m:sSub>
                      <m:sSub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500" i="1">
                            <a:effectLst/>
                            <a:latin typeface="Cambria Math" panose="02040503050406030204" pitchFamily="18" charset="0"/>
                            <a:ea typeface="SimSun" panose="02010600030101010101" pitchFamily="2" charset="-122"/>
                            <a:cs typeface="Times New Roman" panose="02020603050405020304" pitchFamily="18" charset="0"/>
                          </a:rPr>
                          <m:t>𝜆</m:t>
                        </m:r>
                      </m:e>
                      <m:sub>
                        <m:r>
                          <a:rPr lang="en-US" sz="25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500" i="1">
                            <a:effectLst/>
                            <a:latin typeface="Cambria Math" panose="02040503050406030204" pitchFamily="18" charset="0"/>
                            <a:ea typeface="SimSun" panose="02010600030101010101" pitchFamily="2" charset="-122"/>
                            <a:cs typeface="Times New Roman" panose="02020603050405020304" pitchFamily="18" charset="0"/>
                          </a:rPr>
                          <m:t>2</m:t>
                        </m:r>
                      </m:num>
                      <m:den>
                        <m:r>
                          <a:rPr lang="en-US" sz="2500" i="1">
                            <a:effectLst/>
                            <a:latin typeface="Cambria Math" panose="02040503050406030204" pitchFamily="18" charset="0"/>
                            <a:ea typeface="SimSun" panose="02010600030101010101" pitchFamily="2" charset="-122"/>
                            <a:cs typeface="Times New Roman" panose="02020603050405020304" pitchFamily="18" charset="0"/>
                          </a:rPr>
                          <m:t>125</m:t>
                        </m:r>
                      </m:den>
                    </m:f>
                    <m:r>
                      <a:rPr lang="en-US" sz="2500" i="1">
                        <a:effectLst/>
                        <a:latin typeface="Cambria Math" panose="02040503050406030204" pitchFamily="18" charset="0"/>
                        <a:ea typeface="SimSun" panose="02010600030101010101" pitchFamily="2" charset="-122"/>
                        <a:cs typeface="Times New Roman" panose="02020603050405020304" pitchFamily="18" charset="0"/>
                      </a:rPr>
                      <m:t>&gt;0</m:t>
                    </m:r>
                  </m:oMath>
                </a14:m>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 1*(–32/35) &lt; 0, point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violates KKT condition according to equation 2.3. But it takes a lot of sweeps so that SMO algorithm reaches absolute convergence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2500" baseline="-25000"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=0 and hence, no KKT violation) because the penalty </a:t>
                </a:r>
                <a:r>
                  <a:rPr lang="en-US" sz="2500" i="1" dirty="0">
                    <a:effectLst/>
                    <a:latin typeface="Times New Roman" panose="02020603050405020304" pitchFamily="18" charset="0"/>
                    <a:ea typeface="SimSun" panose="02010600030101010101" pitchFamily="2" charset="-122"/>
                    <a:cs typeface="Times New Roman" panose="02020603050405020304" pitchFamily="18" charset="0"/>
                  </a:rPr>
                  <a:t>C</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set to be +∞, which implicates the perfect separation. This is the reason that we can stop the SMO algorithm at the third sweep in this example. In general, you can totally stop the SMO algorithm after optimizing two last multipliers which implies that all multipliers were optimized.</a:t>
                </a:r>
              </a:p>
              <a:p>
                <a:pPr marL="0" indent="0">
                  <a:buNone/>
                </a:pPr>
                <a:endParaRPr lang="en-US" sz="2500" dirty="0"/>
              </a:p>
            </p:txBody>
          </p:sp>
        </mc:Choice>
        <mc:Fallback xmlns="">
          <p:sp>
            <p:nvSpPr>
              <p:cNvPr id="3" name="Content Placeholder 2">
                <a:extLst>
                  <a:ext uri="{FF2B5EF4-FFF2-40B4-BE49-F238E27FC236}">
                    <a16:creationId xmlns:a16="http://schemas.microsoft.com/office/drawing/2014/main" id="{294FBBEA-349F-6E9F-A8C7-28BAB43DE67C}"/>
                  </a:ext>
                </a:extLst>
              </p:cNvPr>
              <p:cNvSpPr>
                <a:spLocks noGrp="1" noRot="1" noChangeAspect="1" noMove="1" noResize="1" noEditPoints="1" noAdjustHandles="1" noChangeArrowheads="1" noChangeShapeType="1" noTextEdit="1"/>
              </p:cNvSpPr>
              <p:nvPr>
                <p:ph idx="1"/>
              </p:nvPr>
            </p:nvSpPr>
            <p:spPr>
              <a:blipFill>
                <a:blip r:embed="rId4"/>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6F2047B-CADB-7318-2B6D-23D3481B9BC3}"/>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CA78A1E-14F9-91D2-5DAA-D892E1825405}"/>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7BDDB20E-29A3-4011-A519-481209F8D2B6}"/>
              </a:ext>
            </a:extLst>
          </p:cNvPr>
          <p:cNvSpPr>
            <a:spLocks noGrp="1"/>
          </p:cNvSpPr>
          <p:nvPr>
            <p:ph type="sldNum" sz="quarter" idx="12"/>
          </p:nvPr>
        </p:nvSpPr>
        <p:spPr/>
        <p:txBody>
          <a:bodyPr/>
          <a:lstStyle/>
          <a:p>
            <a:fld id="{5DB5036F-1FF2-46C4-8D2B-59C7E3B91952}" type="slidenum">
              <a:rPr lang="en-US" smtClean="0"/>
              <a:pPr/>
              <a:t>48</a:t>
            </a:fld>
            <a:endParaRPr lang="en-US"/>
          </a:p>
        </p:txBody>
      </p:sp>
    </p:spTree>
    <p:extLst>
      <p:ext uri="{BB962C8B-B14F-4D97-AF65-F5344CB8AC3E}">
        <p14:creationId xmlns:p14="http://schemas.microsoft.com/office/powerpoint/2010/main" val="1955976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1EE-C9A8-AA3E-BD4E-60A8CE6D8D51}"/>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3D8BB3-261E-3DAE-0813-EEBB6387970B}"/>
                  </a:ext>
                </a:extLst>
              </p:cNvPr>
              <p:cNvSpPr>
                <a:spLocks noGrp="1"/>
              </p:cNvSpPr>
              <p:nvPr>
                <p:ph idx="1"/>
              </p:nvPr>
            </p:nvSpPr>
            <p:spPr>
              <a:xfrm>
                <a:off x="266701" y="914399"/>
                <a:ext cx="5557324" cy="5176066"/>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As a result,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were determined:</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18</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175</m:t>
                              </m:r>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35</m:t>
                              </m:r>
                            </m:den>
                          </m:f>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347</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35</m:t>
                          </m:r>
                        </m:den>
                      </m:f>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maximum-margin hyperplane (SVM classifier) is totally determined as below:</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=−0.3</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000" i="1">
                          <a:effectLst/>
                          <a:latin typeface="Cambria Math" panose="02040503050406030204" pitchFamily="18" charset="0"/>
                          <a:ea typeface="SimSun" panose="02010600030101010101" pitchFamily="2" charset="-122"/>
                          <a:cs typeface="Times New Roman" panose="02020603050405020304" pitchFamily="18" charset="0"/>
                        </a:rPr>
                        <m:t>+28.92</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SVM classifier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000" i="1">
                        <a:effectLst/>
                        <a:latin typeface="Cambria Math" panose="02040503050406030204" pitchFamily="18" charset="0"/>
                        <a:ea typeface="SimSun" panose="02010600030101010101" pitchFamily="2" charset="-122"/>
                        <a:cs typeface="Times New Roman" panose="02020603050405020304" pitchFamily="18" charset="0"/>
                      </a:rPr>
                      <m:t>=−0.3</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000" i="1">
                        <a:effectLst/>
                        <a:latin typeface="Cambria Math" panose="02040503050406030204" pitchFamily="18" charset="0"/>
                        <a:ea typeface="SimSun" panose="02010600030101010101" pitchFamily="2" charset="-122"/>
                        <a:cs typeface="Times New Roman" panose="02020603050405020304" pitchFamily="18" charset="0"/>
                      </a:rPr>
                      <m:t>+28.9</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depicted in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figure 3.2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t>Where the maximum-margin hyperplane is drawn as bold line. Data points </a:t>
                </a:r>
                <a:r>
                  <a:rPr lang="en-US" sz="2000" i="1" dirty="0"/>
                  <a:t>X</a:t>
                </a:r>
                <a:r>
                  <a:rPr lang="en-US" sz="2000" baseline="-25000" dirty="0"/>
                  <a:t>2</a:t>
                </a:r>
                <a:r>
                  <a:rPr lang="en-US" sz="2000" dirty="0"/>
                  <a:t> and </a:t>
                </a:r>
                <a:r>
                  <a:rPr lang="en-US" sz="2000" i="1" dirty="0"/>
                  <a:t>X</a:t>
                </a:r>
                <a:r>
                  <a:rPr lang="en-US" sz="2000" baseline="-25000" dirty="0"/>
                  <a:t>3</a:t>
                </a:r>
                <a:r>
                  <a:rPr lang="en-US" sz="2000" dirty="0"/>
                  <a:t> are support vectors because their associated multipliers </a:t>
                </a:r>
                <a:r>
                  <a:rPr lang="en-US" sz="2000" i="1" dirty="0"/>
                  <a:t>λ</a:t>
                </a:r>
                <a:r>
                  <a:rPr lang="en-US" sz="2000" baseline="-25000" dirty="0"/>
                  <a:t>2</a:t>
                </a:r>
                <a:r>
                  <a:rPr lang="en-US" sz="2000" dirty="0"/>
                  <a:t> and </a:t>
                </a:r>
                <a:r>
                  <a:rPr lang="en-US" sz="2000" i="1" dirty="0"/>
                  <a:t>λ</a:t>
                </a:r>
                <a:r>
                  <a:rPr lang="en-US" sz="2000" baseline="-25000" dirty="0"/>
                  <a:t>3</a:t>
                </a:r>
                <a:r>
                  <a:rPr lang="en-US" sz="2000" dirty="0"/>
                  <a:t> are non-zero (0&lt;</a:t>
                </a:r>
                <a:r>
                  <a:rPr lang="en-US" sz="2000" i="1" dirty="0"/>
                  <a:t>λ</a:t>
                </a:r>
                <a:r>
                  <a:rPr lang="en-US" sz="2000" baseline="-25000" dirty="0"/>
                  <a:t>2</a:t>
                </a:r>
                <a:r>
                  <a:rPr lang="en-US" sz="2000" dirty="0"/>
                  <a:t>=2/125&lt;</a:t>
                </a:r>
                <a:r>
                  <a:rPr lang="en-US" sz="2000" i="1" dirty="0"/>
                  <a:t>C</a:t>
                </a:r>
                <a:r>
                  <a:rPr lang="en-US" sz="2000" dirty="0"/>
                  <a:t>=+∞, 0&lt;</a:t>
                </a:r>
                <a:r>
                  <a:rPr lang="en-US" sz="2000" i="1" dirty="0"/>
                  <a:t>λ</a:t>
                </a:r>
                <a:r>
                  <a:rPr lang="en-US" sz="2000" baseline="-25000" dirty="0"/>
                  <a:t>3</a:t>
                </a:r>
                <a:r>
                  <a:rPr lang="en-US" sz="2000" dirty="0"/>
                  <a:t>=2/125&lt;</a:t>
                </a:r>
                <a:r>
                  <a:rPr lang="en-US" sz="2000" i="1" dirty="0"/>
                  <a:t>C</a:t>
                </a:r>
                <a:r>
                  <a:rPr lang="en-US" sz="2000" dirty="0"/>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43D8BB3-261E-3DAE-0813-EEBB6387970B}"/>
                  </a:ext>
                </a:extLst>
              </p:cNvPr>
              <p:cNvSpPr>
                <a:spLocks noGrp="1" noRot="1" noChangeAspect="1" noMove="1" noResize="1" noEditPoints="1" noAdjustHandles="1" noChangeArrowheads="1" noChangeShapeType="1" noTextEdit="1"/>
              </p:cNvSpPr>
              <p:nvPr>
                <p:ph idx="1"/>
              </p:nvPr>
            </p:nvSpPr>
            <p:spPr>
              <a:xfrm>
                <a:off x="266701" y="914399"/>
                <a:ext cx="5557324" cy="5176066"/>
              </a:xfrm>
              <a:blipFill>
                <a:blip r:embed="rId4"/>
                <a:stretch>
                  <a:fillRect l="-1207" t="-589" r="-12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5A41D11-AC93-301E-2CA1-16C3435BBCC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C37E3BC-C362-420C-52F9-DA139778A780}"/>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366B62D0-BC36-59A6-A108-6613128616D1}"/>
              </a:ext>
            </a:extLst>
          </p:cNvPr>
          <p:cNvSpPr>
            <a:spLocks noGrp="1"/>
          </p:cNvSpPr>
          <p:nvPr>
            <p:ph type="sldNum" sz="quarter" idx="12"/>
          </p:nvPr>
        </p:nvSpPr>
        <p:spPr/>
        <p:txBody>
          <a:bodyPr/>
          <a:lstStyle/>
          <a:p>
            <a:fld id="{5DB5036F-1FF2-46C4-8D2B-59C7E3B91952}" type="slidenum">
              <a:rPr lang="en-US" smtClean="0"/>
              <a:pPr/>
              <a:t>49</a:t>
            </a:fld>
            <a:endParaRPr lang="en-US"/>
          </a:p>
        </p:txBody>
      </p:sp>
      <p:pic>
        <p:nvPicPr>
          <p:cNvPr id="8" name="Picture 7" descr="A picture containing timeline&#10;&#10;Description automatically generated">
            <a:extLst>
              <a:ext uri="{FF2B5EF4-FFF2-40B4-BE49-F238E27FC236}">
                <a16:creationId xmlns:a16="http://schemas.microsoft.com/office/drawing/2014/main" id="{F50EB8BF-DDC8-0786-F1D3-78F100495A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081386"/>
            <a:ext cx="5829300" cy="4972050"/>
          </a:xfrm>
          <a:prstGeom prst="rect">
            <a:avLst/>
          </a:prstGeom>
        </p:spPr>
      </p:pic>
    </p:spTree>
    <p:extLst>
      <p:ext uri="{BB962C8B-B14F-4D97-AF65-F5344CB8AC3E}">
        <p14:creationId xmlns:p14="http://schemas.microsoft.com/office/powerpoint/2010/main" val="259401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795F-7F2B-7338-E2A0-99AFC47198BF}"/>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5F054-7009-E766-8A5D-7D53452DD3A6}"/>
                  </a:ext>
                </a:extLst>
              </p:cNvPr>
              <p:cNvSpPr>
                <a:spLocks noGrp="1"/>
              </p:cNvSpPr>
              <p:nvPr>
                <p:ph idx="1"/>
              </p:nvPr>
            </p:nvSpPr>
            <p:spPr>
              <a:xfrm>
                <a:off x="661181" y="914399"/>
                <a:ext cx="10902461" cy="5176066"/>
              </a:xfrm>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Let {</a:t>
                </a:r>
                <a:r>
                  <a:rPr lang="en-US" sz="2000" i="1" dirty="0">
                    <a:effectLst/>
                    <a:latin typeface="Times New Roman" panose="02020603050405020304" pitchFamily="18" charset="0"/>
                    <a:ea typeface="SimSun" panose="02010600030101010101" pitchFamily="2" charset="-122"/>
                  </a:rPr>
                  <a:t>X</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X</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 </a:t>
                </a:r>
                <a:r>
                  <a:rPr lang="en-US" sz="2000" i="1" dirty="0" err="1">
                    <a:effectLst/>
                    <a:latin typeface="Times New Roman" panose="02020603050405020304" pitchFamily="18" charset="0"/>
                    <a:ea typeface="SimSun" panose="02010600030101010101" pitchFamily="2" charset="-122"/>
                  </a:rPr>
                  <a:t>X</a:t>
                </a:r>
                <a:r>
                  <a:rPr lang="en-US" sz="2000" i="1" baseline="-25000" dirty="0" err="1">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be the training set of </a:t>
                </a:r>
                <a:r>
                  <a:rPr lang="en-US" sz="2000" i="1"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 vectors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(s) and let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 {+1, –1} be the class label of vector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Each </a:t>
                </a:r>
                <a:r>
                  <a:rPr lang="en-US" sz="2000" i="1" dirty="0">
                    <a:effectLst/>
                    <a:latin typeface="Times New Roman" panose="02020603050405020304" pitchFamily="18" charset="0"/>
                    <a:ea typeface="SimSun" panose="02010600030101010101" pitchFamily="2" charset="-122"/>
                  </a:rPr>
                  <a:t>X</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is also called a data point with attention that </a:t>
                </a:r>
                <a:r>
                  <a:rPr lang="en-US" sz="2000" i="1" dirty="0">
                    <a:effectLst/>
                    <a:latin typeface="Times New Roman" panose="02020603050405020304" pitchFamily="18" charset="0"/>
                    <a:ea typeface="SimSun" panose="02010600030101010101" pitchFamily="2" charset="-122"/>
                  </a:rPr>
                  <a:t>vectors can be identified with data points</a:t>
                </a:r>
                <a:r>
                  <a:rPr lang="en-US" sz="2000" dirty="0">
                    <a:effectLst/>
                    <a:latin typeface="Times New Roman" panose="02020603050405020304" pitchFamily="18" charset="0"/>
                    <a:ea typeface="SimSun" panose="02010600030101010101" pitchFamily="2" charset="-122"/>
                  </a:rPr>
                  <a:t>. Data point can be called </a:t>
                </a:r>
                <a:r>
                  <a:rPr lang="en-US" sz="2000" i="1" dirty="0">
                    <a:effectLst/>
                    <a:latin typeface="Times New Roman" panose="02020603050405020304" pitchFamily="18" charset="0"/>
                    <a:ea typeface="SimSun" panose="02010600030101010101" pitchFamily="2" charset="-122"/>
                  </a:rPr>
                  <a:t>point</a:t>
                </a:r>
                <a:r>
                  <a:rPr lang="en-US" sz="2000" dirty="0">
                    <a:effectLst/>
                    <a:latin typeface="Times New Roman" panose="02020603050405020304" pitchFamily="18" charset="0"/>
                    <a:ea typeface="SimSun" panose="02010600030101010101" pitchFamily="2" charset="-122"/>
                  </a:rPr>
                  <a:t>, in brief. It is necessary to determine the maximum-margin hyperplane that separates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from data points belonging to </a:t>
                </a:r>
                <a:r>
                  <a:rPr lang="en-US" sz="2000" i="1" dirty="0" err="1">
                    <a:effectLst/>
                    <a:latin typeface="Times New Roman" panose="02020603050405020304" pitchFamily="18" charset="0"/>
                    <a:ea typeface="SimSun" panose="02010600030101010101" pitchFamily="2" charset="-122"/>
                  </a:rPr>
                  <a:t>y</a:t>
                </a:r>
                <a:r>
                  <a:rPr lang="en-US" sz="2000" i="1" baseline="-25000" dirty="0" err="1">
                    <a:effectLst/>
                    <a:latin typeface="Times New Roman" panose="02020603050405020304" pitchFamily="18" charset="0"/>
                    <a:ea typeface="SimSun" panose="02010600030101010101" pitchFamily="2" charset="-122"/>
                  </a:rPr>
                  <a:t>i</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–1 as clear as possible. According to theory of geometry, arbitrary hyperplane is represented as a set of points satisfying </a:t>
                </a:r>
                <a:r>
                  <a:rPr lang="en-US" sz="2000" i="1" dirty="0">
                    <a:effectLst/>
                    <a:latin typeface="Times New Roman" panose="02020603050405020304" pitchFamily="18" charset="0"/>
                    <a:ea typeface="SimSun" panose="02010600030101010101" pitchFamily="2" charset="-122"/>
                  </a:rPr>
                  <a:t>hyperplane equation</a:t>
                </a:r>
                <a:r>
                  <a:rPr lang="en-US" sz="2000" dirty="0">
                    <a:effectLst/>
                    <a:latin typeface="Times New Roman" panose="02020603050405020304" pitchFamily="18" charset="0"/>
                    <a:ea typeface="SimSun" panose="02010600030101010101" pitchFamily="2" charset="-122"/>
                  </a:rPr>
                  <a:t> specified by equation 1.1.</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000" i="1">
                          <a:effectLst/>
                          <a:latin typeface="Cambria Math" panose="02040503050406030204" pitchFamily="18" charset="0"/>
                          <a:ea typeface="SimSun" panose="02010600030101010101" pitchFamily="2" charset="-122"/>
                          <a:cs typeface="Times New Roman" panose="02020603050405020304" pitchFamily="18" charset="0"/>
                        </a:rPr>
                        <m:t>=0    (1.1)</m:t>
                      </m:r>
                    </m:oMath>
                  </m:oMathPara>
                </a14:m>
                <a:endParaRPr lang="en-US" sz="2000" dirty="0"/>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the sign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denotes the dot product or scalar product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weight vector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perpendicular to hyperplane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bias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also called perpendicular vector or normal vector and it is used to specify hyperplane.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ip</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up>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Given scalar value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multiplication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vector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a vector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𝑖𝑝</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Please distinguish scalar product </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multiplication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wX</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535F054-7009-E766-8A5D-7D53452DD3A6}"/>
                  </a:ext>
                </a:extLst>
              </p:cNvPr>
              <p:cNvSpPr>
                <a:spLocks noGrp="1" noRot="1" noChangeAspect="1" noMove="1" noResize="1" noEditPoints="1" noAdjustHandles="1" noChangeArrowheads="1" noChangeShapeType="1" noTextEdit="1"/>
              </p:cNvSpPr>
              <p:nvPr>
                <p:ph idx="1"/>
              </p:nvPr>
            </p:nvSpPr>
            <p:spPr>
              <a:xfrm>
                <a:off x="661181" y="914399"/>
                <a:ext cx="10902461" cy="5176066"/>
              </a:xfrm>
              <a:blipFill>
                <a:blip r:embed="rId4"/>
                <a:stretch>
                  <a:fillRect l="-559" t="-589" r="-5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616519-CA56-2F0A-098C-4AB33FB14E06}"/>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8BC89B4F-9CF1-01C2-8E84-A6D56E6EDE2A}"/>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B17CA78-E713-65A0-7F95-1A32DE6A2CF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385274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A8AA-BA25-ECEE-D022-3428CF8267E0}"/>
              </a:ext>
            </a:extLst>
          </p:cNvPr>
          <p:cNvSpPr>
            <a:spLocks noGrp="1"/>
          </p:cNvSpPr>
          <p:nvPr>
            <p:ph type="title"/>
          </p:nvPr>
        </p:nvSpPr>
        <p:spPr/>
        <p:txBody>
          <a:bodyPr/>
          <a:lstStyle/>
          <a:p>
            <a:r>
              <a:rPr lang="en-US" dirty="0"/>
              <a:t>3. An example of data classification by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2E614-CA90-0EF7-2D46-AC5398C140FB}"/>
                  </a:ext>
                </a:extLst>
              </p:cNvPr>
              <p:cNvSpPr>
                <a:spLocks noGrp="1"/>
              </p:cNvSpPr>
              <p:nvPr>
                <p:ph idx="1"/>
              </p:nvPr>
            </p:nvSpPr>
            <p:spPr/>
            <p:txBody>
              <a:bodyPr>
                <a:normAutofit/>
              </a:bodyPr>
              <a:lstStyle/>
              <a:p>
                <a:pPr marL="0" marR="0" indent="0" algn="just">
                  <a:spcBef>
                    <a:spcPts val="0"/>
                  </a:spcBef>
                  <a:spcAft>
                    <a:spcPts val="0"/>
                  </a:spcAft>
                  <a:buNone/>
                </a:pPr>
                <a:r>
                  <a:rPr lang="en-US" sz="2500" dirty="0">
                    <a:effectLst/>
                    <a:ea typeface="SimSun" panose="02010600030101010101" pitchFamily="2" charset="-122"/>
                  </a:rPr>
                  <a:t>Derived from the above classifier </a:t>
                </a:r>
                <a14:m>
                  <m:oMath xmlns:m="http://schemas.openxmlformats.org/officeDocument/2006/math">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+28.9</m:t>
                    </m:r>
                  </m:oMath>
                </a14:m>
                <a:r>
                  <a:rPr lang="en-US" sz="2500" dirty="0">
                    <a:effectLst/>
                    <a:ea typeface="SimSun" panose="02010600030101010101" pitchFamily="2" charset="-122"/>
                  </a:rPr>
                  <a:t>, the classification rule is: </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𝑅</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e>
                      </m:d>
                      <m:r>
                        <a:rPr lang="en-US" sz="2500" i="1">
                          <a:effectLst/>
                          <a:latin typeface="Cambria Math" panose="02040503050406030204" pitchFamily="18" charset="0"/>
                          <a:ea typeface="SimSun" panose="02010600030101010101" pitchFamily="2" charset="-122"/>
                        </a:rPr>
                        <m:t>=</m:t>
                      </m:r>
                      <m:d>
                        <m:dPr>
                          <m:begChr m:val="{"/>
                          <m:endChr m:val=""/>
                          <m:ctrlPr>
                            <a:rPr lang="en-US" sz="2500" i="1">
                              <a:effectLst/>
                              <a:latin typeface="Cambria Math" panose="02040503050406030204" pitchFamily="18" charset="0"/>
                              <a:ea typeface="SimSun" panose="02010600030101010101" pitchFamily="2" charset="-122"/>
                            </a:rPr>
                          </m:ctrlPr>
                        </m:dPr>
                        <m:e>
                          <m:m>
                            <m:mPr>
                              <m:mcs>
                                <m:mc>
                                  <m:mcPr>
                                    <m:count m:val="1"/>
                                    <m:mcJc m:val="center"/>
                                  </m:mcPr>
                                </m:mc>
                              </m:mcs>
                              <m:ctrlPr>
                                <a:rPr lang="en-US" sz="2500" i="1">
                                  <a:effectLst/>
                                  <a:latin typeface="Cambria Math" panose="02040503050406030204" pitchFamily="18" charset="0"/>
                                  <a:ea typeface="SimSun" panose="02010600030101010101" pitchFamily="2" charset="-122"/>
                                </a:rPr>
                              </m:ctrlPr>
                            </m:mPr>
                            <m:mr>
                              <m:e>
                                <m:r>
                                  <a:rPr lang="en-US" sz="2500" i="1">
                                    <a:effectLst/>
                                    <a:latin typeface="Cambria Math" panose="02040503050406030204" pitchFamily="18" charset="0"/>
                                    <a:ea typeface="SimSun" panose="02010600030101010101" pitchFamily="2" charset="-122"/>
                                  </a:rPr>
                                  <m:t>+1  </m:t>
                                </m:r>
                                <m:r>
                                  <m:rPr>
                                    <m:sty m:val="p"/>
                                  </m:rPr>
                                  <a:rPr lang="en-US" sz="2500">
                                    <a:effectLst/>
                                    <a:latin typeface="Cambria Math" panose="02040503050406030204" pitchFamily="18" charset="0"/>
                                    <a:ea typeface="SimSun" panose="02010600030101010101" pitchFamily="2" charset="-122"/>
                                  </a:rPr>
                                  <m:t>if</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≥0</m:t>
                                </m:r>
                              </m:e>
                            </m:mr>
                            <m:mr>
                              <m:e>
                                <m:r>
                                  <a:rPr lang="en-US" sz="2500" i="1">
                                    <a:effectLst/>
                                    <a:latin typeface="Cambria Math" panose="02040503050406030204" pitchFamily="18" charset="0"/>
                                    <a:ea typeface="SimSun" panose="02010600030101010101" pitchFamily="2" charset="-122"/>
                                  </a:rPr>
                                  <m:t>−1  </m:t>
                                </m:r>
                                <m:r>
                                  <m:rPr>
                                    <m:sty m:val="p"/>
                                  </m:rPr>
                                  <a:rPr lang="en-US" sz="2500">
                                    <a:effectLst/>
                                    <a:latin typeface="Cambria Math" panose="02040503050406030204" pitchFamily="18" charset="0"/>
                                    <a:ea typeface="SimSun" panose="02010600030101010101" pitchFamily="2" charset="-122"/>
                                  </a:rPr>
                                  <m:t>if</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r>
                                  <a:rPr lang="en-US" sz="2500" i="1">
                                    <a:effectLst/>
                                    <a:latin typeface="Cambria Math" panose="02040503050406030204" pitchFamily="18" charset="0"/>
                                    <a:ea typeface="SimSun" panose="02010600030101010101" pitchFamily="2" charset="-122"/>
                                  </a:rPr>
                                  <m:t>&lt;0</m:t>
                                </m:r>
                              </m:e>
                            </m:mr>
                          </m:m>
                        </m:e>
                      </m:d>
                    </m:oMath>
                  </m:oMathPara>
                </a14:m>
                <a:endParaRPr lang="en-US" sz="2500" dirty="0">
                  <a:effectLst/>
                  <a:ea typeface="SimSun" panose="02010600030101010101" pitchFamily="2" charset="-122"/>
                </a:endParaRPr>
              </a:p>
              <a:p>
                <a:pPr marL="0" marR="0" indent="0" algn="just">
                  <a:spcBef>
                    <a:spcPts val="0"/>
                  </a:spcBef>
                  <a:spcAft>
                    <a:spcPts val="0"/>
                  </a:spcAft>
                  <a:buNone/>
                </a:pPr>
                <a:r>
                  <a:rPr lang="en-US" sz="2500" dirty="0">
                    <a:effectLst/>
                    <a:ea typeface="SimSun" panose="02010600030101010101" pitchFamily="2" charset="-122"/>
                  </a:rPr>
                  <a:t>Now we apply classification rule </a:t>
                </a:r>
                <a14:m>
                  <m:oMath xmlns:m="http://schemas.openxmlformats.org/officeDocument/2006/math">
                    <m:r>
                      <a:rPr lang="en-US" sz="2500" i="1">
                        <a:effectLst/>
                        <a:latin typeface="Cambria Math" panose="02040503050406030204" pitchFamily="18" charset="0"/>
                        <a:ea typeface="SimSun" panose="02010600030101010101" pitchFamily="2" charset="-122"/>
                      </a:rPr>
                      <m:t>𝑅</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0.3</m:t>
                        </m:r>
                        <m:r>
                          <a:rPr lang="en-US" sz="2500" i="1">
                            <a:effectLst/>
                            <a:latin typeface="Cambria Math" panose="02040503050406030204" pitchFamily="18" charset="0"/>
                            <a:ea typeface="SimSun" panose="02010600030101010101" pitchFamily="2" charset="-122"/>
                          </a:rPr>
                          <m:t>𝑥</m:t>
                        </m:r>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𝑦</m:t>
                        </m:r>
                        <m:r>
                          <a:rPr lang="en-US" sz="2500" i="1">
                            <a:effectLst/>
                            <a:latin typeface="Cambria Math" panose="02040503050406030204" pitchFamily="18" charset="0"/>
                            <a:ea typeface="SimSun" panose="02010600030101010101" pitchFamily="2" charset="-122"/>
                          </a:rPr>
                          <m:t>−28.9</m:t>
                        </m:r>
                        <m:r>
                          <a:rPr lang="en-US" sz="2500">
                            <a:effectLst/>
                            <a:latin typeface="Cambria Math" panose="02040503050406030204" pitchFamily="18" charset="0"/>
                            <a:ea typeface="SimSun" panose="02010600030101010101" pitchFamily="2" charset="-122"/>
                          </a:rPr>
                          <m:t> </m:t>
                        </m:r>
                      </m:e>
                    </m:d>
                  </m:oMath>
                </a14:m>
                <a:r>
                  <a:rPr lang="en-US" sz="2500" dirty="0">
                    <a:effectLst/>
                    <a:ea typeface="SimSun" panose="02010600030101010101" pitchFamily="2" charset="-122"/>
                  </a:rPr>
                  <a:t> into document classification. Suppose the numbers of times that terms “</a:t>
                </a:r>
                <a:r>
                  <a:rPr lang="en-US" sz="2500" i="1" dirty="0">
                    <a:effectLst/>
                    <a:ea typeface="SimSun" panose="02010600030101010101" pitchFamily="2" charset="-122"/>
                  </a:rPr>
                  <a:t>computer</a:t>
                </a:r>
                <a:r>
                  <a:rPr lang="en-US" sz="2500" dirty="0">
                    <a:effectLst/>
                    <a:ea typeface="SimSun" panose="02010600030101010101" pitchFamily="2" charset="-122"/>
                  </a:rPr>
                  <a:t>” and</a:t>
                </a:r>
                <a:r>
                  <a:rPr lang="en-US" sz="2500" i="1" dirty="0">
                    <a:effectLst/>
                    <a:ea typeface="SimSun" panose="02010600030101010101" pitchFamily="2" charset="-122"/>
                  </a:rPr>
                  <a:t> </a:t>
                </a:r>
                <a:r>
                  <a:rPr lang="en-US" sz="2500" dirty="0">
                    <a:effectLst/>
                    <a:ea typeface="SimSun" panose="02010600030101010101" pitchFamily="2" charset="-122"/>
                  </a:rPr>
                  <a:t>“</a:t>
                </a:r>
                <a:r>
                  <a:rPr lang="en-US" sz="2500" i="1" dirty="0">
                    <a:effectLst/>
                    <a:ea typeface="SimSun" panose="02010600030101010101" pitchFamily="2" charset="-122"/>
                  </a:rPr>
                  <a:t>derivative</a:t>
                </a:r>
                <a:r>
                  <a:rPr lang="en-US" sz="2500" dirty="0">
                    <a:effectLst/>
                    <a:ea typeface="SimSun" panose="02010600030101010101" pitchFamily="2" charset="-122"/>
                  </a:rPr>
                  <a:t>” occur in document </a:t>
                </a:r>
                <a:r>
                  <a:rPr lang="en-US" sz="2500" i="1" dirty="0">
                    <a:effectLst/>
                    <a:ea typeface="SimSun" panose="02010600030101010101" pitchFamily="2" charset="-122"/>
                  </a:rPr>
                  <a:t>D</a:t>
                </a:r>
                <a:r>
                  <a:rPr lang="en-US" sz="2500" dirty="0">
                    <a:effectLst/>
                    <a:ea typeface="SimSun" panose="02010600030101010101" pitchFamily="2" charset="-122"/>
                  </a:rPr>
                  <a:t> are 40 and 10, respectively. We need to determine which class document </a:t>
                </a:r>
                <a:r>
                  <a:rPr lang="en-US" sz="2500" i="1" dirty="0">
                    <a:effectLst/>
                    <a:ea typeface="SimSun" panose="02010600030101010101" pitchFamily="2" charset="-122"/>
                  </a:rPr>
                  <a:t>D</a:t>
                </a:r>
                <a:r>
                  <a:rPr lang="en-US" sz="2500" dirty="0">
                    <a:effectLst/>
                    <a:ea typeface="SimSun" panose="02010600030101010101" pitchFamily="2" charset="-122"/>
                  </a:rPr>
                  <a:t>=(40, 10) is belongs to.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𝑅</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𝐷</m:t>
                          </m:r>
                        </m:e>
                      </m:d>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0.3∗40+10−28.9</m:t>
                          </m:r>
                        </m:e>
                      </m:d>
                      <m:r>
                        <a:rPr lang="en-US" sz="2500" i="1">
                          <a:effectLst/>
                          <a:latin typeface="Cambria Math" panose="02040503050406030204" pitchFamily="18" charset="0"/>
                          <a:ea typeface="SimSun" panose="02010600030101010101" pitchFamily="2" charset="-122"/>
                        </a:rPr>
                        <m:t>=</m:t>
                      </m:r>
                      <m:r>
                        <a:rPr lang="en-US" sz="2500" i="1">
                          <a:effectLst/>
                          <a:latin typeface="Cambria Math" panose="02040503050406030204" pitchFamily="18" charset="0"/>
                          <a:ea typeface="SimSun" panose="02010600030101010101" pitchFamily="2" charset="-122"/>
                        </a:rPr>
                        <m:t>𝑠𝑖𝑔𝑛</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−6.9</m:t>
                          </m:r>
                        </m:e>
                      </m:d>
                      <m:r>
                        <a:rPr lang="en-US" sz="2500" i="1">
                          <a:effectLst/>
                          <a:latin typeface="Cambria Math" panose="02040503050406030204" pitchFamily="18" charset="0"/>
                          <a:ea typeface="SimSun" panose="02010600030101010101" pitchFamily="2" charset="-122"/>
                        </a:rPr>
                        <m:t>=−1</m:t>
                      </m:r>
                    </m:oMath>
                  </m:oMathPara>
                </a14:m>
                <a:endParaRPr lang="en-US" sz="2500" dirty="0">
                  <a:effectLst/>
                  <a:ea typeface="SimSun" panose="02010600030101010101" pitchFamily="2" charset="-122"/>
                </a:endParaRPr>
              </a:p>
              <a:p>
                <a:pPr marL="0" marR="0" indent="0" algn="just">
                  <a:spcBef>
                    <a:spcPts val="0"/>
                  </a:spcBef>
                  <a:spcAft>
                    <a:spcPts val="0"/>
                  </a:spcAft>
                  <a:buNone/>
                </a:pPr>
                <a:r>
                  <a:rPr lang="en-US" sz="2500" dirty="0">
                    <a:effectLst/>
                    <a:ea typeface="SimSun" panose="02010600030101010101" pitchFamily="2" charset="-122"/>
                  </a:rPr>
                  <a:t>Hence, it is easy to infer that document </a:t>
                </a:r>
                <a:r>
                  <a:rPr lang="en-US" sz="2500" i="1" dirty="0">
                    <a:effectLst/>
                    <a:ea typeface="SimSun" panose="02010600030101010101" pitchFamily="2" charset="-122"/>
                  </a:rPr>
                  <a:t>D</a:t>
                </a:r>
                <a:r>
                  <a:rPr lang="en-US" sz="2500" dirty="0">
                    <a:effectLst/>
                    <a:ea typeface="SimSun" panose="02010600030101010101" pitchFamily="2" charset="-122"/>
                  </a:rPr>
                  <a:t> belongs to class “</a:t>
                </a:r>
                <a:r>
                  <a:rPr lang="en-US" sz="2500" i="1" dirty="0">
                    <a:effectLst/>
                    <a:ea typeface="SimSun" panose="02010600030101010101" pitchFamily="2" charset="-122"/>
                  </a:rPr>
                  <a:t>computer science</a:t>
                </a:r>
                <a:r>
                  <a:rPr lang="en-US" sz="2500" dirty="0">
                    <a:effectLst/>
                    <a:ea typeface="SimSun" panose="02010600030101010101" pitchFamily="2" charset="-122"/>
                  </a:rPr>
                  <a:t>” (</a:t>
                </a:r>
                <a:r>
                  <a:rPr lang="en-US" sz="2500" i="1" dirty="0" err="1">
                    <a:effectLst/>
                    <a:ea typeface="SimSun" panose="02010600030101010101" pitchFamily="2" charset="-122"/>
                  </a:rPr>
                  <a:t>y</a:t>
                </a:r>
                <a:r>
                  <a:rPr lang="en-US" sz="2500" i="1" baseline="-25000" dirty="0" err="1">
                    <a:effectLst/>
                    <a:ea typeface="SimSun" panose="02010600030101010101" pitchFamily="2" charset="-122"/>
                  </a:rPr>
                  <a:t>i</a:t>
                </a:r>
                <a:r>
                  <a:rPr lang="en-US" sz="2500" dirty="0">
                    <a:effectLst/>
                    <a:ea typeface="SimSun" panose="02010600030101010101" pitchFamily="2" charset="-122"/>
                  </a:rPr>
                  <a:t> = –1).</a:t>
                </a:r>
              </a:p>
              <a:p>
                <a:pPr marL="0" indent="0">
                  <a:buNone/>
                </a:pPr>
                <a:endParaRPr lang="en-US" sz="2500" dirty="0"/>
              </a:p>
            </p:txBody>
          </p:sp>
        </mc:Choice>
        <mc:Fallback xmlns="">
          <p:sp>
            <p:nvSpPr>
              <p:cNvPr id="3" name="Content Placeholder 2">
                <a:extLst>
                  <a:ext uri="{FF2B5EF4-FFF2-40B4-BE49-F238E27FC236}">
                    <a16:creationId xmlns:a16="http://schemas.microsoft.com/office/drawing/2014/main" id="{4B52E614-CA90-0EF7-2D46-AC5398C140FB}"/>
                  </a:ext>
                </a:extLst>
              </p:cNvPr>
              <p:cNvSpPr>
                <a:spLocks noGrp="1" noRot="1" noChangeAspect="1" noMove="1" noResize="1" noEditPoints="1" noAdjustHandles="1" noChangeArrowheads="1" noChangeShapeType="1" noTextEdit="1"/>
              </p:cNvSpPr>
              <p:nvPr>
                <p:ph idx="1"/>
              </p:nvPr>
            </p:nvSpPr>
            <p:spPr>
              <a:blipFill>
                <a:blip r:embed="rId4"/>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8F86DA7-9BA6-D691-036B-4442D7738BA8}"/>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3B58052C-6BF9-831F-E1E8-01FFD960B981}"/>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A990282-946D-8A6E-B087-B4A7FD5B883E}"/>
              </a:ext>
            </a:extLst>
          </p:cNvPr>
          <p:cNvSpPr>
            <a:spLocks noGrp="1"/>
          </p:cNvSpPr>
          <p:nvPr>
            <p:ph type="sldNum" sz="quarter" idx="12"/>
          </p:nvPr>
        </p:nvSpPr>
        <p:spPr/>
        <p:txBody>
          <a:bodyPr/>
          <a:lstStyle/>
          <a:p>
            <a:fld id="{5DB5036F-1FF2-46C4-8D2B-59C7E3B91952}" type="slidenum">
              <a:rPr lang="en-US" smtClean="0"/>
              <a:pPr/>
              <a:t>50</a:t>
            </a:fld>
            <a:endParaRPr lang="en-US"/>
          </a:p>
        </p:txBody>
      </p:sp>
    </p:spTree>
    <p:extLst>
      <p:ext uri="{BB962C8B-B14F-4D97-AF65-F5344CB8AC3E}">
        <p14:creationId xmlns:p14="http://schemas.microsoft.com/office/powerpoint/2010/main" val="2219235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200" dirty="0">
                <a:effectLst/>
                <a:latin typeface="Times New Roman" panose="02020603050405020304" pitchFamily="18" charset="0"/>
                <a:ea typeface="SimSun" panose="02010600030101010101" pitchFamily="2" charset="-122"/>
              </a:rPr>
              <a:t>In general, the main ideology of SVM is to determine the separating hyperplane that maximizes the margin between two classes of training data. Based on theory of optimization, such optimal hyperplane is specified by the weight vector </a:t>
            </a:r>
            <a:r>
              <a:rPr lang="en-US" sz="2200" i="1" dirty="0">
                <a:effectLst/>
                <a:latin typeface="Times New Roman" panose="02020603050405020304" pitchFamily="18" charset="0"/>
                <a:ea typeface="SimSun" panose="02010600030101010101" pitchFamily="2" charset="-122"/>
              </a:rPr>
              <a:t>W</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and the bias </a:t>
            </a:r>
            <a:r>
              <a:rPr lang="en-US" sz="2200" i="1" dirty="0">
                <a:effectLst/>
                <a:latin typeface="Times New Roman" panose="02020603050405020304" pitchFamily="18" charset="0"/>
                <a:ea typeface="SimSun" panose="02010600030101010101" pitchFamily="2" charset="-122"/>
              </a:rPr>
              <a:t>b</a:t>
            </a:r>
            <a:r>
              <a:rPr lang="en-US" sz="2200" i="1" baseline="30000" dirty="0">
                <a:effectLst/>
                <a:latin typeface="Times New Roman" panose="02020603050405020304" pitchFamily="18" charset="0"/>
                <a:ea typeface="SimSun" panose="02010600030101010101" pitchFamily="2" charset="-122"/>
              </a:rPr>
              <a:t>*</a:t>
            </a:r>
            <a:r>
              <a:rPr lang="en-US" sz="2200" dirty="0">
                <a:effectLst/>
                <a:latin typeface="Times New Roman" panose="02020603050405020304" pitchFamily="18" charset="0"/>
                <a:ea typeface="SimSun" panose="02010600030101010101" pitchFamily="2" charset="-122"/>
              </a:rPr>
              <a:t> which are solutions of constrained optimization problem. It is proved that there always exist these solutions but the main issue of SVM is how to find out them when the constrained optimization problem is transformed into quadratic programming (QP) problem. SMO which is the most effective algorithm divides the whole QP problem into many smallest optimization problems. Each smallest optimization problem focuses on optimizing two joint multipliers. It is possible to state that SMO is the best implementation version of the “architecture” SVM.</a:t>
            </a:r>
          </a:p>
          <a:p>
            <a:r>
              <a:rPr lang="en-US" sz="2200" dirty="0">
                <a:effectLst/>
                <a:latin typeface="Times New Roman" panose="02020603050405020304" pitchFamily="18" charset="0"/>
                <a:ea typeface="SimSun" panose="02010600030101010101" pitchFamily="2" charset="-122"/>
              </a:rPr>
              <a:t>SVM is extended by concept of kernel function. The dot product in separating hyperplane equation is the simplest kernel function. Kernel function is useful in case of requirement of data transformation (Law, 2006, p. 21). There are many pre-defined kernel functions available for SVM. Readers are recommended to research more about kernel functions</a:t>
            </a:r>
            <a:r>
              <a:rPr lang="en-US" sz="2200" dirty="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Cristianini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2001).</a:t>
            </a: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51</a:t>
            </a:fld>
            <a:endParaRPr lang="en-US"/>
          </a:p>
        </p:txBody>
      </p:sp>
    </p:spTree>
    <p:extLst>
      <p:ext uri="{BB962C8B-B14F-4D97-AF65-F5344CB8AC3E}">
        <p14:creationId xmlns:p14="http://schemas.microsoft.com/office/powerpoint/2010/main" val="3414256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09489" y="914399"/>
            <a:ext cx="11521440" cy="5176066"/>
          </a:xfrm>
        </p:spPr>
        <p:txBody>
          <a:bodyPr>
            <a:noAutofit/>
          </a:bodyPr>
          <a:lstStyle/>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Boyd, S., &amp;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Vandenberghe</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L. (2009).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Convex Optimization.</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New York, NY, USA: Cambridge University Press.</a:t>
            </a:r>
          </a:p>
          <a:p>
            <a:pPr marL="457200" marR="0" indent="-457200" algn="just">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Cristianini</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N. (2001). Support Vector and Kernel Machines.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The 28th International Conference on Machine Learning (ICML).</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Bellevue, Washington, USA: Website for the book "Support Vector Machines": http://www.support-vector.net. Retrieved 2015, from http://www.cis.upenn.edu/~mkearns/teaching/cis700/icml-tutorial.pdf</a:t>
            </a:r>
          </a:p>
          <a:p>
            <a:pPr marL="457200" marR="0" indent="-457200" algn="just">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Honavar</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V. G. (n.d.).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Sequential Minimal Optimization for SVM.</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Iowa State University, Department of Computer Science. Ames, Iowa, USA: Vasant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Honavar</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homepage.</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Jia, Y.-B. (2013).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Lagrange Multipliers.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Lecture notes on course “Problem Solving Techniques for Applied Computer Science”, Iowa State University of Science and Technology, USA.</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Johansen, I. (2012, December 29). Graph software.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Graph version 4.4.2 build 543(4.4.2 build 543)</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GNU General Public License.</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Law, M. (2006).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A Simple Introduction to 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Lecture Notes for CSE 802 course, Michigan State University, USA, Department of Computer Science and Engineering.</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Moore, A. W. (2001).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Carnegie Mellon University, USA, School of Computer Science. Available at http://www. cs.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cmu</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edu</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awm</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/tutorials.</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Platt, J. C. (1998).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Sequential Minimal Optimization: A Fast Algorithm for Training 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Microsoft Research.</a:t>
            </a:r>
          </a:p>
          <a:p>
            <a:pPr marL="457200" marR="0" indent="-457200" algn="just">
              <a:spcBef>
                <a:spcPts val="0"/>
              </a:spcBef>
              <a:spcAft>
                <a:spcPts val="0"/>
              </a:spcAft>
              <a:buFont typeface="+mj-lt"/>
              <a:buAutoNum type="arabicPeriod"/>
            </a:pP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Wikibooks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(2008, January 1). </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Support Vector Machines.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Retrieved 2008, from </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Wikibooks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website: http://en.wikibooks.org/wiki/Support_Vector_Machines</a:t>
            </a:r>
          </a:p>
          <a:p>
            <a:pPr marL="457200" marR="0" indent="-457200" algn="just">
              <a:spcBef>
                <a:spcPts val="0"/>
              </a:spcBef>
              <a:spcAft>
                <a:spcPts val="0"/>
              </a:spcAft>
              <a:buFont typeface="+mj-lt"/>
              <a:buAutoNum type="arabicPeriod"/>
            </a:pP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Wikipedia. (2014, August 4). </a:t>
            </a:r>
            <a:r>
              <a:rPr lang="en-US" sz="1700" i="1"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1700" i="1" dirty="0">
                <a:effectLst/>
                <a:latin typeface="Times New Roman" panose="02020603050405020304" pitchFamily="18" charset="0"/>
                <a:ea typeface="SimSun" panose="02010600030101010101" pitchFamily="2" charset="-122"/>
                <a:cs typeface="Times New Roman" panose="02020603050405020304" pitchFamily="18" charset="0"/>
              </a:rPr>
              <a:t>–Kuhn–Tucker conditions</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 (Wikimedia Foundation) Retrieved November 16, 2014, from Wikipedia website: http://en.wikipedia.org/wiki/</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Karush</a:t>
            </a:r>
            <a:r>
              <a:rPr lang="en-US" sz="1700" dirty="0">
                <a:effectLst/>
                <a:latin typeface="Times New Roman" panose="02020603050405020304" pitchFamily="18" charset="0"/>
                <a:ea typeface="SimSun" panose="02010600030101010101" pitchFamily="2" charset="-122"/>
                <a:cs typeface="Times New Roman" panose="02020603050405020304" pitchFamily="18" charset="0"/>
              </a:rPr>
              <a:t>–Kuhn–</a:t>
            </a:r>
            <a:r>
              <a:rPr lang="en-US" sz="1700" dirty="0" err="1">
                <a:effectLst/>
                <a:latin typeface="Times New Roman" panose="02020603050405020304" pitchFamily="18" charset="0"/>
                <a:ea typeface="SimSun" panose="02010600030101010101" pitchFamily="2" charset="-122"/>
                <a:cs typeface="Times New Roman" panose="02020603050405020304" pitchFamily="18" charset="0"/>
              </a:rPr>
              <a:t>Tucker_conditions</a:t>
            </a:r>
            <a:endParaRPr lang="en-US" sz="17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15/01/2023</a:t>
            </a:r>
          </a:p>
        </p:txBody>
      </p:sp>
      <p:sp>
        <p:nvSpPr>
          <p:cNvPr id="5" name="Footer Placeholder 4"/>
          <p:cNvSpPr>
            <a:spLocks noGrp="1"/>
          </p:cNvSpPr>
          <p:nvPr>
            <p:ph type="ftr" sz="quarter" idx="11"/>
          </p:nvPr>
        </p:nvSpPr>
        <p:spPr/>
        <p:txBody>
          <a:bodyPr/>
          <a:lstStyle/>
          <a:p>
            <a:r>
              <a:rPr lang="en-US"/>
              <a:t>Support Vector Machine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52</a:t>
            </a:fld>
            <a:endParaRPr lang="en-US"/>
          </a:p>
        </p:txBody>
      </p:sp>
    </p:spTree>
    <p:extLst>
      <p:ext uri="{BB962C8B-B14F-4D97-AF65-F5344CB8AC3E}">
        <p14:creationId xmlns:p14="http://schemas.microsoft.com/office/powerpoint/2010/main" val="1065549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53</a:t>
            </a:fld>
            <a:endParaRPr lang="en-US"/>
          </a:p>
        </p:txBody>
      </p:sp>
      <p:sp>
        <p:nvSpPr>
          <p:cNvPr id="3" name="Footer Placeholder 2"/>
          <p:cNvSpPr>
            <a:spLocks noGrp="1"/>
          </p:cNvSpPr>
          <p:nvPr>
            <p:ph type="ftr" sz="quarter" idx="11"/>
          </p:nvPr>
        </p:nvSpPr>
        <p:spPr/>
        <p:txBody>
          <a:bodyPr/>
          <a:lstStyle/>
          <a:p>
            <a:r>
              <a:rPr lang="en-US"/>
              <a:t>Support Vector Machine - Loc Nguyen</a:t>
            </a:r>
          </a:p>
        </p:txBody>
      </p:sp>
      <p:sp>
        <p:nvSpPr>
          <p:cNvPr id="5" name="Date Placeholder 4"/>
          <p:cNvSpPr>
            <a:spLocks noGrp="1"/>
          </p:cNvSpPr>
          <p:nvPr>
            <p:ph type="dt" sz="half" idx="10"/>
          </p:nvPr>
        </p:nvSpPr>
        <p:spPr/>
        <p:txBody>
          <a:bodyPr/>
          <a:lstStyle/>
          <a:p>
            <a:r>
              <a:rPr lang="en-US"/>
              <a:t>15/01/2023</a:t>
            </a:r>
          </a:p>
        </p:txBody>
      </p:sp>
    </p:spTree>
    <p:extLst>
      <p:ext uri="{BB962C8B-B14F-4D97-AF65-F5344CB8AC3E}">
        <p14:creationId xmlns:p14="http://schemas.microsoft.com/office/powerpoint/2010/main" val="13266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C1F-15FD-5476-DBE4-A1B93218CB0B}"/>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34D7FF-9C19-789C-58D4-0F343B7AAAF7}"/>
                  </a:ext>
                </a:extLst>
              </p:cNvPr>
              <p:cNvSpPr>
                <a:spLocks noGrp="1"/>
              </p:cNvSpPr>
              <p:nvPr>
                <p:ph idx="1"/>
              </p:nvPr>
            </p:nvSpPr>
            <p:spPr>
              <a:xfrm>
                <a:off x="450165" y="914399"/>
                <a:ext cx="11282289" cy="5176066"/>
              </a:xfrm>
            </p:spPr>
            <p:txBody>
              <a:bodyPr>
                <a:noAutofit/>
              </a:bodyPr>
              <a:lstStyle/>
              <a:p>
                <a:pPr marL="0" marR="0" indent="0" algn="just">
                  <a:spcBef>
                    <a:spcPts val="0"/>
                  </a:spcBef>
                  <a:spcAft>
                    <a:spcPts val="0"/>
                  </a:spcAft>
                  <a:buNone/>
                </a:pPr>
                <a:r>
                  <a:rPr lang="en-US" sz="2100" dirty="0">
                    <a:effectLst/>
                    <a:ea typeface="SimSun" panose="02010600030101010101" pitchFamily="2" charset="-122"/>
                  </a:rPr>
                  <a:t>The essence of SVM method is to find out weight vector </a:t>
                </a:r>
                <a:r>
                  <a:rPr lang="en-US" sz="2100" i="1" dirty="0">
                    <a:effectLst/>
                    <a:ea typeface="SimSun" panose="02010600030101010101" pitchFamily="2" charset="-122"/>
                  </a:rPr>
                  <a:t>W</a:t>
                </a:r>
                <a:r>
                  <a:rPr lang="en-US" sz="2100" dirty="0">
                    <a:effectLst/>
                    <a:ea typeface="SimSun" panose="02010600030101010101" pitchFamily="2" charset="-122"/>
                  </a:rPr>
                  <a:t> and bias </a:t>
                </a:r>
                <a:r>
                  <a:rPr lang="en-US" sz="2100" i="1" dirty="0">
                    <a:effectLst/>
                    <a:ea typeface="SimSun" panose="02010600030101010101" pitchFamily="2" charset="-122"/>
                  </a:rPr>
                  <a:t>b</a:t>
                </a:r>
                <a:r>
                  <a:rPr lang="en-US" sz="2100" dirty="0">
                    <a:effectLst/>
                    <a:ea typeface="SimSun" panose="02010600030101010101" pitchFamily="2" charset="-122"/>
                  </a:rPr>
                  <a:t> so that the hyperplane equation specified by equation 1.1 expresses the maximum-margin hyperplane that maximizes the margin between two classes of training set. The value </a:t>
                </a:r>
                <a14:m>
                  <m:oMath xmlns:m="http://schemas.openxmlformats.org/officeDocument/2006/math">
                    <m:f>
                      <m:fPr>
                        <m:ctrlPr>
                          <a:rPr lang="en-US" sz="2100" i="1">
                            <a:effectLst/>
                            <a:latin typeface="Cambria Math" panose="02040503050406030204" pitchFamily="18" charset="0"/>
                            <a:ea typeface="SimSun" panose="02010600030101010101" pitchFamily="2" charset="-122"/>
                          </a:rPr>
                        </m:ctrlPr>
                      </m:fPr>
                      <m:num>
                        <m:r>
                          <a:rPr lang="en-US" sz="2100" i="1">
                            <a:effectLst/>
                            <a:latin typeface="Cambria Math" panose="02040503050406030204" pitchFamily="18" charset="0"/>
                            <a:ea typeface="SimSun" panose="02010600030101010101" pitchFamily="2" charset="-122"/>
                          </a:rPr>
                          <m:t>𝑏</m:t>
                        </m:r>
                      </m:num>
                      <m:den>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offset of the (maximum-margin) hyperplane from the origin along the weight vector </a:t>
                </a:r>
                <a:r>
                  <a:rPr lang="en-US" sz="2100" i="1" dirty="0">
                    <a:effectLst/>
                    <a:ea typeface="SimSun" panose="02010600030101010101" pitchFamily="2" charset="-122"/>
                  </a:rPr>
                  <a:t>W</a:t>
                </a:r>
                <a:r>
                  <a:rPr lang="en-US" sz="2100" dirty="0">
                    <a:effectLst/>
                    <a:ea typeface="SimSun" panose="02010600030101010101" pitchFamily="2" charset="-122"/>
                  </a:rPr>
                  <a:t> where |</a:t>
                </a:r>
                <a:r>
                  <a:rPr lang="en-US" sz="2100" i="1" dirty="0">
                    <a:effectLst/>
                    <a:ea typeface="SimSun" panose="02010600030101010101" pitchFamily="2" charset="-122"/>
                  </a:rPr>
                  <a:t>W</a:t>
                </a:r>
                <a:r>
                  <a:rPr lang="en-US" sz="2100" dirty="0">
                    <a:effectLst/>
                    <a:ea typeface="SimSun" panose="02010600030101010101" pitchFamily="2" charset="-122"/>
                  </a:rPr>
                  <a:t>| or ||</a:t>
                </a:r>
                <a:r>
                  <a:rPr lang="en-US" sz="2100" i="1" dirty="0">
                    <a:effectLst/>
                    <a:ea typeface="SimSun" panose="02010600030101010101" pitchFamily="2" charset="-122"/>
                  </a:rPr>
                  <a:t>W</a:t>
                </a:r>
                <a:r>
                  <a:rPr lang="en-US" sz="2100" dirty="0">
                    <a:effectLst/>
                    <a:ea typeface="SimSun" panose="02010600030101010101" pitchFamily="2" charset="-122"/>
                  </a:rPr>
                  <a:t>|| denotes length or module of vector </a:t>
                </a:r>
                <a:r>
                  <a:rPr lang="en-US" sz="2100" i="1" dirty="0">
                    <a:effectLst/>
                    <a:ea typeface="SimSun" panose="02010600030101010101" pitchFamily="2" charset="-122"/>
                  </a:rPr>
                  <a:t>W</a:t>
                </a:r>
                <a:r>
                  <a:rPr lang="en-US" sz="21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𝑊</m:t>
                          </m:r>
                        </m:e>
                      </m: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r>
                            <a:rPr lang="en-US" sz="2100" i="1">
                              <a:effectLst/>
                              <a:latin typeface="Cambria Math" panose="02040503050406030204" pitchFamily="18" charset="0"/>
                              <a:ea typeface="SimSun" panose="02010600030101010101" pitchFamily="2" charset="-122"/>
                            </a:rPr>
                            <m:t>𝑊</m:t>
                          </m:r>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𝑊</m:t>
                          </m:r>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2</m:t>
                              </m:r>
                            </m:sub>
                            <m:sup>
                              <m:r>
                                <a:rPr lang="en-US" sz="2100" i="1">
                                  <a:effectLst/>
                                  <a:latin typeface="Cambria Math" panose="02040503050406030204" pitchFamily="18" charset="0"/>
                                  <a:ea typeface="SimSun" panose="02010600030101010101" pitchFamily="2" charset="-122"/>
                                </a:rPr>
                                <m:t>2</m:t>
                              </m:r>
                            </m:sup>
                          </m:sSubSup>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𝑝</m:t>
                              </m:r>
                            </m:sub>
                            <m:sup>
                              <m:r>
                                <a:rPr lang="en-US" sz="2100" i="1">
                                  <a:effectLst/>
                                  <a:latin typeface="Cambria Math" panose="02040503050406030204" pitchFamily="18" charset="0"/>
                                  <a:ea typeface="SimSun" panose="02010600030101010101" pitchFamily="2" charset="-122"/>
                                </a:rPr>
                                <m:t>2</m:t>
                              </m:r>
                            </m:sup>
                          </m:sSubSup>
                        </m:e>
                      </m:rad>
                      <m:r>
                        <a:rPr lang="en-US" sz="2100" i="1">
                          <a:effectLst/>
                          <a:latin typeface="Cambria Math" panose="02040503050406030204" pitchFamily="18" charset="0"/>
                          <a:ea typeface="SimSun" panose="02010600030101010101" pitchFamily="2" charset="-122"/>
                        </a:rPr>
                        <m:t>=</m:t>
                      </m:r>
                      <m:rad>
                        <m:radPr>
                          <m:degHide m:val="on"/>
                          <m:ctrlPr>
                            <a:rPr lang="en-US" sz="2100" i="1">
                              <a:effectLst/>
                              <a:latin typeface="Cambria Math" panose="02040503050406030204" pitchFamily="18" charset="0"/>
                              <a:ea typeface="SimSun" panose="02010600030101010101" pitchFamily="2" charset="-122"/>
                            </a:rPr>
                          </m:ctrlPr>
                        </m:radPr>
                        <m:deg/>
                        <m:e>
                          <m:nary>
                            <m:naryPr>
                              <m:chr m:val="∑"/>
                              <m:limLoc m:val="undOvr"/>
                              <m:ctrlPr>
                                <a:rPr lang="en-US" sz="2100" i="1">
                                  <a:effectLst/>
                                  <a:latin typeface="Cambria Math" panose="02040503050406030204" pitchFamily="18" charset="0"/>
                                  <a:ea typeface="SimSun" panose="02010600030101010101" pitchFamily="2" charset="-122"/>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𝑝</m:t>
                              </m:r>
                            </m:sup>
                            <m:e>
                              <m:sSubSup>
                                <m:sSubSupPr>
                                  <m:ctrlPr>
                                    <a:rPr lang="en-US" sz="2100" i="1">
                                      <a:effectLst/>
                                      <a:latin typeface="Cambria Math" panose="02040503050406030204" pitchFamily="18" charset="0"/>
                                      <a:ea typeface="SimSun" panose="02010600030101010101" pitchFamily="2" charset="-122"/>
                                    </a:rPr>
                                  </m:ctrlPr>
                                </m:sSubSupPr>
                                <m:e>
                                  <m:r>
                                    <a:rPr lang="en-US" sz="2100" i="1">
                                      <a:effectLst/>
                                      <a:latin typeface="Cambria Math" panose="02040503050406030204" pitchFamily="18" charset="0"/>
                                      <a:ea typeface="SimSun" panose="02010600030101010101" pitchFamily="2" charset="-122"/>
                                    </a:rPr>
                                    <m:t>𝑤</m:t>
                                  </m:r>
                                </m:e>
                                <m:sub>
                                  <m:r>
                                    <a:rPr lang="en-US" sz="2100" i="1">
                                      <a:effectLst/>
                                      <a:latin typeface="Cambria Math" panose="02040503050406030204" pitchFamily="18" charset="0"/>
                                      <a:ea typeface="SimSun" panose="02010600030101010101" pitchFamily="2" charset="-122"/>
                                    </a:rPr>
                                    <m:t>𝑖</m:t>
                                  </m:r>
                                </m:sub>
                                <m:sup>
                                  <m:r>
                                    <a:rPr lang="en-US" sz="2100" i="1">
                                      <a:effectLst/>
                                      <a:latin typeface="Cambria Math" panose="02040503050406030204" pitchFamily="18" charset="0"/>
                                      <a:ea typeface="SimSun" panose="02010600030101010101" pitchFamily="2" charset="-122"/>
                                    </a:rPr>
                                    <m:t>2</m:t>
                                  </m:r>
                                </m:sup>
                              </m:sSubSup>
                            </m:e>
                          </m:nary>
                        </m:e>
                      </m:rad>
                    </m:oMath>
                  </m:oMathPara>
                </a14:m>
                <a:endParaRPr lang="en-US" sz="2100" dirty="0">
                  <a:effectLst/>
                  <a:ea typeface="SimSun" panose="02010600030101010101" pitchFamily="2" charset="-122"/>
                </a:endParaRPr>
              </a:p>
              <a:p>
                <a:pPr marL="0" marR="0" indent="0" algn="just">
                  <a:spcBef>
                    <a:spcPts val="0"/>
                  </a:spcBef>
                  <a:spcAft>
                    <a:spcPts val="0"/>
                  </a:spcAft>
                  <a:buNone/>
                </a:pPr>
                <a:r>
                  <a:rPr lang="en-US" sz="2100" dirty="0">
                    <a:effectLst/>
                    <a:ea typeface="SimSun" panose="02010600030101010101" pitchFamily="2" charset="-122"/>
                  </a:rPr>
                  <a:t>Note that we use two notations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and </a:t>
                </a:r>
                <a14:m>
                  <m:oMath xmlns:m="http://schemas.openxmlformats.org/officeDocument/2006/math">
                    <m:d>
                      <m:dPr>
                        <m:begChr m:val="‖"/>
                        <m:endChr m:val="‖"/>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rPr>
                          <m:t>.</m:t>
                        </m:r>
                      </m:e>
                    </m:d>
                  </m:oMath>
                </a14:m>
                <a:r>
                  <a:rPr lang="en-US" sz="2100" dirty="0">
                    <a:effectLst/>
                    <a:ea typeface="SimSun" panose="02010600030101010101" pitchFamily="2" charset="-122"/>
                  </a:rPr>
                  <a:t> for denoting the length of vector. Additionally, the value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2</m:t>
                        </m:r>
                      </m:num>
                      <m:den>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𝑊</m:t>
                            </m:r>
                          </m:e>
                        </m:d>
                      </m:den>
                    </m:f>
                  </m:oMath>
                </a14:m>
                <a:r>
                  <a:rPr lang="en-US" sz="2100" dirty="0">
                    <a:effectLst/>
                    <a:ea typeface="SimSun" panose="02010600030101010101" pitchFamily="2" charset="-122"/>
                  </a:rPr>
                  <a:t> is the width of the margin as seen in figure 1.2. To determine the margin, two parallel hyperplanes are constructed, one on each side of the maximum-margin hyperplane. Such two parallel hyperplanes are represented by two hyperplane equations, as shown in equation 1.2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ea typeface="SimSun" panose="02010600030101010101" pitchFamily="2" charset="-122"/>
                            </a:rPr>
                          </m:ctrlPr>
                        </m:mP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=1</m:t>
                            </m:r>
                          </m:e>
                        </m:mr>
                        <m:mr>
                          <m:e>
                            <m:r>
                              <a:rPr lang="en-US" sz="2100" i="1">
                                <a:latin typeface="Cambria Math" panose="02040503050406030204" pitchFamily="18" charset="0"/>
                                <a:ea typeface="SimSun" panose="02010600030101010101" pitchFamily="2" charset="-122"/>
                              </a:rPr>
                              <m:t>𝑊</m:t>
                            </m:r>
                            <m:r>
                              <a:rPr lang="en-US" sz="2100">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𝑋</m:t>
                                </m:r>
                              </m:e>
                              <m:sub>
                                <m:r>
                                  <a:rPr lang="en-US" sz="2100" i="1">
                                    <a:latin typeface="Cambria Math" panose="02040503050406030204" pitchFamily="18" charset="0"/>
                                    <a:ea typeface="SimSun" panose="02010600030101010101" pitchFamily="2" charset="-122"/>
                                  </a:rPr>
                                  <m:t>𝑖</m:t>
                                </m:r>
                              </m:sub>
                            </m:sSub>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𝑏</m:t>
                            </m:r>
                            <m:r>
                              <a:rPr lang="en-US" sz="2100">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m:t>
                            </m:r>
                            <m:r>
                              <a:rPr lang="en-US" sz="2100">
                                <a:latin typeface="Cambria Math" panose="02040503050406030204" pitchFamily="18" charset="0"/>
                                <a:ea typeface="SimSun" panose="02010600030101010101" pitchFamily="2" charset="-122"/>
                              </a:rPr>
                              <m:t>1</m:t>
                            </m:r>
                          </m:e>
                        </m:mr>
                      </m:m>
                      <m:r>
                        <a:rPr lang="en-US" sz="2100" b="0" i="1" smtClean="0">
                          <a:effectLst/>
                          <a:latin typeface="Cambria Math" panose="02040503050406030204" pitchFamily="18" charset="0"/>
                          <a:ea typeface="SimSun" panose="02010600030101010101" pitchFamily="2" charset="-122"/>
                        </a:rPr>
                        <m:t>    (1.2)</m:t>
                      </m:r>
                    </m:oMath>
                  </m:oMathPara>
                </a14:m>
                <a:endParaRPr lang="en-US" sz="2100" dirty="0">
                  <a:effectLst/>
                  <a:ea typeface="SimSun" panose="02010600030101010101" pitchFamily="2" charset="-122"/>
                </a:endParaRPr>
              </a:p>
              <a:p>
                <a:pPr marL="0" marR="0" indent="0" algn="just">
                  <a:spcBef>
                    <a:spcPts val="0"/>
                  </a:spcBef>
                  <a:spcAft>
                    <a:spcPts val="0"/>
                  </a:spcAft>
                  <a:buNone/>
                </a:pPr>
                <a:endParaRPr lang="en-US" sz="2100" dirty="0"/>
              </a:p>
            </p:txBody>
          </p:sp>
        </mc:Choice>
        <mc:Fallback xmlns="">
          <p:sp>
            <p:nvSpPr>
              <p:cNvPr id="3" name="Content Placeholder 2">
                <a:extLst>
                  <a:ext uri="{FF2B5EF4-FFF2-40B4-BE49-F238E27FC236}">
                    <a16:creationId xmlns:a16="http://schemas.microsoft.com/office/drawing/2014/main" id="{B834D7FF-9C19-789C-58D4-0F343B7AAAF7}"/>
                  </a:ext>
                </a:extLst>
              </p:cNvPr>
              <p:cNvSpPr>
                <a:spLocks noGrp="1" noRot="1" noChangeAspect="1" noMove="1" noResize="1" noEditPoints="1" noAdjustHandles="1" noChangeArrowheads="1" noChangeShapeType="1" noTextEdit="1"/>
              </p:cNvSpPr>
              <p:nvPr>
                <p:ph idx="1"/>
              </p:nvPr>
            </p:nvSpPr>
            <p:spPr>
              <a:xfrm>
                <a:off x="450165" y="914399"/>
                <a:ext cx="11282289" cy="5176066"/>
              </a:xfrm>
              <a:blipFill>
                <a:blip r:embed="rId4"/>
                <a:stretch>
                  <a:fillRect l="-648" t="-707"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3A8313-3EB4-C36D-3410-9B29B6533ADB}"/>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4C9717B9-D557-3884-67DD-1B52A8F9E033}"/>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08F5A14D-AD7C-B2AA-B6C6-FAE39FDB85E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75489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786-15BC-BCC8-F1DF-D57F6C3DE156}"/>
              </a:ext>
            </a:extLst>
          </p:cNvPr>
          <p:cNvSpPr>
            <a:spLocks noGrp="1"/>
          </p:cNvSpPr>
          <p:nvPr>
            <p:ph type="title"/>
          </p:nvPr>
        </p:nvSpPr>
        <p:spPr/>
        <p:txBody>
          <a:bodyPr/>
          <a:lstStyle/>
          <a:p>
            <a:r>
              <a:rPr lang="en-US" dirty="0"/>
              <a:t>1. Support vector machine</a:t>
            </a:r>
          </a:p>
        </p:txBody>
      </p:sp>
      <p:sp>
        <p:nvSpPr>
          <p:cNvPr id="3" name="Content Placeholder 2">
            <a:extLst>
              <a:ext uri="{FF2B5EF4-FFF2-40B4-BE49-F238E27FC236}">
                <a16:creationId xmlns:a16="http://schemas.microsoft.com/office/drawing/2014/main" id="{17FE684D-D5DD-2690-5D08-627ECF4CA02D}"/>
              </a:ext>
            </a:extLst>
          </p:cNvPr>
          <p:cNvSpPr>
            <a:spLocks noGrp="1"/>
          </p:cNvSpPr>
          <p:nvPr>
            <p:ph idx="1"/>
          </p:nvPr>
        </p:nvSpPr>
        <p:spPr>
          <a:xfrm>
            <a:off x="377371" y="914399"/>
            <a:ext cx="648425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Figure 1.2 (</a:t>
            </a:r>
            <a:r>
              <a:rPr lang="en-US" sz="2100" dirty="0" err="1">
                <a:effectLst/>
                <a:latin typeface="Times New Roman" panose="02020603050405020304" pitchFamily="18" charset="0"/>
                <a:ea typeface="SimSun" panose="02010600030101010101" pitchFamily="2" charset="-122"/>
              </a:rPr>
              <a:t>Wikibooks</a:t>
            </a:r>
            <a:r>
              <a:rPr lang="en-US" sz="2100" dirty="0">
                <a:effectLst/>
                <a:latin typeface="Times New Roman" panose="02020603050405020304" pitchFamily="18" charset="0"/>
                <a:ea typeface="SimSun" panose="02010600030101010101" pitchFamily="2" charset="-122"/>
              </a:rPr>
              <a:t>, 2008) illustrates maximum-margin hyperplane, weight vector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and two parallel hyperplanes. As seen in the figure 1.2, the margin is limited by such two parallel hyperplanes. Exactly, there are two margins (each one for a parallel hyperplane) but it is convenient for referring both margins as the unified single margin as usual. You can imagine such margin as a road and SVM method aims to maximize the width of such road. Data points lying on (or being very near to) two parallel hyperplanes are called support vectors because they construct mainly the maximum-margin hyperplane in the middle. This is the reason that the classification method is called support vector machine (SVM).</a:t>
            </a:r>
            <a:endParaRPr lang="en-US" sz="2100" dirty="0">
              <a:ea typeface="SimSun" panose="02010600030101010101" pitchFamily="2" charset="-122"/>
            </a:endParaRPr>
          </a:p>
          <a:p>
            <a:pPr marL="0" indent="0">
              <a:buNone/>
            </a:pPr>
            <a:r>
              <a:rPr lang="en-US" sz="2100" b="1" dirty="0">
                <a:effectLst/>
                <a:latin typeface="Times New Roman" panose="02020603050405020304" pitchFamily="18" charset="0"/>
                <a:ea typeface="SimSun" panose="02010600030101010101" pitchFamily="2" charset="-122"/>
              </a:rPr>
              <a:t>Figure 1.2.</a:t>
            </a:r>
            <a:r>
              <a:rPr lang="en-US" sz="2100" dirty="0">
                <a:effectLst/>
                <a:latin typeface="Times New Roman" panose="02020603050405020304" pitchFamily="18" charset="0"/>
                <a:ea typeface="SimSun" panose="02010600030101010101" pitchFamily="2" charset="-122"/>
              </a:rPr>
              <a:t> Maximum-margin hyperplane, parallel hyperplanes and weight vector </a:t>
            </a:r>
            <a:r>
              <a:rPr lang="en-US" sz="2100" i="1" dirty="0">
                <a:effectLst/>
                <a:latin typeface="Times New Roman" panose="02020603050405020304" pitchFamily="18" charset="0"/>
                <a:ea typeface="SimSun" panose="02010600030101010101" pitchFamily="2" charset="-122"/>
              </a:rPr>
              <a:t>W</a:t>
            </a:r>
          </a:p>
          <a:p>
            <a:pPr marL="0" indent="0">
              <a:buNone/>
            </a:pPr>
            <a:endParaRPr lang="en-US" sz="2100" dirty="0">
              <a:ea typeface="SimSun" panose="02010600030101010101" pitchFamily="2" charset="-122"/>
            </a:endParaRPr>
          </a:p>
          <a:p>
            <a:pPr marL="0" indent="0">
              <a:buNone/>
            </a:pPr>
            <a:endParaRPr lang="en-US" sz="2100" dirty="0"/>
          </a:p>
        </p:txBody>
      </p:sp>
      <p:sp>
        <p:nvSpPr>
          <p:cNvPr id="4" name="Date Placeholder 3">
            <a:extLst>
              <a:ext uri="{FF2B5EF4-FFF2-40B4-BE49-F238E27FC236}">
                <a16:creationId xmlns:a16="http://schemas.microsoft.com/office/drawing/2014/main" id="{68729782-FF6C-4EBC-E05F-090C699D0035}"/>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A0DC8334-D594-3E95-B82C-905E03673CA4}"/>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DFB83B8-5757-3118-CA80-5CA438CA9E73}"/>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Scatter chart&#10;&#10;Description automatically generated with low confidence">
            <a:extLst>
              <a:ext uri="{FF2B5EF4-FFF2-40B4-BE49-F238E27FC236}">
                <a16:creationId xmlns:a16="http://schemas.microsoft.com/office/drawing/2014/main" id="{3634A37C-9D7E-F7CC-8C59-FFADBE3B5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629" y="886550"/>
            <a:ext cx="4953000" cy="5336858"/>
          </a:xfrm>
          <a:prstGeom prst="rect">
            <a:avLst/>
          </a:prstGeom>
        </p:spPr>
      </p:pic>
    </p:spTree>
    <p:extLst>
      <p:ext uri="{BB962C8B-B14F-4D97-AF65-F5344CB8AC3E}">
        <p14:creationId xmlns:p14="http://schemas.microsoft.com/office/powerpoint/2010/main" val="9865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020-3E67-517A-9B75-3E96458136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4C8E53-179E-632E-305B-375F9E1BC659}"/>
                  </a:ext>
                </a:extLst>
              </p:cNvPr>
              <p:cNvSpPr>
                <a:spLocks noGrp="1"/>
              </p:cNvSpPr>
              <p:nvPr>
                <p:ph idx="1"/>
              </p:nvPr>
            </p:nvSpPr>
            <p:spPr/>
            <p:txBody>
              <a:bodyPr>
                <a:norm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To prevent vectors from falling into the margin, all vectors belonging to two classes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–1 have two following constraints, respectively: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r>
                                  <a:rPr lang="en-US" sz="2300" i="1">
                                    <a:effectLst/>
                                    <a:latin typeface="Cambria Math" panose="02040503050406030204" pitchFamily="18" charset="0"/>
                                    <a:ea typeface="SimSun" panose="02010600030101010101" pitchFamily="2" charset="-122"/>
                                    <a:cs typeface="Times New Roman" panose="02020603050405020304" pitchFamily="18" charset="0"/>
                                  </a:rPr>
                                  <m:t>≤−1 </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for</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belonging</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to</m:t>
                                    </m:r>
                                    <m:r>
                                      <a:rPr lang="en-US" sz="23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class</m:t>
                                    </m:r>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e>
                                </m:d>
                              </m:e>
                            </m:mr>
                          </m:m>
                        </m:e>
                      </m:d>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300" dirty="0">
                    <a:effectLst/>
                    <a:latin typeface="Times New Roman" panose="02020603050405020304" pitchFamily="18" charset="0"/>
                    <a:ea typeface="SimSun" panose="02010600030101010101" pitchFamily="2" charset="-122"/>
                  </a:rPr>
                  <a:t>As seen in figure 1.2, vectors (data points) belonging to classes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=+1 and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are depicted as black circles and white circles, respectively. Such two constraints are unified into the so-called classification constraint specified by equation 1.3 as follows:</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≥1⟺1−</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≤0</m:t>
                      </m:r>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(1.3)</m:t>
                      </m:r>
                    </m:oMath>
                  </m:oMathPara>
                </a14:m>
                <a:endParaRPr lang="en-US" sz="2300" dirty="0"/>
              </a:p>
              <a:p>
                <a:pPr marL="0" indent="0">
                  <a:buNone/>
                </a:pPr>
                <a:r>
                  <a:rPr lang="en-US" sz="2300" dirty="0">
                    <a:effectLst/>
                    <a:latin typeface="Times New Roman" panose="02020603050405020304" pitchFamily="18" charset="0"/>
                    <a:ea typeface="SimSun" panose="02010600030101010101" pitchFamily="2" charset="-122"/>
                  </a:rPr>
                  <a:t>As known,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and</a:t>
                </a:r>
                <a:r>
                  <a:rPr lang="en-US" sz="2300" i="1"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i="1" dirty="0">
                    <a:effectLst/>
                    <a:latin typeface="Times New Roman" panose="02020603050405020304" pitchFamily="18" charset="0"/>
                    <a:ea typeface="SimSun" panose="02010600030101010101" pitchFamily="2" charset="-122"/>
                  </a:rPr>
                  <a:t>=</a:t>
                </a:r>
                <a:r>
                  <a:rPr lang="en-US" sz="2300" dirty="0">
                    <a:effectLst/>
                    <a:latin typeface="Times New Roman" panose="02020603050405020304" pitchFamily="18" charset="0"/>
                    <a:ea typeface="SimSun" panose="02010600030101010101" pitchFamily="2" charset="-122"/>
                  </a:rPr>
                  <a:t>–1 represent two classes of data points. It is easy to infer that maximum-margin hyperplane which is the result of SVM method is the classifier that aims to determine which class (+1</a:t>
                </a:r>
                <a:r>
                  <a:rPr lang="en-US" sz="2300" i="1"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SimSun" panose="02010600030101010101" pitchFamily="2" charset="-122"/>
                  </a:rPr>
                  <a:t>or –1) a given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belongs to. Your attention please, each data point </a:t>
                </a:r>
                <a:r>
                  <a:rPr lang="en-US" sz="2300" i="1" dirty="0">
                    <a:effectLst/>
                    <a:latin typeface="Times New Roman" panose="02020603050405020304" pitchFamily="18" charset="0"/>
                    <a:ea typeface="SimSun" panose="02010600030101010101" pitchFamily="2" charset="-122"/>
                  </a:rPr>
                  <a:t>X</a:t>
                </a:r>
                <a:r>
                  <a:rPr lang="en-US" sz="2300" i="1" baseline="-25000" dirty="0">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in training set was assigned by a class </a:t>
                </a:r>
                <a:r>
                  <a:rPr lang="en-US" sz="2300" i="1" dirty="0" err="1">
                    <a:effectLst/>
                    <a:latin typeface="Times New Roman" panose="02020603050405020304" pitchFamily="18" charset="0"/>
                    <a:ea typeface="SimSun" panose="02010600030101010101" pitchFamily="2" charset="-122"/>
                  </a:rPr>
                  <a:t>y</a:t>
                </a:r>
                <a:r>
                  <a:rPr lang="en-US" sz="2300" i="1" baseline="-25000" dirty="0" err="1">
                    <a:effectLst/>
                    <a:latin typeface="Times New Roman" panose="02020603050405020304" pitchFamily="18" charset="0"/>
                    <a:ea typeface="SimSun" panose="02010600030101010101" pitchFamily="2" charset="-122"/>
                  </a:rPr>
                  <a:t>i</a:t>
                </a:r>
                <a:r>
                  <a:rPr lang="en-US" sz="2300" dirty="0">
                    <a:effectLst/>
                    <a:latin typeface="Times New Roman" panose="02020603050405020304" pitchFamily="18" charset="0"/>
                    <a:ea typeface="SimSun" panose="02010600030101010101" pitchFamily="2" charset="-122"/>
                  </a:rPr>
                  <a:t> before and maximum-margin hyperplane constructed from the training set is used to classify any different data point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a:t>
                </a:r>
                <a:endParaRPr lang="en-US" sz="2300" dirty="0"/>
              </a:p>
            </p:txBody>
          </p:sp>
        </mc:Choice>
        <mc:Fallback xmlns="">
          <p:sp>
            <p:nvSpPr>
              <p:cNvPr id="3" name="Content Placeholder 2">
                <a:extLst>
                  <a:ext uri="{FF2B5EF4-FFF2-40B4-BE49-F238E27FC236}">
                    <a16:creationId xmlns:a16="http://schemas.microsoft.com/office/drawing/2014/main" id="{CE4C8E53-179E-632E-305B-375F9E1BC659}"/>
                  </a:ext>
                </a:extLst>
              </p:cNvPr>
              <p:cNvSpPr>
                <a:spLocks noGrp="1" noRot="1" noChangeAspect="1" noMove="1" noResize="1" noEditPoints="1" noAdjustHandles="1" noChangeArrowheads="1" noChangeShapeType="1" noTextEdit="1"/>
              </p:cNvSpPr>
              <p:nvPr>
                <p:ph idx="1"/>
              </p:nvPr>
            </p:nvSpPr>
            <p:spPr>
              <a:blipFill>
                <a:blip r:embed="rId4"/>
                <a:stretch>
                  <a:fillRect l="-870" t="-942" r="-8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2751EF-67B6-D79E-4721-19B592E2AEF1}"/>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C5D4E7F1-802F-048A-A246-B0C1739AE772}"/>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A4FE754F-180E-63E4-BE01-1F7E913A73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420223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D3-C3ED-C4CD-CA87-8D004E6AD5E9}"/>
              </a:ext>
            </a:extLst>
          </p:cNvPr>
          <p:cNvSpPr>
            <a:spLocks noGrp="1"/>
          </p:cNvSpPr>
          <p:nvPr>
            <p:ph type="title"/>
          </p:nvPr>
        </p:nvSpPr>
        <p:spPr/>
        <p:txBody>
          <a:bodyPr/>
          <a:lstStyle/>
          <a:p>
            <a:r>
              <a:rPr lang="en-US" dirty="0"/>
              <a:t>1. Support vector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98C87-4066-7E93-4B52-6C217C4F31AF}"/>
                  </a:ext>
                </a:extLst>
              </p:cNvPr>
              <p:cNvSpPr>
                <a:spLocks noGrp="1"/>
              </p:cNvSpPr>
              <p:nvPr>
                <p:ph idx="1"/>
              </p:nvPr>
            </p:nvSpPr>
            <p:spPr>
              <a:xfrm>
                <a:off x="295421" y="914399"/>
                <a:ext cx="11563643"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Because maximum-margin hyperplane is defined by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it is easy to recognize that the essence of constructing maximum-margin hyperplane is to solve the constrained optimization problem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length of weight vector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the classification constraint specified by equation 1.3. The reason of minimizing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that distance between two parallel hyperplanes is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and we need to maximize such distance in order to maximize the margin for maximum-margin hyperplane. Then maximizing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num>
                      <m:den>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den>
                    </m:f>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to minimize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Because it is complex to compute the length |</a:t>
                </a:r>
                <a:r>
                  <a:rPr lang="en-US" sz="2050" i="1" dirty="0">
                    <a:effectLst/>
                    <a:latin typeface="Times New Roman" panose="02020603050405020304" pitchFamily="18" charset="0"/>
                    <a:ea typeface="SimSun" panose="02010600030101010101" pitchFamily="2" charset="-122"/>
                    <a:cs typeface="Times New Roman" panose="02020603050405020304" pitchFamily="18" charset="0"/>
                  </a:rPr>
                  <a:t>W</a:t>
                </a:r>
                <a:r>
                  <a:rPr lang="en-US" sz="2050" dirty="0">
                    <a:ea typeface="SimSun" panose="02010600030101010101" pitchFamily="2" charset="-122"/>
                  </a:rPr>
                  <a:t>| with arithmetic root, </a:t>
                </a:r>
                <a:r>
                  <a:rPr lang="en-US" sz="2050" dirty="0">
                    <a:effectLst/>
                    <a:latin typeface="Times New Roman" panose="02020603050405020304" pitchFamily="18" charset="0"/>
                    <a:ea typeface="SimSun" panose="02010600030101010101" pitchFamily="2" charset="-122"/>
                    <a:cs typeface="Times New Roman" panose="02020603050405020304" pitchFamily="18" charset="0"/>
                  </a:rPr>
                  <a:t>we substitute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f>
                      <m:f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when </a:t>
                </a:r>
                <a14:m>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is equal to the scalar product </a:t>
                </a:r>
                <a14:m>
                  <m:oMath xmlns:m="http://schemas.openxmlformats.org/officeDocument/2006/math">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oMath>
                </a14:m>
                <a:r>
                  <a:rPr lang="en-US" sz="2050" dirty="0">
                    <a:effectLst/>
                    <a:latin typeface="Times New Roman" panose="02020603050405020304" pitchFamily="18" charset="0"/>
                    <a:ea typeface="SimSun" panose="02010600030101010101" pitchFamily="2" charset="-122"/>
                    <a:cs typeface="Times New Roman" panose="02020603050405020304" pitchFamily="18" charset="0"/>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𝑝</m:t>
                          </m:r>
                        </m:sub>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bSup>
                    </m:oMath>
                  </m:oMathPara>
                </a14:m>
                <a:endParaRPr lang="en-US" sz="20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50" dirty="0">
                    <a:effectLst/>
                    <a:latin typeface="Times New Roman" panose="02020603050405020304" pitchFamily="18" charset="0"/>
                    <a:ea typeface="SimSun" panose="02010600030101010101" pitchFamily="2" charset="-122"/>
                  </a:rPr>
                  <a:t>The constrained optimization problem is re-written, shown in equation 1.4 as below:</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50" i="1" smtClean="0">
                              <a:effectLst/>
                              <a:latin typeface="Cambria Math" panose="02040503050406030204" pitchFamily="18" charset="0"/>
                            </a:rPr>
                          </m:ctrlPr>
                        </m:dPr>
                        <m:e>
                          <m:m>
                            <m:mPr>
                              <m:mcs>
                                <m:mc>
                                  <m:mcPr>
                                    <m:count m:val="1"/>
                                    <m:mcJc m:val="center"/>
                                  </m:mcPr>
                                </m:mc>
                              </m:mcs>
                              <m:ctrlPr>
                                <a:rPr lang="en-US" sz="2050" i="1">
                                  <a:effectLst/>
                                  <a:latin typeface="Cambria Math" panose="02040503050406030204" pitchFamily="18" charset="0"/>
                                </a:rPr>
                              </m:ctrlPr>
                            </m:mPr>
                            <m:mr>
                              <m:e>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r>
                                      <a:rPr lang="en-US" sz="20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func>
                                <m:r>
                                  <a:rPr lang="en-US" sz="20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minimize</m:t>
                                        </m:r>
                                      </m:e>
                                      <m:lim>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lim>
                                    </m:limLow>
                                  </m:fName>
                                  <m:e>
                                    <m:f>
                                      <m:fPr>
                                        <m:ctrlPr>
                                          <a:rPr lang="en-US" sz="2050" i="1">
                                            <a:effectLst/>
                                            <a:latin typeface="Cambria Math" panose="02040503050406030204" pitchFamily="18" charset="0"/>
                                          </a:rPr>
                                        </m:ctrlPr>
                                      </m:fPr>
                                      <m:num>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50" i="1">
                                            <a:effectLst/>
                                            <a:latin typeface="Cambria Math" panose="02040503050406030204" pitchFamily="18" charset="0"/>
                                          </a:rPr>
                                        </m:ctrlPr>
                                      </m:sSupPr>
                                      <m:e>
                                        <m:d>
                                          <m:dPr>
                                            <m:begChr m:val="|"/>
                                            <m:endChr m:val="|"/>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e>
                                        </m:d>
                                      </m:e>
                                      <m:sup>
                                        <m:r>
                                          <a:rPr lang="en-US" sz="2050" i="1">
                                            <a:effectLst/>
                                            <a:latin typeface="Cambria Math" panose="02040503050406030204" pitchFamily="18" charset="0"/>
                                            <a:ea typeface="SimSun" panose="02010600030101010101" pitchFamily="2" charset="-122"/>
                                            <a:cs typeface="Times New Roman" panose="02020603050405020304" pitchFamily="18" charset="0"/>
                                          </a:rPr>
                                          <m:t>2</m:t>
                                        </m:r>
                                      </m:sup>
                                    </m:sSup>
                                  </m:e>
                                </m:func>
                              </m:e>
                            </m:mr>
                            <m:mr>
                              <m:e>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subject</m:t>
                                </m:r>
                                <m:r>
                                  <a:rPr lang="en-US" sz="205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050">
                                    <a:effectLst/>
                                    <a:latin typeface="Cambria Math" panose="02040503050406030204" pitchFamily="18" charset="0"/>
                                    <a:ea typeface="SimSun" panose="02010600030101010101" pitchFamily="2" charset="-122"/>
                                    <a:cs typeface="Times New Roman" panose="02020603050405020304" pitchFamily="18" charset="0"/>
                                  </a:rPr>
                                  <m:t>to</m:t>
                                </m:r>
                                <m:r>
                                  <a:rPr lang="en-US" sz="205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𝑊</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50" i="1">
                                        <a:effectLst/>
                                        <a:latin typeface="Cambria Math" panose="02040503050406030204" pitchFamily="18" charset="0"/>
                                        <a:ea typeface="SimSun" panose="02010600030101010101" pitchFamily="2" charset="-122"/>
                                        <a:cs typeface="Times New Roman" panose="02020603050405020304" pitchFamily="18" charset="0"/>
                                      </a:rPr>
                                      <m:t>−</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𝑏</m:t>
                                    </m:r>
                                  </m:e>
                                </m:d>
                                <m:r>
                                  <a:rPr lang="en-US" sz="2050" i="1">
                                    <a:effectLst/>
                                    <a:latin typeface="Cambria Math" panose="02040503050406030204" pitchFamily="18" charset="0"/>
                                    <a:ea typeface="SimSun" panose="02010600030101010101" pitchFamily="2" charset="-122"/>
                                    <a:cs typeface="Times New Roman" panose="02020603050405020304" pitchFamily="18" charset="0"/>
                                  </a:rPr>
                                  <m:t>≤0,∀</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050" i="1">
                                        <a:effectLst/>
                                        <a:latin typeface="Cambria Math" panose="02040503050406030204" pitchFamily="18" charset="0"/>
                                      </a:rPr>
                                    </m:ctrlPr>
                                  </m:accPr>
                                  <m:e>
                                    <m:r>
                                      <a:rPr lang="en-US" sz="2050" i="1">
                                        <a:effectLst/>
                                        <a:latin typeface="Cambria Math" panose="02040503050406030204" pitchFamily="18" charset="0"/>
                                        <a:ea typeface="SimSun" panose="02010600030101010101" pitchFamily="2" charset="-122"/>
                                        <a:cs typeface="Times New Roman" panose="02020603050405020304" pitchFamily="18" charset="0"/>
                                      </a:rPr>
                                      <m:t>1,</m:t>
                                    </m:r>
                                    <m:r>
                                      <a:rPr lang="en-US" sz="2050" i="1">
                                        <a:effectLst/>
                                        <a:latin typeface="Cambria Math" panose="02040503050406030204" pitchFamily="18" charset="0"/>
                                        <a:ea typeface="SimSun" panose="02010600030101010101" pitchFamily="2" charset="-122"/>
                                        <a:cs typeface="Times New Roman" panose="02020603050405020304" pitchFamily="18" charset="0"/>
                                      </a:rPr>
                                      <m:t>𝑛</m:t>
                                    </m:r>
                                  </m:e>
                                </m:acc>
                              </m:e>
                            </m:mr>
                          </m:m>
                          <m:r>
                            <a:rPr lang="en-US" sz="2050" b="0" i="1" smtClean="0">
                              <a:effectLst/>
                              <a:latin typeface="Cambria Math" panose="02040503050406030204" pitchFamily="18" charset="0"/>
                              <a:ea typeface="SimSun" panose="02010600030101010101" pitchFamily="2" charset="-122"/>
                              <a:cs typeface="Times New Roman" panose="02020603050405020304" pitchFamily="18" charset="0"/>
                            </a:rPr>
                            <m:t>    (1.4)</m:t>
                          </m:r>
                        </m:e>
                      </m:d>
                    </m:oMath>
                  </m:oMathPara>
                </a14:m>
                <a:endParaRPr lang="en-US" sz="2050" dirty="0"/>
              </a:p>
            </p:txBody>
          </p:sp>
        </mc:Choice>
        <mc:Fallback xmlns="">
          <p:sp>
            <p:nvSpPr>
              <p:cNvPr id="3" name="Content Placeholder 2">
                <a:extLst>
                  <a:ext uri="{FF2B5EF4-FFF2-40B4-BE49-F238E27FC236}">
                    <a16:creationId xmlns:a16="http://schemas.microsoft.com/office/drawing/2014/main" id="{15298C87-4066-7E93-4B52-6C217C4F31AF}"/>
                  </a:ext>
                </a:extLst>
              </p:cNvPr>
              <p:cNvSpPr>
                <a:spLocks noGrp="1" noRot="1" noChangeAspect="1" noMove="1" noResize="1" noEditPoints="1" noAdjustHandles="1" noChangeArrowheads="1" noChangeShapeType="1" noTextEdit="1"/>
              </p:cNvSpPr>
              <p:nvPr>
                <p:ph idx="1"/>
              </p:nvPr>
            </p:nvSpPr>
            <p:spPr>
              <a:xfrm>
                <a:off x="295421" y="914399"/>
                <a:ext cx="11563643" cy="5176066"/>
              </a:xfrm>
              <a:blipFill>
                <a:blip r:embed="rId4"/>
                <a:stretch>
                  <a:fillRect l="-580" t="-824" r="-6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A07A7A-9892-7201-72B1-BC58BDEFE9B0}"/>
              </a:ext>
            </a:extLst>
          </p:cNvPr>
          <p:cNvSpPr>
            <a:spLocks noGrp="1"/>
          </p:cNvSpPr>
          <p:nvPr>
            <p:ph type="dt" sz="half" idx="10"/>
          </p:nvPr>
        </p:nvSpPr>
        <p:spPr/>
        <p:txBody>
          <a:bodyPr/>
          <a:lstStyle/>
          <a:p>
            <a:r>
              <a:rPr lang="en-US"/>
              <a:t>15/01/2023</a:t>
            </a:r>
          </a:p>
        </p:txBody>
      </p:sp>
      <p:sp>
        <p:nvSpPr>
          <p:cNvPr id="5" name="Footer Placeholder 4">
            <a:extLst>
              <a:ext uri="{FF2B5EF4-FFF2-40B4-BE49-F238E27FC236}">
                <a16:creationId xmlns:a16="http://schemas.microsoft.com/office/drawing/2014/main" id="{DBB2E4B9-7445-D0D4-703E-8CFA5674685D}"/>
              </a:ext>
            </a:extLst>
          </p:cNvPr>
          <p:cNvSpPr>
            <a:spLocks noGrp="1"/>
          </p:cNvSpPr>
          <p:nvPr>
            <p:ph type="ftr" sz="quarter" idx="11"/>
          </p:nvPr>
        </p:nvSpPr>
        <p:spPr/>
        <p:txBody>
          <a:bodyPr/>
          <a:lstStyle/>
          <a:p>
            <a:r>
              <a:rPr lang="en-US"/>
              <a:t>Support Vector Machine - Loc Nguyen</a:t>
            </a:r>
          </a:p>
        </p:txBody>
      </p:sp>
      <p:sp>
        <p:nvSpPr>
          <p:cNvPr id="6" name="Slide Number Placeholder 5">
            <a:extLst>
              <a:ext uri="{FF2B5EF4-FFF2-40B4-BE49-F238E27FC236}">
                <a16:creationId xmlns:a16="http://schemas.microsoft.com/office/drawing/2014/main" id="{1C043C90-93D3-29B7-DF5A-C1689FDEBE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69867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TotalTime>
  <Words>9793</Words>
  <Application>Microsoft Office PowerPoint</Application>
  <PresentationFormat>Widescreen</PresentationFormat>
  <Paragraphs>591</Paragraphs>
  <Slides>53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Cambria Math</vt:lpstr>
      <vt:lpstr>Times New Roman</vt:lpstr>
      <vt:lpstr>Office Theme</vt:lpstr>
      <vt:lpstr>Tutorial on Support Vector Machine</vt:lpstr>
      <vt:lpstr>Abstract</vt:lpstr>
      <vt:lpstr>Table of contents</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1. Support vector machine</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2. Sequential minimal optimization</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3. An example of data classification by SVM</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485</cp:revision>
  <dcterms:created xsi:type="dcterms:W3CDTF">2017-06-28T03:43:04Z</dcterms:created>
  <dcterms:modified xsi:type="dcterms:W3CDTF">2023-02-27T08:52:01Z</dcterms:modified>
</cp:coreProperties>
</file>