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handoutMasterIdLst>
    <p:handoutMasterId r:id="rId30"/>
  </p:handoutMasterIdLst>
  <p:sldIdLst>
    <p:sldId id="256" r:id="rId2"/>
    <p:sldId id="313" r:id="rId3"/>
    <p:sldId id="314" r:id="rId4"/>
    <p:sldId id="366" r:id="rId5"/>
    <p:sldId id="371" r:id="rId6"/>
    <p:sldId id="372" r:id="rId7"/>
    <p:sldId id="373" r:id="rId8"/>
    <p:sldId id="374" r:id="rId9"/>
    <p:sldId id="375" r:id="rId10"/>
    <p:sldId id="376" r:id="rId11"/>
    <p:sldId id="377" r:id="rId12"/>
    <p:sldId id="378" r:id="rId13"/>
    <p:sldId id="379" r:id="rId14"/>
    <p:sldId id="380" r:id="rId15"/>
    <p:sldId id="381" r:id="rId16"/>
    <p:sldId id="382" r:id="rId17"/>
    <p:sldId id="384" r:id="rId18"/>
    <p:sldId id="367" r:id="rId19"/>
    <p:sldId id="383" r:id="rId20"/>
    <p:sldId id="386" r:id="rId21"/>
    <p:sldId id="387" r:id="rId22"/>
    <p:sldId id="388" r:id="rId23"/>
    <p:sldId id="385" r:id="rId24"/>
    <p:sldId id="368" r:id="rId25"/>
    <p:sldId id="369" r:id="rId26"/>
    <p:sldId id="311" r:id="rId27"/>
    <p:sldId id="370"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533" autoAdjust="0"/>
  </p:normalViewPr>
  <p:slideViewPr>
    <p:cSldViewPr snapToGrid="0">
      <p:cViewPr varScale="1">
        <p:scale>
          <a:sx n="68" d="100"/>
          <a:sy n="68" d="100"/>
        </p:scale>
        <p:origin x="816" y="60"/>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6" d="100"/>
          <a:sy n="56" d="100"/>
        </p:scale>
        <p:origin x="2856"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2A3D5FF-0CEC-49D8-BF8A-0B00BB65258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C5ADA447-B21B-4FBA-A3C9-575D56E9B35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76B30CB-839A-47A6-9532-260122BEAE9C}" type="datetimeFigureOut">
              <a:rPr lang="en-US" smtClean="0"/>
              <a:t>14/02/2023</a:t>
            </a:fld>
            <a:endParaRPr lang="en-US"/>
          </a:p>
        </p:txBody>
      </p:sp>
      <p:sp>
        <p:nvSpPr>
          <p:cNvPr id="4" name="Footer Placeholder 3">
            <a:extLst>
              <a:ext uri="{FF2B5EF4-FFF2-40B4-BE49-F238E27FC236}">
                <a16:creationId xmlns:a16="http://schemas.microsoft.com/office/drawing/2014/main" id="{003E0C6A-F00E-45DE-9607-30984D64025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FB8D0529-25A5-4112-9369-21C35E3F785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14DF5EF-899D-4A93-BF6E-10CBE4B2D858}" type="slidenum">
              <a:rPr lang="en-US" smtClean="0"/>
              <a:t>‹#›</a:t>
            </a:fld>
            <a:endParaRPr lang="en-US"/>
          </a:p>
        </p:txBody>
      </p:sp>
    </p:spTree>
    <p:extLst>
      <p:ext uri="{BB962C8B-B14F-4D97-AF65-F5344CB8AC3E}">
        <p14:creationId xmlns:p14="http://schemas.microsoft.com/office/powerpoint/2010/main" val="148935806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6BD8EF-833A-4756-9DE8-262172883D9B}" type="datetimeFigureOut">
              <a:rPr lang="en-US" smtClean="0"/>
              <a:t>14/02/2023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3153D4-6007-4D70-A0D5-F421EBC11E1D}" type="slidenum">
              <a:rPr lang="en-US" smtClean="0"/>
              <a:t>‹#›</a:t>
            </a:fld>
            <a:endParaRPr lang="en-US"/>
          </a:p>
        </p:txBody>
      </p:sp>
    </p:spTree>
    <p:extLst>
      <p:ext uri="{BB962C8B-B14F-4D97-AF65-F5344CB8AC3E}">
        <p14:creationId xmlns:p14="http://schemas.microsoft.com/office/powerpoint/2010/main" val="11191369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Times New Roman" panose="02020603050405020304" pitchFamily="18" charset="0"/>
        <a:ea typeface="+mn-ea"/>
        <a:cs typeface="Times New Roman" panose="02020603050405020304" pitchFamily="18" charset="0"/>
      </a:defRPr>
    </a:lvl1pPr>
    <a:lvl2pPr marL="457200" algn="l" defTabSz="914400" rtl="0" eaLnBrk="1" latinLnBrk="0" hangingPunct="1">
      <a:defRPr sz="1200" kern="1200">
        <a:solidFill>
          <a:schemeClr val="tx1"/>
        </a:solidFill>
        <a:latin typeface="Times New Roman" panose="02020603050405020304" pitchFamily="18" charset="0"/>
        <a:ea typeface="+mn-ea"/>
        <a:cs typeface="Times New Roman" panose="02020603050405020304" pitchFamily="18" charset="0"/>
      </a:defRPr>
    </a:lvl2pPr>
    <a:lvl3pPr marL="914400" algn="l" defTabSz="914400" rtl="0" eaLnBrk="1" latinLnBrk="0" hangingPunct="1">
      <a:defRPr sz="1200" kern="1200">
        <a:solidFill>
          <a:schemeClr val="tx1"/>
        </a:solidFill>
        <a:latin typeface="Times New Roman" panose="02020603050405020304" pitchFamily="18" charset="0"/>
        <a:ea typeface="+mn-ea"/>
        <a:cs typeface="Times New Roman" panose="02020603050405020304" pitchFamily="18" charset="0"/>
      </a:defRPr>
    </a:lvl3pPr>
    <a:lvl4pPr marL="1371600" algn="l" defTabSz="914400" rtl="0" eaLnBrk="1" latinLnBrk="0" hangingPunct="1">
      <a:defRPr sz="1200" kern="1200">
        <a:solidFill>
          <a:schemeClr val="tx1"/>
        </a:solidFill>
        <a:latin typeface="Times New Roman" panose="02020603050405020304" pitchFamily="18" charset="0"/>
        <a:ea typeface="+mn-ea"/>
        <a:cs typeface="Times New Roman" panose="02020603050405020304" pitchFamily="18" charset="0"/>
      </a:defRPr>
    </a:lvl4pPr>
    <a:lvl5pPr marL="1828800" algn="l" defTabSz="914400" rtl="0" eaLnBrk="1" latinLnBrk="0" hangingPunct="1">
      <a:defRPr sz="12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83153D4-6007-4D70-A0D5-F421EBC11E1D}" type="slidenum">
              <a:rPr lang="en-US" smtClean="0"/>
              <a:t>1</a:t>
            </a:fld>
            <a:endParaRPr lang="en-US"/>
          </a:p>
        </p:txBody>
      </p:sp>
    </p:spTree>
    <p:extLst>
      <p:ext uri="{BB962C8B-B14F-4D97-AF65-F5344CB8AC3E}">
        <p14:creationId xmlns:p14="http://schemas.microsoft.com/office/powerpoint/2010/main" val="24466420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83153D4-6007-4D70-A0D5-F421EBC11E1D}" type="slidenum">
              <a:rPr lang="en-US" smtClean="0"/>
              <a:t>18</a:t>
            </a:fld>
            <a:endParaRPr lang="en-US"/>
          </a:p>
        </p:txBody>
      </p:sp>
    </p:spTree>
    <p:extLst>
      <p:ext uri="{BB962C8B-B14F-4D97-AF65-F5344CB8AC3E}">
        <p14:creationId xmlns:p14="http://schemas.microsoft.com/office/powerpoint/2010/main" val="16886593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83153D4-6007-4D70-A0D5-F421EBC11E1D}" type="slidenum">
              <a:rPr lang="en-US" smtClean="0"/>
              <a:t>25</a:t>
            </a:fld>
            <a:endParaRPr lang="en-US"/>
          </a:p>
        </p:txBody>
      </p:sp>
    </p:spTree>
    <p:extLst>
      <p:ext uri="{BB962C8B-B14F-4D97-AF65-F5344CB8AC3E}">
        <p14:creationId xmlns:p14="http://schemas.microsoft.com/office/powerpoint/2010/main" val="36407053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83153D4-6007-4D70-A0D5-F421EBC11E1D}" type="slidenum">
              <a:rPr lang="en-US" smtClean="0"/>
              <a:t>26</a:t>
            </a:fld>
            <a:endParaRPr lang="en-US"/>
          </a:p>
        </p:txBody>
      </p:sp>
    </p:spTree>
    <p:extLst>
      <p:ext uri="{BB962C8B-B14F-4D97-AF65-F5344CB8AC3E}">
        <p14:creationId xmlns:p14="http://schemas.microsoft.com/office/powerpoint/2010/main" val="39629042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normAutofit/>
          </a:bodyPr>
          <a:lstStyle>
            <a:lvl1pPr algn="ctr">
              <a:defRPr sz="5500">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a:t>15/01/2023</a:t>
            </a:r>
          </a:p>
        </p:txBody>
      </p:sp>
      <p:sp>
        <p:nvSpPr>
          <p:cNvPr id="5" name="Footer Placeholder 4"/>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a:t>Support Vector Machine - Loc Nguyen</a:t>
            </a:r>
          </a:p>
        </p:txBody>
      </p:sp>
      <p:sp>
        <p:nvSpPr>
          <p:cNvPr id="6" name="Slide Number Placeholder 5"/>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41610907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Vertical Text Placeholder 2"/>
          <p:cNvSpPr>
            <a:spLocks noGrp="1"/>
          </p:cNvSpPr>
          <p:nvPr>
            <p:ph type="body" orient="vert" idx="1"/>
          </p:nvPr>
        </p:nvSpPr>
        <p:spPr/>
        <p:txBody>
          <a:bodyPr vert="eaVert"/>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a:t>15/01/2023</a:t>
            </a:r>
          </a:p>
        </p:txBody>
      </p:sp>
      <p:sp>
        <p:nvSpPr>
          <p:cNvPr id="5" name="Footer Placeholder 4"/>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a:t>Support Vector Machine - Loc Nguyen</a:t>
            </a:r>
          </a:p>
        </p:txBody>
      </p:sp>
      <p:sp>
        <p:nvSpPr>
          <p:cNvPr id="6" name="Slide Number Placeholder 5"/>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13498228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lvl1pPr>
              <a:defRPr>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a:t>15/01/2023</a:t>
            </a:r>
          </a:p>
        </p:txBody>
      </p:sp>
      <p:sp>
        <p:nvSpPr>
          <p:cNvPr id="5" name="Footer Placeholder 4"/>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a:t>Support Vector Machine - Loc Nguyen</a:t>
            </a:r>
          </a:p>
        </p:txBody>
      </p:sp>
      <p:sp>
        <p:nvSpPr>
          <p:cNvPr id="6" name="Slide Number Placeholder 5"/>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34533150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117986"/>
            <a:ext cx="10515600" cy="660486"/>
          </a:xfrm>
        </p:spPr>
        <p:txBody>
          <a:bodyPr/>
          <a:lstStyle>
            <a:lvl1pPr>
              <a:lnSpc>
                <a:spcPct val="100000"/>
              </a:lnSpc>
              <a:defRPr>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Content Placeholder 2"/>
          <p:cNvSpPr>
            <a:spLocks noGrp="1"/>
          </p:cNvSpPr>
          <p:nvPr>
            <p:ph idx="1"/>
          </p:nvPr>
        </p:nvSpPr>
        <p:spPr>
          <a:xfrm>
            <a:off x="838200" y="914399"/>
            <a:ext cx="10515600" cy="5176066"/>
          </a:xfrm>
        </p:spPr>
        <p:txBody>
          <a:bodyPr/>
          <a:lstStyle>
            <a:lvl1pPr algn="just">
              <a:lnSpc>
                <a:spcPct val="100000"/>
              </a:lnSpc>
              <a:spcBef>
                <a:spcPts val="0"/>
              </a:spcBef>
              <a:defRPr>
                <a:latin typeface="Times New Roman" panose="02020603050405020304" pitchFamily="18" charset="0"/>
                <a:cs typeface="Times New Roman" panose="02020603050405020304" pitchFamily="18" charset="0"/>
              </a:defRPr>
            </a:lvl1pPr>
            <a:lvl2pPr algn="just">
              <a:lnSpc>
                <a:spcPct val="100000"/>
              </a:lnSpc>
              <a:spcBef>
                <a:spcPts val="0"/>
              </a:spcBef>
              <a:defRPr>
                <a:latin typeface="Times New Roman" panose="02020603050405020304" pitchFamily="18" charset="0"/>
                <a:cs typeface="Times New Roman" panose="02020603050405020304" pitchFamily="18" charset="0"/>
              </a:defRPr>
            </a:lvl2pPr>
            <a:lvl3pPr algn="just">
              <a:lnSpc>
                <a:spcPct val="100000"/>
              </a:lnSpc>
              <a:spcBef>
                <a:spcPts val="0"/>
              </a:spcBef>
              <a:defRPr>
                <a:latin typeface="Times New Roman" panose="02020603050405020304" pitchFamily="18" charset="0"/>
                <a:cs typeface="Times New Roman" panose="02020603050405020304" pitchFamily="18" charset="0"/>
              </a:defRPr>
            </a:lvl3pPr>
            <a:lvl4pPr algn="just">
              <a:lnSpc>
                <a:spcPct val="100000"/>
              </a:lnSpc>
              <a:spcBef>
                <a:spcPts val="0"/>
              </a:spcBef>
              <a:defRPr>
                <a:latin typeface="Times New Roman" panose="02020603050405020304" pitchFamily="18" charset="0"/>
                <a:cs typeface="Times New Roman" panose="02020603050405020304" pitchFamily="18" charset="0"/>
              </a:defRPr>
            </a:lvl4pPr>
            <a:lvl5pPr algn="just">
              <a:lnSpc>
                <a:spcPct val="100000"/>
              </a:lnSpc>
              <a:spcBef>
                <a:spcPts val="0"/>
              </a:spcBef>
              <a:defRPr>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a:t>15/01/2023</a:t>
            </a:r>
          </a:p>
        </p:txBody>
      </p:sp>
      <p:sp>
        <p:nvSpPr>
          <p:cNvPr id="5" name="Footer Placeholder 4"/>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a:t>Support Vector Machine - Loc Nguyen</a:t>
            </a:r>
          </a:p>
        </p:txBody>
      </p:sp>
      <p:sp>
        <p:nvSpPr>
          <p:cNvPr id="6" name="Slide Number Placeholder 5"/>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28724478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Times New Roman" panose="02020603050405020304" pitchFamily="18" charset="0"/>
                <a:cs typeface="Times New Roman" panose="02020603050405020304" pitchFamily="18"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a:t>15/01/2023</a:t>
            </a:r>
          </a:p>
        </p:txBody>
      </p:sp>
      <p:sp>
        <p:nvSpPr>
          <p:cNvPr id="5" name="Footer Placeholder 4"/>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a:t>Support Vector Machine - Loc Nguyen</a:t>
            </a:r>
          </a:p>
        </p:txBody>
      </p:sp>
      <p:sp>
        <p:nvSpPr>
          <p:cNvPr id="6" name="Slide Number Placeholder 5"/>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20083479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a:t>15/01/2023</a:t>
            </a:r>
          </a:p>
        </p:txBody>
      </p:sp>
      <p:sp>
        <p:nvSpPr>
          <p:cNvPr id="6" name="Footer Placeholder 5"/>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a:t>Support Vector Machine - Loc Nguyen</a:t>
            </a:r>
          </a:p>
        </p:txBody>
      </p:sp>
      <p:sp>
        <p:nvSpPr>
          <p:cNvPr id="7" name="Slide Number Placeholder 6"/>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1060933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lvl1pPr>
              <a:defRPr>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505075"/>
            <a:ext cx="5157787" cy="3684588"/>
          </a:xfrm>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2505075"/>
            <a:ext cx="5183188" cy="3684588"/>
          </a:xfrm>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a:t>15/01/2023</a:t>
            </a:r>
          </a:p>
        </p:txBody>
      </p:sp>
      <p:sp>
        <p:nvSpPr>
          <p:cNvPr id="8" name="Footer Placeholder 7"/>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a:t>Support Vector Machine - Loc Nguyen</a:t>
            </a:r>
          </a:p>
        </p:txBody>
      </p:sp>
      <p:sp>
        <p:nvSpPr>
          <p:cNvPr id="9" name="Slide Number Placeholder 8"/>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18679969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Date Placeholder 2"/>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a:t>15/01/2023</a:t>
            </a:r>
          </a:p>
        </p:txBody>
      </p:sp>
      <p:sp>
        <p:nvSpPr>
          <p:cNvPr id="4" name="Footer Placeholder 3"/>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a:t>Support Vector Machine - Loc Nguyen</a:t>
            </a:r>
          </a:p>
        </p:txBody>
      </p:sp>
      <p:sp>
        <p:nvSpPr>
          <p:cNvPr id="5" name="Slide Number Placeholder 4"/>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6567009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a:t>15/01/2023</a:t>
            </a:r>
          </a:p>
        </p:txBody>
      </p:sp>
      <p:sp>
        <p:nvSpPr>
          <p:cNvPr id="3" name="Footer Placeholder 2"/>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a:t>Support Vector Machine - Loc Nguyen</a:t>
            </a:r>
          </a:p>
        </p:txBody>
      </p:sp>
      <p:sp>
        <p:nvSpPr>
          <p:cNvPr id="4" name="Slide Number Placeholder 3"/>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39593421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atin typeface="Times New Roman" panose="02020603050405020304" pitchFamily="18" charset="0"/>
                <a:cs typeface="Times New Roman" panose="02020603050405020304" pitchFamily="18" charset="0"/>
              </a:defRPr>
            </a:lvl1pPr>
            <a:lvl2pPr>
              <a:defRPr sz="2800">
                <a:latin typeface="Times New Roman" panose="02020603050405020304" pitchFamily="18" charset="0"/>
                <a:cs typeface="Times New Roman" panose="02020603050405020304" pitchFamily="18" charset="0"/>
              </a:defRPr>
            </a:lvl2pPr>
            <a:lvl3pPr>
              <a:defRPr sz="2400">
                <a:latin typeface="Times New Roman" panose="02020603050405020304" pitchFamily="18" charset="0"/>
                <a:cs typeface="Times New Roman" panose="02020603050405020304" pitchFamily="18" charset="0"/>
              </a:defRPr>
            </a:lvl3pPr>
            <a:lvl4pPr>
              <a:defRPr sz="2000">
                <a:latin typeface="Times New Roman" panose="02020603050405020304" pitchFamily="18" charset="0"/>
                <a:cs typeface="Times New Roman" panose="02020603050405020304" pitchFamily="18" charset="0"/>
              </a:defRPr>
            </a:lvl4pPr>
            <a:lvl5pPr>
              <a:defRPr sz="2000">
                <a:latin typeface="Times New Roman" panose="02020603050405020304" pitchFamily="18" charset="0"/>
                <a:cs typeface="Times New Roman" panose="02020603050405020304" pitchFamily="18" charset="0"/>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Times New Roman" panose="02020603050405020304" pitchFamily="18" charset="0"/>
                <a:cs typeface="Times New Roman" panose="02020603050405020304" pitchFamily="18"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a:t>15/01/2023</a:t>
            </a:r>
          </a:p>
        </p:txBody>
      </p:sp>
      <p:sp>
        <p:nvSpPr>
          <p:cNvPr id="6" name="Footer Placeholder 5"/>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a:t>Support Vector Machine - Loc Nguyen</a:t>
            </a:r>
          </a:p>
        </p:txBody>
      </p:sp>
      <p:sp>
        <p:nvSpPr>
          <p:cNvPr id="7" name="Slide Number Placeholder 6"/>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772492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atin typeface="Times New Roman" panose="02020603050405020304" pitchFamily="18" charset="0"/>
                <a:cs typeface="Times New Roman" panose="02020603050405020304" pitchFamily="18"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Times New Roman" panose="02020603050405020304" pitchFamily="18" charset="0"/>
                <a:cs typeface="Times New Roman" panose="02020603050405020304" pitchFamily="18"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a:t>15/01/2023</a:t>
            </a:r>
          </a:p>
        </p:txBody>
      </p:sp>
      <p:sp>
        <p:nvSpPr>
          <p:cNvPr id="6" name="Footer Placeholder 5"/>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a:t>Support Vector Machine - Loc Nguyen</a:t>
            </a:r>
          </a:p>
        </p:txBody>
      </p:sp>
      <p:sp>
        <p:nvSpPr>
          <p:cNvPr id="7" name="Slide Number Placeholder 6"/>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6003673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216842"/>
            <a:ext cx="10515600" cy="660486"/>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223319"/>
            <a:ext cx="10515600" cy="495364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Times New Roman" panose="02020603050405020304" pitchFamily="18" charset="0"/>
                <a:cs typeface="Times New Roman" panose="02020603050405020304" pitchFamily="18" charset="0"/>
              </a:defRPr>
            </a:lvl1pPr>
          </a:lstStyle>
          <a:p>
            <a:r>
              <a:rPr lang="en-US"/>
              <a:t>15/01/2023</a:t>
            </a: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Times New Roman" panose="02020603050405020304" pitchFamily="18" charset="0"/>
                <a:cs typeface="Times New Roman" panose="02020603050405020304" pitchFamily="18" charset="0"/>
              </a:defRPr>
            </a:lvl1pPr>
          </a:lstStyle>
          <a:p>
            <a:r>
              <a:rPr lang="en-US"/>
              <a:t>Support Vector Machine - Loc Nguyen</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4878035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35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87287" y="949111"/>
            <a:ext cx="10217426" cy="2387600"/>
          </a:xfrm>
        </p:spPr>
        <p:txBody>
          <a:bodyPr>
            <a:normAutofit/>
          </a:bodyPr>
          <a:lstStyle/>
          <a:p>
            <a:r>
              <a:rPr lang="en-US" sz="4500" b="1" dirty="0"/>
              <a:t>Tutorial on Support Vector Machine</a:t>
            </a:r>
            <a:endParaRPr lang="en-US" sz="4500" dirty="0"/>
          </a:p>
        </p:txBody>
      </p:sp>
      <p:sp>
        <p:nvSpPr>
          <p:cNvPr id="3" name="Subtitle 2"/>
          <p:cNvSpPr>
            <a:spLocks noGrp="1"/>
          </p:cNvSpPr>
          <p:nvPr>
            <p:ph type="subTitle" idx="1"/>
          </p:nvPr>
        </p:nvSpPr>
        <p:spPr>
          <a:xfrm>
            <a:off x="1524000" y="3534803"/>
            <a:ext cx="9144000" cy="1655762"/>
          </a:xfrm>
        </p:spPr>
        <p:txBody>
          <a:bodyPr>
            <a:normAutofit lnSpcReduction="10000"/>
          </a:bodyPr>
          <a:lstStyle/>
          <a:p>
            <a:r>
              <a:rPr lang="en-US" dirty="0"/>
              <a:t>Prof. Dr. Loc Nguyen PhD, </a:t>
            </a:r>
            <a:r>
              <a:rPr lang="en-US" dirty="0" err="1"/>
              <a:t>PostDoc</a:t>
            </a:r>
            <a:endParaRPr lang="en-US" dirty="0"/>
          </a:p>
          <a:p>
            <a:r>
              <a:rPr lang="en-US" dirty="0"/>
              <a:t>Director of Sunflower Soft Company, Vietnam</a:t>
            </a:r>
          </a:p>
          <a:p>
            <a:r>
              <a:rPr lang="en-US" dirty="0"/>
              <a:t>Email: ng_phloc@yahoo.com</a:t>
            </a:r>
          </a:p>
          <a:p>
            <a:r>
              <a:rPr lang="en-US" dirty="0"/>
              <a:t>Homepage: www.locnguyen.net</a:t>
            </a:r>
          </a:p>
          <a:p>
            <a:endParaRPr lang="en-US" dirty="0"/>
          </a:p>
        </p:txBody>
      </p:sp>
      <p:sp>
        <p:nvSpPr>
          <p:cNvPr id="5" name="Footer Placeholder 4"/>
          <p:cNvSpPr>
            <a:spLocks noGrp="1"/>
          </p:cNvSpPr>
          <p:nvPr>
            <p:ph type="ftr" sz="quarter" idx="11"/>
          </p:nvPr>
        </p:nvSpPr>
        <p:spPr/>
        <p:txBody>
          <a:bodyPr/>
          <a:lstStyle/>
          <a:p>
            <a:r>
              <a:rPr lang="en-US"/>
              <a:t>Support Vector Machine - Loc Nguyen</a:t>
            </a:r>
          </a:p>
        </p:txBody>
      </p:sp>
      <p:sp>
        <p:nvSpPr>
          <p:cNvPr id="6" name="Date Placeholder 5"/>
          <p:cNvSpPr>
            <a:spLocks noGrp="1"/>
          </p:cNvSpPr>
          <p:nvPr>
            <p:ph type="dt" sz="half" idx="10"/>
          </p:nvPr>
        </p:nvSpPr>
        <p:spPr/>
        <p:txBody>
          <a:bodyPr/>
          <a:lstStyle/>
          <a:p>
            <a:r>
              <a:rPr lang="en-US"/>
              <a:t>15/01/2023</a:t>
            </a:r>
          </a:p>
        </p:txBody>
      </p:sp>
      <p:sp>
        <p:nvSpPr>
          <p:cNvPr id="7" name="Slide Number Placeholder 6"/>
          <p:cNvSpPr>
            <a:spLocks noGrp="1"/>
          </p:cNvSpPr>
          <p:nvPr>
            <p:ph type="sldNum" sz="quarter" idx="12"/>
          </p:nvPr>
        </p:nvSpPr>
        <p:spPr/>
        <p:txBody>
          <a:bodyPr/>
          <a:lstStyle/>
          <a:p>
            <a:fld id="{5DB5036F-1FF2-46C4-8D2B-59C7E3B91952}" type="slidenum">
              <a:rPr lang="en-US" smtClean="0"/>
              <a:pPr/>
              <a:t>1</a:t>
            </a:fld>
            <a:endParaRPr lang="en-US"/>
          </a:p>
        </p:txBody>
      </p:sp>
    </p:spTree>
    <p:extLst>
      <p:ext uri="{BB962C8B-B14F-4D97-AF65-F5344CB8AC3E}">
        <p14:creationId xmlns:p14="http://schemas.microsoft.com/office/powerpoint/2010/main" val="6468080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09144-D756-84EF-A3CD-0C64A738EFE4}"/>
              </a:ext>
            </a:extLst>
          </p:cNvPr>
          <p:cNvSpPr>
            <a:spLocks noGrp="1"/>
          </p:cNvSpPr>
          <p:nvPr>
            <p:ph type="title"/>
          </p:nvPr>
        </p:nvSpPr>
        <p:spPr/>
        <p:txBody>
          <a:bodyPr/>
          <a:lstStyle/>
          <a:p>
            <a:r>
              <a:rPr lang="en-US" dirty="0"/>
              <a:t>1. Support vector machine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53B3E77-5537-0872-1D7D-FB7D964CFBAD}"/>
                  </a:ext>
                </a:extLst>
              </p:cNvPr>
              <p:cNvSpPr>
                <a:spLocks noGrp="1"/>
              </p:cNvSpPr>
              <p:nvPr>
                <p:ph idx="1"/>
              </p:nvPr>
            </p:nvSpPr>
            <p:spPr>
              <a:xfrm>
                <a:off x="351692" y="914399"/>
                <a:ext cx="11465170" cy="5176066"/>
              </a:xfrm>
            </p:spPr>
            <p:txBody>
              <a:bodyPr>
                <a:normAutofit/>
              </a:bodyPr>
              <a:lstStyle/>
              <a:p>
                <a:pPr marL="0" marR="0" indent="0" algn="just">
                  <a:spcBef>
                    <a:spcPts val="0"/>
                  </a:spcBef>
                  <a:spcAft>
                    <a:spcPts val="0"/>
                  </a:spcAft>
                  <a:buNone/>
                </a:pPr>
                <a:r>
                  <a:rPr lang="en-US" sz="1900" dirty="0">
                    <a:effectLst/>
                    <a:ea typeface="SimSun" panose="02010600030101010101" pitchFamily="2" charset="-122"/>
                  </a:rPr>
                  <a:t>In equation 1.4, </a:t>
                </a:r>
                <a14:m>
                  <m:oMath xmlns:m="http://schemas.openxmlformats.org/officeDocument/2006/math">
                    <m:r>
                      <a:rPr lang="en-US" sz="1900" i="1">
                        <a:effectLst/>
                        <a:latin typeface="Cambria Math" panose="02040503050406030204" pitchFamily="18" charset="0"/>
                        <a:ea typeface="SimSun" panose="02010600030101010101" pitchFamily="2" charset="-122"/>
                      </a:rPr>
                      <m:t>𝑓</m:t>
                    </m:r>
                    <m:d>
                      <m:dPr>
                        <m:ctrlPr>
                          <a:rPr lang="en-US" sz="1900" i="1">
                            <a:effectLst/>
                            <a:latin typeface="Cambria Math" panose="02040503050406030204" pitchFamily="18" charset="0"/>
                            <a:ea typeface="SimSun" panose="02010600030101010101" pitchFamily="2" charset="-122"/>
                          </a:rPr>
                        </m:ctrlPr>
                      </m:dPr>
                      <m:e>
                        <m:r>
                          <a:rPr lang="en-US" sz="1900" i="1">
                            <a:effectLst/>
                            <a:latin typeface="Cambria Math" panose="02040503050406030204" pitchFamily="18" charset="0"/>
                            <a:ea typeface="SimSun" panose="02010600030101010101" pitchFamily="2" charset="-122"/>
                          </a:rPr>
                          <m:t>𝑊</m:t>
                        </m:r>
                      </m:e>
                    </m:d>
                    <m:r>
                      <a:rPr lang="en-US" sz="1900" i="1">
                        <a:effectLst/>
                        <a:latin typeface="Cambria Math" panose="02040503050406030204" pitchFamily="18" charset="0"/>
                        <a:ea typeface="SimSun" panose="02010600030101010101" pitchFamily="2" charset="-122"/>
                      </a:rPr>
                      <m:t>=</m:t>
                    </m:r>
                    <m:f>
                      <m:fPr>
                        <m:ctrlPr>
                          <a:rPr lang="en-US" sz="1900" i="1">
                            <a:effectLst/>
                            <a:latin typeface="Cambria Math" panose="02040503050406030204" pitchFamily="18" charset="0"/>
                            <a:ea typeface="SimSun" panose="02010600030101010101" pitchFamily="2" charset="-122"/>
                          </a:rPr>
                        </m:ctrlPr>
                      </m:fPr>
                      <m:num>
                        <m:r>
                          <a:rPr lang="en-US" sz="1900" i="1">
                            <a:effectLst/>
                            <a:latin typeface="Cambria Math" panose="02040503050406030204" pitchFamily="18" charset="0"/>
                            <a:ea typeface="SimSun" panose="02010600030101010101" pitchFamily="2" charset="-122"/>
                          </a:rPr>
                          <m:t>1</m:t>
                        </m:r>
                      </m:num>
                      <m:den>
                        <m:r>
                          <a:rPr lang="en-US" sz="1900" i="1">
                            <a:effectLst/>
                            <a:latin typeface="Cambria Math" panose="02040503050406030204" pitchFamily="18" charset="0"/>
                            <a:ea typeface="SimSun" panose="02010600030101010101" pitchFamily="2" charset="-122"/>
                          </a:rPr>
                          <m:t>2</m:t>
                        </m:r>
                      </m:den>
                    </m:f>
                    <m:sSup>
                      <m:sSupPr>
                        <m:ctrlPr>
                          <a:rPr lang="en-US" sz="1900" i="1">
                            <a:effectLst/>
                            <a:latin typeface="Cambria Math" panose="02040503050406030204" pitchFamily="18" charset="0"/>
                            <a:ea typeface="SimSun" panose="02010600030101010101" pitchFamily="2" charset="-122"/>
                          </a:rPr>
                        </m:ctrlPr>
                      </m:sSupPr>
                      <m:e>
                        <m:d>
                          <m:dPr>
                            <m:begChr m:val="|"/>
                            <m:endChr m:val="|"/>
                            <m:ctrlPr>
                              <a:rPr lang="en-US" sz="1900" i="1">
                                <a:effectLst/>
                                <a:latin typeface="Cambria Math" panose="02040503050406030204" pitchFamily="18" charset="0"/>
                                <a:ea typeface="SimSun" panose="02010600030101010101" pitchFamily="2" charset="-122"/>
                              </a:rPr>
                            </m:ctrlPr>
                          </m:dPr>
                          <m:e>
                            <m:r>
                              <a:rPr lang="en-US" sz="1900" i="1">
                                <a:effectLst/>
                                <a:latin typeface="Cambria Math" panose="02040503050406030204" pitchFamily="18" charset="0"/>
                                <a:ea typeface="SimSun" panose="02010600030101010101" pitchFamily="2" charset="-122"/>
                              </a:rPr>
                              <m:t>𝑊</m:t>
                            </m:r>
                          </m:e>
                        </m:d>
                      </m:e>
                      <m:sup>
                        <m:r>
                          <a:rPr lang="en-US" sz="1900" i="1">
                            <a:effectLst/>
                            <a:latin typeface="Cambria Math" panose="02040503050406030204" pitchFamily="18" charset="0"/>
                            <a:ea typeface="SimSun" panose="02010600030101010101" pitchFamily="2" charset="-122"/>
                          </a:rPr>
                          <m:t>2</m:t>
                        </m:r>
                      </m:sup>
                    </m:sSup>
                  </m:oMath>
                </a14:m>
                <a:r>
                  <a:rPr lang="en-US" sz="1900" dirty="0">
                    <a:effectLst/>
                    <a:ea typeface="SimSun" panose="02010600030101010101" pitchFamily="2" charset="-122"/>
                  </a:rPr>
                  <a:t> is called target function with regard to variable </a:t>
                </a:r>
                <a:r>
                  <a:rPr lang="en-US" sz="1900" i="1" dirty="0">
                    <a:effectLst/>
                    <a:ea typeface="SimSun" panose="02010600030101010101" pitchFamily="2" charset="-122"/>
                  </a:rPr>
                  <a:t>W</a:t>
                </a:r>
                <a:r>
                  <a:rPr lang="en-US" sz="1900" dirty="0">
                    <a:effectLst/>
                    <a:ea typeface="SimSun" panose="02010600030101010101" pitchFamily="2" charset="-122"/>
                  </a:rPr>
                  <a:t>. Function </a:t>
                </a:r>
                <a14:m>
                  <m:oMath xmlns:m="http://schemas.openxmlformats.org/officeDocument/2006/math">
                    <m:sSub>
                      <m:sSubPr>
                        <m:ctrlPr>
                          <a:rPr lang="en-US" sz="1900" i="1">
                            <a:effectLst/>
                            <a:latin typeface="Cambria Math" panose="02040503050406030204" pitchFamily="18" charset="0"/>
                            <a:ea typeface="SimSun" panose="02010600030101010101" pitchFamily="2" charset="-122"/>
                          </a:rPr>
                        </m:ctrlPr>
                      </m:sSubPr>
                      <m:e>
                        <m:r>
                          <a:rPr lang="en-US" sz="1900" i="1">
                            <a:effectLst/>
                            <a:latin typeface="Cambria Math" panose="02040503050406030204" pitchFamily="18" charset="0"/>
                            <a:ea typeface="SimSun" panose="02010600030101010101" pitchFamily="2" charset="-122"/>
                          </a:rPr>
                          <m:t>𝑔</m:t>
                        </m:r>
                      </m:e>
                      <m:sub>
                        <m:r>
                          <a:rPr lang="en-US" sz="1900" i="1">
                            <a:effectLst/>
                            <a:latin typeface="Cambria Math" panose="02040503050406030204" pitchFamily="18" charset="0"/>
                            <a:ea typeface="SimSun" panose="02010600030101010101" pitchFamily="2" charset="-122"/>
                          </a:rPr>
                          <m:t>𝑖</m:t>
                        </m:r>
                      </m:sub>
                    </m:sSub>
                    <m:d>
                      <m:dPr>
                        <m:ctrlPr>
                          <a:rPr lang="en-US" sz="1900" i="1">
                            <a:effectLst/>
                            <a:latin typeface="Cambria Math" panose="02040503050406030204" pitchFamily="18" charset="0"/>
                            <a:ea typeface="SimSun" panose="02010600030101010101" pitchFamily="2" charset="-122"/>
                          </a:rPr>
                        </m:ctrlPr>
                      </m:dPr>
                      <m:e>
                        <m:r>
                          <a:rPr lang="en-US" sz="1900" i="1">
                            <a:effectLst/>
                            <a:latin typeface="Cambria Math" panose="02040503050406030204" pitchFamily="18" charset="0"/>
                            <a:ea typeface="SimSun" panose="02010600030101010101" pitchFamily="2" charset="-122"/>
                          </a:rPr>
                          <m:t>𝑊</m:t>
                        </m:r>
                        <m:r>
                          <a:rPr lang="en-US" sz="1900" i="1">
                            <a:effectLst/>
                            <a:latin typeface="Cambria Math" panose="02040503050406030204" pitchFamily="18" charset="0"/>
                            <a:ea typeface="SimSun" panose="02010600030101010101" pitchFamily="2" charset="-122"/>
                          </a:rPr>
                          <m:t>,</m:t>
                        </m:r>
                        <m:r>
                          <a:rPr lang="en-US" sz="1900" i="1">
                            <a:effectLst/>
                            <a:latin typeface="Cambria Math" panose="02040503050406030204" pitchFamily="18" charset="0"/>
                            <a:ea typeface="SimSun" panose="02010600030101010101" pitchFamily="2" charset="-122"/>
                          </a:rPr>
                          <m:t>𝑏</m:t>
                        </m:r>
                      </m:e>
                    </m:d>
                    <m:r>
                      <a:rPr lang="en-US" sz="1900" i="1">
                        <a:effectLst/>
                        <a:latin typeface="Cambria Math" panose="02040503050406030204" pitchFamily="18" charset="0"/>
                        <a:ea typeface="SimSun" panose="02010600030101010101" pitchFamily="2" charset="-122"/>
                      </a:rPr>
                      <m:t>=1−</m:t>
                    </m:r>
                    <m:sSub>
                      <m:sSubPr>
                        <m:ctrlPr>
                          <a:rPr lang="en-US" sz="1900" i="1">
                            <a:effectLst/>
                            <a:latin typeface="Cambria Math" panose="02040503050406030204" pitchFamily="18" charset="0"/>
                            <a:ea typeface="SimSun" panose="02010600030101010101" pitchFamily="2" charset="-122"/>
                          </a:rPr>
                        </m:ctrlPr>
                      </m:sSubPr>
                      <m:e>
                        <m:r>
                          <a:rPr lang="en-US" sz="1900" i="1">
                            <a:effectLst/>
                            <a:latin typeface="Cambria Math" panose="02040503050406030204" pitchFamily="18" charset="0"/>
                            <a:ea typeface="SimSun" panose="02010600030101010101" pitchFamily="2" charset="-122"/>
                          </a:rPr>
                          <m:t>𝑦</m:t>
                        </m:r>
                      </m:e>
                      <m:sub>
                        <m:r>
                          <a:rPr lang="en-US" sz="1900" i="1">
                            <a:effectLst/>
                            <a:latin typeface="Cambria Math" panose="02040503050406030204" pitchFamily="18" charset="0"/>
                            <a:ea typeface="SimSun" panose="02010600030101010101" pitchFamily="2" charset="-122"/>
                          </a:rPr>
                          <m:t>𝑖</m:t>
                        </m:r>
                      </m:sub>
                    </m:sSub>
                    <m:d>
                      <m:dPr>
                        <m:ctrlPr>
                          <a:rPr lang="en-US" sz="1900" i="1">
                            <a:effectLst/>
                            <a:latin typeface="Cambria Math" panose="02040503050406030204" pitchFamily="18" charset="0"/>
                            <a:ea typeface="SimSun" panose="02010600030101010101" pitchFamily="2" charset="-122"/>
                          </a:rPr>
                        </m:ctrlPr>
                      </m:dPr>
                      <m:e>
                        <m:r>
                          <a:rPr lang="en-US" sz="1900" i="1">
                            <a:effectLst/>
                            <a:latin typeface="Cambria Math" panose="02040503050406030204" pitchFamily="18" charset="0"/>
                            <a:ea typeface="SimSun" panose="02010600030101010101" pitchFamily="2" charset="-122"/>
                          </a:rPr>
                          <m:t>𝑊</m:t>
                        </m:r>
                        <m:r>
                          <a:rPr lang="en-US" sz="1900" i="1">
                            <a:effectLst/>
                            <a:latin typeface="Cambria Math" panose="02040503050406030204" pitchFamily="18" charset="0"/>
                            <a:ea typeface="SimSun" panose="02010600030101010101" pitchFamily="2" charset="-122"/>
                          </a:rPr>
                          <m:t>∘</m:t>
                        </m:r>
                        <m:sSub>
                          <m:sSubPr>
                            <m:ctrlPr>
                              <a:rPr lang="en-US" sz="1900" i="1">
                                <a:effectLst/>
                                <a:latin typeface="Cambria Math" panose="02040503050406030204" pitchFamily="18" charset="0"/>
                                <a:ea typeface="SimSun" panose="02010600030101010101" pitchFamily="2" charset="-122"/>
                              </a:rPr>
                            </m:ctrlPr>
                          </m:sSubPr>
                          <m:e>
                            <m:r>
                              <a:rPr lang="en-US" sz="1900" i="1">
                                <a:effectLst/>
                                <a:latin typeface="Cambria Math" panose="02040503050406030204" pitchFamily="18" charset="0"/>
                                <a:ea typeface="SimSun" panose="02010600030101010101" pitchFamily="2" charset="-122"/>
                              </a:rPr>
                              <m:t>𝑋</m:t>
                            </m:r>
                          </m:e>
                          <m:sub>
                            <m:r>
                              <a:rPr lang="en-US" sz="1900" i="1">
                                <a:effectLst/>
                                <a:latin typeface="Cambria Math" panose="02040503050406030204" pitchFamily="18" charset="0"/>
                                <a:ea typeface="SimSun" panose="02010600030101010101" pitchFamily="2" charset="-122"/>
                              </a:rPr>
                              <m:t>𝑖</m:t>
                            </m:r>
                          </m:sub>
                        </m:sSub>
                        <m:r>
                          <a:rPr lang="en-US" sz="1900" i="1">
                            <a:effectLst/>
                            <a:latin typeface="Cambria Math" panose="02040503050406030204" pitchFamily="18" charset="0"/>
                            <a:ea typeface="SimSun" panose="02010600030101010101" pitchFamily="2" charset="-122"/>
                          </a:rPr>
                          <m:t>−</m:t>
                        </m:r>
                        <m:r>
                          <a:rPr lang="en-US" sz="1900" i="1">
                            <a:effectLst/>
                            <a:latin typeface="Cambria Math" panose="02040503050406030204" pitchFamily="18" charset="0"/>
                            <a:ea typeface="SimSun" panose="02010600030101010101" pitchFamily="2" charset="-122"/>
                          </a:rPr>
                          <m:t>𝑏</m:t>
                        </m:r>
                      </m:e>
                    </m:d>
                  </m:oMath>
                </a14:m>
                <a:r>
                  <a:rPr lang="en-US" sz="1900" dirty="0">
                    <a:effectLst/>
                    <a:ea typeface="SimSun" panose="02010600030101010101" pitchFamily="2" charset="-122"/>
                  </a:rPr>
                  <a:t> is called constraint function with regard to two variables </a:t>
                </a:r>
                <a:r>
                  <a:rPr lang="en-US" sz="1900" i="1" dirty="0">
                    <a:effectLst/>
                    <a:ea typeface="SimSun" panose="02010600030101010101" pitchFamily="2" charset="-122"/>
                  </a:rPr>
                  <a:t>W</a:t>
                </a:r>
                <a:r>
                  <a:rPr lang="en-US" sz="1900" dirty="0">
                    <a:effectLst/>
                    <a:ea typeface="SimSun" panose="02010600030101010101" pitchFamily="2" charset="-122"/>
                  </a:rPr>
                  <a:t>, </a:t>
                </a:r>
                <a:r>
                  <a:rPr lang="en-US" sz="1900" i="1" dirty="0">
                    <a:effectLst/>
                    <a:ea typeface="SimSun" panose="02010600030101010101" pitchFamily="2" charset="-122"/>
                  </a:rPr>
                  <a:t>b</a:t>
                </a:r>
                <a:r>
                  <a:rPr lang="en-US" sz="1900" dirty="0">
                    <a:effectLst/>
                    <a:ea typeface="SimSun" panose="02010600030101010101" pitchFamily="2" charset="-122"/>
                  </a:rPr>
                  <a:t> and it is derived from the classification constraint specified by equation 1.3. There are </a:t>
                </a:r>
                <a:r>
                  <a:rPr lang="en-US" sz="1900" i="1" dirty="0">
                    <a:effectLst/>
                    <a:ea typeface="SimSun" panose="02010600030101010101" pitchFamily="2" charset="-122"/>
                  </a:rPr>
                  <a:t>n</a:t>
                </a:r>
                <a:r>
                  <a:rPr lang="en-US" sz="1900" dirty="0">
                    <a:effectLst/>
                    <a:ea typeface="SimSun" panose="02010600030101010101" pitchFamily="2" charset="-122"/>
                  </a:rPr>
                  <a:t> constraints </a:t>
                </a:r>
                <a14:m>
                  <m:oMath xmlns:m="http://schemas.openxmlformats.org/officeDocument/2006/math">
                    <m:sSub>
                      <m:sSubPr>
                        <m:ctrlPr>
                          <a:rPr lang="en-US" sz="1900" i="1">
                            <a:effectLst/>
                            <a:latin typeface="Cambria Math" panose="02040503050406030204" pitchFamily="18" charset="0"/>
                            <a:ea typeface="SimSun" panose="02010600030101010101" pitchFamily="2" charset="-122"/>
                          </a:rPr>
                        </m:ctrlPr>
                      </m:sSubPr>
                      <m:e>
                        <m:r>
                          <a:rPr lang="en-US" sz="1900" i="1">
                            <a:effectLst/>
                            <a:latin typeface="Cambria Math" panose="02040503050406030204" pitchFamily="18" charset="0"/>
                            <a:ea typeface="SimSun" panose="02010600030101010101" pitchFamily="2" charset="-122"/>
                          </a:rPr>
                          <m:t>𝑔</m:t>
                        </m:r>
                      </m:e>
                      <m:sub>
                        <m:r>
                          <a:rPr lang="en-US" sz="1900" i="1">
                            <a:effectLst/>
                            <a:latin typeface="Cambria Math" panose="02040503050406030204" pitchFamily="18" charset="0"/>
                            <a:ea typeface="SimSun" panose="02010600030101010101" pitchFamily="2" charset="-122"/>
                          </a:rPr>
                          <m:t>𝑖</m:t>
                        </m:r>
                      </m:sub>
                    </m:sSub>
                    <m:d>
                      <m:dPr>
                        <m:ctrlPr>
                          <a:rPr lang="en-US" sz="1900" i="1">
                            <a:effectLst/>
                            <a:latin typeface="Cambria Math" panose="02040503050406030204" pitchFamily="18" charset="0"/>
                            <a:ea typeface="SimSun" panose="02010600030101010101" pitchFamily="2" charset="-122"/>
                          </a:rPr>
                        </m:ctrlPr>
                      </m:dPr>
                      <m:e>
                        <m:r>
                          <a:rPr lang="en-US" sz="1900" i="1">
                            <a:effectLst/>
                            <a:latin typeface="Cambria Math" panose="02040503050406030204" pitchFamily="18" charset="0"/>
                            <a:ea typeface="SimSun" panose="02010600030101010101" pitchFamily="2" charset="-122"/>
                          </a:rPr>
                          <m:t>𝑊</m:t>
                        </m:r>
                        <m:r>
                          <a:rPr lang="en-US" sz="1900" i="1">
                            <a:effectLst/>
                            <a:latin typeface="Cambria Math" panose="02040503050406030204" pitchFamily="18" charset="0"/>
                            <a:ea typeface="SimSun" panose="02010600030101010101" pitchFamily="2" charset="-122"/>
                          </a:rPr>
                          <m:t>,</m:t>
                        </m:r>
                        <m:r>
                          <a:rPr lang="en-US" sz="1900" i="1">
                            <a:effectLst/>
                            <a:latin typeface="Cambria Math" panose="02040503050406030204" pitchFamily="18" charset="0"/>
                            <a:ea typeface="SimSun" panose="02010600030101010101" pitchFamily="2" charset="-122"/>
                          </a:rPr>
                          <m:t>𝑏</m:t>
                        </m:r>
                      </m:e>
                    </m:d>
                    <m:r>
                      <a:rPr lang="en-US" sz="1900" i="1">
                        <a:effectLst/>
                        <a:latin typeface="Cambria Math" panose="02040503050406030204" pitchFamily="18" charset="0"/>
                        <a:ea typeface="SimSun" panose="02010600030101010101" pitchFamily="2" charset="-122"/>
                      </a:rPr>
                      <m:t>≤0</m:t>
                    </m:r>
                  </m:oMath>
                </a14:m>
                <a:r>
                  <a:rPr lang="en-US" sz="1900" dirty="0">
                    <a:effectLst/>
                    <a:ea typeface="SimSun" panose="02010600030101010101" pitchFamily="2" charset="-122"/>
                  </a:rPr>
                  <a:t> because training set {</a:t>
                </a:r>
                <a:r>
                  <a:rPr lang="en-US" sz="1900" i="1" dirty="0">
                    <a:effectLst/>
                    <a:ea typeface="SimSun" panose="02010600030101010101" pitchFamily="2" charset="-122"/>
                  </a:rPr>
                  <a:t>X</a:t>
                </a:r>
                <a:r>
                  <a:rPr lang="en-US" sz="1900" baseline="-25000" dirty="0">
                    <a:effectLst/>
                    <a:ea typeface="SimSun" panose="02010600030101010101" pitchFamily="2" charset="-122"/>
                  </a:rPr>
                  <a:t>1</a:t>
                </a:r>
                <a:r>
                  <a:rPr lang="en-US" sz="1900" dirty="0">
                    <a:effectLst/>
                    <a:ea typeface="SimSun" panose="02010600030101010101" pitchFamily="2" charset="-122"/>
                  </a:rPr>
                  <a:t>,</a:t>
                </a:r>
                <a:r>
                  <a:rPr lang="en-US" sz="1900" i="1" dirty="0">
                    <a:effectLst/>
                    <a:ea typeface="SimSun" panose="02010600030101010101" pitchFamily="2" charset="-122"/>
                  </a:rPr>
                  <a:t> X</a:t>
                </a:r>
                <a:r>
                  <a:rPr lang="en-US" sz="1900" baseline="-25000" dirty="0">
                    <a:effectLst/>
                    <a:ea typeface="SimSun" panose="02010600030101010101" pitchFamily="2" charset="-122"/>
                  </a:rPr>
                  <a:t>2</a:t>
                </a:r>
                <a:r>
                  <a:rPr lang="en-US" sz="1900" dirty="0">
                    <a:effectLst/>
                    <a:ea typeface="SimSun" panose="02010600030101010101" pitchFamily="2" charset="-122"/>
                  </a:rPr>
                  <a:t>,…,</a:t>
                </a:r>
                <a:r>
                  <a:rPr lang="en-US" sz="1900" i="1" dirty="0">
                    <a:effectLst/>
                    <a:ea typeface="SimSun" panose="02010600030101010101" pitchFamily="2" charset="-122"/>
                  </a:rPr>
                  <a:t> </a:t>
                </a:r>
                <a:r>
                  <a:rPr lang="en-US" sz="1900" i="1" dirty="0" err="1">
                    <a:effectLst/>
                    <a:ea typeface="SimSun" panose="02010600030101010101" pitchFamily="2" charset="-122"/>
                  </a:rPr>
                  <a:t>X</a:t>
                </a:r>
                <a:r>
                  <a:rPr lang="en-US" sz="1900" i="1" baseline="-25000" dirty="0" err="1">
                    <a:effectLst/>
                    <a:ea typeface="SimSun" panose="02010600030101010101" pitchFamily="2" charset="-122"/>
                  </a:rPr>
                  <a:t>n</a:t>
                </a:r>
                <a:r>
                  <a:rPr lang="en-US" sz="1900" dirty="0">
                    <a:effectLst/>
                    <a:ea typeface="SimSun" panose="02010600030101010101" pitchFamily="2" charset="-122"/>
                  </a:rPr>
                  <a:t>} has </a:t>
                </a:r>
                <a:r>
                  <a:rPr lang="en-US" sz="1900" i="1" dirty="0">
                    <a:effectLst/>
                    <a:ea typeface="SimSun" panose="02010600030101010101" pitchFamily="2" charset="-122"/>
                  </a:rPr>
                  <a:t>n</a:t>
                </a:r>
                <a:r>
                  <a:rPr lang="en-US" sz="1900" dirty="0">
                    <a:effectLst/>
                    <a:ea typeface="SimSun" panose="02010600030101010101" pitchFamily="2" charset="-122"/>
                  </a:rPr>
                  <a:t> data points </a:t>
                </a:r>
                <a:r>
                  <a:rPr lang="en-US" sz="1900" i="1" dirty="0">
                    <a:effectLst/>
                    <a:ea typeface="SimSun" panose="02010600030101010101" pitchFamily="2" charset="-122"/>
                  </a:rPr>
                  <a:t>X</a:t>
                </a:r>
                <a:r>
                  <a:rPr lang="en-US" sz="1900" i="1" baseline="-25000" dirty="0">
                    <a:effectLst/>
                    <a:ea typeface="SimSun" panose="02010600030101010101" pitchFamily="2" charset="-122"/>
                  </a:rPr>
                  <a:t>i</a:t>
                </a:r>
                <a:r>
                  <a:rPr lang="en-US" sz="1900" dirty="0">
                    <a:effectLst/>
                    <a:ea typeface="SimSun" panose="02010600030101010101" pitchFamily="2" charset="-122"/>
                  </a:rPr>
                  <a:t> (s). Constraints </a:t>
                </a:r>
                <a14:m>
                  <m:oMath xmlns:m="http://schemas.openxmlformats.org/officeDocument/2006/math">
                    <m:sSub>
                      <m:sSubPr>
                        <m:ctrlPr>
                          <a:rPr lang="en-US" sz="1900" i="1">
                            <a:effectLst/>
                            <a:latin typeface="Cambria Math" panose="02040503050406030204" pitchFamily="18" charset="0"/>
                            <a:ea typeface="SimSun" panose="02010600030101010101" pitchFamily="2" charset="-122"/>
                          </a:rPr>
                        </m:ctrlPr>
                      </m:sSubPr>
                      <m:e>
                        <m:r>
                          <a:rPr lang="en-US" sz="1900" i="1">
                            <a:effectLst/>
                            <a:latin typeface="Cambria Math" panose="02040503050406030204" pitchFamily="18" charset="0"/>
                            <a:ea typeface="SimSun" panose="02010600030101010101" pitchFamily="2" charset="-122"/>
                          </a:rPr>
                          <m:t>𝑔</m:t>
                        </m:r>
                      </m:e>
                      <m:sub>
                        <m:r>
                          <a:rPr lang="en-US" sz="1900" i="1">
                            <a:effectLst/>
                            <a:latin typeface="Cambria Math" panose="02040503050406030204" pitchFamily="18" charset="0"/>
                            <a:ea typeface="SimSun" panose="02010600030101010101" pitchFamily="2" charset="-122"/>
                          </a:rPr>
                          <m:t>𝑖</m:t>
                        </m:r>
                      </m:sub>
                    </m:sSub>
                    <m:d>
                      <m:dPr>
                        <m:ctrlPr>
                          <a:rPr lang="en-US" sz="1900" i="1">
                            <a:effectLst/>
                            <a:latin typeface="Cambria Math" panose="02040503050406030204" pitchFamily="18" charset="0"/>
                            <a:ea typeface="SimSun" panose="02010600030101010101" pitchFamily="2" charset="-122"/>
                          </a:rPr>
                        </m:ctrlPr>
                      </m:dPr>
                      <m:e>
                        <m:r>
                          <a:rPr lang="en-US" sz="1900" i="1">
                            <a:effectLst/>
                            <a:latin typeface="Cambria Math" panose="02040503050406030204" pitchFamily="18" charset="0"/>
                            <a:ea typeface="SimSun" panose="02010600030101010101" pitchFamily="2" charset="-122"/>
                          </a:rPr>
                          <m:t>𝑊</m:t>
                        </m:r>
                        <m:r>
                          <a:rPr lang="en-US" sz="1900" i="1">
                            <a:effectLst/>
                            <a:latin typeface="Cambria Math" panose="02040503050406030204" pitchFamily="18" charset="0"/>
                            <a:ea typeface="SimSun" panose="02010600030101010101" pitchFamily="2" charset="-122"/>
                          </a:rPr>
                          <m:t>,</m:t>
                        </m:r>
                        <m:r>
                          <a:rPr lang="en-US" sz="1900" i="1">
                            <a:effectLst/>
                            <a:latin typeface="Cambria Math" panose="02040503050406030204" pitchFamily="18" charset="0"/>
                            <a:ea typeface="SimSun" panose="02010600030101010101" pitchFamily="2" charset="-122"/>
                          </a:rPr>
                          <m:t>𝑏</m:t>
                        </m:r>
                      </m:e>
                    </m:d>
                    <m:r>
                      <a:rPr lang="en-US" sz="1900" i="1">
                        <a:effectLst/>
                        <a:latin typeface="Cambria Math" panose="02040503050406030204" pitchFamily="18" charset="0"/>
                        <a:ea typeface="SimSun" panose="02010600030101010101" pitchFamily="2" charset="-122"/>
                      </a:rPr>
                      <m:t>≤0</m:t>
                    </m:r>
                  </m:oMath>
                </a14:m>
                <a:r>
                  <a:rPr lang="en-US" sz="1900" dirty="0">
                    <a:effectLst/>
                    <a:ea typeface="SimSun" panose="02010600030101010101" pitchFamily="2" charset="-122"/>
                  </a:rPr>
                  <a:t> inside equation 1.3 implicate the perfect separation in which there is no data point falling into the margin (between two parallel hyperplanes, see figure 1.2). On the other hand, the imperfect separation allows some data points to fall into the margin, which means that each constraint function </a:t>
                </a:r>
                <a:r>
                  <a:rPr lang="en-US" sz="1900" i="1" dirty="0" err="1">
                    <a:effectLst/>
                    <a:ea typeface="SimSun" panose="02010600030101010101" pitchFamily="2" charset="-122"/>
                  </a:rPr>
                  <a:t>g</a:t>
                </a:r>
                <a:r>
                  <a:rPr lang="en-US" sz="1900" i="1" baseline="-25000" dirty="0" err="1">
                    <a:effectLst/>
                    <a:ea typeface="SimSun" panose="02010600030101010101" pitchFamily="2" charset="-122"/>
                  </a:rPr>
                  <a:t>i</a:t>
                </a:r>
                <a:r>
                  <a:rPr lang="en-US" sz="1900" dirty="0">
                    <a:effectLst/>
                    <a:ea typeface="SimSun" panose="02010600030101010101" pitchFamily="2" charset="-122"/>
                  </a:rPr>
                  <a:t>(</a:t>
                </a:r>
                <a:r>
                  <a:rPr lang="en-US" sz="1900" i="1" dirty="0" err="1">
                    <a:effectLst/>
                    <a:ea typeface="SimSun" panose="02010600030101010101" pitchFamily="2" charset="-122"/>
                  </a:rPr>
                  <a:t>W</a:t>
                </a:r>
                <a:r>
                  <a:rPr lang="en-US" sz="1900" dirty="0" err="1">
                    <a:effectLst/>
                    <a:ea typeface="SimSun" panose="02010600030101010101" pitchFamily="2" charset="-122"/>
                  </a:rPr>
                  <a:t>,</a:t>
                </a:r>
                <a:r>
                  <a:rPr lang="en-US" sz="1900" i="1" dirty="0" err="1">
                    <a:effectLst/>
                    <a:ea typeface="SimSun" panose="02010600030101010101" pitchFamily="2" charset="-122"/>
                  </a:rPr>
                  <a:t>b</a:t>
                </a:r>
                <a:r>
                  <a:rPr lang="en-US" sz="1900" dirty="0">
                    <a:effectLst/>
                    <a:ea typeface="SimSun" panose="02010600030101010101" pitchFamily="2" charset="-122"/>
                  </a:rPr>
                  <a:t>) is subtracted by an error </a:t>
                </a:r>
                <a14:m>
                  <m:oMath xmlns:m="http://schemas.openxmlformats.org/officeDocument/2006/math">
                    <m:sSub>
                      <m:sSubPr>
                        <m:ctrlPr>
                          <a:rPr lang="en-US" sz="1900" i="1">
                            <a:effectLst/>
                            <a:latin typeface="Cambria Math" panose="02040503050406030204" pitchFamily="18" charset="0"/>
                            <a:ea typeface="SimSun" panose="02010600030101010101" pitchFamily="2" charset="-122"/>
                          </a:rPr>
                        </m:ctrlPr>
                      </m:sSubPr>
                      <m:e>
                        <m:r>
                          <a:rPr lang="en-US" sz="1900" i="1">
                            <a:effectLst/>
                            <a:latin typeface="Cambria Math" panose="02040503050406030204" pitchFamily="18" charset="0"/>
                            <a:ea typeface="SimSun" panose="02010600030101010101" pitchFamily="2" charset="-122"/>
                          </a:rPr>
                          <m:t>𝜉</m:t>
                        </m:r>
                      </m:e>
                      <m:sub>
                        <m:r>
                          <a:rPr lang="en-US" sz="1900" i="1">
                            <a:effectLst/>
                            <a:latin typeface="Cambria Math" panose="02040503050406030204" pitchFamily="18" charset="0"/>
                            <a:ea typeface="SimSun" panose="02010600030101010101" pitchFamily="2" charset="-122"/>
                          </a:rPr>
                          <m:t>𝑖</m:t>
                        </m:r>
                      </m:sub>
                    </m:sSub>
                    <m:r>
                      <a:rPr lang="en-US" sz="1900" i="1">
                        <a:effectLst/>
                        <a:latin typeface="Cambria Math" panose="02040503050406030204" pitchFamily="18" charset="0"/>
                        <a:ea typeface="SimSun" panose="02010600030101010101" pitchFamily="2" charset="-122"/>
                      </a:rPr>
                      <m:t>≥0</m:t>
                    </m:r>
                  </m:oMath>
                </a14:m>
                <a:r>
                  <a:rPr lang="en-US" sz="1900" dirty="0">
                    <a:effectLst/>
                    <a:ea typeface="SimSun" panose="02010600030101010101" pitchFamily="2" charset="-122"/>
                  </a:rPr>
                  <a:t>. The constraints become (</a:t>
                </a:r>
                <a:r>
                  <a:rPr lang="en-US" sz="1900" dirty="0" err="1">
                    <a:effectLst/>
                    <a:ea typeface="SimSun" panose="02010600030101010101" pitchFamily="2" charset="-122"/>
                  </a:rPr>
                  <a:t>Honavar</a:t>
                </a:r>
                <a:r>
                  <a:rPr lang="en-US" sz="1900" dirty="0">
                    <a:effectLst/>
                    <a:ea typeface="SimSun" panose="02010600030101010101" pitchFamily="2" charset="-122"/>
                  </a:rPr>
                  <a:t>, p. 5):</a:t>
                </a: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sSub>
                        <m:sSubPr>
                          <m:ctrlPr>
                            <a:rPr lang="en-US" sz="1900" i="1">
                              <a:effectLst/>
                              <a:latin typeface="Cambria Math" panose="02040503050406030204" pitchFamily="18" charset="0"/>
                              <a:ea typeface="SimSun" panose="02010600030101010101" pitchFamily="2" charset="-122"/>
                            </a:rPr>
                          </m:ctrlPr>
                        </m:sSubPr>
                        <m:e>
                          <m:r>
                            <a:rPr lang="en-US" sz="1900" i="1">
                              <a:effectLst/>
                              <a:latin typeface="Cambria Math" panose="02040503050406030204" pitchFamily="18" charset="0"/>
                              <a:ea typeface="SimSun" panose="02010600030101010101" pitchFamily="2" charset="-122"/>
                            </a:rPr>
                            <m:t>𝑔</m:t>
                          </m:r>
                        </m:e>
                        <m:sub>
                          <m:r>
                            <a:rPr lang="en-US" sz="1900" i="1">
                              <a:effectLst/>
                              <a:latin typeface="Cambria Math" panose="02040503050406030204" pitchFamily="18" charset="0"/>
                              <a:ea typeface="SimSun" panose="02010600030101010101" pitchFamily="2" charset="-122"/>
                            </a:rPr>
                            <m:t>𝑖</m:t>
                          </m:r>
                        </m:sub>
                      </m:sSub>
                      <m:d>
                        <m:dPr>
                          <m:ctrlPr>
                            <a:rPr lang="en-US" sz="1900" i="1">
                              <a:effectLst/>
                              <a:latin typeface="Cambria Math" panose="02040503050406030204" pitchFamily="18" charset="0"/>
                              <a:ea typeface="SimSun" panose="02010600030101010101" pitchFamily="2" charset="-122"/>
                            </a:rPr>
                          </m:ctrlPr>
                        </m:dPr>
                        <m:e>
                          <m:r>
                            <a:rPr lang="en-US" sz="1900" i="1">
                              <a:effectLst/>
                              <a:latin typeface="Cambria Math" panose="02040503050406030204" pitchFamily="18" charset="0"/>
                              <a:ea typeface="SimSun" panose="02010600030101010101" pitchFamily="2" charset="-122"/>
                            </a:rPr>
                            <m:t>𝑊</m:t>
                          </m:r>
                          <m:r>
                            <a:rPr lang="en-US" sz="1900" i="1">
                              <a:effectLst/>
                              <a:latin typeface="Cambria Math" panose="02040503050406030204" pitchFamily="18" charset="0"/>
                              <a:ea typeface="SimSun" panose="02010600030101010101" pitchFamily="2" charset="-122"/>
                            </a:rPr>
                            <m:t>,</m:t>
                          </m:r>
                          <m:r>
                            <a:rPr lang="en-US" sz="1900" i="1">
                              <a:effectLst/>
                              <a:latin typeface="Cambria Math" panose="02040503050406030204" pitchFamily="18" charset="0"/>
                              <a:ea typeface="SimSun" panose="02010600030101010101" pitchFamily="2" charset="-122"/>
                            </a:rPr>
                            <m:t>𝑏</m:t>
                          </m:r>
                        </m:e>
                      </m:d>
                      <m:r>
                        <a:rPr lang="en-US" sz="1900" i="1">
                          <a:effectLst/>
                          <a:latin typeface="Cambria Math" panose="02040503050406030204" pitchFamily="18" charset="0"/>
                          <a:ea typeface="SimSun" panose="02010600030101010101" pitchFamily="2" charset="-122"/>
                        </a:rPr>
                        <m:t>=1−</m:t>
                      </m:r>
                      <m:sSub>
                        <m:sSubPr>
                          <m:ctrlPr>
                            <a:rPr lang="en-US" sz="1900" i="1">
                              <a:effectLst/>
                              <a:latin typeface="Cambria Math" panose="02040503050406030204" pitchFamily="18" charset="0"/>
                              <a:ea typeface="SimSun" panose="02010600030101010101" pitchFamily="2" charset="-122"/>
                            </a:rPr>
                          </m:ctrlPr>
                        </m:sSubPr>
                        <m:e>
                          <m:r>
                            <a:rPr lang="en-US" sz="1900" i="1">
                              <a:effectLst/>
                              <a:latin typeface="Cambria Math" panose="02040503050406030204" pitchFamily="18" charset="0"/>
                              <a:ea typeface="SimSun" panose="02010600030101010101" pitchFamily="2" charset="-122"/>
                            </a:rPr>
                            <m:t>𝑦</m:t>
                          </m:r>
                        </m:e>
                        <m:sub>
                          <m:r>
                            <a:rPr lang="en-US" sz="1900" i="1">
                              <a:effectLst/>
                              <a:latin typeface="Cambria Math" panose="02040503050406030204" pitchFamily="18" charset="0"/>
                              <a:ea typeface="SimSun" panose="02010600030101010101" pitchFamily="2" charset="-122"/>
                            </a:rPr>
                            <m:t>𝑖</m:t>
                          </m:r>
                        </m:sub>
                      </m:sSub>
                      <m:d>
                        <m:dPr>
                          <m:ctrlPr>
                            <a:rPr lang="en-US" sz="1900" i="1">
                              <a:effectLst/>
                              <a:latin typeface="Cambria Math" panose="02040503050406030204" pitchFamily="18" charset="0"/>
                              <a:ea typeface="SimSun" panose="02010600030101010101" pitchFamily="2" charset="-122"/>
                            </a:rPr>
                          </m:ctrlPr>
                        </m:dPr>
                        <m:e>
                          <m:r>
                            <a:rPr lang="en-US" sz="1900" i="1">
                              <a:effectLst/>
                              <a:latin typeface="Cambria Math" panose="02040503050406030204" pitchFamily="18" charset="0"/>
                              <a:ea typeface="SimSun" panose="02010600030101010101" pitchFamily="2" charset="-122"/>
                            </a:rPr>
                            <m:t>𝑊</m:t>
                          </m:r>
                          <m:r>
                            <a:rPr lang="en-US" sz="1900" i="1">
                              <a:effectLst/>
                              <a:latin typeface="Cambria Math" panose="02040503050406030204" pitchFamily="18" charset="0"/>
                              <a:ea typeface="SimSun" panose="02010600030101010101" pitchFamily="2" charset="-122"/>
                            </a:rPr>
                            <m:t>∘</m:t>
                          </m:r>
                          <m:sSub>
                            <m:sSubPr>
                              <m:ctrlPr>
                                <a:rPr lang="en-US" sz="1900" i="1">
                                  <a:effectLst/>
                                  <a:latin typeface="Cambria Math" panose="02040503050406030204" pitchFamily="18" charset="0"/>
                                  <a:ea typeface="SimSun" panose="02010600030101010101" pitchFamily="2" charset="-122"/>
                                </a:rPr>
                              </m:ctrlPr>
                            </m:sSubPr>
                            <m:e>
                              <m:r>
                                <a:rPr lang="en-US" sz="1900" i="1">
                                  <a:effectLst/>
                                  <a:latin typeface="Cambria Math" panose="02040503050406030204" pitchFamily="18" charset="0"/>
                                  <a:ea typeface="SimSun" panose="02010600030101010101" pitchFamily="2" charset="-122"/>
                                </a:rPr>
                                <m:t>𝑋</m:t>
                              </m:r>
                            </m:e>
                            <m:sub>
                              <m:r>
                                <a:rPr lang="en-US" sz="1900" i="1">
                                  <a:effectLst/>
                                  <a:latin typeface="Cambria Math" panose="02040503050406030204" pitchFamily="18" charset="0"/>
                                  <a:ea typeface="SimSun" panose="02010600030101010101" pitchFamily="2" charset="-122"/>
                                </a:rPr>
                                <m:t>𝑖</m:t>
                              </m:r>
                            </m:sub>
                          </m:sSub>
                          <m:r>
                            <a:rPr lang="en-US" sz="1900" i="1">
                              <a:effectLst/>
                              <a:latin typeface="Cambria Math" panose="02040503050406030204" pitchFamily="18" charset="0"/>
                              <a:ea typeface="SimSun" panose="02010600030101010101" pitchFamily="2" charset="-122"/>
                            </a:rPr>
                            <m:t>−</m:t>
                          </m:r>
                          <m:r>
                            <a:rPr lang="en-US" sz="1900" i="1">
                              <a:effectLst/>
                              <a:latin typeface="Cambria Math" panose="02040503050406030204" pitchFamily="18" charset="0"/>
                              <a:ea typeface="SimSun" panose="02010600030101010101" pitchFamily="2" charset="-122"/>
                            </a:rPr>
                            <m:t>𝑏</m:t>
                          </m:r>
                        </m:e>
                      </m:d>
                      <m:r>
                        <a:rPr lang="en-US" sz="1900" i="1">
                          <a:effectLst/>
                          <a:latin typeface="Cambria Math" panose="02040503050406030204" pitchFamily="18" charset="0"/>
                          <a:ea typeface="SimSun" panose="02010600030101010101" pitchFamily="2" charset="-122"/>
                        </a:rPr>
                        <m:t>−</m:t>
                      </m:r>
                      <m:sSub>
                        <m:sSubPr>
                          <m:ctrlPr>
                            <a:rPr lang="en-US" sz="1900" i="1">
                              <a:effectLst/>
                              <a:latin typeface="Cambria Math" panose="02040503050406030204" pitchFamily="18" charset="0"/>
                              <a:ea typeface="SimSun" panose="02010600030101010101" pitchFamily="2" charset="-122"/>
                            </a:rPr>
                          </m:ctrlPr>
                        </m:sSubPr>
                        <m:e>
                          <m:r>
                            <a:rPr lang="en-US" sz="1900" i="1">
                              <a:effectLst/>
                              <a:latin typeface="Cambria Math" panose="02040503050406030204" pitchFamily="18" charset="0"/>
                              <a:ea typeface="SimSun" panose="02010600030101010101" pitchFamily="2" charset="-122"/>
                            </a:rPr>
                            <m:t>𝜉</m:t>
                          </m:r>
                        </m:e>
                        <m:sub>
                          <m:r>
                            <a:rPr lang="en-US" sz="1900" i="1">
                              <a:effectLst/>
                              <a:latin typeface="Cambria Math" panose="02040503050406030204" pitchFamily="18" charset="0"/>
                              <a:ea typeface="SimSun" panose="02010600030101010101" pitchFamily="2" charset="-122"/>
                            </a:rPr>
                            <m:t>𝑖</m:t>
                          </m:r>
                        </m:sub>
                      </m:sSub>
                      <m:r>
                        <a:rPr lang="en-US" sz="1900" i="1">
                          <a:effectLst/>
                          <a:latin typeface="Cambria Math" panose="02040503050406030204" pitchFamily="18" charset="0"/>
                          <a:ea typeface="SimSun" panose="02010600030101010101" pitchFamily="2" charset="-122"/>
                        </a:rPr>
                        <m:t>≤0,∀</m:t>
                      </m:r>
                      <m:r>
                        <a:rPr lang="en-US" sz="1900" i="1">
                          <a:effectLst/>
                          <a:latin typeface="Cambria Math" panose="02040503050406030204" pitchFamily="18" charset="0"/>
                          <a:ea typeface="SimSun" panose="02010600030101010101" pitchFamily="2" charset="-122"/>
                        </a:rPr>
                        <m:t>𝑖</m:t>
                      </m:r>
                      <m:r>
                        <a:rPr lang="en-US" sz="1900" i="1">
                          <a:effectLst/>
                          <a:latin typeface="Cambria Math" panose="02040503050406030204" pitchFamily="18" charset="0"/>
                          <a:ea typeface="SimSun" panose="02010600030101010101" pitchFamily="2" charset="-122"/>
                        </a:rPr>
                        <m:t>=</m:t>
                      </m:r>
                      <m:acc>
                        <m:accPr>
                          <m:chr m:val="̅"/>
                          <m:ctrlPr>
                            <a:rPr lang="en-US" sz="1900" i="1">
                              <a:effectLst/>
                              <a:latin typeface="Cambria Math" panose="02040503050406030204" pitchFamily="18" charset="0"/>
                              <a:ea typeface="SimSun" panose="02010600030101010101" pitchFamily="2" charset="-122"/>
                            </a:rPr>
                          </m:ctrlPr>
                        </m:accPr>
                        <m:e>
                          <m:r>
                            <a:rPr lang="en-US" sz="1900" i="1">
                              <a:effectLst/>
                              <a:latin typeface="Cambria Math" panose="02040503050406030204" pitchFamily="18" charset="0"/>
                              <a:ea typeface="SimSun" panose="02010600030101010101" pitchFamily="2" charset="-122"/>
                            </a:rPr>
                            <m:t>1,</m:t>
                          </m:r>
                          <m:r>
                            <a:rPr lang="en-US" sz="1900" i="1">
                              <a:effectLst/>
                              <a:latin typeface="Cambria Math" panose="02040503050406030204" pitchFamily="18" charset="0"/>
                              <a:ea typeface="SimSun" panose="02010600030101010101" pitchFamily="2" charset="-122"/>
                            </a:rPr>
                            <m:t>𝑛</m:t>
                          </m:r>
                        </m:e>
                      </m:acc>
                    </m:oMath>
                  </m:oMathPara>
                </a14:m>
                <a:endParaRPr lang="en-US" sz="1900" dirty="0">
                  <a:effectLst/>
                  <a:ea typeface="SimSun" panose="02010600030101010101" pitchFamily="2" charset="-122"/>
                </a:endParaRPr>
              </a:p>
              <a:p>
                <a:pPr marL="0" indent="0">
                  <a:buNone/>
                </a:pPr>
                <a:r>
                  <a:rPr lang="en-US" sz="1900" dirty="0"/>
                  <a:t>Which implies that:</a:t>
                </a:r>
              </a:p>
              <a:p>
                <a:pPr marL="0" indent="0">
                  <a:buNone/>
                </a:pPr>
                <a14:m>
                  <m:oMathPara xmlns:m="http://schemas.openxmlformats.org/officeDocument/2006/math">
                    <m:oMathParaPr>
                      <m:jc m:val="centerGroup"/>
                    </m:oMathParaPr>
                    <m:oMath xmlns:m="http://schemas.openxmlformats.org/officeDocument/2006/math">
                      <m:d>
                        <m:dPr>
                          <m:begChr m:val="{"/>
                          <m:endChr m:val=""/>
                          <m:ctrlPr>
                            <a:rPr lang="en-US" sz="1900" i="1">
                              <a:latin typeface="Cambria Math" panose="02040503050406030204" pitchFamily="18" charset="0"/>
                            </a:rPr>
                          </m:ctrlPr>
                        </m:dPr>
                        <m:e>
                          <m:m>
                            <m:mPr>
                              <m:mcs>
                                <m:mc>
                                  <m:mcPr>
                                    <m:count m:val="1"/>
                                    <m:mcJc m:val="center"/>
                                  </m:mcPr>
                                </m:mc>
                              </m:mcs>
                              <m:ctrlPr>
                                <a:rPr lang="en-US" sz="1900" i="1">
                                  <a:latin typeface="Cambria Math" panose="02040503050406030204" pitchFamily="18" charset="0"/>
                                </a:rPr>
                              </m:ctrlPr>
                            </m:mPr>
                            <m:mr>
                              <m:e>
                                <m:r>
                                  <a:rPr lang="en-US" sz="1900" i="1">
                                    <a:latin typeface="Cambria Math" panose="02040503050406030204" pitchFamily="18" charset="0"/>
                                  </a:rPr>
                                  <m:t>𝑊</m:t>
                                </m:r>
                                <m:r>
                                  <a:rPr lang="en-US" sz="1900" i="1">
                                    <a:latin typeface="Cambria Math" panose="02040503050406030204" pitchFamily="18" charset="0"/>
                                  </a:rPr>
                                  <m:t>∘</m:t>
                                </m:r>
                                <m:sSub>
                                  <m:sSubPr>
                                    <m:ctrlPr>
                                      <a:rPr lang="en-US" sz="1900" i="1">
                                        <a:latin typeface="Cambria Math" panose="02040503050406030204" pitchFamily="18" charset="0"/>
                                      </a:rPr>
                                    </m:ctrlPr>
                                  </m:sSubPr>
                                  <m:e>
                                    <m:r>
                                      <a:rPr lang="en-US" sz="1900" i="1">
                                        <a:latin typeface="Cambria Math" panose="02040503050406030204" pitchFamily="18" charset="0"/>
                                      </a:rPr>
                                      <m:t>𝑋</m:t>
                                    </m:r>
                                  </m:e>
                                  <m:sub>
                                    <m:r>
                                      <a:rPr lang="en-US" sz="1900" i="1">
                                        <a:latin typeface="Cambria Math" panose="02040503050406030204" pitchFamily="18" charset="0"/>
                                      </a:rPr>
                                      <m:t>𝑖</m:t>
                                    </m:r>
                                  </m:sub>
                                </m:sSub>
                                <m:r>
                                  <a:rPr lang="en-US" sz="1900" i="1">
                                    <a:latin typeface="Cambria Math" panose="02040503050406030204" pitchFamily="18" charset="0"/>
                                  </a:rPr>
                                  <m:t>−</m:t>
                                </m:r>
                                <m:r>
                                  <a:rPr lang="en-US" sz="1900" i="1">
                                    <a:latin typeface="Cambria Math" panose="02040503050406030204" pitchFamily="18" charset="0"/>
                                  </a:rPr>
                                  <m:t>𝑏</m:t>
                                </m:r>
                                <m:r>
                                  <a:rPr lang="en-US" sz="1900" i="1">
                                    <a:latin typeface="Cambria Math" panose="02040503050406030204" pitchFamily="18" charset="0"/>
                                  </a:rPr>
                                  <m:t>≥1−</m:t>
                                </m:r>
                                <m:sSub>
                                  <m:sSubPr>
                                    <m:ctrlPr>
                                      <a:rPr lang="en-US" sz="1900" i="1">
                                        <a:latin typeface="Cambria Math" panose="02040503050406030204" pitchFamily="18" charset="0"/>
                                      </a:rPr>
                                    </m:ctrlPr>
                                  </m:sSubPr>
                                  <m:e>
                                    <m:r>
                                      <a:rPr lang="en-US" sz="1900" i="1">
                                        <a:latin typeface="Cambria Math" panose="02040503050406030204" pitchFamily="18" charset="0"/>
                                      </a:rPr>
                                      <m:t>𝜉</m:t>
                                    </m:r>
                                  </m:e>
                                  <m:sub>
                                    <m:r>
                                      <a:rPr lang="en-US" sz="1900" i="1">
                                        <a:latin typeface="Cambria Math" panose="02040503050406030204" pitchFamily="18" charset="0"/>
                                      </a:rPr>
                                      <m:t>𝑖</m:t>
                                    </m:r>
                                  </m:sub>
                                </m:sSub>
                                <m:r>
                                  <a:rPr lang="en-US" sz="1900" i="1">
                                    <a:latin typeface="Cambria Math" panose="02040503050406030204" pitchFamily="18" charset="0"/>
                                  </a:rPr>
                                  <m:t>    </m:t>
                                </m:r>
                                <m:d>
                                  <m:dPr>
                                    <m:ctrlPr>
                                      <a:rPr lang="en-US" sz="1900" i="1">
                                        <a:latin typeface="Cambria Math" panose="02040503050406030204" pitchFamily="18" charset="0"/>
                                      </a:rPr>
                                    </m:ctrlPr>
                                  </m:dPr>
                                  <m:e>
                                    <m:r>
                                      <m:rPr>
                                        <m:sty m:val="p"/>
                                      </m:rPr>
                                      <a:rPr lang="en-US" sz="1900">
                                        <a:latin typeface="Cambria Math" panose="02040503050406030204" pitchFamily="18" charset="0"/>
                                      </a:rPr>
                                      <m:t>for</m:t>
                                    </m:r>
                                    <m:r>
                                      <a:rPr lang="en-US" sz="1900" i="1">
                                        <a:latin typeface="Cambria Math" panose="02040503050406030204" pitchFamily="18" charset="0"/>
                                      </a:rPr>
                                      <m:t> </m:t>
                                    </m:r>
                                    <m:sSub>
                                      <m:sSubPr>
                                        <m:ctrlPr>
                                          <a:rPr lang="en-US" sz="1900" i="1">
                                            <a:latin typeface="Cambria Math" panose="02040503050406030204" pitchFamily="18" charset="0"/>
                                          </a:rPr>
                                        </m:ctrlPr>
                                      </m:sSubPr>
                                      <m:e>
                                        <m:r>
                                          <a:rPr lang="en-US" sz="1900" i="1">
                                            <a:latin typeface="Cambria Math" panose="02040503050406030204" pitchFamily="18" charset="0"/>
                                          </a:rPr>
                                          <m:t>𝑋</m:t>
                                        </m:r>
                                      </m:e>
                                      <m:sub>
                                        <m:r>
                                          <a:rPr lang="en-US" sz="1900" i="1">
                                            <a:latin typeface="Cambria Math" panose="02040503050406030204" pitchFamily="18" charset="0"/>
                                          </a:rPr>
                                          <m:t>𝑖</m:t>
                                        </m:r>
                                      </m:sub>
                                    </m:sSub>
                                    <m:r>
                                      <a:rPr lang="en-US" sz="1900" i="1">
                                        <a:latin typeface="Cambria Math" panose="02040503050406030204" pitchFamily="18" charset="0"/>
                                      </a:rPr>
                                      <m:t> </m:t>
                                    </m:r>
                                    <m:r>
                                      <m:rPr>
                                        <m:sty m:val="p"/>
                                      </m:rPr>
                                      <a:rPr lang="en-US" sz="1900">
                                        <a:latin typeface="Cambria Math" panose="02040503050406030204" pitchFamily="18" charset="0"/>
                                      </a:rPr>
                                      <m:t>belonging</m:t>
                                    </m:r>
                                    <m:r>
                                      <a:rPr lang="en-US" sz="1900">
                                        <a:latin typeface="Cambria Math" panose="02040503050406030204" pitchFamily="18" charset="0"/>
                                      </a:rPr>
                                      <m:t> </m:t>
                                    </m:r>
                                    <m:r>
                                      <m:rPr>
                                        <m:sty m:val="p"/>
                                      </m:rPr>
                                      <a:rPr lang="en-US" sz="1900">
                                        <a:latin typeface="Cambria Math" panose="02040503050406030204" pitchFamily="18" charset="0"/>
                                      </a:rPr>
                                      <m:t>to</m:t>
                                    </m:r>
                                    <m:r>
                                      <a:rPr lang="en-US" sz="1900">
                                        <a:latin typeface="Cambria Math" panose="02040503050406030204" pitchFamily="18" charset="0"/>
                                      </a:rPr>
                                      <m:t> </m:t>
                                    </m:r>
                                    <m:r>
                                      <m:rPr>
                                        <m:sty m:val="p"/>
                                      </m:rPr>
                                      <a:rPr lang="en-US" sz="1900">
                                        <a:latin typeface="Cambria Math" panose="02040503050406030204" pitchFamily="18" charset="0"/>
                                      </a:rPr>
                                      <m:t>class</m:t>
                                    </m:r>
                                    <m:r>
                                      <a:rPr lang="en-US" sz="1900" i="1">
                                        <a:latin typeface="Cambria Math" panose="02040503050406030204" pitchFamily="18" charset="0"/>
                                      </a:rPr>
                                      <m:t> </m:t>
                                    </m:r>
                                    <m:sSub>
                                      <m:sSubPr>
                                        <m:ctrlPr>
                                          <a:rPr lang="en-US" sz="1900" i="1">
                                            <a:latin typeface="Cambria Math" panose="02040503050406030204" pitchFamily="18" charset="0"/>
                                          </a:rPr>
                                        </m:ctrlPr>
                                      </m:sSubPr>
                                      <m:e>
                                        <m:r>
                                          <a:rPr lang="en-US" sz="1900" i="1">
                                            <a:latin typeface="Cambria Math" panose="02040503050406030204" pitchFamily="18" charset="0"/>
                                          </a:rPr>
                                          <m:t>𝑦</m:t>
                                        </m:r>
                                      </m:e>
                                      <m:sub>
                                        <m:r>
                                          <a:rPr lang="en-US" sz="1900" i="1">
                                            <a:latin typeface="Cambria Math" panose="02040503050406030204" pitchFamily="18" charset="0"/>
                                          </a:rPr>
                                          <m:t>𝑖</m:t>
                                        </m:r>
                                      </m:sub>
                                    </m:sSub>
                                    <m:r>
                                      <a:rPr lang="en-US" sz="1900" i="1">
                                        <a:latin typeface="Cambria Math" panose="02040503050406030204" pitchFamily="18" charset="0"/>
                                      </a:rPr>
                                      <m:t>=+1</m:t>
                                    </m:r>
                                  </m:e>
                                </m:d>
                              </m:e>
                            </m:mr>
                            <m:mr>
                              <m:e>
                                <m:r>
                                  <a:rPr lang="en-US" sz="1900" i="1">
                                    <a:latin typeface="Cambria Math" panose="02040503050406030204" pitchFamily="18" charset="0"/>
                                  </a:rPr>
                                  <m:t>𝑊</m:t>
                                </m:r>
                                <m:r>
                                  <a:rPr lang="en-US" sz="1900" i="1">
                                    <a:latin typeface="Cambria Math" panose="02040503050406030204" pitchFamily="18" charset="0"/>
                                  </a:rPr>
                                  <m:t>∘</m:t>
                                </m:r>
                                <m:sSub>
                                  <m:sSubPr>
                                    <m:ctrlPr>
                                      <a:rPr lang="en-US" sz="1900" i="1">
                                        <a:latin typeface="Cambria Math" panose="02040503050406030204" pitchFamily="18" charset="0"/>
                                      </a:rPr>
                                    </m:ctrlPr>
                                  </m:sSubPr>
                                  <m:e>
                                    <m:r>
                                      <a:rPr lang="en-US" sz="1900" i="1">
                                        <a:latin typeface="Cambria Math" panose="02040503050406030204" pitchFamily="18" charset="0"/>
                                      </a:rPr>
                                      <m:t>𝑋</m:t>
                                    </m:r>
                                  </m:e>
                                  <m:sub>
                                    <m:r>
                                      <a:rPr lang="en-US" sz="1900" i="1">
                                        <a:latin typeface="Cambria Math" panose="02040503050406030204" pitchFamily="18" charset="0"/>
                                      </a:rPr>
                                      <m:t>𝑖</m:t>
                                    </m:r>
                                  </m:sub>
                                </m:sSub>
                                <m:r>
                                  <a:rPr lang="en-US" sz="1900" i="1">
                                    <a:latin typeface="Cambria Math" panose="02040503050406030204" pitchFamily="18" charset="0"/>
                                  </a:rPr>
                                  <m:t>−</m:t>
                                </m:r>
                                <m:r>
                                  <a:rPr lang="en-US" sz="1900" i="1">
                                    <a:latin typeface="Cambria Math" panose="02040503050406030204" pitchFamily="18" charset="0"/>
                                  </a:rPr>
                                  <m:t>𝑏</m:t>
                                </m:r>
                                <m:r>
                                  <a:rPr lang="en-US" sz="1900" i="1">
                                    <a:latin typeface="Cambria Math" panose="02040503050406030204" pitchFamily="18" charset="0"/>
                                  </a:rPr>
                                  <m:t>≤−1+</m:t>
                                </m:r>
                                <m:sSub>
                                  <m:sSubPr>
                                    <m:ctrlPr>
                                      <a:rPr lang="en-US" sz="1900" i="1">
                                        <a:latin typeface="Cambria Math" panose="02040503050406030204" pitchFamily="18" charset="0"/>
                                      </a:rPr>
                                    </m:ctrlPr>
                                  </m:sSubPr>
                                  <m:e>
                                    <m:r>
                                      <a:rPr lang="en-US" sz="1900" i="1">
                                        <a:latin typeface="Cambria Math" panose="02040503050406030204" pitchFamily="18" charset="0"/>
                                      </a:rPr>
                                      <m:t>𝜉</m:t>
                                    </m:r>
                                  </m:e>
                                  <m:sub>
                                    <m:r>
                                      <a:rPr lang="en-US" sz="1900" i="1">
                                        <a:latin typeface="Cambria Math" panose="02040503050406030204" pitchFamily="18" charset="0"/>
                                      </a:rPr>
                                      <m:t>𝑖</m:t>
                                    </m:r>
                                  </m:sub>
                                </m:sSub>
                                <m:r>
                                  <a:rPr lang="en-US" sz="1900" i="1">
                                    <a:latin typeface="Cambria Math" panose="02040503050406030204" pitchFamily="18" charset="0"/>
                                  </a:rPr>
                                  <m:t> </m:t>
                                </m:r>
                                <m:d>
                                  <m:dPr>
                                    <m:ctrlPr>
                                      <a:rPr lang="en-US" sz="1900" i="1">
                                        <a:latin typeface="Cambria Math" panose="02040503050406030204" pitchFamily="18" charset="0"/>
                                      </a:rPr>
                                    </m:ctrlPr>
                                  </m:dPr>
                                  <m:e>
                                    <m:r>
                                      <m:rPr>
                                        <m:sty m:val="p"/>
                                      </m:rPr>
                                      <a:rPr lang="en-US" sz="1900">
                                        <a:latin typeface="Cambria Math" panose="02040503050406030204" pitchFamily="18" charset="0"/>
                                      </a:rPr>
                                      <m:t>for</m:t>
                                    </m:r>
                                    <m:r>
                                      <a:rPr lang="en-US" sz="1900" i="1">
                                        <a:latin typeface="Cambria Math" panose="02040503050406030204" pitchFamily="18" charset="0"/>
                                      </a:rPr>
                                      <m:t> </m:t>
                                    </m:r>
                                    <m:sSub>
                                      <m:sSubPr>
                                        <m:ctrlPr>
                                          <a:rPr lang="en-US" sz="1900" i="1">
                                            <a:latin typeface="Cambria Math" panose="02040503050406030204" pitchFamily="18" charset="0"/>
                                          </a:rPr>
                                        </m:ctrlPr>
                                      </m:sSubPr>
                                      <m:e>
                                        <m:r>
                                          <a:rPr lang="en-US" sz="1900" i="1">
                                            <a:latin typeface="Cambria Math" panose="02040503050406030204" pitchFamily="18" charset="0"/>
                                          </a:rPr>
                                          <m:t>𝑋</m:t>
                                        </m:r>
                                      </m:e>
                                      <m:sub>
                                        <m:r>
                                          <a:rPr lang="en-US" sz="1900" i="1">
                                            <a:latin typeface="Cambria Math" panose="02040503050406030204" pitchFamily="18" charset="0"/>
                                          </a:rPr>
                                          <m:t>𝑖</m:t>
                                        </m:r>
                                      </m:sub>
                                    </m:sSub>
                                    <m:r>
                                      <a:rPr lang="en-US" sz="1900" i="1">
                                        <a:latin typeface="Cambria Math" panose="02040503050406030204" pitchFamily="18" charset="0"/>
                                      </a:rPr>
                                      <m:t> </m:t>
                                    </m:r>
                                    <m:r>
                                      <m:rPr>
                                        <m:sty m:val="p"/>
                                      </m:rPr>
                                      <a:rPr lang="en-US" sz="1900">
                                        <a:latin typeface="Cambria Math" panose="02040503050406030204" pitchFamily="18" charset="0"/>
                                      </a:rPr>
                                      <m:t>belonging</m:t>
                                    </m:r>
                                    <m:r>
                                      <a:rPr lang="en-US" sz="1900">
                                        <a:latin typeface="Cambria Math" panose="02040503050406030204" pitchFamily="18" charset="0"/>
                                      </a:rPr>
                                      <m:t> </m:t>
                                    </m:r>
                                    <m:r>
                                      <m:rPr>
                                        <m:sty m:val="p"/>
                                      </m:rPr>
                                      <a:rPr lang="en-US" sz="1900">
                                        <a:latin typeface="Cambria Math" panose="02040503050406030204" pitchFamily="18" charset="0"/>
                                      </a:rPr>
                                      <m:t>to</m:t>
                                    </m:r>
                                    <m:r>
                                      <a:rPr lang="en-US" sz="1900">
                                        <a:latin typeface="Cambria Math" panose="02040503050406030204" pitchFamily="18" charset="0"/>
                                      </a:rPr>
                                      <m:t> </m:t>
                                    </m:r>
                                    <m:r>
                                      <m:rPr>
                                        <m:sty m:val="p"/>
                                      </m:rPr>
                                      <a:rPr lang="en-US" sz="1900">
                                        <a:latin typeface="Cambria Math" panose="02040503050406030204" pitchFamily="18" charset="0"/>
                                      </a:rPr>
                                      <m:t>class</m:t>
                                    </m:r>
                                    <m:r>
                                      <a:rPr lang="en-US" sz="1900" i="1">
                                        <a:latin typeface="Cambria Math" panose="02040503050406030204" pitchFamily="18" charset="0"/>
                                      </a:rPr>
                                      <m:t> </m:t>
                                    </m:r>
                                    <m:sSub>
                                      <m:sSubPr>
                                        <m:ctrlPr>
                                          <a:rPr lang="en-US" sz="1900" i="1">
                                            <a:latin typeface="Cambria Math" panose="02040503050406030204" pitchFamily="18" charset="0"/>
                                          </a:rPr>
                                        </m:ctrlPr>
                                      </m:sSubPr>
                                      <m:e>
                                        <m:r>
                                          <a:rPr lang="en-US" sz="1900" i="1">
                                            <a:latin typeface="Cambria Math" panose="02040503050406030204" pitchFamily="18" charset="0"/>
                                          </a:rPr>
                                          <m:t>𝑦</m:t>
                                        </m:r>
                                      </m:e>
                                      <m:sub>
                                        <m:r>
                                          <a:rPr lang="en-US" sz="1900" i="1">
                                            <a:latin typeface="Cambria Math" panose="02040503050406030204" pitchFamily="18" charset="0"/>
                                          </a:rPr>
                                          <m:t>𝑖</m:t>
                                        </m:r>
                                      </m:sub>
                                    </m:sSub>
                                    <m:r>
                                      <a:rPr lang="en-US" sz="1900" i="1">
                                        <a:latin typeface="Cambria Math" panose="02040503050406030204" pitchFamily="18" charset="0"/>
                                      </a:rPr>
                                      <m:t>=−1</m:t>
                                    </m:r>
                                  </m:e>
                                </m:d>
                              </m:e>
                            </m:mr>
                          </m:m>
                        </m:e>
                      </m:d>
                    </m:oMath>
                  </m:oMathPara>
                </a14:m>
                <a:endParaRPr lang="en-US" sz="1900" dirty="0"/>
              </a:p>
              <a:p>
                <a:pPr marL="0" marR="0" indent="0" algn="just">
                  <a:spcBef>
                    <a:spcPts val="0"/>
                  </a:spcBef>
                  <a:spcAft>
                    <a:spcPts val="0"/>
                  </a:spcAft>
                  <a:buNone/>
                </a:pPr>
                <a:r>
                  <a:rPr lang="en-US" sz="1900" dirty="0">
                    <a:effectLst/>
                    <a:ea typeface="SimSun" panose="02010600030101010101" pitchFamily="2" charset="-122"/>
                  </a:rPr>
                  <a:t>We have a </a:t>
                </a:r>
                <a:r>
                  <a:rPr lang="en-US" sz="1900" i="1" dirty="0">
                    <a:effectLst/>
                    <a:ea typeface="SimSun" panose="02010600030101010101" pitchFamily="2" charset="-122"/>
                  </a:rPr>
                  <a:t>n</a:t>
                </a:r>
                <a:r>
                  <a:rPr lang="en-US" sz="1900" dirty="0">
                    <a:effectLst/>
                    <a:ea typeface="SimSun" panose="02010600030101010101" pitchFamily="2" charset="-122"/>
                  </a:rPr>
                  <a:t>-component error vector </a:t>
                </a:r>
                <a:r>
                  <a:rPr lang="en-US" sz="1900" i="1" dirty="0">
                    <a:effectLst/>
                    <a:ea typeface="SimSun" panose="02010600030101010101" pitchFamily="2" charset="-122"/>
                  </a:rPr>
                  <a:t>ξ = </a:t>
                </a:r>
                <a:r>
                  <a:rPr lang="en-US" sz="1900" dirty="0">
                    <a:effectLst/>
                    <a:ea typeface="SimSun" panose="02010600030101010101" pitchFamily="2" charset="-122"/>
                  </a:rPr>
                  <a:t>(</a:t>
                </a:r>
                <a:r>
                  <a:rPr lang="en-US" sz="1900" i="1" dirty="0">
                    <a:effectLst/>
                    <a:ea typeface="SimSun" panose="02010600030101010101" pitchFamily="2" charset="-122"/>
                  </a:rPr>
                  <a:t>ξ</a:t>
                </a:r>
                <a:r>
                  <a:rPr lang="en-US" sz="1900" baseline="-25000" dirty="0">
                    <a:effectLst/>
                    <a:ea typeface="SimSun" panose="02010600030101010101" pitchFamily="2" charset="-122"/>
                  </a:rPr>
                  <a:t>1</a:t>
                </a:r>
                <a:r>
                  <a:rPr lang="en-US" sz="1900" dirty="0">
                    <a:effectLst/>
                    <a:ea typeface="SimSun" panose="02010600030101010101" pitchFamily="2" charset="-122"/>
                  </a:rPr>
                  <a:t>,</a:t>
                </a:r>
                <a:r>
                  <a:rPr lang="en-US" sz="1900" i="1" dirty="0">
                    <a:effectLst/>
                    <a:ea typeface="SimSun" panose="02010600030101010101" pitchFamily="2" charset="-122"/>
                  </a:rPr>
                  <a:t> ξ</a:t>
                </a:r>
                <a:r>
                  <a:rPr lang="en-US" sz="1900" baseline="-25000" dirty="0">
                    <a:effectLst/>
                    <a:ea typeface="SimSun" panose="02010600030101010101" pitchFamily="2" charset="-122"/>
                  </a:rPr>
                  <a:t>2</a:t>
                </a:r>
                <a:r>
                  <a:rPr lang="en-US" sz="1900" dirty="0">
                    <a:effectLst/>
                    <a:ea typeface="SimSun" panose="02010600030101010101" pitchFamily="2" charset="-122"/>
                  </a:rPr>
                  <a:t>,…,</a:t>
                </a:r>
                <a:r>
                  <a:rPr lang="en-US" sz="1900" i="1" dirty="0">
                    <a:effectLst/>
                    <a:ea typeface="SimSun" panose="02010600030101010101" pitchFamily="2" charset="-122"/>
                  </a:rPr>
                  <a:t> </a:t>
                </a:r>
                <a:r>
                  <a:rPr lang="en-US" sz="1900" i="1" dirty="0" err="1">
                    <a:effectLst/>
                    <a:ea typeface="SimSun" panose="02010600030101010101" pitchFamily="2" charset="-122"/>
                  </a:rPr>
                  <a:t>ξ</a:t>
                </a:r>
                <a:r>
                  <a:rPr lang="en-US" sz="1900" i="1" baseline="-25000" dirty="0" err="1">
                    <a:effectLst/>
                    <a:ea typeface="SimSun" panose="02010600030101010101" pitchFamily="2" charset="-122"/>
                  </a:rPr>
                  <a:t>n</a:t>
                </a:r>
                <a:r>
                  <a:rPr lang="en-US" sz="1900" dirty="0">
                    <a:effectLst/>
                    <a:ea typeface="SimSun" panose="02010600030101010101" pitchFamily="2" charset="-122"/>
                  </a:rPr>
                  <a:t>) for </a:t>
                </a:r>
                <a:r>
                  <a:rPr lang="en-US" sz="1900" i="1" dirty="0">
                    <a:effectLst/>
                    <a:ea typeface="SimSun" panose="02010600030101010101" pitchFamily="2" charset="-122"/>
                  </a:rPr>
                  <a:t>n</a:t>
                </a:r>
                <a:r>
                  <a:rPr lang="en-US" sz="1900" dirty="0">
                    <a:effectLst/>
                    <a:ea typeface="SimSun" panose="02010600030101010101" pitchFamily="2" charset="-122"/>
                  </a:rPr>
                  <a:t> constraints. The penalty </a:t>
                </a:r>
                <a14:m>
                  <m:oMath xmlns:m="http://schemas.openxmlformats.org/officeDocument/2006/math">
                    <m:r>
                      <a:rPr lang="en-US" sz="1900" i="1">
                        <a:effectLst/>
                        <a:latin typeface="Cambria Math" panose="02040503050406030204" pitchFamily="18" charset="0"/>
                        <a:ea typeface="SimSun" panose="02010600030101010101" pitchFamily="2" charset="-122"/>
                      </a:rPr>
                      <m:t>𝐶</m:t>
                    </m:r>
                    <m:r>
                      <a:rPr lang="en-US" sz="1900" i="1">
                        <a:effectLst/>
                        <a:latin typeface="Cambria Math" panose="02040503050406030204" pitchFamily="18" charset="0"/>
                        <a:ea typeface="SimSun" panose="02010600030101010101" pitchFamily="2" charset="-122"/>
                      </a:rPr>
                      <m:t>≥0</m:t>
                    </m:r>
                  </m:oMath>
                </a14:m>
                <a:r>
                  <a:rPr lang="en-US" sz="1900" dirty="0">
                    <a:effectLst/>
                    <a:ea typeface="SimSun" panose="02010600030101010101" pitchFamily="2" charset="-122"/>
                  </a:rPr>
                  <a:t> is added to the target function in order to penalize data points falling into the margin. The penalty </a:t>
                </a:r>
                <a:r>
                  <a:rPr lang="en-US" sz="1900" i="1" dirty="0">
                    <a:effectLst/>
                    <a:ea typeface="SimSun" panose="02010600030101010101" pitchFamily="2" charset="-122"/>
                  </a:rPr>
                  <a:t>C</a:t>
                </a:r>
                <a:r>
                  <a:rPr lang="en-US" sz="1900" dirty="0">
                    <a:effectLst/>
                    <a:ea typeface="SimSun" panose="02010600030101010101" pitchFamily="2" charset="-122"/>
                  </a:rPr>
                  <a:t> is a pre-defined constant. Thus, the target function </a:t>
                </a:r>
                <a:r>
                  <a:rPr lang="en-US" sz="1900" i="1" dirty="0">
                    <a:effectLst/>
                    <a:ea typeface="SimSun" panose="02010600030101010101" pitchFamily="2" charset="-122"/>
                  </a:rPr>
                  <a:t>f</a:t>
                </a:r>
                <a:r>
                  <a:rPr lang="en-US" sz="1900" dirty="0">
                    <a:effectLst/>
                    <a:ea typeface="SimSun" panose="02010600030101010101" pitchFamily="2" charset="-122"/>
                  </a:rPr>
                  <a:t>(</a:t>
                </a:r>
                <a:r>
                  <a:rPr lang="en-US" sz="1900" i="1" dirty="0">
                    <a:effectLst/>
                    <a:ea typeface="SimSun" panose="02010600030101010101" pitchFamily="2" charset="-122"/>
                  </a:rPr>
                  <a:t>W</a:t>
                </a:r>
                <a:r>
                  <a:rPr lang="en-US" sz="1900" dirty="0">
                    <a:effectLst/>
                    <a:ea typeface="SimSun" panose="02010600030101010101" pitchFamily="2" charset="-122"/>
                  </a:rPr>
                  <a:t>) becomes:</a:t>
                </a: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r>
                        <a:rPr lang="en-US" sz="1900" i="1">
                          <a:effectLst/>
                          <a:latin typeface="Cambria Math" panose="02040503050406030204" pitchFamily="18" charset="0"/>
                          <a:ea typeface="SimSun" panose="02010600030101010101" pitchFamily="2" charset="-122"/>
                        </a:rPr>
                        <m:t>𝑓</m:t>
                      </m:r>
                      <m:d>
                        <m:dPr>
                          <m:ctrlPr>
                            <a:rPr lang="en-US" sz="1900" i="1">
                              <a:effectLst/>
                              <a:latin typeface="Cambria Math" panose="02040503050406030204" pitchFamily="18" charset="0"/>
                              <a:ea typeface="SimSun" panose="02010600030101010101" pitchFamily="2" charset="-122"/>
                            </a:rPr>
                          </m:ctrlPr>
                        </m:dPr>
                        <m:e>
                          <m:r>
                            <a:rPr lang="en-US" sz="1900" i="1">
                              <a:effectLst/>
                              <a:latin typeface="Cambria Math" panose="02040503050406030204" pitchFamily="18" charset="0"/>
                              <a:ea typeface="SimSun" panose="02010600030101010101" pitchFamily="2" charset="-122"/>
                            </a:rPr>
                            <m:t>𝑊</m:t>
                          </m:r>
                        </m:e>
                      </m:d>
                      <m:r>
                        <a:rPr lang="en-US" sz="1900" i="1">
                          <a:effectLst/>
                          <a:latin typeface="Cambria Math" panose="02040503050406030204" pitchFamily="18" charset="0"/>
                          <a:ea typeface="SimSun" panose="02010600030101010101" pitchFamily="2" charset="-122"/>
                        </a:rPr>
                        <m:t>=</m:t>
                      </m:r>
                      <m:f>
                        <m:fPr>
                          <m:ctrlPr>
                            <a:rPr lang="en-US" sz="1900" i="1">
                              <a:effectLst/>
                              <a:latin typeface="Cambria Math" panose="02040503050406030204" pitchFamily="18" charset="0"/>
                              <a:ea typeface="SimSun" panose="02010600030101010101" pitchFamily="2" charset="-122"/>
                            </a:rPr>
                          </m:ctrlPr>
                        </m:fPr>
                        <m:num>
                          <m:r>
                            <a:rPr lang="en-US" sz="1900" i="1">
                              <a:effectLst/>
                              <a:latin typeface="Cambria Math" panose="02040503050406030204" pitchFamily="18" charset="0"/>
                              <a:ea typeface="SimSun" panose="02010600030101010101" pitchFamily="2" charset="-122"/>
                            </a:rPr>
                            <m:t>1</m:t>
                          </m:r>
                        </m:num>
                        <m:den>
                          <m:r>
                            <a:rPr lang="en-US" sz="1900" i="1">
                              <a:effectLst/>
                              <a:latin typeface="Cambria Math" panose="02040503050406030204" pitchFamily="18" charset="0"/>
                              <a:ea typeface="SimSun" panose="02010600030101010101" pitchFamily="2" charset="-122"/>
                            </a:rPr>
                            <m:t>2</m:t>
                          </m:r>
                        </m:den>
                      </m:f>
                      <m:sSup>
                        <m:sSupPr>
                          <m:ctrlPr>
                            <a:rPr lang="en-US" sz="1900" i="1">
                              <a:effectLst/>
                              <a:latin typeface="Cambria Math" panose="02040503050406030204" pitchFamily="18" charset="0"/>
                              <a:ea typeface="SimSun" panose="02010600030101010101" pitchFamily="2" charset="-122"/>
                            </a:rPr>
                          </m:ctrlPr>
                        </m:sSupPr>
                        <m:e>
                          <m:d>
                            <m:dPr>
                              <m:begChr m:val="|"/>
                              <m:endChr m:val="|"/>
                              <m:ctrlPr>
                                <a:rPr lang="en-US" sz="1900" i="1">
                                  <a:effectLst/>
                                  <a:latin typeface="Cambria Math" panose="02040503050406030204" pitchFamily="18" charset="0"/>
                                  <a:ea typeface="SimSun" panose="02010600030101010101" pitchFamily="2" charset="-122"/>
                                </a:rPr>
                              </m:ctrlPr>
                            </m:dPr>
                            <m:e>
                              <m:r>
                                <a:rPr lang="en-US" sz="1900" i="1">
                                  <a:effectLst/>
                                  <a:latin typeface="Cambria Math" panose="02040503050406030204" pitchFamily="18" charset="0"/>
                                  <a:ea typeface="SimSun" panose="02010600030101010101" pitchFamily="2" charset="-122"/>
                                </a:rPr>
                                <m:t>𝑊</m:t>
                              </m:r>
                            </m:e>
                          </m:d>
                        </m:e>
                        <m:sup>
                          <m:r>
                            <a:rPr lang="en-US" sz="1900" i="1">
                              <a:effectLst/>
                              <a:latin typeface="Cambria Math" panose="02040503050406030204" pitchFamily="18" charset="0"/>
                              <a:ea typeface="SimSun" panose="02010600030101010101" pitchFamily="2" charset="-122"/>
                            </a:rPr>
                            <m:t>2</m:t>
                          </m:r>
                        </m:sup>
                      </m:sSup>
                      <m:r>
                        <a:rPr lang="en-US" sz="1900" i="1">
                          <a:effectLst/>
                          <a:latin typeface="Cambria Math" panose="02040503050406030204" pitchFamily="18" charset="0"/>
                          <a:ea typeface="SimSun" panose="02010600030101010101" pitchFamily="2" charset="-122"/>
                        </a:rPr>
                        <m:t>+</m:t>
                      </m:r>
                      <m:r>
                        <a:rPr lang="en-US" sz="1900" i="1">
                          <a:effectLst/>
                          <a:latin typeface="Cambria Math" panose="02040503050406030204" pitchFamily="18" charset="0"/>
                          <a:ea typeface="SimSun" panose="02010600030101010101" pitchFamily="2" charset="-122"/>
                        </a:rPr>
                        <m:t>𝐶</m:t>
                      </m:r>
                      <m:nary>
                        <m:naryPr>
                          <m:chr m:val="∑"/>
                          <m:limLoc m:val="undOvr"/>
                          <m:ctrlPr>
                            <a:rPr lang="en-US" sz="1900" i="1">
                              <a:effectLst/>
                              <a:latin typeface="Cambria Math" panose="02040503050406030204" pitchFamily="18" charset="0"/>
                              <a:ea typeface="SimSun" panose="02010600030101010101" pitchFamily="2" charset="-122"/>
                            </a:rPr>
                          </m:ctrlPr>
                        </m:naryPr>
                        <m:sub>
                          <m:r>
                            <a:rPr lang="en-US" sz="1900" i="1">
                              <a:effectLst/>
                              <a:latin typeface="Cambria Math" panose="02040503050406030204" pitchFamily="18" charset="0"/>
                              <a:ea typeface="SimSun" panose="02010600030101010101" pitchFamily="2" charset="-122"/>
                            </a:rPr>
                            <m:t>𝑖</m:t>
                          </m:r>
                          <m:r>
                            <a:rPr lang="en-US" sz="1900" i="1">
                              <a:effectLst/>
                              <a:latin typeface="Cambria Math" panose="02040503050406030204" pitchFamily="18" charset="0"/>
                              <a:ea typeface="SimSun" panose="02010600030101010101" pitchFamily="2" charset="-122"/>
                            </a:rPr>
                            <m:t>=1</m:t>
                          </m:r>
                        </m:sub>
                        <m:sup>
                          <m:r>
                            <a:rPr lang="en-US" sz="1900" i="1">
                              <a:effectLst/>
                              <a:latin typeface="Cambria Math" panose="02040503050406030204" pitchFamily="18" charset="0"/>
                              <a:ea typeface="SimSun" panose="02010600030101010101" pitchFamily="2" charset="-122"/>
                            </a:rPr>
                            <m:t>𝑛</m:t>
                          </m:r>
                        </m:sup>
                        <m:e>
                          <m:sSub>
                            <m:sSubPr>
                              <m:ctrlPr>
                                <a:rPr lang="en-US" sz="1900" i="1">
                                  <a:effectLst/>
                                  <a:latin typeface="Cambria Math" panose="02040503050406030204" pitchFamily="18" charset="0"/>
                                  <a:ea typeface="SimSun" panose="02010600030101010101" pitchFamily="2" charset="-122"/>
                                </a:rPr>
                              </m:ctrlPr>
                            </m:sSubPr>
                            <m:e>
                              <m:r>
                                <a:rPr lang="en-US" sz="1900" i="1">
                                  <a:effectLst/>
                                  <a:latin typeface="Cambria Math" panose="02040503050406030204" pitchFamily="18" charset="0"/>
                                  <a:ea typeface="SimSun" panose="02010600030101010101" pitchFamily="2" charset="-122"/>
                                </a:rPr>
                                <m:t>𝜉</m:t>
                              </m:r>
                            </m:e>
                            <m:sub>
                              <m:r>
                                <a:rPr lang="en-US" sz="1900" i="1">
                                  <a:effectLst/>
                                  <a:latin typeface="Cambria Math" panose="02040503050406030204" pitchFamily="18" charset="0"/>
                                  <a:ea typeface="SimSun" panose="02010600030101010101" pitchFamily="2" charset="-122"/>
                                </a:rPr>
                                <m:t>𝑖</m:t>
                              </m:r>
                            </m:sub>
                          </m:sSub>
                        </m:e>
                      </m:nary>
                    </m:oMath>
                  </m:oMathPara>
                </a14:m>
                <a:endParaRPr lang="en-US" sz="1900" dirty="0">
                  <a:effectLst/>
                  <a:ea typeface="SimSun" panose="02010600030101010101" pitchFamily="2" charset="-122"/>
                </a:endParaRPr>
              </a:p>
            </p:txBody>
          </p:sp>
        </mc:Choice>
        <mc:Fallback xmlns="">
          <p:sp>
            <p:nvSpPr>
              <p:cNvPr id="3" name="Content Placeholder 2">
                <a:extLst>
                  <a:ext uri="{FF2B5EF4-FFF2-40B4-BE49-F238E27FC236}">
                    <a16:creationId xmlns:a16="http://schemas.microsoft.com/office/drawing/2014/main" id="{653B3E77-5537-0872-1D7D-FB7D964CFBAD}"/>
                  </a:ext>
                </a:extLst>
              </p:cNvPr>
              <p:cNvSpPr>
                <a:spLocks noGrp="1" noRot="1" noChangeAspect="1" noMove="1" noResize="1" noEditPoints="1" noAdjustHandles="1" noChangeArrowheads="1" noChangeShapeType="1" noTextEdit="1"/>
              </p:cNvSpPr>
              <p:nvPr>
                <p:ph idx="1"/>
              </p:nvPr>
            </p:nvSpPr>
            <p:spPr>
              <a:xfrm>
                <a:off x="351692" y="914399"/>
                <a:ext cx="11465170" cy="5176066"/>
              </a:xfrm>
              <a:blipFill>
                <a:blip r:embed="rId2"/>
                <a:stretch>
                  <a:fillRect l="-532" r="-532"/>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A18F8BC5-8528-5AEF-E2EF-D59F61C0CBD2}"/>
              </a:ext>
            </a:extLst>
          </p:cNvPr>
          <p:cNvSpPr>
            <a:spLocks noGrp="1"/>
          </p:cNvSpPr>
          <p:nvPr>
            <p:ph type="dt" sz="half" idx="10"/>
          </p:nvPr>
        </p:nvSpPr>
        <p:spPr/>
        <p:txBody>
          <a:bodyPr/>
          <a:lstStyle/>
          <a:p>
            <a:r>
              <a:rPr lang="en-US"/>
              <a:t>15/01/2023</a:t>
            </a:r>
          </a:p>
        </p:txBody>
      </p:sp>
      <p:sp>
        <p:nvSpPr>
          <p:cNvPr id="5" name="Footer Placeholder 4">
            <a:extLst>
              <a:ext uri="{FF2B5EF4-FFF2-40B4-BE49-F238E27FC236}">
                <a16:creationId xmlns:a16="http://schemas.microsoft.com/office/drawing/2014/main" id="{04760DF2-FF7B-CF10-6167-91BEDC944CF1}"/>
              </a:ext>
            </a:extLst>
          </p:cNvPr>
          <p:cNvSpPr>
            <a:spLocks noGrp="1"/>
          </p:cNvSpPr>
          <p:nvPr>
            <p:ph type="ftr" sz="quarter" idx="11"/>
          </p:nvPr>
        </p:nvSpPr>
        <p:spPr/>
        <p:txBody>
          <a:bodyPr/>
          <a:lstStyle/>
          <a:p>
            <a:r>
              <a:rPr lang="en-US"/>
              <a:t>Support Vector Machine - Loc Nguyen</a:t>
            </a:r>
          </a:p>
        </p:txBody>
      </p:sp>
      <p:sp>
        <p:nvSpPr>
          <p:cNvPr id="6" name="Slide Number Placeholder 5">
            <a:extLst>
              <a:ext uri="{FF2B5EF4-FFF2-40B4-BE49-F238E27FC236}">
                <a16:creationId xmlns:a16="http://schemas.microsoft.com/office/drawing/2014/main" id="{0B6BBE2E-8F10-CE2E-3936-CD44011AF51E}"/>
              </a:ext>
            </a:extLst>
          </p:cNvPr>
          <p:cNvSpPr>
            <a:spLocks noGrp="1"/>
          </p:cNvSpPr>
          <p:nvPr>
            <p:ph type="sldNum" sz="quarter" idx="12"/>
          </p:nvPr>
        </p:nvSpPr>
        <p:spPr/>
        <p:txBody>
          <a:bodyPr/>
          <a:lstStyle/>
          <a:p>
            <a:fld id="{5DB5036F-1FF2-46C4-8D2B-59C7E3B91952}" type="slidenum">
              <a:rPr lang="en-US" smtClean="0"/>
              <a:pPr/>
              <a:t>10</a:t>
            </a:fld>
            <a:endParaRPr lang="en-US"/>
          </a:p>
        </p:txBody>
      </p:sp>
    </p:spTree>
    <p:extLst>
      <p:ext uri="{BB962C8B-B14F-4D97-AF65-F5344CB8AC3E}">
        <p14:creationId xmlns:p14="http://schemas.microsoft.com/office/powerpoint/2010/main" val="40197973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04816-B432-7552-8F15-F84ED45B9263}"/>
              </a:ext>
            </a:extLst>
          </p:cNvPr>
          <p:cNvSpPr>
            <a:spLocks noGrp="1"/>
          </p:cNvSpPr>
          <p:nvPr>
            <p:ph type="title"/>
          </p:nvPr>
        </p:nvSpPr>
        <p:spPr/>
        <p:txBody>
          <a:bodyPr/>
          <a:lstStyle/>
          <a:p>
            <a:r>
              <a:rPr lang="en-US" dirty="0"/>
              <a:t>1. Support vector machine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F1E2BB8-DF77-88FF-3369-AFE3F5D12603}"/>
                  </a:ext>
                </a:extLst>
              </p:cNvPr>
              <p:cNvSpPr>
                <a:spLocks noGrp="1"/>
              </p:cNvSpPr>
              <p:nvPr>
                <p:ph idx="1"/>
              </p:nvPr>
            </p:nvSpPr>
            <p:spPr>
              <a:xfrm>
                <a:off x="436097" y="914399"/>
                <a:ext cx="11296357" cy="5176066"/>
              </a:xfrm>
            </p:spPr>
            <p:txBody>
              <a:bodyPr>
                <a:noAutofit/>
              </a:bodyPr>
              <a:lstStyle/>
              <a:p>
                <a:pPr marL="0" indent="0">
                  <a:buNone/>
                </a:pPr>
                <a:r>
                  <a:rPr lang="en-US" sz="1900" dirty="0">
                    <a:effectLst/>
                    <a:ea typeface="SimSun" panose="02010600030101010101" pitchFamily="2" charset="-122"/>
                  </a:rPr>
                  <a:t>If the positive penalty is infinity, </a:t>
                </a:r>
                <a14:m>
                  <m:oMath xmlns:m="http://schemas.openxmlformats.org/officeDocument/2006/math">
                    <m:r>
                      <a:rPr lang="en-US" sz="1900" i="1">
                        <a:effectLst/>
                        <a:latin typeface="Cambria Math" panose="02040503050406030204" pitchFamily="18" charset="0"/>
                        <a:ea typeface="SimSun" panose="02010600030101010101" pitchFamily="2" charset="-122"/>
                      </a:rPr>
                      <m:t>𝐶</m:t>
                    </m:r>
                    <m:r>
                      <a:rPr lang="en-US" sz="1900" i="1">
                        <a:effectLst/>
                        <a:latin typeface="Cambria Math" panose="02040503050406030204" pitchFamily="18" charset="0"/>
                        <a:ea typeface="SimSun" panose="02010600030101010101" pitchFamily="2" charset="-122"/>
                      </a:rPr>
                      <m:t>=+∞</m:t>
                    </m:r>
                  </m:oMath>
                </a14:m>
                <a:r>
                  <a:rPr lang="en-US" sz="1900" dirty="0">
                    <a:effectLst/>
                    <a:ea typeface="SimSun" panose="02010600030101010101" pitchFamily="2" charset="-122"/>
                  </a:rPr>
                  <a:t> then, target function </a:t>
                </a:r>
                <a14:m>
                  <m:oMath xmlns:m="http://schemas.openxmlformats.org/officeDocument/2006/math">
                    <m:r>
                      <a:rPr lang="en-US" sz="1900" i="1">
                        <a:effectLst/>
                        <a:latin typeface="Cambria Math" panose="02040503050406030204" pitchFamily="18" charset="0"/>
                        <a:ea typeface="SimSun" panose="02010600030101010101" pitchFamily="2" charset="-122"/>
                      </a:rPr>
                      <m:t>𝑓</m:t>
                    </m:r>
                    <m:d>
                      <m:dPr>
                        <m:ctrlPr>
                          <a:rPr lang="en-US" sz="1900" i="1">
                            <a:effectLst/>
                            <a:latin typeface="Cambria Math" panose="02040503050406030204" pitchFamily="18" charset="0"/>
                            <a:ea typeface="SimSun" panose="02010600030101010101" pitchFamily="2" charset="-122"/>
                          </a:rPr>
                        </m:ctrlPr>
                      </m:dPr>
                      <m:e>
                        <m:r>
                          <a:rPr lang="en-US" sz="1900" i="1">
                            <a:effectLst/>
                            <a:latin typeface="Cambria Math" panose="02040503050406030204" pitchFamily="18" charset="0"/>
                            <a:ea typeface="SimSun" panose="02010600030101010101" pitchFamily="2" charset="-122"/>
                          </a:rPr>
                          <m:t>𝑊</m:t>
                        </m:r>
                      </m:e>
                    </m:d>
                    <m:r>
                      <a:rPr lang="en-US" sz="1900" i="1">
                        <a:effectLst/>
                        <a:latin typeface="Cambria Math" panose="02040503050406030204" pitchFamily="18" charset="0"/>
                        <a:ea typeface="SimSun" panose="02010600030101010101" pitchFamily="2" charset="-122"/>
                      </a:rPr>
                      <m:t>=</m:t>
                    </m:r>
                    <m:f>
                      <m:fPr>
                        <m:ctrlPr>
                          <a:rPr lang="en-US" sz="1900" i="1">
                            <a:effectLst/>
                            <a:latin typeface="Cambria Math" panose="02040503050406030204" pitchFamily="18" charset="0"/>
                            <a:ea typeface="SimSun" panose="02010600030101010101" pitchFamily="2" charset="-122"/>
                          </a:rPr>
                        </m:ctrlPr>
                      </m:fPr>
                      <m:num>
                        <m:r>
                          <a:rPr lang="en-US" sz="1900" i="1">
                            <a:effectLst/>
                            <a:latin typeface="Cambria Math" panose="02040503050406030204" pitchFamily="18" charset="0"/>
                            <a:ea typeface="SimSun" panose="02010600030101010101" pitchFamily="2" charset="-122"/>
                          </a:rPr>
                          <m:t>1</m:t>
                        </m:r>
                      </m:num>
                      <m:den>
                        <m:r>
                          <a:rPr lang="en-US" sz="1900" i="1">
                            <a:effectLst/>
                            <a:latin typeface="Cambria Math" panose="02040503050406030204" pitchFamily="18" charset="0"/>
                            <a:ea typeface="SimSun" panose="02010600030101010101" pitchFamily="2" charset="-122"/>
                          </a:rPr>
                          <m:t>2</m:t>
                        </m:r>
                      </m:den>
                    </m:f>
                    <m:sSup>
                      <m:sSupPr>
                        <m:ctrlPr>
                          <a:rPr lang="en-US" sz="1900" i="1">
                            <a:effectLst/>
                            <a:latin typeface="Cambria Math" panose="02040503050406030204" pitchFamily="18" charset="0"/>
                            <a:ea typeface="SimSun" panose="02010600030101010101" pitchFamily="2" charset="-122"/>
                          </a:rPr>
                        </m:ctrlPr>
                      </m:sSupPr>
                      <m:e>
                        <m:d>
                          <m:dPr>
                            <m:begChr m:val="|"/>
                            <m:endChr m:val="|"/>
                            <m:ctrlPr>
                              <a:rPr lang="en-US" sz="1900" i="1">
                                <a:effectLst/>
                                <a:latin typeface="Cambria Math" panose="02040503050406030204" pitchFamily="18" charset="0"/>
                                <a:ea typeface="SimSun" panose="02010600030101010101" pitchFamily="2" charset="-122"/>
                              </a:rPr>
                            </m:ctrlPr>
                          </m:dPr>
                          <m:e>
                            <m:r>
                              <a:rPr lang="en-US" sz="1900" i="1">
                                <a:effectLst/>
                                <a:latin typeface="Cambria Math" panose="02040503050406030204" pitchFamily="18" charset="0"/>
                                <a:ea typeface="SimSun" panose="02010600030101010101" pitchFamily="2" charset="-122"/>
                              </a:rPr>
                              <m:t>𝑊</m:t>
                            </m:r>
                          </m:e>
                        </m:d>
                      </m:e>
                      <m:sup>
                        <m:r>
                          <a:rPr lang="en-US" sz="1900" i="1">
                            <a:effectLst/>
                            <a:latin typeface="Cambria Math" panose="02040503050406030204" pitchFamily="18" charset="0"/>
                            <a:ea typeface="SimSun" panose="02010600030101010101" pitchFamily="2" charset="-122"/>
                          </a:rPr>
                          <m:t>2</m:t>
                        </m:r>
                      </m:sup>
                    </m:sSup>
                    <m:r>
                      <a:rPr lang="en-US" sz="1900" i="1">
                        <a:effectLst/>
                        <a:latin typeface="Cambria Math" panose="02040503050406030204" pitchFamily="18" charset="0"/>
                        <a:ea typeface="SimSun" panose="02010600030101010101" pitchFamily="2" charset="-122"/>
                      </a:rPr>
                      <m:t>+</m:t>
                    </m:r>
                    <m:r>
                      <a:rPr lang="en-US" sz="1900" i="1">
                        <a:effectLst/>
                        <a:latin typeface="Cambria Math" panose="02040503050406030204" pitchFamily="18" charset="0"/>
                        <a:ea typeface="SimSun" panose="02010600030101010101" pitchFamily="2" charset="-122"/>
                      </a:rPr>
                      <m:t>𝐶</m:t>
                    </m:r>
                    <m:nary>
                      <m:naryPr>
                        <m:chr m:val="∑"/>
                        <m:limLoc m:val="undOvr"/>
                        <m:ctrlPr>
                          <a:rPr lang="en-US" sz="1900" i="1">
                            <a:effectLst/>
                            <a:latin typeface="Cambria Math" panose="02040503050406030204" pitchFamily="18" charset="0"/>
                            <a:ea typeface="SimSun" panose="02010600030101010101" pitchFamily="2" charset="-122"/>
                          </a:rPr>
                        </m:ctrlPr>
                      </m:naryPr>
                      <m:sub>
                        <m:r>
                          <a:rPr lang="en-US" sz="1900" i="1">
                            <a:effectLst/>
                            <a:latin typeface="Cambria Math" panose="02040503050406030204" pitchFamily="18" charset="0"/>
                            <a:ea typeface="SimSun" panose="02010600030101010101" pitchFamily="2" charset="-122"/>
                          </a:rPr>
                          <m:t>𝑖</m:t>
                        </m:r>
                        <m:r>
                          <a:rPr lang="en-US" sz="1900" i="1">
                            <a:effectLst/>
                            <a:latin typeface="Cambria Math" panose="02040503050406030204" pitchFamily="18" charset="0"/>
                            <a:ea typeface="SimSun" panose="02010600030101010101" pitchFamily="2" charset="-122"/>
                          </a:rPr>
                          <m:t>=1</m:t>
                        </m:r>
                      </m:sub>
                      <m:sup>
                        <m:r>
                          <a:rPr lang="en-US" sz="1900" i="1">
                            <a:effectLst/>
                            <a:latin typeface="Cambria Math" panose="02040503050406030204" pitchFamily="18" charset="0"/>
                            <a:ea typeface="SimSun" panose="02010600030101010101" pitchFamily="2" charset="-122"/>
                          </a:rPr>
                          <m:t>𝑛</m:t>
                        </m:r>
                      </m:sup>
                      <m:e>
                        <m:sSub>
                          <m:sSubPr>
                            <m:ctrlPr>
                              <a:rPr lang="en-US" sz="1900" i="1">
                                <a:effectLst/>
                                <a:latin typeface="Cambria Math" panose="02040503050406030204" pitchFamily="18" charset="0"/>
                                <a:ea typeface="SimSun" panose="02010600030101010101" pitchFamily="2" charset="-122"/>
                              </a:rPr>
                            </m:ctrlPr>
                          </m:sSubPr>
                          <m:e>
                            <m:r>
                              <a:rPr lang="en-US" sz="1900" i="1">
                                <a:effectLst/>
                                <a:latin typeface="Cambria Math" panose="02040503050406030204" pitchFamily="18" charset="0"/>
                                <a:ea typeface="SimSun" panose="02010600030101010101" pitchFamily="2" charset="-122"/>
                              </a:rPr>
                              <m:t>𝜉</m:t>
                            </m:r>
                          </m:e>
                          <m:sub>
                            <m:r>
                              <a:rPr lang="en-US" sz="1900" i="1">
                                <a:effectLst/>
                                <a:latin typeface="Cambria Math" panose="02040503050406030204" pitchFamily="18" charset="0"/>
                                <a:ea typeface="SimSun" panose="02010600030101010101" pitchFamily="2" charset="-122"/>
                              </a:rPr>
                              <m:t>𝑖</m:t>
                            </m:r>
                          </m:sub>
                        </m:sSub>
                      </m:e>
                    </m:nary>
                  </m:oMath>
                </a14:m>
                <a:r>
                  <a:rPr lang="en-US" sz="1900" dirty="0">
                    <a:effectLst/>
                    <a:ea typeface="SimSun" panose="02010600030101010101" pitchFamily="2" charset="-122"/>
                  </a:rPr>
                  <a:t> may get maximal when all errors </a:t>
                </a:r>
                <a:r>
                  <a:rPr lang="en-US" sz="1900" i="1" dirty="0" err="1">
                    <a:effectLst/>
                    <a:ea typeface="SimSun" panose="02010600030101010101" pitchFamily="2" charset="-122"/>
                  </a:rPr>
                  <a:t>ξ</a:t>
                </a:r>
                <a:r>
                  <a:rPr lang="en-US" sz="1900" i="1" baseline="-25000" dirty="0" err="1">
                    <a:effectLst/>
                    <a:ea typeface="SimSun" panose="02010600030101010101" pitchFamily="2" charset="-122"/>
                  </a:rPr>
                  <a:t>i</a:t>
                </a:r>
                <a:r>
                  <a:rPr lang="en-US" sz="1900" dirty="0">
                    <a:effectLst/>
                    <a:ea typeface="SimSun" panose="02010600030101010101" pitchFamily="2" charset="-122"/>
                  </a:rPr>
                  <a:t> must be 0, which leads to the perfect separation specified by aforementioned equation 1.4.</a:t>
                </a:r>
                <a:r>
                  <a:rPr lang="en-US" sz="1900" dirty="0"/>
                  <a:t> Equation 1.5 specifies the general form of constrained optimization originated from equation 1.4.</a:t>
                </a:r>
              </a:p>
              <a:p>
                <a:pPr marL="0" indent="0">
                  <a:buNone/>
                </a:pPr>
                <a14:m>
                  <m:oMathPara xmlns:m="http://schemas.openxmlformats.org/officeDocument/2006/math">
                    <m:oMathParaPr>
                      <m:jc m:val="right"/>
                    </m:oMathParaPr>
                    <m:oMath xmlns:m="http://schemas.openxmlformats.org/officeDocument/2006/math">
                      <m:d>
                        <m:dPr>
                          <m:begChr m:val="{"/>
                          <m:endChr m:val=""/>
                          <m:ctrlPr>
                            <a:rPr lang="en-US" sz="1900" i="1" smtClean="0">
                              <a:effectLst/>
                              <a:latin typeface="Cambria Math" panose="02040503050406030204" pitchFamily="18" charset="0"/>
                            </a:rPr>
                          </m:ctrlPr>
                        </m:dPr>
                        <m:e>
                          <m:m>
                            <m:mPr>
                              <m:mcs>
                                <m:mc>
                                  <m:mcPr>
                                    <m:count m:val="1"/>
                                    <m:mcJc m:val="center"/>
                                  </m:mcPr>
                                </m:mc>
                              </m:mcs>
                              <m:ctrlPr>
                                <a:rPr lang="en-US" sz="1900" i="1">
                                  <a:effectLst/>
                                  <a:latin typeface="Cambria Math" panose="02040503050406030204" pitchFamily="18" charset="0"/>
                                </a:rPr>
                              </m:ctrlPr>
                            </m:mPr>
                            <m:mr>
                              <m:e>
                                <m:func>
                                  <m:funcPr>
                                    <m:ctrlPr>
                                      <a:rPr lang="en-US" sz="1900" i="1">
                                        <a:effectLst/>
                                        <a:latin typeface="Cambria Math" panose="02040503050406030204" pitchFamily="18" charset="0"/>
                                      </a:rPr>
                                    </m:ctrlPr>
                                  </m:funcPr>
                                  <m:fName>
                                    <m:limLow>
                                      <m:limLowPr>
                                        <m:ctrlPr>
                                          <a:rPr lang="en-US" sz="1900" i="1">
                                            <a:effectLst/>
                                            <a:latin typeface="Cambria Math" panose="02040503050406030204" pitchFamily="18" charset="0"/>
                                          </a:rPr>
                                        </m:ctrlPr>
                                      </m:limLowPr>
                                      <m:e>
                                        <m:r>
                                          <m:rPr>
                                            <m:sty m:val="p"/>
                                          </m:rPr>
                                          <a:rPr lang="en-US" sz="1900">
                                            <a:effectLst/>
                                            <a:latin typeface="Cambria Math" panose="02040503050406030204" pitchFamily="18" charset="0"/>
                                            <a:ea typeface="SimSun" panose="02010600030101010101" pitchFamily="2" charset="-122"/>
                                          </a:rPr>
                                          <m:t>minimize</m:t>
                                        </m:r>
                                      </m:e>
                                      <m:lim>
                                        <m:r>
                                          <a:rPr lang="en-US" sz="1900" i="1">
                                            <a:effectLst/>
                                            <a:latin typeface="Cambria Math" panose="02040503050406030204" pitchFamily="18" charset="0"/>
                                            <a:ea typeface="SimSun" panose="02010600030101010101" pitchFamily="2" charset="-122"/>
                                          </a:rPr>
                                          <m:t>𝑊</m:t>
                                        </m:r>
                                        <m:r>
                                          <a:rPr lang="en-US" sz="1900" i="1">
                                            <a:effectLst/>
                                            <a:latin typeface="Cambria Math" panose="02040503050406030204" pitchFamily="18" charset="0"/>
                                            <a:ea typeface="SimSun" panose="02010600030101010101" pitchFamily="2" charset="-122"/>
                                          </a:rPr>
                                          <m:t>,</m:t>
                                        </m:r>
                                        <m:r>
                                          <a:rPr lang="en-US" sz="1900" i="1">
                                            <a:effectLst/>
                                            <a:latin typeface="Cambria Math" panose="02040503050406030204" pitchFamily="18" charset="0"/>
                                            <a:ea typeface="SimSun" panose="02010600030101010101" pitchFamily="2" charset="-122"/>
                                          </a:rPr>
                                          <m:t>𝑏</m:t>
                                        </m:r>
                                        <m:r>
                                          <a:rPr lang="en-US" sz="1900" i="1">
                                            <a:effectLst/>
                                            <a:latin typeface="Cambria Math" panose="02040503050406030204" pitchFamily="18" charset="0"/>
                                            <a:ea typeface="SimSun" panose="02010600030101010101" pitchFamily="2" charset="-122"/>
                                          </a:rPr>
                                          <m:t>,</m:t>
                                        </m:r>
                                        <m:r>
                                          <a:rPr lang="en-US" sz="1900" i="1">
                                            <a:effectLst/>
                                            <a:latin typeface="Cambria Math" panose="02040503050406030204" pitchFamily="18" charset="0"/>
                                            <a:ea typeface="SimSun" panose="02010600030101010101" pitchFamily="2" charset="-122"/>
                                          </a:rPr>
                                          <m:t>𝜉</m:t>
                                        </m:r>
                                      </m:lim>
                                    </m:limLow>
                                  </m:fName>
                                  <m:e>
                                    <m:f>
                                      <m:fPr>
                                        <m:ctrlPr>
                                          <a:rPr lang="en-US" sz="1900" i="1">
                                            <a:effectLst/>
                                            <a:latin typeface="Cambria Math" panose="02040503050406030204" pitchFamily="18" charset="0"/>
                                          </a:rPr>
                                        </m:ctrlPr>
                                      </m:fPr>
                                      <m:num>
                                        <m:r>
                                          <a:rPr lang="en-US" sz="1900" i="1">
                                            <a:effectLst/>
                                            <a:latin typeface="Cambria Math" panose="02040503050406030204" pitchFamily="18" charset="0"/>
                                            <a:ea typeface="SimSun" panose="02010600030101010101" pitchFamily="2" charset="-122"/>
                                          </a:rPr>
                                          <m:t>1</m:t>
                                        </m:r>
                                      </m:num>
                                      <m:den>
                                        <m:r>
                                          <a:rPr lang="en-US" sz="1900" i="1">
                                            <a:effectLst/>
                                            <a:latin typeface="Cambria Math" panose="02040503050406030204" pitchFamily="18" charset="0"/>
                                            <a:ea typeface="SimSun" panose="02010600030101010101" pitchFamily="2" charset="-122"/>
                                          </a:rPr>
                                          <m:t>2</m:t>
                                        </m:r>
                                      </m:den>
                                    </m:f>
                                    <m:sSup>
                                      <m:sSupPr>
                                        <m:ctrlPr>
                                          <a:rPr lang="en-US" sz="1900" i="1">
                                            <a:effectLst/>
                                            <a:latin typeface="Cambria Math" panose="02040503050406030204" pitchFamily="18" charset="0"/>
                                          </a:rPr>
                                        </m:ctrlPr>
                                      </m:sSupPr>
                                      <m:e>
                                        <m:d>
                                          <m:dPr>
                                            <m:begChr m:val="|"/>
                                            <m:endChr m:val="|"/>
                                            <m:ctrlPr>
                                              <a:rPr lang="en-US" sz="1900" i="1">
                                                <a:effectLst/>
                                                <a:latin typeface="Cambria Math" panose="02040503050406030204" pitchFamily="18" charset="0"/>
                                              </a:rPr>
                                            </m:ctrlPr>
                                          </m:dPr>
                                          <m:e>
                                            <m:r>
                                              <a:rPr lang="en-US" sz="1900" i="1">
                                                <a:effectLst/>
                                                <a:latin typeface="Cambria Math" panose="02040503050406030204" pitchFamily="18" charset="0"/>
                                                <a:ea typeface="SimSun" panose="02010600030101010101" pitchFamily="2" charset="-122"/>
                                              </a:rPr>
                                              <m:t>𝑊</m:t>
                                            </m:r>
                                          </m:e>
                                        </m:d>
                                      </m:e>
                                      <m:sup>
                                        <m:r>
                                          <a:rPr lang="en-US" sz="1900" i="1">
                                            <a:effectLst/>
                                            <a:latin typeface="Cambria Math" panose="02040503050406030204" pitchFamily="18" charset="0"/>
                                            <a:ea typeface="SimSun" panose="02010600030101010101" pitchFamily="2" charset="-122"/>
                                          </a:rPr>
                                          <m:t>2</m:t>
                                        </m:r>
                                      </m:sup>
                                    </m:sSup>
                                    <m:r>
                                      <a:rPr lang="en-US" sz="1900" i="1">
                                        <a:effectLst/>
                                        <a:latin typeface="Cambria Math" panose="02040503050406030204" pitchFamily="18" charset="0"/>
                                        <a:ea typeface="SimSun" panose="02010600030101010101" pitchFamily="2" charset="-122"/>
                                      </a:rPr>
                                      <m:t>+</m:t>
                                    </m:r>
                                    <m:r>
                                      <a:rPr lang="en-US" sz="1900" i="1">
                                        <a:effectLst/>
                                        <a:latin typeface="Cambria Math" panose="02040503050406030204" pitchFamily="18" charset="0"/>
                                        <a:ea typeface="SimSun" panose="02010600030101010101" pitchFamily="2" charset="-122"/>
                                      </a:rPr>
                                      <m:t>𝐶</m:t>
                                    </m:r>
                                    <m:nary>
                                      <m:naryPr>
                                        <m:chr m:val="∑"/>
                                        <m:limLoc m:val="undOvr"/>
                                        <m:ctrlPr>
                                          <a:rPr lang="en-US" sz="1900" i="1">
                                            <a:effectLst/>
                                            <a:latin typeface="Cambria Math" panose="02040503050406030204" pitchFamily="18" charset="0"/>
                                          </a:rPr>
                                        </m:ctrlPr>
                                      </m:naryPr>
                                      <m:sub>
                                        <m:r>
                                          <a:rPr lang="en-US" sz="1900" i="1">
                                            <a:effectLst/>
                                            <a:latin typeface="Cambria Math" panose="02040503050406030204" pitchFamily="18" charset="0"/>
                                            <a:ea typeface="SimSun" panose="02010600030101010101" pitchFamily="2" charset="-122"/>
                                          </a:rPr>
                                          <m:t>𝑖</m:t>
                                        </m:r>
                                        <m:r>
                                          <a:rPr lang="en-US" sz="1900" i="1">
                                            <a:effectLst/>
                                            <a:latin typeface="Cambria Math" panose="02040503050406030204" pitchFamily="18" charset="0"/>
                                            <a:ea typeface="SimSun" panose="02010600030101010101" pitchFamily="2" charset="-122"/>
                                          </a:rPr>
                                          <m:t>=1</m:t>
                                        </m:r>
                                      </m:sub>
                                      <m:sup>
                                        <m:r>
                                          <a:rPr lang="en-US" sz="1900" i="1">
                                            <a:effectLst/>
                                            <a:latin typeface="Cambria Math" panose="02040503050406030204" pitchFamily="18" charset="0"/>
                                            <a:ea typeface="SimSun" panose="02010600030101010101" pitchFamily="2" charset="-122"/>
                                          </a:rPr>
                                          <m:t>𝑛</m:t>
                                        </m:r>
                                      </m:sup>
                                      <m:e>
                                        <m:sSub>
                                          <m:sSubPr>
                                            <m:ctrlPr>
                                              <a:rPr lang="en-US" sz="1900" i="1">
                                                <a:effectLst/>
                                                <a:latin typeface="Cambria Math" panose="02040503050406030204" pitchFamily="18" charset="0"/>
                                              </a:rPr>
                                            </m:ctrlPr>
                                          </m:sSubPr>
                                          <m:e>
                                            <m:r>
                                              <a:rPr lang="en-US" sz="1900" i="1">
                                                <a:effectLst/>
                                                <a:latin typeface="Cambria Math" panose="02040503050406030204" pitchFamily="18" charset="0"/>
                                                <a:ea typeface="SimSun" panose="02010600030101010101" pitchFamily="2" charset="-122"/>
                                              </a:rPr>
                                              <m:t>𝜉</m:t>
                                            </m:r>
                                          </m:e>
                                          <m:sub>
                                            <m:r>
                                              <a:rPr lang="en-US" sz="1900" i="1">
                                                <a:effectLst/>
                                                <a:latin typeface="Cambria Math" panose="02040503050406030204" pitchFamily="18" charset="0"/>
                                                <a:ea typeface="SimSun" panose="02010600030101010101" pitchFamily="2" charset="-122"/>
                                              </a:rPr>
                                              <m:t>𝑖</m:t>
                                            </m:r>
                                          </m:sub>
                                        </m:sSub>
                                      </m:e>
                                    </m:nary>
                                  </m:e>
                                </m:func>
                              </m:e>
                            </m:mr>
                            <m:mr>
                              <m:e>
                                <m:r>
                                  <m:rPr>
                                    <m:sty m:val="p"/>
                                  </m:rPr>
                                  <a:rPr lang="en-US" sz="1900">
                                    <a:effectLst/>
                                    <a:latin typeface="Cambria Math" panose="02040503050406030204" pitchFamily="18" charset="0"/>
                                    <a:ea typeface="SimSun" panose="02010600030101010101" pitchFamily="2" charset="-122"/>
                                  </a:rPr>
                                  <m:t>subject</m:t>
                                </m:r>
                                <m:r>
                                  <a:rPr lang="en-US" sz="1900">
                                    <a:effectLst/>
                                    <a:latin typeface="Cambria Math" panose="02040503050406030204" pitchFamily="18" charset="0"/>
                                    <a:ea typeface="SimSun" panose="02010600030101010101" pitchFamily="2" charset="-122"/>
                                  </a:rPr>
                                  <m:t> </m:t>
                                </m:r>
                                <m:r>
                                  <m:rPr>
                                    <m:sty m:val="p"/>
                                  </m:rPr>
                                  <a:rPr lang="en-US" sz="1900">
                                    <a:effectLst/>
                                    <a:latin typeface="Cambria Math" panose="02040503050406030204" pitchFamily="18" charset="0"/>
                                    <a:ea typeface="SimSun" panose="02010600030101010101" pitchFamily="2" charset="-122"/>
                                  </a:rPr>
                                  <m:t>to</m:t>
                                </m:r>
                                <m:r>
                                  <a:rPr lang="en-US" sz="1900">
                                    <a:effectLst/>
                                    <a:latin typeface="Cambria Math" panose="02040503050406030204" pitchFamily="18" charset="0"/>
                                    <a:ea typeface="SimSun" panose="02010600030101010101" pitchFamily="2" charset="-122"/>
                                  </a:rPr>
                                  <m:t>  </m:t>
                                </m:r>
                                <m:m>
                                  <m:mPr>
                                    <m:mcs>
                                      <m:mc>
                                        <m:mcPr>
                                          <m:count m:val="1"/>
                                          <m:mcJc m:val="center"/>
                                        </m:mcPr>
                                      </m:mc>
                                    </m:mcs>
                                    <m:ctrlPr>
                                      <a:rPr lang="en-US" sz="1900" i="1">
                                        <a:effectLst/>
                                        <a:latin typeface="Cambria Math" panose="02040503050406030204" pitchFamily="18" charset="0"/>
                                      </a:rPr>
                                    </m:ctrlPr>
                                  </m:mPr>
                                  <m:mr>
                                    <m:e>
                                      <m:r>
                                        <a:rPr lang="en-US" sz="1900" i="1">
                                          <a:effectLst/>
                                          <a:latin typeface="Cambria Math" panose="02040503050406030204" pitchFamily="18" charset="0"/>
                                          <a:ea typeface="SimSun" panose="02010600030101010101" pitchFamily="2" charset="-122"/>
                                        </a:rPr>
                                        <m:t>1−</m:t>
                                      </m:r>
                                      <m:sSub>
                                        <m:sSubPr>
                                          <m:ctrlPr>
                                            <a:rPr lang="en-US" sz="1900" i="1">
                                              <a:effectLst/>
                                              <a:latin typeface="Cambria Math" panose="02040503050406030204" pitchFamily="18" charset="0"/>
                                            </a:rPr>
                                          </m:ctrlPr>
                                        </m:sSubPr>
                                        <m:e>
                                          <m:r>
                                            <a:rPr lang="en-US" sz="1900" i="1">
                                              <a:effectLst/>
                                              <a:latin typeface="Cambria Math" panose="02040503050406030204" pitchFamily="18" charset="0"/>
                                              <a:ea typeface="SimSun" panose="02010600030101010101" pitchFamily="2" charset="-122"/>
                                            </a:rPr>
                                            <m:t>𝑦</m:t>
                                          </m:r>
                                        </m:e>
                                        <m:sub>
                                          <m:r>
                                            <a:rPr lang="en-US" sz="1900" i="1">
                                              <a:effectLst/>
                                              <a:latin typeface="Cambria Math" panose="02040503050406030204" pitchFamily="18" charset="0"/>
                                              <a:ea typeface="SimSun" panose="02010600030101010101" pitchFamily="2" charset="-122"/>
                                            </a:rPr>
                                            <m:t>𝑖</m:t>
                                          </m:r>
                                        </m:sub>
                                      </m:sSub>
                                      <m:d>
                                        <m:dPr>
                                          <m:ctrlPr>
                                            <a:rPr lang="en-US" sz="1900" i="1">
                                              <a:effectLst/>
                                              <a:latin typeface="Cambria Math" panose="02040503050406030204" pitchFamily="18" charset="0"/>
                                            </a:rPr>
                                          </m:ctrlPr>
                                        </m:dPr>
                                        <m:e>
                                          <m:r>
                                            <a:rPr lang="en-US" sz="1900" i="1">
                                              <a:effectLst/>
                                              <a:latin typeface="Cambria Math" panose="02040503050406030204" pitchFamily="18" charset="0"/>
                                              <a:ea typeface="SimSun" panose="02010600030101010101" pitchFamily="2" charset="-122"/>
                                            </a:rPr>
                                            <m:t>𝑊</m:t>
                                          </m:r>
                                          <m:r>
                                            <a:rPr lang="en-US" sz="1900" i="1">
                                              <a:effectLst/>
                                              <a:latin typeface="Cambria Math" panose="02040503050406030204" pitchFamily="18" charset="0"/>
                                              <a:ea typeface="SimSun" panose="02010600030101010101" pitchFamily="2" charset="-122"/>
                                            </a:rPr>
                                            <m:t>∘</m:t>
                                          </m:r>
                                          <m:sSub>
                                            <m:sSubPr>
                                              <m:ctrlPr>
                                                <a:rPr lang="en-US" sz="1900" i="1">
                                                  <a:effectLst/>
                                                  <a:latin typeface="Cambria Math" panose="02040503050406030204" pitchFamily="18" charset="0"/>
                                                </a:rPr>
                                              </m:ctrlPr>
                                            </m:sSubPr>
                                            <m:e>
                                              <m:r>
                                                <a:rPr lang="en-US" sz="1900" i="1">
                                                  <a:effectLst/>
                                                  <a:latin typeface="Cambria Math" panose="02040503050406030204" pitchFamily="18" charset="0"/>
                                                  <a:ea typeface="SimSun" panose="02010600030101010101" pitchFamily="2" charset="-122"/>
                                                </a:rPr>
                                                <m:t>𝑋</m:t>
                                              </m:r>
                                            </m:e>
                                            <m:sub>
                                              <m:r>
                                                <a:rPr lang="en-US" sz="1900" i="1">
                                                  <a:effectLst/>
                                                  <a:latin typeface="Cambria Math" panose="02040503050406030204" pitchFamily="18" charset="0"/>
                                                  <a:ea typeface="SimSun" panose="02010600030101010101" pitchFamily="2" charset="-122"/>
                                                </a:rPr>
                                                <m:t>𝑖</m:t>
                                              </m:r>
                                            </m:sub>
                                          </m:sSub>
                                          <m:r>
                                            <a:rPr lang="en-US" sz="1900" i="1">
                                              <a:effectLst/>
                                              <a:latin typeface="Cambria Math" panose="02040503050406030204" pitchFamily="18" charset="0"/>
                                              <a:ea typeface="SimSun" panose="02010600030101010101" pitchFamily="2" charset="-122"/>
                                            </a:rPr>
                                            <m:t>−</m:t>
                                          </m:r>
                                          <m:r>
                                            <a:rPr lang="en-US" sz="1900" i="1">
                                              <a:effectLst/>
                                              <a:latin typeface="Cambria Math" panose="02040503050406030204" pitchFamily="18" charset="0"/>
                                              <a:ea typeface="SimSun" panose="02010600030101010101" pitchFamily="2" charset="-122"/>
                                            </a:rPr>
                                            <m:t>𝑏</m:t>
                                          </m:r>
                                        </m:e>
                                      </m:d>
                                      <m:r>
                                        <a:rPr lang="en-US" sz="1900" i="1">
                                          <a:effectLst/>
                                          <a:latin typeface="Cambria Math" panose="02040503050406030204" pitchFamily="18" charset="0"/>
                                          <a:ea typeface="SimSun" panose="02010600030101010101" pitchFamily="2" charset="-122"/>
                                        </a:rPr>
                                        <m:t>−</m:t>
                                      </m:r>
                                      <m:sSub>
                                        <m:sSubPr>
                                          <m:ctrlPr>
                                            <a:rPr lang="en-US" sz="1900" i="1">
                                              <a:effectLst/>
                                              <a:latin typeface="Cambria Math" panose="02040503050406030204" pitchFamily="18" charset="0"/>
                                            </a:rPr>
                                          </m:ctrlPr>
                                        </m:sSubPr>
                                        <m:e>
                                          <m:r>
                                            <a:rPr lang="en-US" sz="1900" i="1">
                                              <a:effectLst/>
                                              <a:latin typeface="Cambria Math" panose="02040503050406030204" pitchFamily="18" charset="0"/>
                                              <a:ea typeface="SimSun" panose="02010600030101010101" pitchFamily="2" charset="-122"/>
                                            </a:rPr>
                                            <m:t>𝜉</m:t>
                                          </m:r>
                                        </m:e>
                                        <m:sub>
                                          <m:r>
                                            <a:rPr lang="en-US" sz="1900" i="1">
                                              <a:effectLst/>
                                              <a:latin typeface="Cambria Math" panose="02040503050406030204" pitchFamily="18" charset="0"/>
                                              <a:ea typeface="SimSun" panose="02010600030101010101" pitchFamily="2" charset="-122"/>
                                            </a:rPr>
                                            <m:t>𝑖</m:t>
                                          </m:r>
                                        </m:sub>
                                      </m:sSub>
                                      <m:r>
                                        <a:rPr lang="en-US" sz="1900" i="1">
                                          <a:effectLst/>
                                          <a:latin typeface="Cambria Math" panose="02040503050406030204" pitchFamily="18" charset="0"/>
                                          <a:ea typeface="SimSun" panose="02010600030101010101" pitchFamily="2" charset="-122"/>
                                        </a:rPr>
                                        <m:t>≤0,∀</m:t>
                                      </m:r>
                                      <m:r>
                                        <a:rPr lang="en-US" sz="1900" i="1">
                                          <a:effectLst/>
                                          <a:latin typeface="Cambria Math" panose="02040503050406030204" pitchFamily="18" charset="0"/>
                                          <a:ea typeface="SimSun" panose="02010600030101010101" pitchFamily="2" charset="-122"/>
                                        </a:rPr>
                                        <m:t>𝑖</m:t>
                                      </m:r>
                                      <m:r>
                                        <a:rPr lang="en-US" sz="1900" i="1">
                                          <a:effectLst/>
                                          <a:latin typeface="Cambria Math" panose="02040503050406030204" pitchFamily="18" charset="0"/>
                                          <a:ea typeface="SimSun" panose="02010600030101010101" pitchFamily="2" charset="-122"/>
                                        </a:rPr>
                                        <m:t>=</m:t>
                                      </m:r>
                                      <m:acc>
                                        <m:accPr>
                                          <m:chr m:val="̅"/>
                                          <m:ctrlPr>
                                            <a:rPr lang="en-US" sz="1900" i="1">
                                              <a:effectLst/>
                                              <a:latin typeface="Cambria Math" panose="02040503050406030204" pitchFamily="18" charset="0"/>
                                            </a:rPr>
                                          </m:ctrlPr>
                                        </m:accPr>
                                        <m:e>
                                          <m:r>
                                            <a:rPr lang="en-US" sz="1900" i="1">
                                              <a:effectLst/>
                                              <a:latin typeface="Cambria Math" panose="02040503050406030204" pitchFamily="18" charset="0"/>
                                              <a:ea typeface="SimSun" panose="02010600030101010101" pitchFamily="2" charset="-122"/>
                                            </a:rPr>
                                            <m:t>1,</m:t>
                                          </m:r>
                                          <m:r>
                                            <a:rPr lang="en-US" sz="1900" i="1">
                                              <a:effectLst/>
                                              <a:latin typeface="Cambria Math" panose="02040503050406030204" pitchFamily="18" charset="0"/>
                                              <a:ea typeface="SimSun" panose="02010600030101010101" pitchFamily="2" charset="-122"/>
                                            </a:rPr>
                                            <m:t>𝑛</m:t>
                                          </m:r>
                                        </m:e>
                                      </m:acc>
                                    </m:e>
                                  </m:mr>
                                  <m:mr>
                                    <m:e>
                                      <m:r>
                                        <a:rPr lang="en-US" sz="1900" i="1">
                                          <a:effectLst/>
                                          <a:latin typeface="Cambria Math" panose="02040503050406030204" pitchFamily="18" charset="0"/>
                                          <a:ea typeface="SimSun" panose="02010600030101010101" pitchFamily="2" charset="-122"/>
                                        </a:rPr>
                                        <m:t>−</m:t>
                                      </m:r>
                                      <m:sSub>
                                        <m:sSubPr>
                                          <m:ctrlPr>
                                            <a:rPr lang="en-US" sz="1900" i="1">
                                              <a:effectLst/>
                                              <a:latin typeface="Cambria Math" panose="02040503050406030204" pitchFamily="18" charset="0"/>
                                            </a:rPr>
                                          </m:ctrlPr>
                                        </m:sSubPr>
                                        <m:e>
                                          <m:r>
                                            <a:rPr lang="en-US" sz="1900" i="1">
                                              <a:effectLst/>
                                              <a:latin typeface="Cambria Math" panose="02040503050406030204" pitchFamily="18" charset="0"/>
                                              <a:ea typeface="SimSun" panose="02010600030101010101" pitchFamily="2" charset="-122"/>
                                            </a:rPr>
                                            <m:t>𝜉</m:t>
                                          </m:r>
                                        </m:e>
                                        <m:sub>
                                          <m:r>
                                            <a:rPr lang="en-US" sz="1900" i="1">
                                              <a:effectLst/>
                                              <a:latin typeface="Cambria Math" panose="02040503050406030204" pitchFamily="18" charset="0"/>
                                              <a:ea typeface="SimSun" panose="02010600030101010101" pitchFamily="2" charset="-122"/>
                                            </a:rPr>
                                            <m:t>𝑖</m:t>
                                          </m:r>
                                        </m:sub>
                                      </m:sSub>
                                      <m:r>
                                        <a:rPr lang="en-US" sz="1900" i="1">
                                          <a:effectLst/>
                                          <a:latin typeface="Cambria Math" panose="02040503050406030204" pitchFamily="18" charset="0"/>
                                          <a:ea typeface="SimSun" panose="02010600030101010101" pitchFamily="2" charset="-122"/>
                                        </a:rPr>
                                        <m:t>≤0,∀</m:t>
                                      </m:r>
                                      <m:r>
                                        <a:rPr lang="en-US" sz="1900" i="1">
                                          <a:effectLst/>
                                          <a:latin typeface="Cambria Math" panose="02040503050406030204" pitchFamily="18" charset="0"/>
                                          <a:ea typeface="SimSun" panose="02010600030101010101" pitchFamily="2" charset="-122"/>
                                        </a:rPr>
                                        <m:t>𝑖</m:t>
                                      </m:r>
                                      <m:r>
                                        <a:rPr lang="en-US" sz="1900" i="1">
                                          <a:effectLst/>
                                          <a:latin typeface="Cambria Math" panose="02040503050406030204" pitchFamily="18" charset="0"/>
                                          <a:ea typeface="SimSun" panose="02010600030101010101" pitchFamily="2" charset="-122"/>
                                        </a:rPr>
                                        <m:t>=</m:t>
                                      </m:r>
                                      <m:acc>
                                        <m:accPr>
                                          <m:chr m:val="̅"/>
                                          <m:ctrlPr>
                                            <a:rPr lang="en-US" sz="1900" i="1">
                                              <a:effectLst/>
                                              <a:latin typeface="Cambria Math" panose="02040503050406030204" pitchFamily="18" charset="0"/>
                                            </a:rPr>
                                          </m:ctrlPr>
                                        </m:accPr>
                                        <m:e>
                                          <m:r>
                                            <a:rPr lang="en-US" sz="1900" i="1">
                                              <a:effectLst/>
                                              <a:latin typeface="Cambria Math" panose="02040503050406030204" pitchFamily="18" charset="0"/>
                                              <a:ea typeface="SimSun" panose="02010600030101010101" pitchFamily="2" charset="-122"/>
                                            </a:rPr>
                                            <m:t>1,</m:t>
                                          </m:r>
                                          <m:r>
                                            <a:rPr lang="en-US" sz="1900" i="1">
                                              <a:effectLst/>
                                              <a:latin typeface="Cambria Math" panose="02040503050406030204" pitchFamily="18" charset="0"/>
                                              <a:ea typeface="SimSun" panose="02010600030101010101" pitchFamily="2" charset="-122"/>
                                            </a:rPr>
                                            <m:t>𝑛</m:t>
                                          </m:r>
                                        </m:e>
                                      </m:acc>
                                    </m:e>
                                  </m:mr>
                                </m:m>
                                <m:r>
                                  <a:rPr lang="en-US" sz="1900" i="1">
                                    <a:effectLst/>
                                    <a:latin typeface="Cambria Math" panose="02040503050406030204" pitchFamily="18" charset="0"/>
                                    <a:ea typeface="SimSun" panose="02010600030101010101" pitchFamily="2" charset="-122"/>
                                  </a:rPr>
                                  <m:t> </m:t>
                                </m:r>
                              </m:e>
                            </m:mr>
                          </m:m>
                        </m:e>
                      </m:d>
                      <m:r>
                        <a:rPr lang="en-US" sz="1900" b="0" i="1" smtClean="0">
                          <a:effectLst/>
                          <a:latin typeface="Cambria Math" panose="02040503050406030204" pitchFamily="18" charset="0"/>
                          <a:ea typeface="SimSun" panose="02010600030101010101" pitchFamily="2" charset="-122"/>
                        </a:rPr>
                        <m:t>    (1.5)</m:t>
                      </m:r>
                    </m:oMath>
                  </m:oMathPara>
                </a14:m>
                <a:endParaRPr lang="en-US" sz="1900" dirty="0">
                  <a:effectLst/>
                  <a:ea typeface="SimSun" panose="02010600030101010101" pitchFamily="2" charset="-122"/>
                </a:endParaRPr>
              </a:p>
              <a:p>
                <a:pPr marL="0" marR="0" indent="0" algn="just">
                  <a:spcBef>
                    <a:spcPts val="0"/>
                  </a:spcBef>
                  <a:spcAft>
                    <a:spcPts val="0"/>
                  </a:spcAft>
                  <a:buNone/>
                </a:pPr>
                <a:r>
                  <a:rPr lang="en-US" sz="1900" dirty="0">
                    <a:effectLst/>
                    <a:ea typeface="SimSun" panose="02010600030101010101" pitchFamily="2" charset="-122"/>
                  </a:rPr>
                  <a:t>Where </a:t>
                </a:r>
                <a:r>
                  <a:rPr lang="en-US" sz="1900" i="1" dirty="0">
                    <a:effectLst/>
                    <a:ea typeface="SimSun" panose="02010600030101010101" pitchFamily="2" charset="-122"/>
                  </a:rPr>
                  <a:t>C</a:t>
                </a:r>
                <a:r>
                  <a:rPr lang="en-US" sz="1900" dirty="0">
                    <a:effectLst/>
                    <a:ea typeface="SimSun" panose="02010600030101010101" pitchFamily="2" charset="-122"/>
                  </a:rPr>
                  <a:t> ≥ 0 is the penalty. The </a:t>
                </a:r>
                <a:r>
                  <a:rPr lang="en-US" sz="1900" i="1" dirty="0" err="1">
                    <a:effectLst/>
                    <a:ea typeface="SimSun" panose="02010600030101010101" pitchFamily="2" charset="-122"/>
                  </a:rPr>
                  <a:t>Lagrangian</a:t>
                </a:r>
                <a:r>
                  <a:rPr lang="en-US" sz="1900" i="1" dirty="0">
                    <a:effectLst/>
                    <a:ea typeface="SimSun" panose="02010600030101010101" pitchFamily="2" charset="-122"/>
                  </a:rPr>
                  <a:t> function</a:t>
                </a:r>
                <a:r>
                  <a:rPr lang="en-US" sz="1900" dirty="0">
                    <a:effectLst/>
                    <a:ea typeface="SimSun" panose="02010600030101010101" pitchFamily="2" charset="-122"/>
                  </a:rPr>
                  <a:t> (Boyd &amp; </a:t>
                </a:r>
                <a:r>
                  <a:rPr lang="en-US" sz="1900" dirty="0" err="1">
                    <a:effectLst/>
                    <a:ea typeface="SimSun" panose="02010600030101010101" pitchFamily="2" charset="-122"/>
                  </a:rPr>
                  <a:t>Vandenberghe</a:t>
                </a:r>
                <a:r>
                  <a:rPr lang="en-US" sz="1900" dirty="0">
                    <a:effectLst/>
                    <a:ea typeface="SimSun" panose="02010600030101010101" pitchFamily="2" charset="-122"/>
                  </a:rPr>
                  <a:t>, 2009, p. 215) is constructed from constrained optimization problem specified by equation 1.5. Let </a:t>
                </a:r>
                <a:r>
                  <a:rPr lang="en-US" sz="1900" i="1" dirty="0">
                    <a:effectLst/>
                    <a:ea typeface="SimSun" panose="02010600030101010101" pitchFamily="2" charset="-122"/>
                  </a:rPr>
                  <a:t>L</a:t>
                </a:r>
                <a:r>
                  <a:rPr lang="en-US" sz="1900" dirty="0">
                    <a:effectLst/>
                    <a:ea typeface="SimSun" panose="02010600030101010101" pitchFamily="2" charset="-122"/>
                  </a:rPr>
                  <a:t>(</a:t>
                </a:r>
                <a:r>
                  <a:rPr lang="en-US" sz="1900" i="1" dirty="0">
                    <a:effectLst/>
                    <a:ea typeface="SimSun" panose="02010600030101010101" pitchFamily="2" charset="-122"/>
                  </a:rPr>
                  <a:t>W</a:t>
                </a:r>
                <a:r>
                  <a:rPr lang="en-US" sz="1900" dirty="0">
                    <a:effectLst/>
                    <a:ea typeface="SimSun" panose="02010600030101010101" pitchFamily="2" charset="-122"/>
                  </a:rPr>
                  <a:t>, </a:t>
                </a:r>
                <a:r>
                  <a:rPr lang="en-US" sz="1900" i="1" dirty="0">
                    <a:effectLst/>
                    <a:ea typeface="SimSun" panose="02010600030101010101" pitchFamily="2" charset="-122"/>
                  </a:rPr>
                  <a:t>b</a:t>
                </a:r>
                <a:r>
                  <a:rPr lang="en-US" sz="1900" dirty="0">
                    <a:effectLst/>
                    <a:ea typeface="SimSun" panose="02010600030101010101" pitchFamily="2" charset="-122"/>
                  </a:rPr>
                  <a:t>, </a:t>
                </a:r>
                <a:r>
                  <a:rPr lang="en-US" sz="1900" i="1" dirty="0">
                    <a:effectLst/>
                    <a:ea typeface="SimSun" panose="02010600030101010101" pitchFamily="2" charset="-122"/>
                  </a:rPr>
                  <a:t>ξ</a:t>
                </a:r>
                <a:r>
                  <a:rPr lang="en-US" sz="1900" dirty="0">
                    <a:effectLst/>
                    <a:ea typeface="SimSun" panose="02010600030101010101" pitchFamily="2" charset="-122"/>
                  </a:rPr>
                  <a:t>, </a:t>
                </a:r>
                <a:r>
                  <a:rPr lang="en-US" sz="1900" i="1" dirty="0">
                    <a:effectLst/>
                    <a:ea typeface="SimSun" panose="02010600030101010101" pitchFamily="2" charset="-122"/>
                  </a:rPr>
                  <a:t>λ</a:t>
                </a:r>
                <a:r>
                  <a:rPr lang="en-US" sz="1900" dirty="0">
                    <a:effectLst/>
                    <a:ea typeface="SimSun" panose="02010600030101010101" pitchFamily="2" charset="-122"/>
                  </a:rPr>
                  <a:t>,</a:t>
                </a:r>
                <a:r>
                  <a:rPr lang="en-US" sz="1900" i="1" dirty="0">
                    <a:effectLst/>
                    <a:ea typeface="SimSun" panose="02010600030101010101" pitchFamily="2" charset="-122"/>
                  </a:rPr>
                  <a:t> μ</a:t>
                </a:r>
                <a:r>
                  <a:rPr lang="en-US" sz="1900" dirty="0">
                    <a:effectLst/>
                    <a:ea typeface="SimSun" panose="02010600030101010101" pitchFamily="2" charset="-122"/>
                  </a:rPr>
                  <a:t>) be </a:t>
                </a:r>
                <a:r>
                  <a:rPr lang="en-US" sz="1900" dirty="0" err="1">
                    <a:effectLst/>
                    <a:ea typeface="SimSun" panose="02010600030101010101" pitchFamily="2" charset="-122"/>
                  </a:rPr>
                  <a:t>Lagrangian</a:t>
                </a:r>
                <a:r>
                  <a:rPr lang="en-US" sz="1900" dirty="0">
                    <a:effectLst/>
                    <a:ea typeface="SimSun" panose="02010600030101010101" pitchFamily="2" charset="-122"/>
                  </a:rPr>
                  <a:t> function where </a:t>
                </a:r>
                <a:r>
                  <a:rPr lang="en-US" sz="1900" i="1" dirty="0">
                    <a:effectLst/>
                    <a:ea typeface="SimSun" panose="02010600030101010101" pitchFamily="2" charset="-122"/>
                  </a:rPr>
                  <a:t>λ=</a:t>
                </a:r>
                <a:r>
                  <a:rPr lang="en-US" sz="1900" dirty="0">
                    <a:effectLst/>
                    <a:ea typeface="SimSun" panose="02010600030101010101" pitchFamily="2" charset="-122"/>
                  </a:rPr>
                  <a:t>(</a:t>
                </a:r>
                <a:r>
                  <a:rPr lang="en-US" sz="1900" i="1" dirty="0">
                    <a:effectLst/>
                    <a:ea typeface="SimSun" panose="02010600030101010101" pitchFamily="2" charset="-122"/>
                  </a:rPr>
                  <a:t>λ</a:t>
                </a:r>
                <a:r>
                  <a:rPr lang="en-US" sz="1900" baseline="-25000" dirty="0">
                    <a:effectLst/>
                    <a:ea typeface="SimSun" panose="02010600030101010101" pitchFamily="2" charset="-122"/>
                  </a:rPr>
                  <a:t>1</a:t>
                </a:r>
                <a:r>
                  <a:rPr lang="en-US" sz="1900" dirty="0">
                    <a:effectLst/>
                    <a:ea typeface="SimSun" panose="02010600030101010101" pitchFamily="2" charset="-122"/>
                  </a:rPr>
                  <a:t>, </a:t>
                </a:r>
                <a:r>
                  <a:rPr lang="en-US" sz="1900" i="1" dirty="0">
                    <a:effectLst/>
                    <a:ea typeface="SimSun" panose="02010600030101010101" pitchFamily="2" charset="-122"/>
                  </a:rPr>
                  <a:t>λ</a:t>
                </a:r>
                <a:r>
                  <a:rPr lang="en-US" sz="1900" baseline="-25000" dirty="0">
                    <a:effectLst/>
                    <a:ea typeface="SimSun" panose="02010600030101010101" pitchFamily="2" charset="-122"/>
                  </a:rPr>
                  <a:t>2</a:t>
                </a:r>
                <a:r>
                  <a:rPr lang="en-US" sz="1900" dirty="0">
                    <a:effectLst/>
                    <a:ea typeface="SimSun" panose="02010600030101010101" pitchFamily="2" charset="-122"/>
                  </a:rPr>
                  <a:t>,…, </a:t>
                </a:r>
                <a:r>
                  <a:rPr lang="en-US" sz="1900" i="1" dirty="0" err="1">
                    <a:effectLst/>
                    <a:ea typeface="SimSun" panose="02010600030101010101" pitchFamily="2" charset="-122"/>
                  </a:rPr>
                  <a:t>λ</a:t>
                </a:r>
                <a:r>
                  <a:rPr lang="en-US" sz="1900" i="1" baseline="-25000" dirty="0" err="1">
                    <a:effectLst/>
                    <a:ea typeface="SimSun" panose="02010600030101010101" pitchFamily="2" charset="-122"/>
                  </a:rPr>
                  <a:t>n</a:t>
                </a:r>
                <a:r>
                  <a:rPr lang="en-US" sz="1900" dirty="0">
                    <a:effectLst/>
                    <a:ea typeface="SimSun" panose="02010600030101010101" pitchFamily="2" charset="-122"/>
                  </a:rPr>
                  <a:t>) and </a:t>
                </a:r>
                <a:r>
                  <a:rPr lang="en-US" sz="1900" i="1" dirty="0">
                    <a:effectLst/>
                    <a:ea typeface="SimSun" panose="02010600030101010101" pitchFamily="2" charset="-122"/>
                  </a:rPr>
                  <a:t>μ=</a:t>
                </a:r>
                <a:r>
                  <a:rPr lang="en-US" sz="1900" dirty="0">
                    <a:effectLst/>
                    <a:ea typeface="SimSun" panose="02010600030101010101" pitchFamily="2" charset="-122"/>
                  </a:rPr>
                  <a:t>(</a:t>
                </a:r>
                <a:r>
                  <a:rPr lang="en-US" sz="1900" i="1" dirty="0">
                    <a:effectLst/>
                    <a:ea typeface="SimSun" panose="02010600030101010101" pitchFamily="2" charset="-122"/>
                  </a:rPr>
                  <a:t>μ</a:t>
                </a:r>
                <a:r>
                  <a:rPr lang="en-US" sz="1900" baseline="-25000" dirty="0">
                    <a:effectLst/>
                    <a:ea typeface="SimSun" panose="02010600030101010101" pitchFamily="2" charset="-122"/>
                  </a:rPr>
                  <a:t>1</a:t>
                </a:r>
                <a:r>
                  <a:rPr lang="en-US" sz="1900" dirty="0">
                    <a:effectLst/>
                    <a:ea typeface="SimSun" panose="02010600030101010101" pitchFamily="2" charset="-122"/>
                  </a:rPr>
                  <a:t>, </a:t>
                </a:r>
                <a:r>
                  <a:rPr lang="en-US" sz="1900" i="1" dirty="0">
                    <a:effectLst/>
                    <a:ea typeface="SimSun" panose="02010600030101010101" pitchFamily="2" charset="-122"/>
                  </a:rPr>
                  <a:t>μ</a:t>
                </a:r>
                <a:r>
                  <a:rPr lang="en-US" sz="1900" baseline="-25000" dirty="0">
                    <a:effectLst/>
                    <a:ea typeface="SimSun" panose="02010600030101010101" pitchFamily="2" charset="-122"/>
                  </a:rPr>
                  <a:t>2</a:t>
                </a:r>
                <a:r>
                  <a:rPr lang="en-US" sz="1900" dirty="0">
                    <a:effectLst/>
                    <a:ea typeface="SimSun" panose="02010600030101010101" pitchFamily="2" charset="-122"/>
                  </a:rPr>
                  <a:t>,…, </a:t>
                </a:r>
                <a:r>
                  <a:rPr lang="en-US" sz="1900" i="1" dirty="0" err="1">
                    <a:effectLst/>
                    <a:ea typeface="SimSun" panose="02010600030101010101" pitchFamily="2" charset="-122"/>
                  </a:rPr>
                  <a:t>μ</a:t>
                </a:r>
                <a:r>
                  <a:rPr lang="en-US" sz="1900" i="1" baseline="-25000" dirty="0" err="1">
                    <a:effectLst/>
                    <a:ea typeface="SimSun" panose="02010600030101010101" pitchFamily="2" charset="-122"/>
                  </a:rPr>
                  <a:t>n</a:t>
                </a:r>
                <a:r>
                  <a:rPr lang="en-US" sz="1900" dirty="0">
                    <a:effectLst/>
                    <a:ea typeface="SimSun" panose="02010600030101010101" pitchFamily="2" charset="-122"/>
                  </a:rPr>
                  <a:t>) are</a:t>
                </a:r>
                <a:r>
                  <a:rPr lang="en-US" sz="1900" i="1" dirty="0">
                    <a:effectLst/>
                    <a:ea typeface="SimSun" panose="02010600030101010101" pitchFamily="2" charset="-122"/>
                  </a:rPr>
                  <a:t> n</a:t>
                </a:r>
                <a:r>
                  <a:rPr lang="en-US" sz="1900" dirty="0">
                    <a:effectLst/>
                    <a:ea typeface="SimSun" panose="02010600030101010101" pitchFamily="2" charset="-122"/>
                  </a:rPr>
                  <a:t>-component vectors, </a:t>
                </a:r>
                <a:r>
                  <a:rPr lang="en-US" sz="1900" i="1" dirty="0" err="1">
                    <a:effectLst/>
                    <a:ea typeface="SimSun" panose="02010600030101010101" pitchFamily="2" charset="-122"/>
                  </a:rPr>
                  <a:t>λ</a:t>
                </a:r>
                <a:r>
                  <a:rPr lang="en-US" sz="1900" i="1" baseline="-25000" dirty="0" err="1">
                    <a:effectLst/>
                    <a:ea typeface="SimSun" panose="02010600030101010101" pitchFamily="2" charset="-122"/>
                  </a:rPr>
                  <a:t>i</a:t>
                </a:r>
                <a:r>
                  <a:rPr lang="en-US" sz="1900" dirty="0">
                    <a:effectLst/>
                    <a:ea typeface="SimSun" panose="02010600030101010101" pitchFamily="2" charset="-122"/>
                  </a:rPr>
                  <a:t> ≥ 0 and </a:t>
                </a:r>
                <a:r>
                  <a:rPr lang="en-US" sz="1900" i="1" dirty="0" err="1">
                    <a:effectLst/>
                    <a:ea typeface="SimSun" panose="02010600030101010101" pitchFamily="2" charset="-122"/>
                  </a:rPr>
                  <a:t>μ</a:t>
                </a:r>
                <a:r>
                  <a:rPr lang="en-US" sz="1900" i="1" baseline="-25000" dirty="0" err="1">
                    <a:effectLst/>
                    <a:ea typeface="SimSun" panose="02010600030101010101" pitchFamily="2" charset="-122"/>
                  </a:rPr>
                  <a:t>i</a:t>
                </a:r>
                <a:r>
                  <a:rPr lang="en-US" sz="1900" dirty="0">
                    <a:effectLst/>
                    <a:ea typeface="SimSun" panose="02010600030101010101" pitchFamily="2" charset="-122"/>
                  </a:rPr>
                  <a:t> ≥ 0, </a:t>
                </a:r>
                <a14:m>
                  <m:oMath xmlns:m="http://schemas.openxmlformats.org/officeDocument/2006/math">
                    <m:r>
                      <a:rPr lang="en-US" sz="1900" i="1">
                        <a:effectLst/>
                        <a:latin typeface="Cambria Math" panose="02040503050406030204" pitchFamily="18" charset="0"/>
                        <a:ea typeface="SimSun" panose="02010600030101010101" pitchFamily="2" charset="-122"/>
                      </a:rPr>
                      <m:t>∀</m:t>
                    </m:r>
                    <m:r>
                      <a:rPr lang="en-US" sz="1900" i="1">
                        <a:effectLst/>
                        <a:latin typeface="Cambria Math" panose="02040503050406030204" pitchFamily="18" charset="0"/>
                        <a:ea typeface="SimSun" panose="02010600030101010101" pitchFamily="2" charset="-122"/>
                      </a:rPr>
                      <m:t>𝑖</m:t>
                    </m:r>
                    <m:r>
                      <a:rPr lang="en-US" sz="1900" i="1">
                        <a:effectLst/>
                        <a:latin typeface="Cambria Math" panose="02040503050406030204" pitchFamily="18" charset="0"/>
                        <a:ea typeface="SimSun" panose="02010600030101010101" pitchFamily="2" charset="-122"/>
                      </a:rPr>
                      <m:t>=</m:t>
                    </m:r>
                    <m:acc>
                      <m:accPr>
                        <m:chr m:val="̅"/>
                        <m:ctrlPr>
                          <a:rPr lang="en-US" sz="1900" i="1">
                            <a:effectLst/>
                            <a:latin typeface="Cambria Math" panose="02040503050406030204" pitchFamily="18" charset="0"/>
                            <a:ea typeface="SimSun" panose="02010600030101010101" pitchFamily="2" charset="-122"/>
                          </a:rPr>
                        </m:ctrlPr>
                      </m:accPr>
                      <m:e>
                        <m:r>
                          <a:rPr lang="en-US" sz="1900" i="1">
                            <a:effectLst/>
                            <a:latin typeface="Cambria Math" panose="02040503050406030204" pitchFamily="18" charset="0"/>
                            <a:ea typeface="SimSun" panose="02010600030101010101" pitchFamily="2" charset="-122"/>
                          </a:rPr>
                          <m:t>1,</m:t>
                        </m:r>
                        <m:r>
                          <a:rPr lang="en-US" sz="1900" i="1">
                            <a:effectLst/>
                            <a:latin typeface="Cambria Math" panose="02040503050406030204" pitchFamily="18" charset="0"/>
                            <a:ea typeface="SimSun" panose="02010600030101010101" pitchFamily="2" charset="-122"/>
                          </a:rPr>
                          <m:t>𝑛</m:t>
                        </m:r>
                      </m:e>
                    </m:acc>
                  </m:oMath>
                </a14:m>
                <a:r>
                  <a:rPr lang="en-US" sz="1900" dirty="0">
                    <a:effectLst/>
                    <a:ea typeface="SimSun" panose="02010600030101010101" pitchFamily="2" charset="-122"/>
                  </a:rPr>
                  <a:t>. We have:</a:t>
                </a:r>
              </a:p>
              <a:p>
                <a:pPr marL="0" indent="0">
                  <a:buNone/>
                </a:pPr>
                <a14:m>
                  <m:oMathPara xmlns:m="http://schemas.openxmlformats.org/officeDocument/2006/math">
                    <m:oMathParaPr>
                      <m:jc m:val="centerGroup"/>
                    </m:oMathParaPr>
                    <m:oMath xmlns:m="http://schemas.openxmlformats.org/officeDocument/2006/math">
                      <m:r>
                        <a:rPr lang="en-US" sz="1900" i="1">
                          <a:effectLst/>
                          <a:latin typeface="Cambria Math" panose="02040503050406030204" pitchFamily="18" charset="0"/>
                          <a:ea typeface="SimSun" panose="02010600030101010101" pitchFamily="2" charset="-122"/>
                        </a:rPr>
                        <m:t>𝐿</m:t>
                      </m:r>
                      <m:d>
                        <m:dPr>
                          <m:ctrlPr>
                            <a:rPr lang="en-US" sz="1900" i="1">
                              <a:effectLst/>
                              <a:latin typeface="Cambria Math" panose="02040503050406030204" pitchFamily="18" charset="0"/>
                              <a:ea typeface="SimSun" panose="02010600030101010101" pitchFamily="2" charset="-122"/>
                            </a:rPr>
                          </m:ctrlPr>
                        </m:dPr>
                        <m:e>
                          <m:r>
                            <a:rPr lang="en-US" sz="1900" i="1">
                              <a:effectLst/>
                              <a:latin typeface="Cambria Math" panose="02040503050406030204" pitchFamily="18" charset="0"/>
                              <a:ea typeface="SimSun" panose="02010600030101010101" pitchFamily="2" charset="-122"/>
                            </a:rPr>
                            <m:t>𝑊</m:t>
                          </m:r>
                          <m:r>
                            <a:rPr lang="en-US" sz="1900" i="1">
                              <a:effectLst/>
                              <a:latin typeface="Cambria Math" panose="02040503050406030204" pitchFamily="18" charset="0"/>
                              <a:ea typeface="SimSun" panose="02010600030101010101" pitchFamily="2" charset="-122"/>
                            </a:rPr>
                            <m:t>,</m:t>
                          </m:r>
                          <m:r>
                            <a:rPr lang="en-US" sz="1900" i="1">
                              <a:effectLst/>
                              <a:latin typeface="Cambria Math" panose="02040503050406030204" pitchFamily="18" charset="0"/>
                              <a:ea typeface="SimSun" panose="02010600030101010101" pitchFamily="2" charset="-122"/>
                            </a:rPr>
                            <m:t>𝑏</m:t>
                          </m:r>
                          <m:r>
                            <a:rPr lang="en-US" sz="1900" i="1">
                              <a:effectLst/>
                              <a:latin typeface="Cambria Math" panose="02040503050406030204" pitchFamily="18" charset="0"/>
                              <a:ea typeface="SimSun" panose="02010600030101010101" pitchFamily="2" charset="-122"/>
                            </a:rPr>
                            <m:t>,</m:t>
                          </m:r>
                          <m:r>
                            <a:rPr lang="en-US" sz="1900" i="1">
                              <a:effectLst/>
                              <a:latin typeface="Cambria Math" panose="02040503050406030204" pitchFamily="18" charset="0"/>
                              <a:ea typeface="SimSun" panose="02010600030101010101" pitchFamily="2" charset="-122"/>
                            </a:rPr>
                            <m:t>𝜉</m:t>
                          </m:r>
                          <m:r>
                            <a:rPr lang="en-US" sz="1900" i="1">
                              <a:effectLst/>
                              <a:latin typeface="Cambria Math" panose="02040503050406030204" pitchFamily="18" charset="0"/>
                              <a:ea typeface="SimSun" panose="02010600030101010101" pitchFamily="2" charset="-122"/>
                            </a:rPr>
                            <m:t>,</m:t>
                          </m:r>
                          <m:r>
                            <a:rPr lang="en-US" sz="1900" i="1">
                              <a:effectLst/>
                              <a:latin typeface="Cambria Math" panose="02040503050406030204" pitchFamily="18" charset="0"/>
                              <a:ea typeface="SimSun" panose="02010600030101010101" pitchFamily="2" charset="-122"/>
                            </a:rPr>
                            <m:t>𝜆</m:t>
                          </m:r>
                          <m:r>
                            <a:rPr lang="en-US" sz="1900" i="1">
                              <a:effectLst/>
                              <a:latin typeface="Cambria Math" panose="02040503050406030204" pitchFamily="18" charset="0"/>
                              <a:ea typeface="SimSun" panose="02010600030101010101" pitchFamily="2" charset="-122"/>
                            </a:rPr>
                            <m:t>,</m:t>
                          </m:r>
                          <m:r>
                            <a:rPr lang="en-US" sz="1900" i="1">
                              <a:effectLst/>
                              <a:latin typeface="Cambria Math" panose="02040503050406030204" pitchFamily="18" charset="0"/>
                              <a:ea typeface="SimSun" panose="02010600030101010101" pitchFamily="2" charset="-122"/>
                            </a:rPr>
                            <m:t>𝜇</m:t>
                          </m:r>
                        </m:e>
                      </m:d>
                      <m:r>
                        <a:rPr lang="en-US" sz="1900" i="1">
                          <a:effectLst/>
                          <a:latin typeface="Cambria Math" panose="02040503050406030204" pitchFamily="18" charset="0"/>
                          <a:ea typeface="SimSun" panose="02010600030101010101" pitchFamily="2" charset="-122"/>
                        </a:rPr>
                        <m:t>=</m:t>
                      </m:r>
                      <m:r>
                        <a:rPr lang="en-US" sz="1900" i="1">
                          <a:effectLst/>
                          <a:latin typeface="Cambria Math" panose="02040503050406030204" pitchFamily="18" charset="0"/>
                          <a:ea typeface="SimSun" panose="02010600030101010101" pitchFamily="2" charset="-122"/>
                        </a:rPr>
                        <m:t>𝑓</m:t>
                      </m:r>
                      <m:d>
                        <m:dPr>
                          <m:ctrlPr>
                            <a:rPr lang="en-US" sz="1900" i="1">
                              <a:effectLst/>
                              <a:latin typeface="Cambria Math" panose="02040503050406030204" pitchFamily="18" charset="0"/>
                              <a:ea typeface="SimSun" panose="02010600030101010101" pitchFamily="2" charset="-122"/>
                            </a:rPr>
                          </m:ctrlPr>
                        </m:dPr>
                        <m:e>
                          <m:r>
                            <a:rPr lang="en-US" sz="1900" i="1">
                              <a:effectLst/>
                              <a:latin typeface="Cambria Math" panose="02040503050406030204" pitchFamily="18" charset="0"/>
                              <a:ea typeface="SimSun" panose="02010600030101010101" pitchFamily="2" charset="-122"/>
                            </a:rPr>
                            <m:t>𝑊</m:t>
                          </m:r>
                        </m:e>
                      </m:d>
                      <m:r>
                        <a:rPr lang="en-US" sz="1900" i="1">
                          <a:effectLst/>
                          <a:latin typeface="Cambria Math" panose="02040503050406030204" pitchFamily="18" charset="0"/>
                          <a:ea typeface="SimSun" panose="02010600030101010101" pitchFamily="2" charset="-122"/>
                        </a:rPr>
                        <m:t>+</m:t>
                      </m:r>
                      <m:nary>
                        <m:naryPr>
                          <m:chr m:val="∑"/>
                          <m:limLoc m:val="undOvr"/>
                          <m:ctrlPr>
                            <a:rPr lang="en-US" sz="1900" i="1">
                              <a:effectLst/>
                              <a:latin typeface="Cambria Math" panose="02040503050406030204" pitchFamily="18" charset="0"/>
                              <a:ea typeface="SimSun" panose="02010600030101010101" pitchFamily="2" charset="-122"/>
                            </a:rPr>
                          </m:ctrlPr>
                        </m:naryPr>
                        <m:sub>
                          <m:r>
                            <a:rPr lang="en-US" sz="1900" i="1">
                              <a:effectLst/>
                              <a:latin typeface="Cambria Math" panose="02040503050406030204" pitchFamily="18" charset="0"/>
                              <a:ea typeface="SimSun" panose="02010600030101010101" pitchFamily="2" charset="-122"/>
                            </a:rPr>
                            <m:t>𝑖</m:t>
                          </m:r>
                          <m:r>
                            <a:rPr lang="en-US" sz="1900" i="1">
                              <a:effectLst/>
                              <a:latin typeface="Cambria Math" panose="02040503050406030204" pitchFamily="18" charset="0"/>
                              <a:ea typeface="SimSun" panose="02010600030101010101" pitchFamily="2" charset="-122"/>
                            </a:rPr>
                            <m:t>=1</m:t>
                          </m:r>
                        </m:sub>
                        <m:sup>
                          <m:r>
                            <a:rPr lang="en-US" sz="1900" i="1">
                              <a:effectLst/>
                              <a:latin typeface="Cambria Math" panose="02040503050406030204" pitchFamily="18" charset="0"/>
                              <a:ea typeface="SimSun" panose="02010600030101010101" pitchFamily="2" charset="-122"/>
                            </a:rPr>
                            <m:t>𝑛</m:t>
                          </m:r>
                        </m:sup>
                        <m:e>
                          <m:sSub>
                            <m:sSubPr>
                              <m:ctrlPr>
                                <a:rPr lang="en-US" sz="1900" i="1">
                                  <a:effectLst/>
                                  <a:latin typeface="Cambria Math" panose="02040503050406030204" pitchFamily="18" charset="0"/>
                                  <a:ea typeface="SimSun" panose="02010600030101010101" pitchFamily="2" charset="-122"/>
                                </a:rPr>
                              </m:ctrlPr>
                            </m:sSubPr>
                            <m:e>
                              <m:r>
                                <a:rPr lang="en-US" sz="1900" i="1">
                                  <a:effectLst/>
                                  <a:latin typeface="Cambria Math" panose="02040503050406030204" pitchFamily="18" charset="0"/>
                                  <a:ea typeface="SimSun" panose="02010600030101010101" pitchFamily="2" charset="-122"/>
                                </a:rPr>
                                <m:t>𝜆</m:t>
                              </m:r>
                            </m:e>
                            <m:sub>
                              <m:r>
                                <a:rPr lang="en-US" sz="1900" i="1">
                                  <a:effectLst/>
                                  <a:latin typeface="Cambria Math" panose="02040503050406030204" pitchFamily="18" charset="0"/>
                                  <a:ea typeface="SimSun" panose="02010600030101010101" pitchFamily="2" charset="-122"/>
                                </a:rPr>
                                <m:t>𝑖</m:t>
                              </m:r>
                            </m:sub>
                          </m:sSub>
                          <m:sSub>
                            <m:sSubPr>
                              <m:ctrlPr>
                                <a:rPr lang="en-US" sz="1900" i="1">
                                  <a:effectLst/>
                                  <a:latin typeface="Cambria Math" panose="02040503050406030204" pitchFamily="18" charset="0"/>
                                  <a:ea typeface="SimSun" panose="02010600030101010101" pitchFamily="2" charset="-122"/>
                                </a:rPr>
                              </m:ctrlPr>
                            </m:sSubPr>
                            <m:e>
                              <m:r>
                                <a:rPr lang="en-US" sz="1900" i="1">
                                  <a:effectLst/>
                                  <a:latin typeface="Cambria Math" panose="02040503050406030204" pitchFamily="18" charset="0"/>
                                  <a:ea typeface="SimSun" panose="02010600030101010101" pitchFamily="2" charset="-122"/>
                                </a:rPr>
                                <m:t>𝑔</m:t>
                              </m:r>
                            </m:e>
                            <m:sub>
                              <m:r>
                                <a:rPr lang="en-US" sz="1900" i="1">
                                  <a:effectLst/>
                                  <a:latin typeface="Cambria Math" panose="02040503050406030204" pitchFamily="18" charset="0"/>
                                  <a:ea typeface="SimSun" panose="02010600030101010101" pitchFamily="2" charset="-122"/>
                                </a:rPr>
                                <m:t>𝑖</m:t>
                              </m:r>
                            </m:sub>
                          </m:sSub>
                          <m:d>
                            <m:dPr>
                              <m:ctrlPr>
                                <a:rPr lang="en-US" sz="1900" i="1">
                                  <a:effectLst/>
                                  <a:latin typeface="Cambria Math" panose="02040503050406030204" pitchFamily="18" charset="0"/>
                                  <a:ea typeface="SimSun" panose="02010600030101010101" pitchFamily="2" charset="-122"/>
                                </a:rPr>
                              </m:ctrlPr>
                            </m:dPr>
                            <m:e>
                              <m:r>
                                <a:rPr lang="en-US" sz="1900" i="1">
                                  <a:effectLst/>
                                  <a:latin typeface="Cambria Math" panose="02040503050406030204" pitchFamily="18" charset="0"/>
                                  <a:ea typeface="SimSun" panose="02010600030101010101" pitchFamily="2" charset="-122"/>
                                </a:rPr>
                                <m:t>𝑊</m:t>
                              </m:r>
                              <m:r>
                                <a:rPr lang="en-US" sz="1900" i="1">
                                  <a:effectLst/>
                                  <a:latin typeface="Cambria Math" panose="02040503050406030204" pitchFamily="18" charset="0"/>
                                  <a:ea typeface="SimSun" panose="02010600030101010101" pitchFamily="2" charset="-122"/>
                                </a:rPr>
                                <m:t>,</m:t>
                              </m:r>
                              <m:r>
                                <a:rPr lang="en-US" sz="1900" i="1">
                                  <a:effectLst/>
                                  <a:latin typeface="Cambria Math" panose="02040503050406030204" pitchFamily="18" charset="0"/>
                                  <a:ea typeface="SimSun" panose="02010600030101010101" pitchFamily="2" charset="-122"/>
                                </a:rPr>
                                <m:t>𝑏</m:t>
                              </m:r>
                            </m:e>
                          </m:d>
                        </m:e>
                      </m:nary>
                      <m:r>
                        <a:rPr lang="en-US" sz="1900" i="1">
                          <a:effectLst/>
                          <a:latin typeface="Cambria Math" panose="02040503050406030204" pitchFamily="18" charset="0"/>
                          <a:ea typeface="SimSun" panose="02010600030101010101" pitchFamily="2" charset="-122"/>
                        </a:rPr>
                        <m:t>−</m:t>
                      </m:r>
                      <m:nary>
                        <m:naryPr>
                          <m:chr m:val="∑"/>
                          <m:limLoc m:val="undOvr"/>
                          <m:ctrlPr>
                            <a:rPr lang="en-US" sz="1900" i="1">
                              <a:latin typeface="Cambria Math" panose="02040503050406030204" pitchFamily="18" charset="0"/>
                            </a:rPr>
                          </m:ctrlPr>
                        </m:naryPr>
                        <m:sub>
                          <m:r>
                            <a:rPr lang="en-US" sz="1900" i="1">
                              <a:latin typeface="Cambria Math" panose="02040503050406030204" pitchFamily="18" charset="0"/>
                            </a:rPr>
                            <m:t>𝑖</m:t>
                          </m:r>
                          <m:r>
                            <a:rPr lang="en-US" sz="1900" i="1">
                              <a:latin typeface="Cambria Math" panose="02040503050406030204" pitchFamily="18" charset="0"/>
                            </a:rPr>
                            <m:t>=1</m:t>
                          </m:r>
                        </m:sub>
                        <m:sup>
                          <m:r>
                            <a:rPr lang="en-US" sz="1900" i="1">
                              <a:latin typeface="Cambria Math" panose="02040503050406030204" pitchFamily="18" charset="0"/>
                            </a:rPr>
                            <m:t>𝑛</m:t>
                          </m:r>
                        </m:sup>
                        <m:e>
                          <m:sSub>
                            <m:sSubPr>
                              <m:ctrlPr>
                                <a:rPr lang="en-US" sz="1900" i="1">
                                  <a:latin typeface="Cambria Math" panose="02040503050406030204" pitchFamily="18" charset="0"/>
                                </a:rPr>
                              </m:ctrlPr>
                            </m:sSubPr>
                            <m:e>
                              <m:r>
                                <a:rPr lang="en-US" sz="1900" i="1">
                                  <a:latin typeface="Cambria Math" panose="02040503050406030204" pitchFamily="18" charset="0"/>
                                </a:rPr>
                                <m:t>𝜇</m:t>
                              </m:r>
                            </m:e>
                            <m:sub>
                              <m:r>
                                <a:rPr lang="en-US" sz="1900" i="1">
                                  <a:latin typeface="Cambria Math" panose="02040503050406030204" pitchFamily="18" charset="0"/>
                                </a:rPr>
                                <m:t>𝑖</m:t>
                              </m:r>
                            </m:sub>
                          </m:sSub>
                          <m:sSub>
                            <m:sSubPr>
                              <m:ctrlPr>
                                <a:rPr lang="en-US" sz="1900" i="1">
                                  <a:latin typeface="Cambria Math" panose="02040503050406030204" pitchFamily="18" charset="0"/>
                                </a:rPr>
                              </m:ctrlPr>
                            </m:sSubPr>
                            <m:e>
                              <m:r>
                                <a:rPr lang="en-US" sz="1900" i="1">
                                  <a:latin typeface="Cambria Math" panose="02040503050406030204" pitchFamily="18" charset="0"/>
                                </a:rPr>
                                <m:t>𝜉</m:t>
                              </m:r>
                            </m:e>
                            <m:sub>
                              <m:r>
                                <a:rPr lang="en-US" sz="1900" i="1">
                                  <a:latin typeface="Cambria Math" panose="02040503050406030204" pitchFamily="18" charset="0"/>
                                </a:rPr>
                                <m:t>𝑖</m:t>
                              </m:r>
                            </m:sub>
                          </m:sSub>
                        </m:e>
                      </m:nary>
                      <m:r>
                        <a:rPr lang="en-US" sz="1900" i="1">
                          <a:effectLst/>
                          <a:latin typeface="Cambria Math" panose="02040503050406030204" pitchFamily="18" charset="0"/>
                          <a:ea typeface="SimSun" panose="02010600030101010101" pitchFamily="2" charset="-122"/>
                        </a:rPr>
                        <m:t>=</m:t>
                      </m:r>
                      <m:f>
                        <m:fPr>
                          <m:ctrlPr>
                            <a:rPr lang="en-US" sz="1900" i="1">
                              <a:effectLst/>
                              <a:latin typeface="Cambria Math" panose="02040503050406030204" pitchFamily="18" charset="0"/>
                            </a:rPr>
                          </m:ctrlPr>
                        </m:fPr>
                        <m:num>
                          <m:r>
                            <a:rPr lang="en-US" sz="1900" i="1">
                              <a:effectLst/>
                              <a:latin typeface="Cambria Math" panose="02040503050406030204" pitchFamily="18" charset="0"/>
                              <a:ea typeface="SimSun" panose="02010600030101010101" pitchFamily="2" charset="-122"/>
                            </a:rPr>
                            <m:t>1</m:t>
                          </m:r>
                        </m:num>
                        <m:den>
                          <m:r>
                            <a:rPr lang="en-US" sz="1900" i="1">
                              <a:effectLst/>
                              <a:latin typeface="Cambria Math" panose="02040503050406030204" pitchFamily="18" charset="0"/>
                              <a:ea typeface="SimSun" panose="02010600030101010101" pitchFamily="2" charset="-122"/>
                            </a:rPr>
                            <m:t>2</m:t>
                          </m:r>
                        </m:den>
                      </m:f>
                      <m:sSup>
                        <m:sSupPr>
                          <m:ctrlPr>
                            <a:rPr lang="en-US" sz="1900" i="1">
                              <a:effectLst/>
                              <a:latin typeface="Cambria Math" panose="02040503050406030204" pitchFamily="18" charset="0"/>
                            </a:rPr>
                          </m:ctrlPr>
                        </m:sSupPr>
                        <m:e>
                          <m:d>
                            <m:dPr>
                              <m:begChr m:val="|"/>
                              <m:endChr m:val="|"/>
                              <m:ctrlPr>
                                <a:rPr lang="en-US" sz="1900" i="1">
                                  <a:effectLst/>
                                  <a:latin typeface="Cambria Math" panose="02040503050406030204" pitchFamily="18" charset="0"/>
                                </a:rPr>
                              </m:ctrlPr>
                            </m:dPr>
                            <m:e>
                              <m:r>
                                <a:rPr lang="en-US" sz="1900" i="1">
                                  <a:effectLst/>
                                  <a:latin typeface="Cambria Math" panose="02040503050406030204" pitchFamily="18" charset="0"/>
                                  <a:ea typeface="SimSun" panose="02010600030101010101" pitchFamily="2" charset="-122"/>
                                </a:rPr>
                                <m:t>𝑊</m:t>
                              </m:r>
                            </m:e>
                          </m:d>
                        </m:e>
                        <m:sup>
                          <m:r>
                            <a:rPr lang="en-US" sz="1900" i="1">
                              <a:effectLst/>
                              <a:latin typeface="Cambria Math" panose="02040503050406030204" pitchFamily="18" charset="0"/>
                              <a:ea typeface="SimSun" panose="02010600030101010101" pitchFamily="2" charset="-122"/>
                            </a:rPr>
                            <m:t>2</m:t>
                          </m:r>
                        </m:sup>
                      </m:sSup>
                      <m:r>
                        <a:rPr lang="en-US" sz="1900" i="1">
                          <a:effectLst/>
                          <a:latin typeface="Cambria Math" panose="02040503050406030204" pitchFamily="18" charset="0"/>
                          <a:ea typeface="SimSun" panose="02010600030101010101" pitchFamily="2" charset="-122"/>
                        </a:rPr>
                        <m:t>−</m:t>
                      </m:r>
                      <m:r>
                        <a:rPr lang="en-US" sz="1900" i="1">
                          <a:effectLst/>
                          <a:latin typeface="Cambria Math" panose="02040503050406030204" pitchFamily="18" charset="0"/>
                          <a:ea typeface="SimSun" panose="02010600030101010101" pitchFamily="2" charset="-122"/>
                        </a:rPr>
                        <m:t>𝑊</m:t>
                      </m:r>
                      <m:r>
                        <a:rPr lang="en-US" sz="1900" i="1">
                          <a:effectLst/>
                          <a:latin typeface="Cambria Math" panose="02040503050406030204" pitchFamily="18" charset="0"/>
                          <a:ea typeface="SimSun" panose="02010600030101010101" pitchFamily="2" charset="-122"/>
                        </a:rPr>
                        <m:t>∘</m:t>
                      </m:r>
                      <m:d>
                        <m:dPr>
                          <m:ctrlPr>
                            <a:rPr lang="en-US" sz="1900" i="1">
                              <a:effectLst/>
                              <a:latin typeface="Cambria Math" panose="02040503050406030204" pitchFamily="18" charset="0"/>
                            </a:rPr>
                          </m:ctrlPr>
                        </m:dPr>
                        <m:e>
                          <m:nary>
                            <m:naryPr>
                              <m:chr m:val="∑"/>
                              <m:limLoc m:val="undOvr"/>
                              <m:ctrlPr>
                                <a:rPr lang="en-US" sz="1900" i="1">
                                  <a:effectLst/>
                                  <a:latin typeface="Cambria Math" panose="02040503050406030204" pitchFamily="18" charset="0"/>
                                </a:rPr>
                              </m:ctrlPr>
                            </m:naryPr>
                            <m:sub>
                              <m:r>
                                <a:rPr lang="en-US" sz="1900" i="1">
                                  <a:effectLst/>
                                  <a:latin typeface="Cambria Math" panose="02040503050406030204" pitchFamily="18" charset="0"/>
                                  <a:ea typeface="SimSun" panose="02010600030101010101" pitchFamily="2" charset="-122"/>
                                </a:rPr>
                                <m:t>𝑖</m:t>
                              </m:r>
                              <m:r>
                                <a:rPr lang="en-US" sz="1900" i="1">
                                  <a:effectLst/>
                                  <a:latin typeface="Cambria Math" panose="02040503050406030204" pitchFamily="18" charset="0"/>
                                  <a:ea typeface="SimSun" panose="02010600030101010101" pitchFamily="2" charset="-122"/>
                                </a:rPr>
                                <m:t>=1</m:t>
                              </m:r>
                            </m:sub>
                            <m:sup>
                              <m:r>
                                <a:rPr lang="en-US" sz="1900" i="1">
                                  <a:effectLst/>
                                  <a:latin typeface="Cambria Math" panose="02040503050406030204" pitchFamily="18" charset="0"/>
                                  <a:ea typeface="SimSun" panose="02010600030101010101" pitchFamily="2" charset="-122"/>
                                </a:rPr>
                                <m:t>𝑛</m:t>
                              </m:r>
                            </m:sup>
                            <m:e>
                              <m:sSub>
                                <m:sSubPr>
                                  <m:ctrlPr>
                                    <a:rPr lang="en-US" sz="1900" i="1">
                                      <a:effectLst/>
                                      <a:latin typeface="Cambria Math" panose="02040503050406030204" pitchFamily="18" charset="0"/>
                                    </a:rPr>
                                  </m:ctrlPr>
                                </m:sSubPr>
                                <m:e>
                                  <m:r>
                                    <a:rPr lang="en-US" sz="1900" i="1">
                                      <a:effectLst/>
                                      <a:latin typeface="Cambria Math" panose="02040503050406030204" pitchFamily="18" charset="0"/>
                                      <a:ea typeface="SimSun" panose="02010600030101010101" pitchFamily="2" charset="-122"/>
                                    </a:rPr>
                                    <m:t>𝜆</m:t>
                                  </m:r>
                                </m:e>
                                <m:sub>
                                  <m:r>
                                    <a:rPr lang="en-US" sz="1900" i="1">
                                      <a:effectLst/>
                                      <a:latin typeface="Cambria Math" panose="02040503050406030204" pitchFamily="18" charset="0"/>
                                      <a:ea typeface="SimSun" panose="02010600030101010101" pitchFamily="2" charset="-122"/>
                                    </a:rPr>
                                    <m:t>𝑖</m:t>
                                  </m:r>
                                </m:sub>
                              </m:sSub>
                              <m:sSub>
                                <m:sSubPr>
                                  <m:ctrlPr>
                                    <a:rPr lang="en-US" sz="1900" i="1">
                                      <a:effectLst/>
                                      <a:latin typeface="Cambria Math" panose="02040503050406030204" pitchFamily="18" charset="0"/>
                                    </a:rPr>
                                  </m:ctrlPr>
                                </m:sSubPr>
                                <m:e>
                                  <m:r>
                                    <a:rPr lang="en-US" sz="1900" i="1">
                                      <a:effectLst/>
                                      <a:latin typeface="Cambria Math" panose="02040503050406030204" pitchFamily="18" charset="0"/>
                                      <a:ea typeface="SimSun" panose="02010600030101010101" pitchFamily="2" charset="-122"/>
                                    </a:rPr>
                                    <m:t>𝑦</m:t>
                                  </m:r>
                                </m:e>
                                <m:sub>
                                  <m:r>
                                    <a:rPr lang="en-US" sz="1900" i="1">
                                      <a:effectLst/>
                                      <a:latin typeface="Cambria Math" panose="02040503050406030204" pitchFamily="18" charset="0"/>
                                      <a:ea typeface="SimSun" panose="02010600030101010101" pitchFamily="2" charset="-122"/>
                                    </a:rPr>
                                    <m:t>𝑖</m:t>
                                  </m:r>
                                </m:sub>
                              </m:sSub>
                              <m:sSub>
                                <m:sSubPr>
                                  <m:ctrlPr>
                                    <a:rPr lang="en-US" sz="1900" i="1">
                                      <a:effectLst/>
                                      <a:latin typeface="Cambria Math" panose="02040503050406030204" pitchFamily="18" charset="0"/>
                                    </a:rPr>
                                  </m:ctrlPr>
                                </m:sSubPr>
                                <m:e>
                                  <m:r>
                                    <a:rPr lang="en-US" sz="1900" i="1">
                                      <a:effectLst/>
                                      <a:latin typeface="Cambria Math" panose="02040503050406030204" pitchFamily="18" charset="0"/>
                                      <a:ea typeface="SimSun" panose="02010600030101010101" pitchFamily="2" charset="-122"/>
                                    </a:rPr>
                                    <m:t>𝑋</m:t>
                                  </m:r>
                                </m:e>
                                <m:sub>
                                  <m:r>
                                    <a:rPr lang="en-US" sz="1900" i="1">
                                      <a:effectLst/>
                                      <a:latin typeface="Cambria Math" panose="02040503050406030204" pitchFamily="18" charset="0"/>
                                      <a:ea typeface="SimSun" panose="02010600030101010101" pitchFamily="2" charset="-122"/>
                                    </a:rPr>
                                    <m:t>𝑖</m:t>
                                  </m:r>
                                </m:sub>
                              </m:sSub>
                            </m:e>
                          </m:nary>
                        </m:e>
                      </m:d>
                      <m:r>
                        <a:rPr lang="en-US" sz="1900" i="1">
                          <a:effectLst/>
                          <a:latin typeface="Cambria Math" panose="02040503050406030204" pitchFamily="18" charset="0"/>
                          <a:ea typeface="SimSun" panose="02010600030101010101" pitchFamily="2" charset="-122"/>
                        </a:rPr>
                        <m:t>+</m:t>
                      </m:r>
                      <m:nary>
                        <m:naryPr>
                          <m:chr m:val="∑"/>
                          <m:limLoc m:val="undOvr"/>
                          <m:ctrlPr>
                            <a:rPr lang="en-US" sz="1900" i="1">
                              <a:effectLst/>
                              <a:latin typeface="Cambria Math" panose="02040503050406030204" pitchFamily="18" charset="0"/>
                            </a:rPr>
                          </m:ctrlPr>
                        </m:naryPr>
                        <m:sub>
                          <m:r>
                            <a:rPr lang="en-US" sz="1900" i="1">
                              <a:effectLst/>
                              <a:latin typeface="Cambria Math" panose="02040503050406030204" pitchFamily="18" charset="0"/>
                              <a:ea typeface="SimSun" panose="02010600030101010101" pitchFamily="2" charset="-122"/>
                            </a:rPr>
                            <m:t>𝑖</m:t>
                          </m:r>
                          <m:r>
                            <a:rPr lang="en-US" sz="1900" i="1">
                              <a:effectLst/>
                              <a:latin typeface="Cambria Math" panose="02040503050406030204" pitchFamily="18" charset="0"/>
                              <a:ea typeface="SimSun" panose="02010600030101010101" pitchFamily="2" charset="-122"/>
                            </a:rPr>
                            <m:t>=1</m:t>
                          </m:r>
                        </m:sub>
                        <m:sup>
                          <m:r>
                            <a:rPr lang="en-US" sz="1900" i="1">
                              <a:effectLst/>
                              <a:latin typeface="Cambria Math" panose="02040503050406030204" pitchFamily="18" charset="0"/>
                              <a:ea typeface="SimSun" panose="02010600030101010101" pitchFamily="2" charset="-122"/>
                            </a:rPr>
                            <m:t>𝑛</m:t>
                          </m:r>
                        </m:sup>
                        <m:e>
                          <m:sSub>
                            <m:sSubPr>
                              <m:ctrlPr>
                                <a:rPr lang="en-US" sz="1900" i="1">
                                  <a:effectLst/>
                                  <a:latin typeface="Cambria Math" panose="02040503050406030204" pitchFamily="18" charset="0"/>
                                </a:rPr>
                              </m:ctrlPr>
                            </m:sSubPr>
                            <m:e>
                              <m:r>
                                <a:rPr lang="en-US" sz="1900" i="1">
                                  <a:effectLst/>
                                  <a:latin typeface="Cambria Math" panose="02040503050406030204" pitchFamily="18" charset="0"/>
                                  <a:ea typeface="SimSun" panose="02010600030101010101" pitchFamily="2" charset="-122"/>
                                </a:rPr>
                                <m:t>𝜆</m:t>
                              </m:r>
                            </m:e>
                            <m:sub>
                              <m:r>
                                <a:rPr lang="en-US" sz="1900" i="1">
                                  <a:effectLst/>
                                  <a:latin typeface="Cambria Math" panose="02040503050406030204" pitchFamily="18" charset="0"/>
                                  <a:ea typeface="SimSun" panose="02010600030101010101" pitchFamily="2" charset="-122"/>
                                </a:rPr>
                                <m:t>𝑖</m:t>
                              </m:r>
                            </m:sub>
                          </m:sSub>
                        </m:e>
                      </m:nary>
                      <m:r>
                        <a:rPr lang="en-US" sz="1900" i="1">
                          <a:effectLst/>
                          <a:latin typeface="Cambria Math" panose="02040503050406030204" pitchFamily="18" charset="0"/>
                          <a:ea typeface="SimSun" panose="02010600030101010101" pitchFamily="2" charset="-122"/>
                        </a:rPr>
                        <m:t>+</m:t>
                      </m:r>
                      <m:r>
                        <a:rPr lang="en-US" sz="1900" i="1">
                          <a:effectLst/>
                          <a:latin typeface="Cambria Math" panose="02040503050406030204" pitchFamily="18" charset="0"/>
                          <a:ea typeface="SimSun" panose="02010600030101010101" pitchFamily="2" charset="-122"/>
                        </a:rPr>
                        <m:t>𝑏</m:t>
                      </m:r>
                      <m:nary>
                        <m:naryPr>
                          <m:chr m:val="∑"/>
                          <m:limLoc m:val="undOvr"/>
                          <m:ctrlPr>
                            <a:rPr lang="en-US" sz="1900" i="1">
                              <a:effectLst/>
                              <a:latin typeface="Cambria Math" panose="02040503050406030204" pitchFamily="18" charset="0"/>
                            </a:rPr>
                          </m:ctrlPr>
                        </m:naryPr>
                        <m:sub>
                          <m:r>
                            <a:rPr lang="en-US" sz="1900" i="1">
                              <a:effectLst/>
                              <a:latin typeface="Cambria Math" panose="02040503050406030204" pitchFamily="18" charset="0"/>
                              <a:ea typeface="SimSun" panose="02010600030101010101" pitchFamily="2" charset="-122"/>
                            </a:rPr>
                            <m:t>𝑖</m:t>
                          </m:r>
                          <m:r>
                            <a:rPr lang="en-US" sz="1900" i="1">
                              <a:effectLst/>
                              <a:latin typeface="Cambria Math" panose="02040503050406030204" pitchFamily="18" charset="0"/>
                              <a:ea typeface="SimSun" panose="02010600030101010101" pitchFamily="2" charset="-122"/>
                            </a:rPr>
                            <m:t>=1</m:t>
                          </m:r>
                        </m:sub>
                        <m:sup>
                          <m:r>
                            <a:rPr lang="en-US" sz="1900" i="1">
                              <a:effectLst/>
                              <a:latin typeface="Cambria Math" panose="02040503050406030204" pitchFamily="18" charset="0"/>
                              <a:ea typeface="SimSun" panose="02010600030101010101" pitchFamily="2" charset="-122"/>
                            </a:rPr>
                            <m:t>𝑛</m:t>
                          </m:r>
                        </m:sup>
                        <m:e>
                          <m:sSub>
                            <m:sSubPr>
                              <m:ctrlPr>
                                <a:rPr lang="en-US" sz="1900" i="1">
                                  <a:effectLst/>
                                  <a:latin typeface="Cambria Math" panose="02040503050406030204" pitchFamily="18" charset="0"/>
                                </a:rPr>
                              </m:ctrlPr>
                            </m:sSubPr>
                            <m:e>
                              <m:r>
                                <a:rPr lang="en-US" sz="1900" i="1">
                                  <a:effectLst/>
                                  <a:latin typeface="Cambria Math" panose="02040503050406030204" pitchFamily="18" charset="0"/>
                                  <a:ea typeface="SimSun" panose="02010600030101010101" pitchFamily="2" charset="-122"/>
                                </a:rPr>
                                <m:t>𝜆</m:t>
                              </m:r>
                            </m:e>
                            <m:sub>
                              <m:r>
                                <a:rPr lang="en-US" sz="1900" i="1">
                                  <a:effectLst/>
                                  <a:latin typeface="Cambria Math" panose="02040503050406030204" pitchFamily="18" charset="0"/>
                                  <a:ea typeface="SimSun" panose="02010600030101010101" pitchFamily="2" charset="-122"/>
                                </a:rPr>
                                <m:t>𝑖</m:t>
                              </m:r>
                            </m:sub>
                          </m:sSub>
                          <m:sSub>
                            <m:sSubPr>
                              <m:ctrlPr>
                                <a:rPr lang="en-US" sz="1900" i="1">
                                  <a:effectLst/>
                                  <a:latin typeface="Cambria Math" panose="02040503050406030204" pitchFamily="18" charset="0"/>
                                </a:rPr>
                              </m:ctrlPr>
                            </m:sSubPr>
                            <m:e>
                              <m:r>
                                <a:rPr lang="en-US" sz="1900" i="1">
                                  <a:effectLst/>
                                  <a:latin typeface="Cambria Math" panose="02040503050406030204" pitchFamily="18" charset="0"/>
                                  <a:ea typeface="SimSun" panose="02010600030101010101" pitchFamily="2" charset="-122"/>
                                </a:rPr>
                                <m:t>𝑦</m:t>
                              </m:r>
                            </m:e>
                            <m:sub>
                              <m:r>
                                <a:rPr lang="en-US" sz="1900" i="1">
                                  <a:effectLst/>
                                  <a:latin typeface="Cambria Math" panose="02040503050406030204" pitchFamily="18" charset="0"/>
                                  <a:ea typeface="SimSun" panose="02010600030101010101" pitchFamily="2" charset="-122"/>
                                </a:rPr>
                                <m:t>𝑖</m:t>
                              </m:r>
                            </m:sub>
                          </m:sSub>
                        </m:e>
                      </m:nary>
                      <m:r>
                        <a:rPr lang="en-US" sz="1900" i="1">
                          <a:effectLst/>
                          <a:latin typeface="Cambria Math" panose="02040503050406030204" pitchFamily="18" charset="0"/>
                          <a:ea typeface="SimSun" panose="02010600030101010101" pitchFamily="2" charset="-122"/>
                        </a:rPr>
                        <m:t>+</m:t>
                      </m:r>
                      <m:nary>
                        <m:naryPr>
                          <m:chr m:val="∑"/>
                          <m:limLoc m:val="undOvr"/>
                          <m:ctrlPr>
                            <a:rPr lang="en-US" sz="1900" i="1">
                              <a:effectLst/>
                              <a:latin typeface="Cambria Math" panose="02040503050406030204" pitchFamily="18" charset="0"/>
                            </a:rPr>
                          </m:ctrlPr>
                        </m:naryPr>
                        <m:sub>
                          <m:r>
                            <a:rPr lang="en-US" sz="1900" i="1">
                              <a:effectLst/>
                              <a:latin typeface="Cambria Math" panose="02040503050406030204" pitchFamily="18" charset="0"/>
                              <a:ea typeface="SimSun" panose="02010600030101010101" pitchFamily="2" charset="-122"/>
                            </a:rPr>
                            <m:t>𝑖</m:t>
                          </m:r>
                          <m:r>
                            <a:rPr lang="en-US" sz="1900" i="1">
                              <a:effectLst/>
                              <a:latin typeface="Cambria Math" panose="02040503050406030204" pitchFamily="18" charset="0"/>
                              <a:ea typeface="SimSun" panose="02010600030101010101" pitchFamily="2" charset="-122"/>
                            </a:rPr>
                            <m:t>=1</m:t>
                          </m:r>
                        </m:sub>
                        <m:sup>
                          <m:r>
                            <a:rPr lang="en-US" sz="1900" i="1">
                              <a:effectLst/>
                              <a:latin typeface="Cambria Math" panose="02040503050406030204" pitchFamily="18" charset="0"/>
                              <a:ea typeface="SimSun" panose="02010600030101010101" pitchFamily="2" charset="-122"/>
                            </a:rPr>
                            <m:t>𝑛</m:t>
                          </m:r>
                        </m:sup>
                        <m:e>
                          <m:d>
                            <m:dPr>
                              <m:ctrlPr>
                                <a:rPr lang="en-US" sz="1900" i="1">
                                  <a:effectLst/>
                                  <a:latin typeface="Cambria Math" panose="02040503050406030204" pitchFamily="18" charset="0"/>
                                </a:rPr>
                              </m:ctrlPr>
                            </m:dPr>
                            <m:e>
                              <m:r>
                                <a:rPr lang="en-US" sz="1900" i="1">
                                  <a:effectLst/>
                                  <a:latin typeface="Cambria Math" panose="02040503050406030204" pitchFamily="18" charset="0"/>
                                  <a:ea typeface="SimSun" panose="02010600030101010101" pitchFamily="2" charset="-122"/>
                                </a:rPr>
                                <m:t>𝐶</m:t>
                              </m:r>
                              <m:r>
                                <a:rPr lang="en-US" sz="1900" i="1">
                                  <a:effectLst/>
                                  <a:latin typeface="Cambria Math" panose="02040503050406030204" pitchFamily="18" charset="0"/>
                                  <a:ea typeface="SimSun" panose="02010600030101010101" pitchFamily="2" charset="-122"/>
                                </a:rPr>
                                <m:t>−</m:t>
                              </m:r>
                              <m:sSub>
                                <m:sSubPr>
                                  <m:ctrlPr>
                                    <a:rPr lang="en-US" sz="1900" i="1">
                                      <a:effectLst/>
                                      <a:latin typeface="Cambria Math" panose="02040503050406030204" pitchFamily="18" charset="0"/>
                                    </a:rPr>
                                  </m:ctrlPr>
                                </m:sSubPr>
                                <m:e>
                                  <m:r>
                                    <a:rPr lang="en-US" sz="1900" i="1">
                                      <a:effectLst/>
                                      <a:latin typeface="Cambria Math" panose="02040503050406030204" pitchFamily="18" charset="0"/>
                                      <a:ea typeface="SimSun" panose="02010600030101010101" pitchFamily="2" charset="-122"/>
                                    </a:rPr>
                                    <m:t>𝜆</m:t>
                                  </m:r>
                                </m:e>
                                <m:sub>
                                  <m:r>
                                    <a:rPr lang="en-US" sz="1900" i="1">
                                      <a:effectLst/>
                                      <a:latin typeface="Cambria Math" panose="02040503050406030204" pitchFamily="18" charset="0"/>
                                      <a:ea typeface="SimSun" panose="02010600030101010101" pitchFamily="2" charset="-122"/>
                                    </a:rPr>
                                    <m:t>𝑖</m:t>
                                  </m:r>
                                </m:sub>
                              </m:sSub>
                              <m:r>
                                <a:rPr lang="en-US" sz="1900" i="1">
                                  <a:effectLst/>
                                  <a:latin typeface="Cambria Math" panose="02040503050406030204" pitchFamily="18" charset="0"/>
                                  <a:ea typeface="SimSun" panose="02010600030101010101" pitchFamily="2" charset="-122"/>
                                </a:rPr>
                                <m:t>−</m:t>
                              </m:r>
                              <m:sSub>
                                <m:sSubPr>
                                  <m:ctrlPr>
                                    <a:rPr lang="en-US" sz="1900" i="1">
                                      <a:effectLst/>
                                      <a:latin typeface="Cambria Math" panose="02040503050406030204" pitchFamily="18" charset="0"/>
                                    </a:rPr>
                                  </m:ctrlPr>
                                </m:sSubPr>
                                <m:e>
                                  <m:r>
                                    <a:rPr lang="en-US" sz="1900" i="1">
                                      <a:effectLst/>
                                      <a:latin typeface="Cambria Math" panose="02040503050406030204" pitchFamily="18" charset="0"/>
                                      <a:ea typeface="SimSun" panose="02010600030101010101" pitchFamily="2" charset="-122"/>
                                    </a:rPr>
                                    <m:t>𝜇</m:t>
                                  </m:r>
                                </m:e>
                                <m:sub>
                                  <m:r>
                                    <a:rPr lang="en-US" sz="1900" i="1">
                                      <a:effectLst/>
                                      <a:latin typeface="Cambria Math" panose="02040503050406030204" pitchFamily="18" charset="0"/>
                                      <a:ea typeface="SimSun" panose="02010600030101010101" pitchFamily="2" charset="-122"/>
                                    </a:rPr>
                                    <m:t>𝑖</m:t>
                                  </m:r>
                                </m:sub>
                              </m:sSub>
                            </m:e>
                          </m:d>
                          <m:sSub>
                            <m:sSubPr>
                              <m:ctrlPr>
                                <a:rPr lang="en-US" sz="1900" i="1">
                                  <a:effectLst/>
                                  <a:latin typeface="Cambria Math" panose="02040503050406030204" pitchFamily="18" charset="0"/>
                                </a:rPr>
                              </m:ctrlPr>
                            </m:sSubPr>
                            <m:e>
                              <m:r>
                                <a:rPr lang="en-US" sz="1900" i="1">
                                  <a:effectLst/>
                                  <a:latin typeface="Cambria Math" panose="02040503050406030204" pitchFamily="18" charset="0"/>
                                  <a:ea typeface="SimSun" panose="02010600030101010101" pitchFamily="2" charset="-122"/>
                                </a:rPr>
                                <m:t>𝜉</m:t>
                              </m:r>
                            </m:e>
                            <m:sub>
                              <m:r>
                                <a:rPr lang="en-US" sz="1900" i="1">
                                  <a:effectLst/>
                                  <a:latin typeface="Cambria Math" panose="02040503050406030204" pitchFamily="18" charset="0"/>
                                  <a:ea typeface="SimSun" panose="02010600030101010101" pitchFamily="2" charset="-122"/>
                                </a:rPr>
                                <m:t>𝑖</m:t>
                              </m:r>
                            </m:sub>
                          </m:sSub>
                        </m:e>
                      </m:nary>
                    </m:oMath>
                  </m:oMathPara>
                </a14:m>
                <a:endParaRPr lang="en-US" sz="1900" dirty="0">
                  <a:effectLst/>
                  <a:ea typeface="SimSun" panose="02010600030101010101" pitchFamily="2" charset="-122"/>
                </a:endParaRPr>
              </a:p>
              <a:p>
                <a:pPr marL="0" indent="0">
                  <a:buNone/>
                </a:pPr>
                <a:endParaRPr lang="en-US" sz="1900" dirty="0"/>
              </a:p>
            </p:txBody>
          </p:sp>
        </mc:Choice>
        <mc:Fallback xmlns="">
          <p:sp>
            <p:nvSpPr>
              <p:cNvPr id="3" name="Content Placeholder 2">
                <a:extLst>
                  <a:ext uri="{FF2B5EF4-FFF2-40B4-BE49-F238E27FC236}">
                    <a16:creationId xmlns:a16="http://schemas.microsoft.com/office/drawing/2014/main" id="{3F1E2BB8-DF77-88FF-3369-AFE3F5D12603}"/>
                  </a:ext>
                </a:extLst>
              </p:cNvPr>
              <p:cNvSpPr>
                <a:spLocks noGrp="1" noRot="1" noChangeAspect="1" noMove="1" noResize="1" noEditPoints="1" noAdjustHandles="1" noChangeArrowheads="1" noChangeShapeType="1" noTextEdit="1"/>
              </p:cNvSpPr>
              <p:nvPr>
                <p:ph idx="1"/>
              </p:nvPr>
            </p:nvSpPr>
            <p:spPr>
              <a:xfrm>
                <a:off x="436097" y="914399"/>
                <a:ext cx="11296357" cy="5176066"/>
              </a:xfrm>
              <a:blipFill>
                <a:blip r:embed="rId2"/>
                <a:stretch>
                  <a:fillRect l="-540" t="-7656" r="-486"/>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0A97466B-FF34-D740-42C9-A00E27F5B1BE}"/>
              </a:ext>
            </a:extLst>
          </p:cNvPr>
          <p:cNvSpPr>
            <a:spLocks noGrp="1"/>
          </p:cNvSpPr>
          <p:nvPr>
            <p:ph type="dt" sz="half" idx="10"/>
          </p:nvPr>
        </p:nvSpPr>
        <p:spPr/>
        <p:txBody>
          <a:bodyPr/>
          <a:lstStyle/>
          <a:p>
            <a:r>
              <a:rPr lang="en-US"/>
              <a:t>15/01/2023</a:t>
            </a:r>
          </a:p>
        </p:txBody>
      </p:sp>
      <p:sp>
        <p:nvSpPr>
          <p:cNvPr id="5" name="Footer Placeholder 4">
            <a:extLst>
              <a:ext uri="{FF2B5EF4-FFF2-40B4-BE49-F238E27FC236}">
                <a16:creationId xmlns:a16="http://schemas.microsoft.com/office/drawing/2014/main" id="{7ED9DC3D-95ED-51BC-5AE2-6CAC68EDE269}"/>
              </a:ext>
            </a:extLst>
          </p:cNvPr>
          <p:cNvSpPr>
            <a:spLocks noGrp="1"/>
          </p:cNvSpPr>
          <p:nvPr>
            <p:ph type="ftr" sz="quarter" idx="11"/>
          </p:nvPr>
        </p:nvSpPr>
        <p:spPr/>
        <p:txBody>
          <a:bodyPr/>
          <a:lstStyle/>
          <a:p>
            <a:r>
              <a:rPr lang="en-US"/>
              <a:t>Support Vector Machine - Loc Nguyen</a:t>
            </a:r>
          </a:p>
        </p:txBody>
      </p:sp>
      <p:sp>
        <p:nvSpPr>
          <p:cNvPr id="6" name="Slide Number Placeholder 5">
            <a:extLst>
              <a:ext uri="{FF2B5EF4-FFF2-40B4-BE49-F238E27FC236}">
                <a16:creationId xmlns:a16="http://schemas.microsoft.com/office/drawing/2014/main" id="{0AF6C26F-88D7-FF5E-0BAE-BA8AEBC58E95}"/>
              </a:ext>
            </a:extLst>
          </p:cNvPr>
          <p:cNvSpPr>
            <a:spLocks noGrp="1"/>
          </p:cNvSpPr>
          <p:nvPr>
            <p:ph type="sldNum" sz="quarter" idx="12"/>
          </p:nvPr>
        </p:nvSpPr>
        <p:spPr/>
        <p:txBody>
          <a:bodyPr/>
          <a:lstStyle/>
          <a:p>
            <a:fld id="{5DB5036F-1FF2-46C4-8D2B-59C7E3B91952}" type="slidenum">
              <a:rPr lang="en-US" smtClean="0"/>
              <a:pPr/>
              <a:t>11</a:t>
            </a:fld>
            <a:endParaRPr lang="en-US"/>
          </a:p>
        </p:txBody>
      </p:sp>
    </p:spTree>
    <p:extLst>
      <p:ext uri="{BB962C8B-B14F-4D97-AF65-F5344CB8AC3E}">
        <p14:creationId xmlns:p14="http://schemas.microsoft.com/office/powerpoint/2010/main" val="1518193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2C467-5D56-E2B8-F7D2-06EE59433DD3}"/>
              </a:ext>
            </a:extLst>
          </p:cNvPr>
          <p:cNvSpPr>
            <a:spLocks noGrp="1"/>
          </p:cNvSpPr>
          <p:nvPr>
            <p:ph type="title"/>
          </p:nvPr>
        </p:nvSpPr>
        <p:spPr/>
        <p:txBody>
          <a:bodyPr/>
          <a:lstStyle/>
          <a:p>
            <a:r>
              <a:rPr lang="en-US" dirty="0"/>
              <a:t>1. Support vector machine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3F8E076-2D1F-2EE0-05D3-5187386FACDF}"/>
                  </a:ext>
                </a:extLst>
              </p:cNvPr>
              <p:cNvSpPr>
                <a:spLocks noGrp="1"/>
              </p:cNvSpPr>
              <p:nvPr>
                <p:ph idx="1"/>
              </p:nvPr>
            </p:nvSpPr>
            <p:spPr>
              <a:xfrm>
                <a:off x="450166" y="914399"/>
                <a:ext cx="11254154" cy="5176066"/>
              </a:xfrm>
            </p:spPr>
            <p:txBody>
              <a:bodyPr>
                <a:noAutofit/>
              </a:bodyPr>
              <a:lstStyle/>
              <a:p>
                <a:pPr marL="0" indent="0">
                  <a:buNone/>
                </a:pPr>
                <a:r>
                  <a:rPr lang="en-US" sz="2200" dirty="0">
                    <a:effectLst/>
                    <a:latin typeface="Times New Roman" panose="02020603050405020304" pitchFamily="18" charset="0"/>
                    <a:ea typeface="SimSun" panose="02010600030101010101" pitchFamily="2" charset="-122"/>
                  </a:rPr>
                  <a:t>In general, equation 1.6 represents </a:t>
                </a:r>
                <a:r>
                  <a:rPr lang="en-US" sz="2200" dirty="0" err="1">
                    <a:effectLst/>
                    <a:latin typeface="Times New Roman" panose="02020603050405020304" pitchFamily="18" charset="0"/>
                    <a:ea typeface="SimSun" panose="02010600030101010101" pitchFamily="2" charset="-122"/>
                  </a:rPr>
                  <a:t>Lagrangian</a:t>
                </a:r>
                <a:r>
                  <a:rPr lang="en-US" sz="2200" dirty="0">
                    <a:effectLst/>
                    <a:latin typeface="Times New Roman" panose="02020603050405020304" pitchFamily="18" charset="0"/>
                    <a:ea typeface="SimSun" panose="02010600030101010101" pitchFamily="2" charset="-122"/>
                  </a:rPr>
                  <a:t> function as follows:</a:t>
                </a:r>
              </a:p>
              <a:p>
                <a:pPr marL="0" indent="0">
                  <a:buNone/>
                </a:pPr>
                <a14:m>
                  <m:oMathPara xmlns:m="http://schemas.openxmlformats.org/officeDocument/2006/math">
                    <m:oMathParaPr>
                      <m:jc m:val="right"/>
                    </m:oMathParaPr>
                    <m:oMath xmlns:m="http://schemas.openxmlformats.org/officeDocument/2006/math">
                      <m:r>
                        <a:rPr lang="en-US" sz="2200" i="1" smtClean="0">
                          <a:effectLst/>
                          <a:latin typeface="Cambria Math" panose="02040503050406030204" pitchFamily="18" charset="0"/>
                          <a:ea typeface="SimSun" panose="02010600030101010101" pitchFamily="2" charset="-122"/>
                          <a:cs typeface="Times New Roman" panose="02020603050405020304" pitchFamily="18" charset="0"/>
                        </a:rPr>
                        <m:t>𝐿</m:t>
                      </m:r>
                      <m:d>
                        <m:dPr>
                          <m:ctrlPr>
                            <a:rPr lang="en-US" sz="2200" i="1">
                              <a:effectLst/>
                              <a:latin typeface="Cambria Math" panose="02040503050406030204" pitchFamily="18" charset="0"/>
                            </a:rPr>
                          </m:ctrlPr>
                        </m:dPr>
                        <m:e>
                          <m:r>
                            <a:rPr lang="en-US" sz="2200" i="1">
                              <a:effectLst/>
                              <a:latin typeface="Cambria Math" panose="02040503050406030204" pitchFamily="18" charset="0"/>
                              <a:ea typeface="SimSun" panose="02010600030101010101" pitchFamily="2" charset="-122"/>
                              <a:cs typeface="Times New Roman" panose="02020603050405020304" pitchFamily="18" charset="0"/>
                            </a:rPr>
                            <m:t>𝑊</m:t>
                          </m:r>
                          <m:r>
                            <a:rPr lang="en-US" sz="2200" i="1">
                              <a:effectLst/>
                              <a:latin typeface="Cambria Math" panose="02040503050406030204" pitchFamily="18" charset="0"/>
                              <a:ea typeface="SimSun" panose="02010600030101010101" pitchFamily="2" charset="-122"/>
                              <a:cs typeface="Times New Roman" panose="02020603050405020304" pitchFamily="18" charset="0"/>
                            </a:rPr>
                            <m:t>,</m:t>
                          </m:r>
                          <m:r>
                            <a:rPr lang="en-US" sz="2200" i="1">
                              <a:effectLst/>
                              <a:latin typeface="Cambria Math" panose="02040503050406030204" pitchFamily="18" charset="0"/>
                              <a:ea typeface="SimSun" panose="02010600030101010101" pitchFamily="2" charset="-122"/>
                              <a:cs typeface="Times New Roman" panose="02020603050405020304" pitchFamily="18" charset="0"/>
                            </a:rPr>
                            <m:t>𝑏</m:t>
                          </m:r>
                          <m:r>
                            <a:rPr lang="en-US" sz="2200" i="1">
                              <a:effectLst/>
                              <a:latin typeface="Cambria Math" panose="02040503050406030204" pitchFamily="18" charset="0"/>
                              <a:ea typeface="SimSun" panose="02010600030101010101" pitchFamily="2" charset="-122"/>
                              <a:cs typeface="Times New Roman" panose="02020603050405020304" pitchFamily="18" charset="0"/>
                            </a:rPr>
                            <m:t>,</m:t>
                          </m:r>
                          <m:r>
                            <a:rPr lang="en-US" sz="2200" i="1">
                              <a:effectLst/>
                              <a:latin typeface="Cambria Math" panose="02040503050406030204" pitchFamily="18" charset="0"/>
                              <a:ea typeface="SimSun" panose="02010600030101010101" pitchFamily="2" charset="-122"/>
                              <a:cs typeface="Times New Roman" panose="02020603050405020304" pitchFamily="18" charset="0"/>
                            </a:rPr>
                            <m:t>𝜉</m:t>
                          </m:r>
                          <m:r>
                            <a:rPr lang="en-US" sz="2200" i="1">
                              <a:effectLst/>
                              <a:latin typeface="Cambria Math" panose="02040503050406030204" pitchFamily="18" charset="0"/>
                              <a:ea typeface="SimSun" panose="02010600030101010101" pitchFamily="2" charset="-122"/>
                              <a:cs typeface="Times New Roman" panose="02020603050405020304" pitchFamily="18" charset="0"/>
                            </a:rPr>
                            <m:t>,</m:t>
                          </m:r>
                          <m:r>
                            <a:rPr lang="en-US" sz="2200" i="1">
                              <a:effectLst/>
                              <a:latin typeface="Cambria Math" panose="02040503050406030204" pitchFamily="18" charset="0"/>
                              <a:ea typeface="SimSun" panose="02010600030101010101" pitchFamily="2" charset="-122"/>
                              <a:cs typeface="Times New Roman" panose="02020603050405020304" pitchFamily="18" charset="0"/>
                            </a:rPr>
                            <m:t>𝜆</m:t>
                          </m:r>
                          <m:r>
                            <a:rPr lang="en-US" sz="2200" i="1">
                              <a:effectLst/>
                              <a:latin typeface="Cambria Math" panose="02040503050406030204" pitchFamily="18" charset="0"/>
                              <a:ea typeface="SimSun" panose="02010600030101010101" pitchFamily="2" charset="-122"/>
                              <a:cs typeface="Times New Roman" panose="02020603050405020304" pitchFamily="18" charset="0"/>
                            </a:rPr>
                            <m:t>,</m:t>
                          </m:r>
                          <m:r>
                            <a:rPr lang="en-US" sz="2200" i="1">
                              <a:effectLst/>
                              <a:latin typeface="Cambria Math" panose="02040503050406030204" pitchFamily="18" charset="0"/>
                              <a:ea typeface="SimSun" panose="02010600030101010101" pitchFamily="2" charset="-122"/>
                              <a:cs typeface="Times New Roman" panose="02020603050405020304" pitchFamily="18" charset="0"/>
                            </a:rPr>
                            <m:t>𝜇</m:t>
                          </m:r>
                        </m:e>
                      </m:d>
                      <m:r>
                        <a:rPr lang="en-US" sz="2200" i="1">
                          <a:effectLst/>
                          <a:latin typeface="Cambria Math" panose="02040503050406030204" pitchFamily="18" charset="0"/>
                          <a:ea typeface="SimSun" panose="02010600030101010101" pitchFamily="2" charset="-122"/>
                          <a:cs typeface="Times New Roman" panose="02020603050405020304" pitchFamily="18" charset="0"/>
                        </a:rPr>
                        <m:t>=</m:t>
                      </m:r>
                      <m:f>
                        <m:fPr>
                          <m:ctrlPr>
                            <a:rPr lang="en-US" sz="2200" i="1">
                              <a:effectLst/>
                              <a:latin typeface="Cambria Math" panose="02040503050406030204" pitchFamily="18" charset="0"/>
                            </a:rPr>
                          </m:ctrlPr>
                        </m:fPr>
                        <m:num>
                          <m:r>
                            <a:rPr lang="en-US" sz="2200" i="1">
                              <a:effectLst/>
                              <a:latin typeface="Cambria Math" panose="02040503050406030204" pitchFamily="18" charset="0"/>
                              <a:ea typeface="SimSun" panose="02010600030101010101" pitchFamily="2" charset="-122"/>
                              <a:cs typeface="Times New Roman" panose="02020603050405020304" pitchFamily="18" charset="0"/>
                            </a:rPr>
                            <m:t>1</m:t>
                          </m:r>
                        </m:num>
                        <m:den>
                          <m:r>
                            <a:rPr lang="en-US" sz="2200" i="1">
                              <a:effectLst/>
                              <a:latin typeface="Cambria Math" panose="02040503050406030204" pitchFamily="18" charset="0"/>
                              <a:ea typeface="SimSun" panose="02010600030101010101" pitchFamily="2" charset="-122"/>
                              <a:cs typeface="Times New Roman" panose="02020603050405020304" pitchFamily="18" charset="0"/>
                            </a:rPr>
                            <m:t>2</m:t>
                          </m:r>
                        </m:den>
                      </m:f>
                      <m:sSup>
                        <m:sSupPr>
                          <m:ctrlPr>
                            <a:rPr lang="en-US" sz="2200" i="1">
                              <a:effectLst/>
                              <a:latin typeface="Cambria Math" panose="02040503050406030204" pitchFamily="18" charset="0"/>
                            </a:rPr>
                          </m:ctrlPr>
                        </m:sSupPr>
                        <m:e>
                          <m:d>
                            <m:dPr>
                              <m:begChr m:val="|"/>
                              <m:endChr m:val="|"/>
                              <m:ctrlPr>
                                <a:rPr lang="en-US" sz="2200" i="1">
                                  <a:effectLst/>
                                  <a:latin typeface="Cambria Math" panose="02040503050406030204" pitchFamily="18" charset="0"/>
                                </a:rPr>
                              </m:ctrlPr>
                            </m:dPr>
                            <m:e>
                              <m:r>
                                <a:rPr lang="en-US" sz="2200" i="1">
                                  <a:effectLst/>
                                  <a:latin typeface="Cambria Math" panose="02040503050406030204" pitchFamily="18" charset="0"/>
                                  <a:ea typeface="SimSun" panose="02010600030101010101" pitchFamily="2" charset="-122"/>
                                  <a:cs typeface="Times New Roman" panose="02020603050405020304" pitchFamily="18" charset="0"/>
                                </a:rPr>
                                <m:t>𝑊</m:t>
                              </m:r>
                            </m:e>
                          </m:d>
                        </m:e>
                        <m:sup>
                          <m:r>
                            <a:rPr lang="en-US" sz="2200" i="1">
                              <a:effectLst/>
                              <a:latin typeface="Cambria Math" panose="02040503050406030204" pitchFamily="18" charset="0"/>
                              <a:ea typeface="SimSun" panose="02010600030101010101" pitchFamily="2" charset="-122"/>
                              <a:cs typeface="Times New Roman" panose="02020603050405020304" pitchFamily="18" charset="0"/>
                            </a:rPr>
                            <m:t>2</m:t>
                          </m:r>
                        </m:sup>
                      </m:sSup>
                      <m:r>
                        <a:rPr lang="en-US" sz="2200" i="1">
                          <a:effectLst/>
                          <a:latin typeface="Cambria Math" panose="02040503050406030204" pitchFamily="18" charset="0"/>
                          <a:ea typeface="SimSun" panose="02010600030101010101" pitchFamily="2" charset="-122"/>
                          <a:cs typeface="Times New Roman" panose="02020603050405020304" pitchFamily="18" charset="0"/>
                        </a:rPr>
                        <m:t>−</m:t>
                      </m:r>
                      <m:r>
                        <a:rPr lang="en-US" sz="2200" i="1">
                          <a:effectLst/>
                          <a:latin typeface="Cambria Math" panose="02040503050406030204" pitchFamily="18" charset="0"/>
                          <a:ea typeface="SimSun" panose="02010600030101010101" pitchFamily="2" charset="-122"/>
                          <a:cs typeface="Times New Roman" panose="02020603050405020304" pitchFamily="18" charset="0"/>
                        </a:rPr>
                        <m:t>𝑊</m:t>
                      </m:r>
                      <m:r>
                        <a:rPr lang="en-US" sz="2200" i="1">
                          <a:effectLst/>
                          <a:latin typeface="Cambria Math" panose="02040503050406030204" pitchFamily="18" charset="0"/>
                          <a:ea typeface="SimSun" panose="02010600030101010101" pitchFamily="2" charset="-122"/>
                          <a:cs typeface="Times New Roman" panose="02020603050405020304" pitchFamily="18" charset="0"/>
                        </a:rPr>
                        <m:t>∘</m:t>
                      </m:r>
                      <m:d>
                        <m:dPr>
                          <m:ctrlPr>
                            <a:rPr lang="en-US" sz="2200" i="1">
                              <a:effectLst/>
                              <a:latin typeface="Cambria Math" panose="02040503050406030204" pitchFamily="18" charset="0"/>
                            </a:rPr>
                          </m:ctrlPr>
                        </m:dPr>
                        <m:e>
                          <m:nary>
                            <m:naryPr>
                              <m:chr m:val="∑"/>
                              <m:limLoc m:val="undOvr"/>
                              <m:ctrlPr>
                                <a:rPr lang="en-US" sz="2200" i="1">
                                  <a:effectLst/>
                                  <a:latin typeface="Cambria Math" panose="02040503050406030204" pitchFamily="18" charset="0"/>
                                </a:rPr>
                              </m:ctrlPr>
                            </m:naryPr>
                            <m:sub>
                              <m:r>
                                <a:rPr lang="en-US" sz="2200" i="1">
                                  <a:effectLst/>
                                  <a:latin typeface="Cambria Math" panose="02040503050406030204" pitchFamily="18" charset="0"/>
                                  <a:ea typeface="SimSun" panose="02010600030101010101" pitchFamily="2" charset="-122"/>
                                  <a:cs typeface="Times New Roman" panose="02020603050405020304" pitchFamily="18" charset="0"/>
                                </a:rPr>
                                <m:t>𝑖</m:t>
                              </m:r>
                              <m:r>
                                <a:rPr lang="en-US" sz="2200" i="1">
                                  <a:effectLst/>
                                  <a:latin typeface="Cambria Math" panose="02040503050406030204" pitchFamily="18" charset="0"/>
                                  <a:ea typeface="SimSun" panose="02010600030101010101" pitchFamily="2" charset="-122"/>
                                  <a:cs typeface="Times New Roman" panose="02020603050405020304" pitchFamily="18" charset="0"/>
                                </a:rPr>
                                <m:t>=1</m:t>
                              </m:r>
                            </m:sub>
                            <m:sup>
                              <m:r>
                                <a:rPr lang="en-US" sz="2200" i="1">
                                  <a:effectLst/>
                                  <a:latin typeface="Cambria Math" panose="02040503050406030204" pitchFamily="18" charset="0"/>
                                  <a:ea typeface="SimSun" panose="02010600030101010101" pitchFamily="2" charset="-122"/>
                                  <a:cs typeface="Times New Roman" panose="02020603050405020304" pitchFamily="18" charset="0"/>
                                </a:rPr>
                                <m:t>𝑛</m:t>
                              </m:r>
                            </m:sup>
                            <m:e>
                              <m:sSub>
                                <m:sSubPr>
                                  <m:ctrlPr>
                                    <a:rPr lang="en-US" sz="2200" i="1">
                                      <a:effectLst/>
                                      <a:latin typeface="Cambria Math" panose="02040503050406030204" pitchFamily="18" charset="0"/>
                                    </a:rPr>
                                  </m:ctrlPr>
                                </m:sSubPr>
                                <m:e>
                                  <m:r>
                                    <a:rPr lang="en-US" sz="2200" i="1">
                                      <a:effectLst/>
                                      <a:latin typeface="Cambria Math" panose="02040503050406030204" pitchFamily="18" charset="0"/>
                                      <a:ea typeface="SimSun" panose="02010600030101010101" pitchFamily="2" charset="-122"/>
                                      <a:cs typeface="Times New Roman" panose="02020603050405020304" pitchFamily="18" charset="0"/>
                                    </a:rPr>
                                    <m:t>𝜆</m:t>
                                  </m:r>
                                </m:e>
                                <m:sub>
                                  <m:r>
                                    <a:rPr lang="en-US" sz="2200" i="1">
                                      <a:effectLst/>
                                      <a:latin typeface="Cambria Math" panose="02040503050406030204" pitchFamily="18" charset="0"/>
                                      <a:ea typeface="SimSun" panose="02010600030101010101" pitchFamily="2" charset="-122"/>
                                      <a:cs typeface="Times New Roman" panose="02020603050405020304" pitchFamily="18" charset="0"/>
                                    </a:rPr>
                                    <m:t>𝑖</m:t>
                                  </m:r>
                                </m:sub>
                              </m:sSub>
                              <m:sSub>
                                <m:sSubPr>
                                  <m:ctrlPr>
                                    <a:rPr lang="en-US" sz="2200" i="1">
                                      <a:effectLst/>
                                      <a:latin typeface="Cambria Math" panose="02040503050406030204" pitchFamily="18" charset="0"/>
                                    </a:rPr>
                                  </m:ctrlPr>
                                </m:sSubPr>
                                <m:e>
                                  <m:r>
                                    <a:rPr lang="en-US" sz="2200" i="1">
                                      <a:effectLst/>
                                      <a:latin typeface="Cambria Math" panose="02040503050406030204" pitchFamily="18" charset="0"/>
                                      <a:ea typeface="SimSun" panose="02010600030101010101" pitchFamily="2" charset="-122"/>
                                      <a:cs typeface="Times New Roman" panose="02020603050405020304" pitchFamily="18" charset="0"/>
                                    </a:rPr>
                                    <m:t>𝑦</m:t>
                                  </m:r>
                                </m:e>
                                <m:sub>
                                  <m:r>
                                    <a:rPr lang="en-US" sz="2200" i="1">
                                      <a:effectLst/>
                                      <a:latin typeface="Cambria Math" panose="02040503050406030204" pitchFamily="18" charset="0"/>
                                      <a:ea typeface="SimSun" panose="02010600030101010101" pitchFamily="2" charset="-122"/>
                                      <a:cs typeface="Times New Roman" panose="02020603050405020304" pitchFamily="18" charset="0"/>
                                    </a:rPr>
                                    <m:t>𝑖</m:t>
                                  </m:r>
                                </m:sub>
                              </m:sSub>
                              <m:sSub>
                                <m:sSubPr>
                                  <m:ctrlPr>
                                    <a:rPr lang="en-US" sz="2200" i="1">
                                      <a:effectLst/>
                                      <a:latin typeface="Cambria Math" panose="02040503050406030204" pitchFamily="18" charset="0"/>
                                    </a:rPr>
                                  </m:ctrlPr>
                                </m:sSubPr>
                                <m:e>
                                  <m:r>
                                    <a:rPr lang="en-US" sz="22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2200" i="1">
                                      <a:effectLst/>
                                      <a:latin typeface="Cambria Math" panose="02040503050406030204" pitchFamily="18" charset="0"/>
                                      <a:ea typeface="SimSun" panose="02010600030101010101" pitchFamily="2" charset="-122"/>
                                      <a:cs typeface="Times New Roman" panose="02020603050405020304" pitchFamily="18" charset="0"/>
                                    </a:rPr>
                                    <m:t>𝑖</m:t>
                                  </m:r>
                                </m:sub>
                              </m:sSub>
                            </m:e>
                          </m:nary>
                        </m:e>
                      </m:d>
                      <m:r>
                        <a:rPr lang="en-US" sz="2200" i="1">
                          <a:effectLst/>
                          <a:latin typeface="Cambria Math" panose="02040503050406030204" pitchFamily="18" charset="0"/>
                          <a:ea typeface="SimSun" panose="02010600030101010101" pitchFamily="2" charset="-122"/>
                          <a:cs typeface="Times New Roman" panose="02020603050405020304" pitchFamily="18" charset="0"/>
                        </a:rPr>
                        <m:t>+</m:t>
                      </m:r>
                      <m:nary>
                        <m:naryPr>
                          <m:chr m:val="∑"/>
                          <m:limLoc m:val="undOvr"/>
                          <m:ctrlPr>
                            <a:rPr lang="en-US" sz="2200" i="1">
                              <a:effectLst/>
                              <a:latin typeface="Cambria Math" panose="02040503050406030204" pitchFamily="18" charset="0"/>
                            </a:rPr>
                          </m:ctrlPr>
                        </m:naryPr>
                        <m:sub>
                          <m:r>
                            <a:rPr lang="en-US" sz="2200" i="1">
                              <a:effectLst/>
                              <a:latin typeface="Cambria Math" panose="02040503050406030204" pitchFamily="18" charset="0"/>
                              <a:ea typeface="SimSun" panose="02010600030101010101" pitchFamily="2" charset="-122"/>
                              <a:cs typeface="Times New Roman" panose="02020603050405020304" pitchFamily="18" charset="0"/>
                            </a:rPr>
                            <m:t>𝑖</m:t>
                          </m:r>
                          <m:r>
                            <a:rPr lang="en-US" sz="2200" i="1">
                              <a:effectLst/>
                              <a:latin typeface="Cambria Math" panose="02040503050406030204" pitchFamily="18" charset="0"/>
                              <a:ea typeface="SimSun" panose="02010600030101010101" pitchFamily="2" charset="-122"/>
                              <a:cs typeface="Times New Roman" panose="02020603050405020304" pitchFamily="18" charset="0"/>
                            </a:rPr>
                            <m:t>=1</m:t>
                          </m:r>
                        </m:sub>
                        <m:sup>
                          <m:r>
                            <a:rPr lang="en-US" sz="2200" i="1">
                              <a:effectLst/>
                              <a:latin typeface="Cambria Math" panose="02040503050406030204" pitchFamily="18" charset="0"/>
                              <a:ea typeface="SimSun" panose="02010600030101010101" pitchFamily="2" charset="-122"/>
                              <a:cs typeface="Times New Roman" panose="02020603050405020304" pitchFamily="18" charset="0"/>
                            </a:rPr>
                            <m:t>𝑛</m:t>
                          </m:r>
                        </m:sup>
                        <m:e>
                          <m:sSub>
                            <m:sSubPr>
                              <m:ctrlPr>
                                <a:rPr lang="en-US" sz="2200" i="1">
                                  <a:effectLst/>
                                  <a:latin typeface="Cambria Math" panose="02040503050406030204" pitchFamily="18" charset="0"/>
                                </a:rPr>
                              </m:ctrlPr>
                            </m:sSubPr>
                            <m:e>
                              <m:r>
                                <a:rPr lang="en-US" sz="2200" i="1">
                                  <a:effectLst/>
                                  <a:latin typeface="Cambria Math" panose="02040503050406030204" pitchFamily="18" charset="0"/>
                                  <a:ea typeface="SimSun" panose="02010600030101010101" pitchFamily="2" charset="-122"/>
                                  <a:cs typeface="Times New Roman" panose="02020603050405020304" pitchFamily="18" charset="0"/>
                                </a:rPr>
                                <m:t>𝜆</m:t>
                              </m:r>
                            </m:e>
                            <m:sub>
                              <m:r>
                                <a:rPr lang="en-US" sz="2200" i="1">
                                  <a:effectLst/>
                                  <a:latin typeface="Cambria Math" panose="02040503050406030204" pitchFamily="18" charset="0"/>
                                  <a:ea typeface="SimSun" panose="02010600030101010101" pitchFamily="2" charset="-122"/>
                                  <a:cs typeface="Times New Roman" panose="02020603050405020304" pitchFamily="18" charset="0"/>
                                </a:rPr>
                                <m:t>𝑖</m:t>
                              </m:r>
                            </m:sub>
                          </m:sSub>
                        </m:e>
                      </m:nary>
                      <m:r>
                        <a:rPr lang="en-US" sz="2200" i="1">
                          <a:effectLst/>
                          <a:latin typeface="Cambria Math" panose="02040503050406030204" pitchFamily="18" charset="0"/>
                          <a:ea typeface="SimSun" panose="02010600030101010101" pitchFamily="2" charset="-122"/>
                          <a:cs typeface="Times New Roman" panose="02020603050405020304" pitchFamily="18" charset="0"/>
                        </a:rPr>
                        <m:t>+</m:t>
                      </m:r>
                      <m:r>
                        <a:rPr lang="en-US" sz="2200" i="1">
                          <a:effectLst/>
                          <a:latin typeface="Cambria Math" panose="02040503050406030204" pitchFamily="18" charset="0"/>
                          <a:ea typeface="SimSun" panose="02010600030101010101" pitchFamily="2" charset="-122"/>
                          <a:cs typeface="Times New Roman" panose="02020603050405020304" pitchFamily="18" charset="0"/>
                        </a:rPr>
                        <m:t>𝑏</m:t>
                      </m:r>
                      <m:nary>
                        <m:naryPr>
                          <m:chr m:val="∑"/>
                          <m:limLoc m:val="undOvr"/>
                          <m:ctrlPr>
                            <a:rPr lang="en-US" sz="2200" i="1">
                              <a:effectLst/>
                              <a:latin typeface="Cambria Math" panose="02040503050406030204" pitchFamily="18" charset="0"/>
                            </a:rPr>
                          </m:ctrlPr>
                        </m:naryPr>
                        <m:sub>
                          <m:r>
                            <a:rPr lang="en-US" sz="2200" i="1">
                              <a:effectLst/>
                              <a:latin typeface="Cambria Math" panose="02040503050406030204" pitchFamily="18" charset="0"/>
                              <a:ea typeface="SimSun" panose="02010600030101010101" pitchFamily="2" charset="-122"/>
                              <a:cs typeface="Times New Roman" panose="02020603050405020304" pitchFamily="18" charset="0"/>
                            </a:rPr>
                            <m:t>𝑖</m:t>
                          </m:r>
                          <m:r>
                            <a:rPr lang="en-US" sz="2200" i="1">
                              <a:effectLst/>
                              <a:latin typeface="Cambria Math" panose="02040503050406030204" pitchFamily="18" charset="0"/>
                              <a:ea typeface="SimSun" panose="02010600030101010101" pitchFamily="2" charset="-122"/>
                              <a:cs typeface="Times New Roman" panose="02020603050405020304" pitchFamily="18" charset="0"/>
                            </a:rPr>
                            <m:t>=1</m:t>
                          </m:r>
                        </m:sub>
                        <m:sup>
                          <m:r>
                            <a:rPr lang="en-US" sz="2200" i="1">
                              <a:effectLst/>
                              <a:latin typeface="Cambria Math" panose="02040503050406030204" pitchFamily="18" charset="0"/>
                              <a:ea typeface="SimSun" panose="02010600030101010101" pitchFamily="2" charset="-122"/>
                              <a:cs typeface="Times New Roman" panose="02020603050405020304" pitchFamily="18" charset="0"/>
                            </a:rPr>
                            <m:t>𝑛</m:t>
                          </m:r>
                        </m:sup>
                        <m:e>
                          <m:sSub>
                            <m:sSubPr>
                              <m:ctrlPr>
                                <a:rPr lang="en-US" sz="2200" i="1">
                                  <a:effectLst/>
                                  <a:latin typeface="Cambria Math" panose="02040503050406030204" pitchFamily="18" charset="0"/>
                                </a:rPr>
                              </m:ctrlPr>
                            </m:sSubPr>
                            <m:e>
                              <m:r>
                                <a:rPr lang="en-US" sz="2200" i="1">
                                  <a:effectLst/>
                                  <a:latin typeface="Cambria Math" panose="02040503050406030204" pitchFamily="18" charset="0"/>
                                  <a:ea typeface="SimSun" panose="02010600030101010101" pitchFamily="2" charset="-122"/>
                                  <a:cs typeface="Times New Roman" panose="02020603050405020304" pitchFamily="18" charset="0"/>
                                </a:rPr>
                                <m:t>𝜆</m:t>
                              </m:r>
                            </m:e>
                            <m:sub>
                              <m:r>
                                <a:rPr lang="en-US" sz="2200" i="1">
                                  <a:effectLst/>
                                  <a:latin typeface="Cambria Math" panose="02040503050406030204" pitchFamily="18" charset="0"/>
                                  <a:ea typeface="SimSun" panose="02010600030101010101" pitchFamily="2" charset="-122"/>
                                  <a:cs typeface="Times New Roman" panose="02020603050405020304" pitchFamily="18" charset="0"/>
                                </a:rPr>
                                <m:t>𝑖</m:t>
                              </m:r>
                            </m:sub>
                          </m:sSub>
                          <m:sSub>
                            <m:sSubPr>
                              <m:ctrlPr>
                                <a:rPr lang="en-US" sz="2200" i="1">
                                  <a:effectLst/>
                                  <a:latin typeface="Cambria Math" panose="02040503050406030204" pitchFamily="18" charset="0"/>
                                </a:rPr>
                              </m:ctrlPr>
                            </m:sSubPr>
                            <m:e>
                              <m:r>
                                <a:rPr lang="en-US" sz="2200" i="1">
                                  <a:effectLst/>
                                  <a:latin typeface="Cambria Math" panose="02040503050406030204" pitchFamily="18" charset="0"/>
                                  <a:ea typeface="SimSun" panose="02010600030101010101" pitchFamily="2" charset="-122"/>
                                  <a:cs typeface="Times New Roman" panose="02020603050405020304" pitchFamily="18" charset="0"/>
                                </a:rPr>
                                <m:t>𝑦</m:t>
                              </m:r>
                            </m:e>
                            <m:sub>
                              <m:r>
                                <a:rPr lang="en-US" sz="2200" i="1">
                                  <a:effectLst/>
                                  <a:latin typeface="Cambria Math" panose="02040503050406030204" pitchFamily="18" charset="0"/>
                                  <a:ea typeface="SimSun" panose="02010600030101010101" pitchFamily="2" charset="-122"/>
                                  <a:cs typeface="Times New Roman" panose="02020603050405020304" pitchFamily="18" charset="0"/>
                                </a:rPr>
                                <m:t>𝑖</m:t>
                              </m:r>
                            </m:sub>
                          </m:sSub>
                        </m:e>
                      </m:nary>
                      <m:r>
                        <a:rPr lang="en-US" sz="2200" i="1">
                          <a:effectLst/>
                          <a:latin typeface="Cambria Math" panose="02040503050406030204" pitchFamily="18" charset="0"/>
                          <a:ea typeface="SimSun" panose="02010600030101010101" pitchFamily="2" charset="-122"/>
                          <a:cs typeface="Times New Roman" panose="02020603050405020304" pitchFamily="18" charset="0"/>
                        </a:rPr>
                        <m:t>+</m:t>
                      </m:r>
                      <m:nary>
                        <m:naryPr>
                          <m:chr m:val="∑"/>
                          <m:limLoc m:val="undOvr"/>
                          <m:ctrlPr>
                            <a:rPr lang="en-US" sz="2200" i="1">
                              <a:effectLst/>
                              <a:latin typeface="Cambria Math" panose="02040503050406030204" pitchFamily="18" charset="0"/>
                            </a:rPr>
                          </m:ctrlPr>
                        </m:naryPr>
                        <m:sub>
                          <m:r>
                            <a:rPr lang="en-US" sz="2200" i="1">
                              <a:effectLst/>
                              <a:latin typeface="Cambria Math" panose="02040503050406030204" pitchFamily="18" charset="0"/>
                              <a:ea typeface="SimSun" panose="02010600030101010101" pitchFamily="2" charset="-122"/>
                              <a:cs typeface="Times New Roman" panose="02020603050405020304" pitchFamily="18" charset="0"/>
                            </a:rPr>
                            <m:t>𝑖</m:t>
                          </m:r>
                          <m:r>
                            <a:rPr lang="en-US" sz="2200" i="1">
                              <a:effectLst/>
                              <a:latin typeface="Cambria Math" panose="02040503050406030204" pitchFamily="18" charset="0"/>
                              <a:ea typeface="SimSun" panose="02010600030101010101" pitchFamily="2" charset="-122"/>
                              <a:cs typeface="Times New Roman" panose="02020603050405020304" pitchFamily="18" charset="0"/>
                            </a:rPr>
                            <m:t>=1</m:t>
                          </m:r>
                        </m:sub>
                        <m:sup>
                          <m:r>
                            <a:rPr lang="en-US" sz="2200" i="1">
                              <a:effectLst/>
                              <a:latin typeface="Cambria Math" panose="02040503050406030204" pitchFamily="18" charset="0"/>
                              <a:ea typeface="SimSun" panose="02010600030101010101" pitchFamily="2" charset="-122"/>
                              <a:cs typeface="Times New Roman" panose="02020603050405020304" pitchFamily="18" charset="0"/>
                            </a:rPr>
                            <m:t>𝑛</m:t>
                          </m:r>
                        </m:sup>
                        <m:e>
                          <m:d>
                            <m:dPr>
                              <m:ctrlPr>
                                <a:rPr lang="en-US" sz="2200" i="1">
                                  <a:effectLst/>
                                  <a:latin typeface="Cambria Math" panose="02040503050406030204" pitchFamily="18" charset="0"/>
                                </a:rPr>
                              </m:ctrlPr>
                            </m:dPr>
                            <m:e>
                              <m:r>
                                <a:rPr lang="en-US" sz="2200" i="1">
                                  <a:effectLst/>
                                  <a:latin typeface="Cambria Math" panose="02040503050406030204" pitchFamily="18" charset="0"/>
                                  <a:ea typeface="SimSun" panose="02010600030101010101" pitchFamily="2" charset="-122"/>
                                  <a:cs typeface="Times New Roman" panose="02020603050405020304" pitchFamily="18" charset="0"/>
                                </a:rPr>
                                <m:t>𝐶</m:t>
                              </m:r>
                              <m:r>
                                <a:rPr lang="en-US" sz="22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200" i="1">
                                      <a:effectLst/>
                                      <a:latin typeface="Cambria Math" panose="02040503050406030204" pitchFamily="18" charset="0"/>
                                    </a:rPr>
                                  </m:ctrlPr>
                                </m:sSubPr>
                                <m:e>
                                  <m:r>
                                    <a:rPr lang="en-US" sz="2200" i="1">
                                      <a:effectLst/>
                                      <a:latin typeface="Cambria Math" panose="02040503050406030204" pitchFamily="18" charset="0"/>
                                      <a:ea typeface="SimSun" panose="02010600030101010101" pitchFamily="2" charset="-122"/>
                                      <a:cs typeface="Times New Roman" panose="02020603050405020304" pitchFamily="18" charset="0"/>
                                    </a:rPr>
                                    <m:t>𝜆</m:t>
                                  </m:r>
                                </m:e>
                                <m:sub>
                                  <m:r>
                                    <a:rPr lang="en-US" sz="2200" i="1">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22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200" i="1">
                                      <a:effectLst/>
                                      <a:latin typeface="Cambria Math" panose="02040503050406030204" pitchFamily="18" charset="0"/>
                                    </a:rPr>
                                  </m:ctrlPr>
                                </m:sSubPr>
                                <m:e>
                                  <m:r>
                                    <a:rPr lang="en-US" sz="2200" i="1">
                                      <a:effectLst/>
                                      <a:latin typeface="Cambria Math" panose="02040503050406030204" pitchFamily="18" charset="0"/>
                                      <a:ea typeface="SimSun" panose="02010600030101010101" pitchFamily="2" charset="-122"/>
                                      <a:cs typeface="Times New Roman" panose="02020603050405020304" pitchFamily="18" charset="0"/>
                                    </a:rPr>
                                    <m:t>𝜇</m:t>
                                  </m:r>
                                </m:e>
                                <m:sub>
                                  <m:r>
                                    <a:rPr lang="en-US" sz="2200" i="1">
                                      <a:effectLst/>
                                      <a:latin typeface="Cambria Math" panose="02040503050406030204" pitchFamily="18" charset="0"/>
                                      <a:ea typeface="SimSun" panose="02010600030101010101" pitchFamily="2" charset="-122"/>
                                      <a:cs typeface="Times New Roman" panose="02020603050405020304" pitchFamily="18" charset="0"/>
                                    </a:rPr>
                                    <m:t>𝑖</m:t>
                                  </m:r>
                                </m:sub>
                              </m:sSub>
                            </m:e>
                          </m:d>
                          <m:sSub>
                            <m:sSubPr>
                              <m:ctrlPr>
                                <a:rPr lang="en-US" sz="2200" i="1">
                                  <a:effectLst/>
                                  <a:latin typeface="Cambria Math" panose="02040503050406030204" pitchFamily="18" charset="0"/>
                                </a:rPr>
                              </m:ctrlPr>
                            </m:sSubPr>
                            <m:e>
                              <m:r>
                                <a:rPr lang="en-US" sz="2200" i="1">
                                  <a:effectLst/>
                                  <a:latin typeface="Cambria Math" panose="02040503050406030204" pitchFamily="18" charset="0"/>
                                  <a:ea typeface="SimSun" panose="02010600030101010101" pitchFamily="2" charset="-122"/>
                                  <a:cs typeface="Times New Roman" panose="02020603050405020304" pitchFamily="18" charset="0"/>
                                </a:rPr>
                                <m:t>𝜉</m:t>
                              </m:r>
                            </m:e>
                            <m:sub>
                              <m:r>
                                <a:rPr lang="en-US" sz="2200" i="1">
                                  <a:effectLst/>
                                  <a:latin typeface="Cambria Math" panose="02040503050406030204" pitchFamily="18" charset="0"/>
                                  <a:ea typeface="SimSun" panose="02010600030101010101" pitchFamily="2" charset="-122"/>
                                  <a:cs typeface="Times New Roman" panose="02020603050405020304" pitchFamily="18" charset="0"/>
                                </a:rPr>
                                <m:t>𝑖</m:t>
                              </m:r>
                            </m:sub>
                          </m:sSub>
                        </m:e>
                      </m:nary>
                      <m:r>
                        <a:rPr lang="en-US" sz="2200" b="0" i="1" smtClean="0">
                          <a:effectLst/>
                          <a:latin typeface="Cambria Math" panose="02040503050406030204" pitchFamily="18" charset="0"/>
                          <a:ea typeface="SimSun" panose="02010600030101010101" pitchFamily="2" charset="-122"/>
                          <a:cs typeface="Times New Roman" panose="02020603050405020304" pitchFamily="18" charset="0"/>
                        </a:rPr>
                        <m:t>    (1.6)</m:t>
                      </m:r>
                    </m:oMath>
                  </m:oMathPara>
                </a14:m>
                <a:endParaRPr lang="en-US" sz="2200" dirty="0"/>
              </a:p>
              <a:p>
                <a:pPr marL="0" indent="0">
                  <a:buNone/>
                </a:pPr>
                <a14:m>
                  <m:oMathPara xmlns:m="http://schemas.openxmlformats.org/officeDocument/2006/math">
                    <m:oMathParaPr>
                      <m:jc m:val="centerGroup"/>
                    </m:oMathParaPr>
                    <m:oMath xmlns:m="http://schemas.openxmlformats.org/officeDocument/2006/math">
                      <m:r>
                        <m:rPr>
                          <m:sty m:val="p"/>
                        </m:rPr>
                        <a:rPr lang="en-US" sz="2200" smtClean="0">
                          <a:effectLst/>
                          <a:latin typeface="Cambria Math" panose="02040503050406030204" pitchFamily="18" charset="0"/>
                          <a:ea typeface="SimSun" panose="02010600030101010101" pitchFamily="2" charset="-122"/>
                          <a:cs typeface="Times New Roman" panose="02020603050405020304" pitchFamily="18" charset="0"/>
                        </a:rPr>
                        <m:t>Where</m:t>
                      </m:r>
                      <m:r>
                        <a:rPr lang="en-US" sz="2200" i="1">
                          <a:effectLst/>
                          <a:latin typeface="Cambria Math" panose="02040503050406030204" pitchFamily="18" charset="0"/>
                          <a:ea typeface="SimSun" panose="02010600030101010101" pitchFamily="2" charset="-122"/>
                          <a:cs typeface="Times New Roman" panose="02020603050405020304" pitchFamily="18" charset="0"/>
                        </a:rPr>
                        <m:t> </m:t>
                      </m:r>
                      <m:sSub>
                        <m:sSubPr>
                          <m:ctrlPr>
                            <a:rPr lang="en-US" sz="2200" i="1">
                              <a:effectLst/>
                              <a:latin typeface="Cambria Math" panose="02040503050406030204" pitchFamily="18" charset="0"/>
                            </a:rPr>
                          </m:ctrlPr>
                        </m:sSubPr>
                        <m:e>
                          <m:r>
                            <a:rPr lang="en-US" sz="2200" i="1">
                              <a:effectLst/>
                              <a:latin typeface="Cambria Math" panose="02040503050406030204" pitchFamily="18" charset="0"/>
                              <a:ea typeface="SimSun" panose="02010600030101010101" pitchFamily="2" charset="-122"/>
                              <a:cs typeface="Times New Roman" panose="02020603050405020304" pitchFamily="18" charset="0"/>
                            </a:rPr>
                            <m:t>𝜉</m:t>
                          </m:r>
                        </m:e>
                        <m:sub>
                          <m:r>
                            <a:rPr lang="en-US" sz="2200" i="1">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2200" i="1">
                          <a:effectLst/>
                          <a:latin typeface="Cambria Math" panose="02040503050406030204" pitchFamily="18" charset="0"/>
                          <a:ea typeface="SimSun" panose="02010600030101010101" pitchFamily="2" charset="-122"/>
                          <a:cs typeface="Times New Roman" panose="02020603050405020304" pitchFamily="18" charset="0"/>
                        </a:rPr>
                        <m:t>≥0,</m:t>
                      </m:r>
                      <m:sSub>
                        <m:sSubPr>
                          <m:ctrlPr>
                            <a:rPr lang="en-US" sz="2200" i="1">
                              <a:effectLst/>
                              <a:latin typeface="Cambria Math" panose="02040503050406030204" pitchFamily="18" charset="0"/>
                            </a:rPr>
                          </m:ctrlPr>
                        </m:sSubPr>
                        <m:e>
                          <m:r>
                            <a:rPr lang="en-US" sz="2200" i="1">
                              <a:effectLst/>
                              <a:latin typeface="Cambria Math" panose="02040503050406030204" pitchFamily="18" charset="0"/>
                              <a:ea typeface="SimSun" panose="02010600030101010101" pitchFamily="2" charset="-122"/>
                              <a:cs typeface="Times New Roman" panose="02020603050405020304" pitchFamily="18" charset="0"/>
                            </a:rPr>
                            <m:t>𝜆</m:t>
                          </m:r>
                        </m:e>
                        <m:sub>
                          <m:r>
                            <a:rPr lang="en-US" sz="2200" i="1">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2200" i="1">
                          <a:effectLst/>
                          <a:latin typeface="Cambria Math" panose="02040503050406030204" pitchFamily="18" charset="0"/>
                          <a:ea typeface="SimSun" panose="02010600030101010101" pitchFamily="2" charset="-122"/>
                          <a:cs typeface="Times New Roman" panose="02020603050405020304" pitchFamily="18" charset="0"/>
                        </a:rPr>
                        <m:t>≥0,</m:t>
                      </m:r>
                      <m:sSub>
                        <m:sSubPr>
                          <m:ctrlPr>
                            <a:rPr lang="en-US" sz="2200" i="1">
                              <a:effectLst/>
                              <a:latin typeface="Cambria Math" panose="02040503050406030204" pitchFamily="18" charset="0"/>
                            </a:rPr>
                          </m:ctrlPr>
                        </m:sSubPr>
                        <m:e>
                          <m:r>
                            <a:rPr lang="en-US" sz="2200" i="1">
                              <a:effectLst/>
                              <a:latin typeface="Cambria Math" panose="02040503050406030204" pitchFamily="18" charset="0"/>
                              <a:ea typeface="SimSun" panose="02010600030101010101" pitchFamily="2" charset="-122"/>
                              <a:cs typeface="Times New Roman" panose="02020603050405020304" pitchFamily="18" charset="0"/>
                            </a:rPr>
                            <m:t>𝜇</m:t>
                          </m:r>
                        </m:e>
                        <m:sub>
                          <m:r>
                            <a:rPr lang="en-US" sz="2200" i="1">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2200" i="1">
                          <a:effectLst/>
                          <a:latin typeface="Cambria Math" panose="02040503050406030204" pitchFamily="18" charset="0"/>
                          <a:ea typeface="SimSun" panose="02010600030101010101" pitchFamily="2" charset="-122"/>
                          <a:cs typeface="Times New Roman" panose="02020603050405020304" pitchFamily="18" charset="0"/>
                        </a:rPr>
                        <m:t>≥0,∀</m:t>
                      </m:r>
                      <m:r>
                        <a:rPr lang="en-US" sz="2200" i="1">
                          <a:effectLst/>
                          <a:latin typeface="Cambria Math" panose="02040503050406030204" pitchFamily="18" charset="0"/>
                          <a:ea typeface="SimSun" panose="02010600030101010101" pitchFamily="2" charset="-122"/>
                          <a:cs typeface="Times New Roman" panose="02020603050405020304" pitchFamily="18" charset="0"/>
                        </a:rPr>
                        <m:t>𝑖</m:t>
                      </m:r>
                      <m:r>
                        <a:rPr lang="en-US" sz="2200" i="1">
                          <a:effectLst/>
                          <a:latin typeface="Cambria Math" panose="02040503050406030204" pitchFamily="18" charset="0"/>
                          <a:ea typeface="SimSun" panose="02010600030101010101" pitchFamily="2" charset="-122"/>
                          <a:cs typeface="Times New Roman" panose="02020603050405020304" pitchFamily="18" charset="0"/>
                        </a:rPr>
                        <m:t>=</m:t>
                      </m:r>
                      <m:acc>
                        <m:accPr>
                          <m:chr m:val="̅"/>
                          <m:ctrlPr>
                            <a:rPr lang="en-US" sz="2200" i="1">
                              <a:effectLst/>
                              <a:latin typeface="Cambria Math" panose="02040503050406030204" pitchFamily="18" charset="0"/>
                            </a:rPr>
                          </m:ctrlPr>
                        </m:accPr>
                        <m:e>
                          <m:r>
                            <a:rPr lang="en-US" sz="2200" i="1">
                              <a:effectLst/>
                              <a:latin typeface="Cambria Math" panose="02040503050406030204" pitchFamily="18" charset="0"/>
                              <a:ea typeface="SimSun" panose="02010600030101010101" pitchFamily="2" charset="-122"/>
                              <a:cs typeface="Times New Roman" panose="02020603050405020304" pitchFamily="18" charset="0"/>
                            </a:rPr>
                            <m:t>1,</m:t>
                          </m:r>
                          <m:r>
                            <a:rPr lang="en-US" sz="2200" i="1">
                              <a:effectLst/>
                              <a:latin typeface="Cambria Math" panose="02040503050406030204" pitchFamily="18" charset="0"/>
                              <a:ea typeface="SimSun" panose="02010600030101010101" pitchFamily="2" charset="-122"/>
                              <a:cs typeface="Times New Roman" panose="02020603050405020304" pitchFamily="18" charset="0"/>
                            </a:rPr>
                            <m:t>𝑛</m:t>
                          </m:r>
                        </m:e>
                      </m:acc>
                    </m:oMath>
                  </m:oMathPara>
                </a14:m>
                <a:endParaRPr lang="en-US" sz="2200" dirty="0"/>
              </a:p>
              <a:p>
                <a:pPr marL="0" indent="0">
                  <a:buNone/>
                </a:pPr>
                <a:r>
                  <a:rPr lang="en-US" sz="2200" dirty="0">
                    <a:effectLst/>
                    <a:latin typeface="Times New Roman" panose="02020603050405020304" pitchFamily="18" charset="0"/>
                    <a:ea typeface="SimSun" panose="02010600030101010101" pitchFamily="2" charset="-122"/>
                    <a:cs typeface="Times New Roman" panose="02020603050405020304" pitchFamily="18" charset="0"/>
                  </a:rPr>
                  <a:t>Note that </a:t>
                </a:r>
                <a:r>
                  <a:rPr lang="en-US" sz="2200" i="1" dirty="0">
                    <a:effectLst/>
                    <a:latin typeface="Times New Roman" panose="02020603050405020304" pitchFamily="18" charset="0"/>
                    <a:ea typeface="SimSun" panose="02010600030101010101" pitchFamily="2" charset="-122"/>
                    <a:cs typeface="Times New Roman" panose="02020603050405020304" pitchFamily="18" charset="0"/>
                  </a:rPr>
                  <a:t>λ=</a:t>
                </a:r>
                <a:r>
                  <a:rPr lang="en-US" sz="22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200" i="1" dirty="0">
                    <a:effectLst/>
                    <a:latin typeface="Times New Roman" panose="02020603050405020304" pitchFamily="18" charset="0"/>
                    <a:ea typeface="SimSun" panose="02010600030101010101" pitchFamily="2" charset="-122"/>
                    <a:cs typeface="Times New Roman" panose="02020603050405020304" pitchFamily="18" charset="0"/>
                  </a:rPr>
                  <a:t>λ</a:t>
                </a:r>
                <a:r>
                  <a:rPr lang="en-US" sz="2200" baseline="-25000" dirty="0">
                    <a:effectLst/>
                    <a:latin typeface="Times New Roman" panose="02020603050405020304" pitchFamily="18" charset="0"/>
                    <a:ea typeface="SimSun" panose="02010600030101010101" pitchFamily="2" charset="-122"/>
                    <a:cs typeface="Times New Roman" panose="02020603050405020304" pitchFamily="18" charset="0"/>
                  </a:rPr>
                  <a:t>1</a:t>
                </a:r>
                <a:r>
                  <a:rPr lang="en-US" sz="22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2200" i="1" dirty="0">
                    <a:effectLst/>
                    <a:latin typeface="Times New Roman" panose="02020603050405020304" pitchFamily="18" charset="0"/>
                    <a:ea typeface="SimSun" panose="02010600030101010101" pitchFamily="2" charset="-122"/>
                    <a:cs typeface="Times New Roman" panose="02020603050405020304" pitchFamily="18" charset="0"/>
                  </a:rPr>
                  <a:t>λ</a:t>
                </a:r>
                <a:r>
                  <a:rPr lang="en-US" sz="2200" baseline="-25000" dirty="0">
                    <a:effectLst/>
                    <a:latin typeface="Times New Roman" panose="02020603050405020304" pitchFamily="18" charset="0"/>
                    <a:ea typeface="SimSun" panose="02010600030101010101" pitchFamily="2" charset="-122"/>
                    <a:cs typeface="Times New Roman" panose="02020603050405020304" pitchFamily="18" charset="0"/>
                  </a:rPr>
                  <a:t>2</a:t>
                </a:r>
                <a:r>
                  <a:rPr lang="en-US" sz="22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2200" i="1" dirty="0" err="1">
                    <a:effectLst/>
                    <a:latin typeface="Times New Roman" panose="02020603050405020304" pitchFamily="18" charset="0"/>
                    <a:ea typeface="SimSun" panose="02010600030101010101" pitchFamily="2" charset="-122"/>
                    <a:cs typeface="Times New Roman" panose="02020603050405020304" pitchFamily="18" charset="0"/>
                  </a:rPr>
                  <a:t>λ</a:t>
                </a:r>
                <a:r>
                  <a:rPr lang="en-US" sz="2200" i="1" baseline="-25000" dirty="0" err="1">
                    <a:effectLst/>
                    <a:latin typeface="Times New Roman" panose="02020603050405020304" pitchFamily="18" charset="0"/>
                    <a:ea typeface="SimSun" panose="02010600030101010101" pitchFamily="2" charset="-122"/>
                    <a:cs typeface="Times New Roman" panose="02020603050405020304" pitchFamily="18" charset="0"/>
                  </a:rPr>
                  <a:t>n</a:t>
                </a:r>
                <a:r>
                  <a:rPr lang="en-US" sz="2200" dirty="0">
                    <a:effectLst/>
                    <a:latin typeface="Times New Roman" panose="02020603050405020304" pitchFamily="18" charset="0"/>
                    <a:ea typeface="SimSun" panose="02010600030101010101" pitchFamily="2" charset="-122"/>
                    <a:cs typeface="Times New Roman" panose="02020603050405020304" pitchFamily="18" charset="0"/>
                  </a:rPr>
                  <a:t>) and </a:t>
                </a:r>
                <a:r>
                  <a:rPr lang="en-US" sz="2200" i="1" dirty="0">
                    <a:effectLst/>
                    <a:latin typeface="Times New Roman" panose="02020603050405020304" pitchFamily="18" charset="0"/>
                    <a:ea typeface="SimSun" panose="02010600030101010101" pitchFamily="2" charset="-122"/>
                    <a:cs typeface="Times New Roman" panose="02020603050405020304" pitchFamily="18" charset="0"/>
                  </a:rPr>
                  <a:t>μ=</a:t>
                </a:r>
                <a:r>
                  <a:rPr lang="en-US" sz="22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200" i="1" dirty="0">
                    <a:effectLst/>
                    <a:latin typeface="Times New Roman" panose="02020603050405020304" pitchFamily="18" charset="0"/>
                    <a:ea typeface="SimSun" panose="02010600030101010101" pitchFamily="2" charset="-122"/>
                    <a:cs typeface="Times New Roman" panose="02020603050405020304" pitchFamily="18" charset="0"/>
                  </a:rPr>
                  <a:t>μ</a:t>
                </a:r>
                <a:r>
                  <a:rPr lang="en-US" sz="2200" baseline="-25000" dirty="0">
                    <a:effectLst/>
                    <a:latin typeface="Times New Roman" panose="02020603050405020304" pitchFamily="18" charset="0"/>
                    <a:ea typeface="SimSun" panose="02010600030101010101" pitchFamily="2" charset="-122"/>
                    <a:cs typeface="Times New Roman" panose="02020603050405020304" pitchFamily="18" charset="0"/>
                  </a:rPr>
                  <a:t>1</a:t>
                </a:r>
                <a:r>
                  <a:rPr lang="en-US" sz="22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2200" i="1" dirty="0">
                    <a:effectLst/>
                    <a:latin typeface="Times New Roman" panose="02020603050405020304" pitchFamily="18" charset="0"/>
                    <a:ea typeface="SimSun" panose="02010600030101010101" pitchFamily="2" charset="-122"/>
                    <a:cs typeface="Times New Roman" panose="02020603050405020304" pitchFamily="18" charset="0"/>
                  </a:rPr>
                  <a:t>μ</a:t>
                </a:r>
                <a:r>
                  <a:rPr lang="en-US" sz="2200" baseline="-25000" dirty="0">
                    <a:effectLst/>
                    <a:latin typeface="Times New Roman" panose="02020603050405020304" pitchFamily="18" charset="0"/>
                    <a:ea typeface="SimSun" panose="02010600030101010101" pitchFamily="2" charset="-122"/>
                    <a:cs typeface="Times New Roman" panose="02020603050405020304" pitchFamily="18" charset="0"/>
                  </a:rPr>
                  <a:t>2</a:t>
                </a:r>
                <a:r>
                  <a:rPr lang="en-US" sz="22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2200" i="1" dirty="0" err="1">
                    <a:effectLst/>
                    <a:latin typeface="Times New Roman" panose="02020603050405020304" pitchFamily="18" charset="0"/>
                    <a:ea typeface="SimSun" panose="02010600030101010101" pitchFamily="2" charset="-122"/>
                    <a:cs typeface="Times New Roman" panose="02020603050405020304" pitchFamily="18" charset="0"/>
                  </a:rPr>
                  <a:t>μ</a:t>
                </a:r>
                <a:r>
                  <a:rPr lang="en-US" sz="2200" i="1" baseline="-25000" dirty="0" err="1">
                    <a:effectLst/>
                    <a:latin typeface="Times New Roman" panose="02020603050405020304" pitchFamily="18" charset="0"/>
                    <a:ea typeface="SimSun" panose="02010600030101010101" pitchFamily="2" charset="-122"/>
                    <a:cs typeface="Times New Roman" panose="02020603050405020304" pitchFamily="18" charset="0"/>
                  </a:rPr>
                  <a:t>n</a:t>
                </a:r>
                <a:r>
                  <a:rPr lang="en-US" sz="2200" dirty="0">
                    <a:effectLst/>
                    <a:latin typeface="Times New Roman" panose="02020603050405020304" pitchFamily="18" charset="0"/>
                    <a:ea typeface="SimSun" panose="02010600030101010101" pitchFamily="2" charset="-122"/>
                    <a:cs typeface="Times New Roman" panose="02020603050405020304" pitchFamily="18" charset="0"/>
                  </a:rPr>
                  <a:t>) are called Lagrange multipliers or </a:t>
                </a:r>
                <a:r>
                  <a:rPr lang="en-US" sz="2200" dirty="0" err="1">
                    <a:effectLst/>
                    <a:latin typeface="Times New Roman" panose="02020603050405020304" pitchFamily="18" charset="0"/>
                    <a:ea typeface="SimSun" panose="02010600030101010101" pitchFamily="2" charset="-122"/>
                    <a:cs typeface="Times New Roman" panose="02020603050405020304" pitchFamily="18" charset="0"/>
                  </a:rPr>
                  <a:t>Karush</a:t>
                </a:r>
                <a:r>
                  <a:rPr lang="en-US" sz="2200" dirty="0">
                    <a:effectLst/>
                    <a:latin typeface="Times New Roman" panose="02020603050405020304" pitchFamily="18" charset="0"/>
                    <a:ea typeface="SimSun" panose="02010600030101010101" pitchFamily="2" charset="-122"/>
                    <a:cs typeface="Times New Roman" panose="02020603050405020304" pitchFamily="18" charset="0"/>
                  </a:rPr>
                  <a:t>-Kuhn-Tucker multipliers (Wikipedia, </a:t>
                </a:r>
                <a:r>
                  <a:rPr lang="en-US" sz="2200" dirty="0" err="1">
                    <a:effectLst/>
                    <a:latin typeface="Times New Roman" panose="02020603050405020304" pitchFamily="18" charset="0"/>
                    <a:ea typeface="SimSun" panose="02010600030101010101" pitchFamily="2" charset="-122"/>
                    <a:cs typeface="Times New Roman" panose="02020603050405020304" pitchFamily="18" charset="0"/>
                  </a:rPr>
                  <a:t>Karush</a:t>
                </a:r>
                <a:r>
                  <a:rPr lang="en-US" sz="2200" dirty="0">
                    <a:effectLst/>
                    <a:latin typeface="Times New Roman" panose="02020603050405020304" pitchFamily="18" charset="0"/>
                    <a:ea typeface="SimSun" panose="02010600030101010101" pitchFamily="2" charset="-122"/>
                    <a:cs typeface="Times New Roman" panose="02020603050405020304" pitchFamily="18" charset="0"/>
                  </a:rPr>
                  <a:t>–Kuhn–Tucker conditions, 2014) or dual variables. The sign “</a:t>
                </a:r>
                <a14:m>
                  <m:oMath xmlns:m="http://schemas.openxmlformats.org/officeDocument/2006/math">
                    <m:r>
                      <a:rPr lang="en-US" sz="2200" i="1">
                        <a:effectLst/>
                        <a:latin typeface="Cambria Math" panose="02040503050406030204" pitchFamily="18" charset="0"/>
                        <a:ea typeface="SimSun" panose="02010600030101010101" pitchFamily="2" charset="-122"/>
                        <a:cs typeface="Times New Roman" panose="02020603050405020304" pitchFamily="18" charset="0"/>
                      </a:rPr>
                      <m:t>∘</m:t>
                    </m:r>
                  </m:oMath>
                </a14:m>
                <a:r>
                  <a:rPr lang="en-US" sz="2200" dirty="0">
                    <a:effectLst/>
                    <a:latin typeface="Times New Roman" panose="02020603050405020304" pitchFamily="18" charset="0"/>
                    <a:ea typeface="SimSun" panose="02010600030101010101" pitchFamily="2" charset="-122"/>
                    <a:cs typeface="Times New Roman" panose="02020603050405020304" pitchFamily="18" charset="0"/>
                  </a:rPr>
                  <a:t>” denotes scalar product and every training data point </a:t>
                </a:r>
                <a:r>
                  <a:rPr lang="en-US" sz="2200" i="1" dirty="0">
                    <a:effectLst/>
                    <a:latin typeface="Times New Roman" panose="02020603050405020304" pitchFamily="18" charset="0"/>
                    <a:ea typeface="SimSun" panose="02010600030101010101" pitchFamily="2" charset="-122"/>
                    <a:cs typeface="Times New Roman" panose="02020603050405020304" pitchFamily="18" charset="0"/>
                  </a:rPr>
                  <a:t>X</a:t>
                </a:r>
                <a:r>
                  <a:rPr lang="en-US" sz="2200" i="1" baseline="-25000" dirty="0">
                    <a:effectLst/>
                    <a:latin typeface="Times New Roman" panose="02020603050405020304" pitchFamily="18" charset="0"/>
                    <a:ea typeface="SimSun" panose="02010600030101010101" pitchFamily="2" charset="-122"/>
                    <a:cs typeface="Times New Roman" panose="02020603050405020304" pitchFamily="18" charset="0"/>
                  </a:rPr>
                  <a:t>i</a:t>
                </a:r>
                <a:r>
                  <a:rPr lang="en-US" sz="2200" dirty="0">
                    <a:effectLst/>
                    <a:latin typeface="Times New Roman" panose="02020603050405020304" pitchFamily="18" charset="0"/>
                    <a:ea typeface="SimSun" panose="02010600030101010101" pitchFamily="2" charset="-122"/>
                    <a:cs typeface="Times New Roman" panose="02020603050405020304" pitchFamily="18" charset="0"/>
                  </a:rPr>
                  <a:t> was assigned by a class </a:t>
                </a:r>
                <a:r>
                  <a:rPr lang="en-US" sz="2200" i="1" dirty="0" err="1">
                    <a:effectLst/>
                    <a:latin typeface="Times New Roman" panose="02020603050405020304" pitchFamily="18" charset="0"/>
                    <a:ea typeface="SimSun" panose="02010600030101010101" pitchFamily="2" charset="-122"/>
                    <a:cs typeface="Times New Roman" panose="02020603050405020304" pitchFamily="18" charset="0"/>
                  </a:rPr>
                  <a:t>y</a:t>
                </a:r>
                <a:r>
                  <a:rPr lang="en-US" sz="2200" i="1" baseline="-25000" dirty="0" err="1">
                    <a:effectLst/>
                    <a:latin typeface="Times New Roman" panose="02020603050405020304" pitchFamily="18" charset="0"/>
                    <a:ea typeface="SimSun" panose="02010600030101010101" pitchFamily="2" charset="-122"/>
                    <a:cs typeface="Times New Roman" panose="02020603050405020304" pitchFamily="18" charset="0"/>
                  </a:rPr>
                  <a:t>i</a:t>
                </a:r>
                <a:r>
                  <a:rPr lang="en-US" sz="2200" dirty="0">
                    <a:effectLst/>
                    <a:latin typeface="Times New Roman" panose="02020603050405020304" pitchFamily="18" charset="0"/>
                    <a:ea typeface="SimSun" panose="02010600030101010101" pitchFamily="2" charset="-122"/>
                    <a:cs typeface="Times New Roman" panose="02020603050405020304" pitchFamily="18" charset="0"/>
                  </a:rPr>
                  <a:t> before.</a:t>
                </a:r>
                <a:endParaRPr lang="en-US" sz="2200" dirty="0">
                  <a:ea typeface="SimSun" panose="02010600030101010101" pitchFamily="2" charset="-122"/>
                </a:endParaRPr>
              </a:p>
              <a:p>
                <a:pPr marL="0" indent="228600">
                  <a:buNone/>
                </a:pPr>
                <a:r>
                  <a:rPr lang="en-US" sz="2200" dirty="0">
                    <a:ea typeface="SimSun" panose="02010600030101010101" pitchFamily="2" charset="-122"/>
                  </a:rPr>
                  <a:t>Suppose (</a:t>
                </a:r>
                <a:r>
                  <a:rPr lang="en-US" sz="2200" i="1" dirty="0">
                    <a:ea typeface="SimSun" panose="02010600030101010101" pitchFamily="2" charset="-122"/>
                  </a:rPr>
                  <a:t>W</a:t>
                </a:r>
                <a:r>
                  <a:rPr lang="en-US" sz="2200" i="1" baseline="30000" dirty="0">
                    <a:ea typeface="SimSun" panose="02010600030101010101" pitchFamily="2" charset="-122"/>
                  </a:rPr>
                  <a:t>*</a:t>
                </a:r>
                <a:r>
                  <a:rPr lang="en-US" sz="2200" dirty="0">
                    <a:ea typeface="SimSun" panose="02010600030101010101" pitchFamily="2" charset="-122"/>
                  </a:rPr>
                  <a:t>,  </a:t>
                </a:r>
                <a:r>
                  <a:rPr lang="en-US" sz="2200" i="1" dirty="0">
                    <a:ea typeface="SimSun" panose="02010600030101010101" pitchFamily="2" charset="-122"/>
                  </a:rPr>
                  <a:t>b</a:t>
                </a:r>
                <a:r>
                  <a:rPr lang="en-US" sz="2200" i="1" baseline="30000" dirty="0">
                    <a:ea typeface="SimSun" panose="02010600030101010101" pitchFamily="2" charset="-122"/>
                  </a:rPr>
                  <a:t>*</a:t>
                </a:r>
                <a:r>
                  <a:rPr lang="en-US" sz="2200" dirty="0">
                    <a:ea typeface="SimSun" panose="02010600030101010101" pitchFamily="2" charset="-122"/>
                  </a:rPr>
                  <a:t>) is solution of constrained optimization problem specified by equation 1.5 then, the pair (</a:t>
                </a:r>
                <a:r>
                  <a:rPr lang="en-US" sz="2200" i="1" dirty="0">
                    <a:ea typeface="SimSun" panose="02010600030101010101" pitchFamily="2" charset="-122"/>
                  </a:rPr>
                  <a:t>W</a:t>
                </a:r>
                <a:r>
                  <a:rPr lang="en-US" sz="2200" i="1" baseline="30000" dirty="0">
                    <a:ea typeface="SimSun" panose="02010600030101010101" pitchFamily="2" charset="-122"/>
                  </a:rPr>
                  <a:t>*</a:t>
                </a:r>
                <a:r>
                  <a:rPr lang="en-US" sz="2200" dirty="0">
                    <a:ea typeface="SimSun" panose="02010600030101010101" pitchFamily="2" charset="-122"/>
                  </a:rPr>
                  <a:t>, </a:t>
                </a:r>
                <a:r>
                  <a:rPr lang="en-US" sz="2200" i="1" dirty="0">
                    <a:ea typeface="SimSun" panose="02010600030101010101" pitchFamily="2" charset="-122"/>
                  </a:rPr>
                  <a:t>b</a:t>
                </a:r>
                <a:r>
                  <a:rPr lang="en-US" sz="2200" i="1" baseline="30000" dirty="0">
                    <a:ea typeface="SimSun" panose="02010600030101010101" pitchFamily="2" charset="-122"/>
                  </a:rPr>
                  <a:t>*</a:t>
                </a:r>
                <a:r>
                  <a:rPr lang="en-US" sz="2200" dirty="0">
                    <a:ea typeface="SimSun" panose="02010600030101010101" pitchFamily="2" charset="-122"/>
                  </a:rPr>
                  <a:t>) is minimum point of target function </a:t>
                </a:r>
                <a:r>
                  <a:rPr lang="en-US" sz="2200" i="1" dirty="0">
                    <a:ea typeface="SimSun" panose="02010600030101010101" pitchFamily="2" charset="-122"/>
                  </a:rPr>
                  <a:t>f</a:t>
                </a:r>
                <a:r>
                  <a:rPr lang="en-US" sz="2200" dirty="0">
                    <a:ea typeface="SimSun" panose="02010600030101010101" pitchFamily="2" charset="-122"/>
                  </a:rPr>
                  <a:t>(</a:t>
                </a:r>
                <a:r>
                  <a:rPr lang="en-US" sz="2200" i="1" dirty="0">
                    <a:ea typeface="SimSun" panose="02010600030101010101" pitchFamily="2" charset="-122"/>
                  </a:rPr>
                  <a:t>W</a:t>
                </a:r>
                <a:r>
                  <a:rPr lang="en-US" sz="2200" dirty="0">
                    <a:ea typeface="SimSun" panose="02010600030101010101" pitchFamily="2" charset="-122"/>
                  </a:rPr>
                  <a:t>) or target function </a:t>
                </a:r>
                <a:r>
                  <a:rPr lang="en-US" sz="2200" i="1" dirty="0">
                    <a:ea typeface="SimSun" panose="02010600030101010101" pitchFamily="2" charset="-122"/>
                  </a:rPr>
                  <a:t>f</a:t>
                </a:r>
                <a:r>
                  <a:rPr lang="en-US" sz="2200" dirty="0">
                    <a:ea typeface="SimSun" panose="02010600030101010101" pitchFamily="2" charset="-122"/>
                  </a:rPr>
                  <a:t>(</a:t>
                </a:r>
                <a:r>
                  <a:rPr lang="en-US" sz="2200" i="1" dirty="0">
                    <a:ea typeface="SimSun" panose="02010600030101010101" pitchFamily="2" charset="-122"/>
                  </a:rPr>
                  <a:t>W</a:t>
                </a:r>
                <a:r>
                  <a:rPr lang="en-US" sz="2200" dirty="0">
                    <a:ea typeface="SimSun" panose="02010600030101010101" pitchFamily="2" charset="-122"/>
                  </a:rPr>
                  <a:t>) gets minimum at (</a:t>
                </a:r>
                <a:r>
                  <a:rPr lang="en-US" sz="2200" i="1" dirty="0">
                    <a:ea typeface="SimSun" panose="02010600030101010101" pitchFamily="2" charset="-122"/>
                  </a:rPr>
                  <a:t>W</a:t>
                </a:r>
                <a:r>
                  <a:rPr lang="en-US" sz="2200" i="1" baseline="30000" dirty="0">
                    <a:ea typeface="SimSun" panose="02010600030101010101" pitchFamily="2" charset="-122"/>
                  </a:rPr>
                  <a:t>*</a:t>
                </a:r>
                <a:r>
                  <a:rPr lang="en-US" sz="2200" dirty="0">
                    <a:ea typeface="SimSun" panose="02010600030101010101" pitchFamily="2" charset="-122"/>
                  </a:rPr>
                  <a:t>, </a:t>
                </a:r>
                <a:r>
                  <a:rPr lang="en-US" sz="2200" i="1" dirty="0">
                    <a:ea typeface="SimSun" panose="02010600030101010101" pitchFamily="2" charset="-122"/>
                  </a:rPr>
                  <a:t>b</a:t>
                </a:r>
                <a:r>
                  <a:rPr lang="en-US" sz="2200" i="1" baseline="30000" dirty="0">
                    <a:ea typeface="SimSun" panose="02010600030101010101" pitchFamily="2" charset="-122"/>
                  </a:rPr>
                  <a:t>*</a:t>
                </a:r>
                <a:r>
                  <a:rPr lang="en-US" sz="2200" dirty="0">
                    <a:ea typeface="SimSun" panose="02010600030101010101" pitchFamily="2" charset="-122"/>
                  </a:rPr>
                  <a:t>) with all constraints </a:t>
                </a:r>
                <a14:m>
                  <m:oMath xmlns:m="http://schemas.openxmlformats.org/officeDocument/2006/math">
                    <m:sSub>
                      <m:sSubPr>
                        <m:ctrlPr>
                          <a:rPr lang="en-US" sz="2200" i="1">
                            <a:latin typeface="Cambria Math" panose="02040503050406030204" pitchFamily="18" charset="0"/>
                          </a:rPr>
                        </m:ctrlPr>
                      </m:sSubPr>
                      <m:e>
                        <m:r>
                          <a:rPr lang="en-US" sz="2200" i="1">
                            <a:latin typeface="Cambria Math" panose="02040503050406030204" pitchFamily="18" charset="0"/>
                            <a:ea typeface="SimSun" panose="02010600030101010101" pitchFamily="2" charset="-122"/>
                          </a:rPr>
                          <m:t>𝑔</m:t>
                        </m:r>
                      </m:e>
                      <m:sub>
                        <m:r>
                          <a:rPr lang="en-US" sz="2200" i="1">
                            <a:latin typeface="Cambria Math" panose="02040503050406030204" pitchFamily="18" charset="0"/>
                            <a:ea typeface="SimSun" panose="02010600030101010101" pitchFamily="2" charset="-122"/>
                          </a:rPr>
                          <m:t>𝑖</m:t>
                        </m:r>
                      </m:sub>
                    </m:sSub>
                    <m:d>
                      <m:dPr>
                        <m:ctrlPr>
                          <a:rPr lang="en-US" sz="2200" i="1">
                            <a:latin typeface="Cambria Math" panose="02040503050406030204" pitchFamily="18" charset="0"/>
                          </a:rPr>
                        </m:ctrlPr>
                      </m:dPr>
                      <m:e>
                        <m:r>
                          <a:rPr lang="en-US" sz="2200" i="1">
                            <a:latin typeface="Cambria Math" panose="02040503050406030204" pitchFamily="18" charset="0"/>
                            <a:ea typeface="SimSun" panose="02010600030101010101" pitchFamily="2" charset="-122"/>
                          </a:rPr>
                          <m:t>𝑊</m:t>
                        </m:r>
                        <m:r>
                          <a:rPr lang="en-US" sz="2200" i="1">
                            <a:latin typeface="Cambria Math" panose="02040503050406030204" pitchFamily="18" charset="0"/>
                            <a:ea typeface="SimSun" panose="02010600030101010101" pitchFamily="2" charset="-122"/>
                          </a:rPr>
                          <m:t>,</m:t>
                        </m:r>
                        <m:r>
                          <a:rPr lang="en-US" sz="2200" i="1">
                            <a:latin typeface="Cambria Math" panose="02040503050406030204" pitchFamily="18" charset="0"/>
                            <a:ea typeface="SimSun" panose="02010600030101010101" pitchFamily="2" charset="-122"/>
                          </a:rPr>
                          <m:t>𝑏</m:t>
                        </m:r>
                      </m:e>
                    </m:d>
                    <m:r>
                      <a:rPr lang="en-US" sz="2200" i="1">
                        <a:latin typeface="Cambria Math" panose="02040503050406030204" pitchFamily="18" charset="0"/>
                        <a:ea typeface="SimSun" panose="02010600030101010101" pitchFamily="2" charset="-122"/>
                      </a:rPr>
                      <m:t>=1−</m:t>
                    </m:r>
                    <m:sSub>
                      <m:sSubPr>
                        <m:ctrlPr>
                          <a:rPr lang="en-US" sz="2200" i="1">
                            <a:latin typeface="Cambria Math" panose="02040503050406030204" pitchFamily="18" charset="0"/>
                          </a:rPr>
                        </m:ctrlPr>
                      </m:sSubPr>
                      <m:e>
                        <m:r>
                          <a:rPr lang="en-US" sz="2200" i="1">
                            <a:latin typeface="Cambria Math" panose="02040503050406030204" pitchFamily="18" charset="0"/>
                            <a:ea typeface="SimSun" panose="02010600030101010101" pitchFamily="2" charset="-122"/>
                          </a:rPr>
                          <m:t>𝑦</m:t>
                        </m:r>
                      </m:e>
                      <m:sub>
                        <m:r>
                          <a:rPr lang="en-US" sz="2200" i="1">
                            <a:latin typeface="Cambria Math" panose="02040503050406030204" pitchFamily="18" charset="0"/>
                            <a:ea typeface="SimSun" panose="02010600030101010101" pitchFamily="2" charset="-122"/>
                          </a:rPr>
                          <m:t>𝑖</m:t>
                        </m:r>
                      </m:sub>
                    </m:sSub>
                    <m:d>
                      <m:dPr>
                        <m:ctrlPr>
                          <a:rPr lang="en-US" sz="2200" i="1">
                            <a:latin typeface="Cambria Math" panose="02040503050406030204" pitchFamily="18" charset="0"/>
                          </a:rPr>
                        </m:ctrlPr>
                      </m:dPr>
                      <m:e>
                        <m:r>
                          <a:rPr lang="en-US" sz="2200" i="1">
                            <a:latin typeface="Cambria Math" panose="02040503050406030204" pitchFamily="18" charset="0"/>
                            <a:ea typeface="SimSun" panose="02010600030101010101" pitchFamily="2" charset="-122"/>
                          </a:rPr>
                          <m:t>𝑊</m:t>
                        </m:r>
                        <m:r>
                          <a:rPr lang="en-US" sz="2200" i="1">
                            <a:latin typeface="Cambria Math" panose="02040503050406030204" pitchFamily="18" charset="0"/>
                            <a:ea typeface="SimSun" panose="02010600030101010101" pitchFamily="2" charset="-122"/>
                          </a:rPr>
                          <m:t>∘</m:t>
                        </m:r>
                        <m:sSub>
                          <m:sSubPr>
                            <m:ctrlPr>
                              <a:rPr lang="en-US" sz="2200" i="1">
                                <a:latin typeface="Cambria Math" panose="02040503050406030204" pitchFamily="18" charset="0"/>
                              </a:rPr>
                            </m:ctrlPr>
                          </m:sSubPr>
                          <m:e>
                            <m:r>
                              <a:rPr lang="en-US" sz="2200" i="1">
                                <a:latin typeface="Cambria Math" panose="02040503050406030204" pitchFamily="18" charset="0"/>
                                <a:ea typeface="SimSun" panose="02010600030101010101" pitchFamily="2" charset="-122"/>
                              </a:rPr>
                              <m:t>𝑋</m:t>
                            </m:r>
                          </m:e>
                          <m:sub>
                            <m:r>
                              <a:rPr lang="en-US" sz="2200" i="1">
                                <a:latin typeface="Cambria Math" panose="02040503050406030204" pitchFamily="18" charset="0"/>
                                <a:ea typeface="SimSun" panose="02010600030101010101" pitchFamily="2" charset="-122"/>
                              </a:rPr>
                              <m:t>𝑖</m:t>
                            </m:r>
                          </m:sub>
                        </m:sSub>
                        <m:r>
                          <a:rPr lang="en-US" sz="2200" i="1">
                            <a:latin typeface="Cambria Math" panose="02040503050406030204" pitchFamily="18" charset="0"/>
                            <a:ea typeface="SimSun" panose="02010600030101010101" pitchFamily="2" charset="-122"/>
                          </a:rPr>
                          <m:t>−</m:t>
                        </m:r>
                        <m:r>
                          <a:rPr lang="en-US" sz="2200" i="1">
                            <a:latin typeface="Cambria Math" panose="02040503050406030204" pitchFamily="18" charset="0"/>
                            <a:ea typeface="SimSun" panose="02010600030101010101" pitchFamily="2" charset="-122"/>
                          </a:rPr>
                          <m:t>𝑏</m:t>
                        </m:r>
                      </m:e>
                    </m:d>
                    <m:r>
                      <a:rPr lang="en-US" sz="2200" i="1">
                        <a:latin typeface="Cambria Math" panose="02040503050406030204" pitchFamily="18" charset="0"/>
                        <a:ea typeface="SimSun" panose="02010600030101010101" pitchFamily="2" charset="-122"/>
                      </a:rPr>
                      <m:t>−</m:t>
                    </m:r>
                    <m:sSub>
                      <m:sSubPr>
                        <m:ctrlPr>
                          <a:rPr lang="en-US" sz="2200" i="1">
                            <a:latin typeface="Cambria Math" panose="02040503050406030204" pitchFamily="18" charset="0"/>
                          </a:rPr>
                        </m:ctrlPr>
                      </m:sSubPr>
                      <m:e>
                        <m:r>
                          <a:rPr lang="en-US" sz="2200" i="1">
                            <a:latin typeface="Cambria Math" panose="02040503050406030204" pitchFamily="18" charset="0"/>
                            <a:ea typeface="SimSun" panose="02010600030101010101" pitchFamily="2" charset="-122"/>
                          </a:rPr>
                          <m:t>𝜉</m:t>
                        </m:r>
                      </m:e>
                      <m:sub>
                        <m:r>
                          <a:rPr lang="en-US" sz="2200" i="1">
                            <a:latin typeface="Cambria Math" panose="02040503050406030204" pitchFamily="18" charset="0"/>
                            <a:ea typeface="SimSun" panose="02010600030101010101" pitchFamily="2" charset="-122"/>
                          </a:rPr>
                          <m:t>𝑖</m:t>
                        </m:r>
                      </m:sub>
                    </m:sSub>
                    <m:r>
                      <a:rPr lang="en-US" sz="2200" i="1">
                        <a:latin typeface="Cambria Math" panose="02040503050406030204" pitchFamily="18" charset="0"/>
                        <a:ea typeface="SimSun" panose="02010600030101010101" pitchFamily="2" charset="-122"/>
                      </a:rPr>
                      <m:t>≤0,∀</m:t>
                    </m:r>
                    <m:r>
                      <a:rPr lang="en-US" sz="2200" i="1">
                        <a:latin typeface="Cambria Math" panose="02040503050406030204" pitchFamily="18" charset="0"/>
                        <a:ea typeface="SimSun" panose="02010600030101010101" pitchFamily="2" charset="-122"/>
                      </a:rPr>
                      <m:t>𝑖</m:t>
                    </m:r>
                    <m:r>
                      <a:rPr lang="en-US" sz="2200" i="1">
                        <a:latin typeface="Cambria Math" panose="02040503050406030204" pitchFamily="18" charset="0"/>
                        <a:ea typeface="SimSun" panose="02010600030101010101" pitchFamily="2" charset="-122"/>
                      </a:rPr>
                      <m:t>=</m:t>
                    </m:r>
                    <m:acc>
                      <m:accPr>
                        <m:chr m:val="̅"/>
                        <m:ctrlPr>
                          <a:rPr lang="en-US" sz="2200" i="1">
                            <a:latin typeface="Cambria Math" panose="02040503050406030204" pitchFamily="18" charset="0"/>
                          </a:rPr>
                        </m:ctrlPr>
                      </m:accPr>
                      <m:e>
                        <m:r>
                          <a:rPr lang="en-US" sz="2200" i="1">
                            <a:latin typeface="Cambria Math" panose="02040503050406030204" pitchFamily="18" charset="0"/>
                            <a:ea typeface="SimSun" panose="02010600030101010101" pitchFamily="2" charset="-122"/>
                          </a:rPr>
                          <m:t>1,</m:t>
                        </m:r>
                        <m:r>
                          <a:rPr lang="en-US" sz="2200" i="1">
                            <a:latin typeface="Cambria Math" panose="02040503050406030204" pitchFamily="18" charset="0"/>
                            <a:ea typeface="SimSun" panose="02010600030101010101" pitchFamily="2" charset="-122"/>
                          </a:rPr>
                          <m:t>𝑛</m:t>
                        </m:r>
                      </m:e>
                    </m:acc>
                  </m:oMath>
                </a14:m>
                <a:r>
                  <a:rPr lang="en-US" sz="2200" dirty="0">
                    <a:ea typeface="SimSun" panose="02010600030101010101" pitchFamily="2" charset="-122"/>
                  </a:rPr>
                  <a:t>. Note that </a:t>
                </a:r>
                <a:r>
                  <a:rPr lang="en-US" sz="2200" i="1" dirty="0">
                    <a:ea typeface="SimSun" panose="02010600030101010101" pitchFamily="2" charset="-122"/>
                  </a:rPr>
                  <a:t>W</a:t>
                </a:r>
                <a:r>
                  <a:rPr lang="en-US" sz="2200" i="1" baseline="30000" dirty="0">
                    <a:ea typeface="SimSun" panose="02010600030101010101" pitchFamily="2" charset="-122"/>
                  </a:rPr>
                  <a:t>*</a:t>
                </a:r>
                <a:r>
                  <a:rPr lang="en-US" sz="2200" dirty="0">
                    <a:ea typeface="SimSun" panose="02010600030101010101" pitchFamily="2" charset="-122"/>
                  </a:rPr>
                  <a:t> is called </a:t>
                </a:r>
                <a:r>
                  <a:rPr lang="en-US" sz="2200" i="1" dirty="0">
                    <a:ea typeface="SimSun" panose="02010600030101010101" pitchFamily="2" charset="-122"/>
                  </a:rPr>
                  <a:t>optimal weight vector</a:t>
                </a:r>
                <a:r>
                  <a:rPr lang="en-US" sz="2200" dirty="0">
                    <a:ea typeface="SimSun" panose="02010600030101010101" pitchFamily="2" charset="-122"/>
                  </a:rPr>
                  <a:t> and </a:t>
                </a:r>
                <a:r>
                  <a:rPr lang="en-US" sz="2200" i="1" dirty="0">
                    <a:ea typeface="SimSun" panose="02010600030101010101" pitchFamily="2" charset="-122"/>
                  </a:rPr>
                  <a:t>b</a:t>
                </a:r>
                <a:r>
                  <a:rPr lang="en-US" sz="2200" i="1" baseline="30000" dirty="0">
                    <a:ea typeface="SimSun" panose="02010600030101010101" pitchFamily="2" charset="-122"/>
                  </a:rPr>
                  <a:t>*</a:t>
                </a:r>
                <a:r>
                  <a:rPr lang="en-US" sz="2200" dirty="0">
                    <a:ea typeface="SimSun" panose="02010600030101010101" pitchFamily="2" charset="-122"/>
                  </a:rPr>
                  <a:t> is called </a:t>
                </a:r>
                <a:r>
                  <a:rPr lang="en-US" sz="2200" i="1" dirty="0">
                    <a:ea typeface="SimSun" panose="02010600030101010101" pitchFamily="2" charset="-122"/>
                  </a:rPr>
                  <a:t>optimal bias</a:t>
                </a:r>
                <a:r>
                  <a:rPr lang="en-US" sz="2200" dirty="0">
                    <a:ea typeface="SimSun" panose="02010600030101010101" pitchFamily="2" charset="-122"/>
                  </a:rPr>
                  <a:t>. It is easy to infer that the pair (</a:t>
                </a:r>
                <a:r>
                  <a:rPr lang="en-US" sz="2200" i="1" dirty="0">
                    <a:ea typeface="SimSun" panose="02010600030101010101" pitchFamily="2" charset="-122"/>
                  </a:rPr>
                  <a:t>W</a:t>
                </a:r>
                <a:r>
                  <a:rPr lang="en-US" sz="2200" i="1" baseline="30000" dirty="0">
                    <a:ea typeface="SimSun" panose="02010600030101010101" pitchFamily="2" charset="-122"/>
                  </a:rPr>
                  <a:t>*</a:t>
                </a:r>
                <a:r>
                  <a:rPr lang="en-US" sz="2200" dirty="0">
                    <a:ea typeface="SimSun" panose="02010600030101010101" pitchFamily="2" charset="-122"/>
                  </a:rPr>
                  <a:t>, </a:t>
                </a:r>
                <a:r>
                  <a:rPr lang="en-US" sz="2200" i="1" dirty="0">
                    <a:ea typeface="SimSun" panose="02010600030101010101" pitchFamily="2" charset="-122"/>
                  </a:rPr>
                  <a:t>b</a:t>
                </a:r>
                <a:r>
                  <a:rPr lang="en-US" sz="2200" i="1" baseline="30000" dirty="0">
                    <a:ea typeface="SimSun" panose="02010600030101010101" pitchFamily="2" charset="-122"/>
                  </a:rPr>
                  <a:t>*</a:t>
                </a:r>
                <a:r>
                  <a:rPr lang="en-US" sz="2200" dirty="0">
                    <a:ea typeface="SimSun" panose="02010600030101010101" pitchFamily="2" charset="-122"/>
                  </a:rPr>
                  <a:t>) represents the maximum-margin hyperplane and it is possible to identify (</a:t>
                </a:r>
                <a:r>
                  <a:rPr lang="en-US" sz="2200" i="1" dirty="0">
                    <a:ea typeface="SimSun" panose="02010600030101010101" pitchFamily="2" charset="-122"/>
                  </a:rPr>
                  <a:t>W</a:t>
                </a:r>
                <a:r>
                  <a:rPr lang="en-US" sz="2200" i="1" baseline="30000" dirty="0">
                    <a:ea typeface="SimSun" panose="02010600030101010101" pitchFamily="2" charset="-122"/>
                  </a:rPr>
                  <a:t>*</a:t>
                </a:r>
                <a:r>
                  <a:rPr lang="en-US" sz="2200" dirty="0">
                    <a:ea typeface="SimSun" panose="02010600030101010101" pitchFamily="2" charset="-122"/>
                  </a:rPr>
                  <a:t>, </a:t>
                </a:r>
                <a:r>
                  <a:rPr lang="en-US" sz="2200" i="1" dirty="0">
                    <a:ea typeface="SimSun" panose="02010600030101010101" pitchFamily="2" charset="-122"/>
                  </a:rPr>
                  <a:t>b</a:t>
                </a:r>
                <a:r>
                  <a:rPr lang="en-US" sz="2200" i="1" baseline="30000" dirty="0">
                    <a:ea typeface="SimSun" panose="02010600030101010101" pitchFamily="2" charset="-122"/>
                  </a:rPr>
                  <a:t>*</a:t>
                </a:r>
                <a:r>
                  <a:rPr lang="en-US" sz="2200" dirty="0">
                    <a:ea typeface="SimSun" panose="02010600030101010101" pitchFamily="2" charset="-122"/>
                  </a:rPr>
                  <a:t>) with the maximum-margin hyperplane. </a:t>
                </a:r>
                <a:endParaRPr lang="en-US" sz="2200" dirty="0"/>
              </a:p>
            </p:txBody>
          </p:sp>
        </mc:Choice>
        <mc:Fallback xmlns="">
          <p:sp>
            <p:nvSpPr>
              <p:cNvPr id="3" name="Content Placeholder 2">
                <a:extLst>
                  <a:ext uri="{FF2B5EF4-FFF2-40B4-BE49-F238E27FC236}">
                    <a16:creationId xmlns:a16="http://schemas.microsoft.com/office/drawing/2014/main" id="{C3F8E076-2D1F-2EE0-05D3-5187386FACDF}"/>
                  </a:ext>
                </a:extLst>
              </p:cNvPr>
              <p:cNvSpPr>
                <a:spLocks noGrp="1" noRot="1" noChangeAspect="1" noMove="1" noResize="1" noEditPoints="1" noAdjustHandles="1" noChangeArrowheads="1" noChangeShapeType="1" noTextEdit="1"/>
              </p:cNvSpPr>
              <p:nvPr>
                <p:ph idx="1"/>
              </p:nvPr>
            </p:nvSpPr>
            <p:spPr>
              <a:xfrm>
                <a:off x="450166" y="914399"/>
                <a:ext cx="11254154" cy="5176066"/>
              </a:xfrm>
              <a:blipFill>
                <a:blip r:embed="rId2"/>
                <a:stretch>
                  <a:fillRect l="-704" t="-824" r="-704"/>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D7FBABEF-9DD8-8973-924E-4C59C041F196}"/>
              </a:ext>
            </a:extLst>
          </p:cNvPr>
          <p:cNvSpPr>
            <a:spLocks noGrp="1"/>
          </p:cNvSpPr>
          <p:nvPr>
            <p:ph type="dt" sz="half" idx="10"/>
          </p:nvPr>
        </p:nvSpPr>
        <p:spPr/>
        <p:txBody>
          <a:bodyPr/>
          <a:lstStyle/>
          <a:p>
            <a:r>
              <a:rPr lang="en-US"/>
              <a:t>15/01/2023</a:t>
            </a:r>
          </a:p>
        </p:txBody>
      </p:sp>
      <p:sp>
        <p:nvSpPr>
          <p:cNvPr id="5" name="Footer Placeholder 4">
            <a:extLst>
              <a:ext uri="{FF2B5EF4-FFF2-40B4-BE49-F238E27FC236}">
                <a16:creationId xmlns:a16="http://schemas.microsoft.com/office/drawing/2014/main" id="{D861DF4D-2C6E-0988-FD11-98286FADE56B}"/>
              </a:ext>
            </a:extLst>
          </p:cNvPr>
          <p:cNvSpPr>
            <a:spLocks noGrp="1"/>
          </p:cNvSpPr>
          <p:nvPr>
            <p:ph type="ftr" sz="quarter" idx="11"/>
          </p:nvPr>
        </p:nvSpPr>
        <p:spPr/>
        <p:txBody>
          <a:bodyPr/>
          <a:lstStyle/>
          <a:p>
            <a:r>
              <a:rPr lang="en-US"/>
              <a:t>Support Vector Machine - Loc Nguyen</a:t>
            </a:r>
          </a:p>
        </p:txBody>
      </p:sp>
      <p:sp>
        <p:nvSpPr>
          <p:cNvPr id="6" name="Slide Number Placeholder 5">
            <a:extLst>
              <a:ext uri="{FF2B5EF4-FFF2-40B4-BE49-F238E27FC236}">
                <a16:creationId xmlns:a16="http://schemas.microsoft.com/office/drawing/2014/main" id="{DC42AE10-E2B7-B00D-CE1E-7449C1C0B684}"/>
              </a:ext>
            </a:extLst>
          </p:cNvPr>
          <p:cNvSpPr>
            <a:spLocks noGrp="1"/>
          </p:cNvSpPr>
          <p:nvPr>
            <p:ph type="sldNum" sz="quarter" idx="12"/>
          </p:nvPr>
        </p:nvSpPr>
        <p:spPr/>
        <p:txBody>
          <a:bodyPr/>
          <a:lstStyle/>
          <a:p>
            <a:fld id="{5DB5036F-1FF2-46C4-8D2B-59C7E3B91952}" type="slidenum">
              <a:rPr lang="en-US" smtClean="0"/>
              <a:pPr/>
              <a:t>12</a:t>
            </a:fld>
            <a:endParaRPr lang="en-US"/>
          </a:p>
        </p:txBody>
      </p:sp>
    </p:spTree>
    <p:extLst>
      <p:ext uri="{BB962C8B-B14F-4D97-AF65-F5344CB8AC3E}">
        <p14:creationId xmlns:p14="http://schemas.microsoft.com/office/powerpoint/2010/main" val="39452185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394FE6-F8D2-FFED-BAF3-AC687BB33F87}"/>
              </a:ext>
            </a:extLst>
          </p:cNvPr>
          <p:cNvSpPr>
            <a:spLocks noGrp="1"/>
          </p:cNvSpPr>
          <p:nvPr>
            <p:ph type="title"/>
          </p:nvPr>
        </p:nvSpPr>
        <p:spPr/>
        <p:txBody>
          <a:bodyPr/>
          <a:lstStyle/>
          <a:p>
            <a:r>
              <a:rPr lang="en-US" dirty="0"/>
              <a:t>1. Support vector machine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00FF7A0-B4E7-DA7D-0BC1-6BAAD84B5F9C}"/>
                  </a:ext>
                </a:extLst>
              </p:cNvPr>
              <p:cNvSpPr>
                <a:spLocks noGrp="1"/>
              </p:cNvSpPr>
              <p:nvPr>
                <p:ph idx="1"/>
              </p:nvPr>
            </p:nvSpPr>
            <p:spPr>
              <a:xfrm>
                <a:off x="182880" y="914399"/>
                <a:ext cx="11816862" cy="5176066"/>
              </a:xfrm>
            </p:spPr>
            <p:txBody>
              <a:bodyPr>
                <a:noAutofit/>
              </a:bodyPr>
              <a:lstStyle/>
              <a:p>
                <a:pPr marL="0" indent="0">
                  <a:buNone/>
                </a:pPr>
                <a:r>
                  <a:rPr lang="en-US" sz="2100" dirty="0"/>
                  <a:t>The ultimate goal of SVM method is to find out </a:t>
                </a:r>
                <a:r>
                  <a:rPr lang="en-US" sz="2100" i="1" dirty="0"/>
                  <a:t>W</a:t>
                </a:r>
                <a:r>
                  <a:rPr lang="en-US" sz="2100" i="1" baseline="30000" dirty="0"/>
                  <a:t>*</a:t>
                </a:r>
                <a:r>
                  <a:rPr lang="en-US" sz="2100" dirty="0"/>
                  <a:t> and </a:t>
                </a:r>
                <a:r>
                  <a:rPr lang="en-US" sz="2100" i="1" dirty="0"/>
                  <a:t>b</a:t>
                </a:r>
                <a:r>
                  <a:rPr lang="en-US" sz="2100" i="1" baseline="30000" dirty="0"/>
                  <a:t>*</a:t>
                </a:r>
                <a:r>
                  <a:rPr lang="en-US" sz="2100" dirty="0"/>
                  <a:t>. According to </a:t>
                </a:r>
                <a:r>
                  <a:rPr lang="en-US" sz="2100" i="1" dirty="0" err="1"/>
                  <a:t>Lagrangian</a:t>
                </a:r>
                <a:r>
                  <a:rPr lang="en-US" sz="2100" i="1" dirty="0"/>
                  <a:t> duality theorem </a:t>
                </a:r>
                <a:r>
                  <a:rPr lang="en-US" sz="2100" dirty="0"/>
                  <a:t>(Boyd &amp; </a:t>
                </a:r>
                <a:r>
                  <a:rPr lang="en-US" sz="2100" dirty="0" err="1"/>
                  <a:t>Vandenberghe</a:t>
                </a:r>
                <a:r>
                  <a:rPr lang="en-US" sz="2100" dirty="0"/>
                  <a:t>, 2009, p. 216) (Jia, 2013, p. 8), the point (</a:t>
                </a:r>
                <a:r>
                  <a:rPr lang="en-US" sz="2100" i="1" dirty="0"/>
                  <a:t>W</a:t>
                </a:r>
                <a:r>
                  <a:rPr lang="en-US" sz="2100" i="1" baseline="30000" dirty="0"/>
                  <a:t>*</a:t>
                </a:r>
                <a:r>
                  <a:rPr lang="en-US" sz="2100" dirty="0"/>
                  <a:t>, </a:t>
                </a:r>
                <a:r>
                  <a:rPr lang="en-US" sz="2100" i="1" dirty="0"/>
                  <a:t>b</a:t>
                </a:r>
                <a:r>
                  <a:rPr lang="en-US" sz="2100" i="1" baseline="30000" dirty="0"/>
                  <a:t>*</a:t>
                </a:r>
                <a:r>
                  <a:rPr lang="en-US" sz="2100" dirty="0"/>
                  <a:t>, </a:t>
                </a:r>
                <a:r>
                  <a:rPr lang="en-US" sz="2100" i="1" dirty="0"/>
                  <a:t>ξ</a:t>
                </a:r>
                <a:r>
                  <a:rPr lang="en-US" sz="2100" baseline="30000" dirty="0"/>
                  <a:t>*</a:t>
                </a:r>
                <a:r>
                  <a:rPr lang="en-US" sz="2100" dirty="0"/>
                  <a:t>) and the point (</a:t>
                </a:r>
                <a:r>
                  <a:rPr lang="en-US" sz="2100" i="1" dirty="0"/>
                  <a:t>λ</a:t>
                </a:r>
                <a:r>
                  <a:rPr lang="en-US" sz="2100" baseline="30000" dirty="0"/>
                  <a:t>*</a:t>
                </a:r>
                <a:r>
                  <a:rPr lang="en-US" sz="2100" dirty="0"/>
                  <a:t>, </a:t>
                </a:r>
                <a:r>
                  <a:rPr lang="en-US" sz="2100" i="1" dirty="0"/>
                  <a:t>μ</a:t>
                </a:r>
                <a:r>
                  <a:rPr lang="en-US" sz="2100" baseline="30000" dirty="0"/>
                  <a:t>*</a:t>
                </a:r>
                <a:r>
                  <a:rPr lang="en-US" sz="2100" dirty="0"/>
                  <a:t>) are minimizer and maximizer of </a:t>
                </a:r>
                <a:r>
                  <a:rPr lang="en-US" sz="2100" dirty="0" err="1"/>
                  <a:t>Lagrangian</a:t>
                </a:r>
                <a:r>
                  <a:rPr lang="en-US" sz="2100" dirty="0"/>
                  <a:t> function with regard to variables (</a:t>
                </a:r>
                <a:r>
                  <a:rPr lang="en-US" sz="2100" i="1" dirty="0"/>
                  <a:t>W</a:t>
                </a:r>
                <a:r>
                  <a:rPr lang="en-US" sz="2100" dirty="0"/>
                  <a:t>, </a:t>
                </a:r>
                <a:r>
                  <a:rPr lang="en-US" sz="2100" i="1" dirty="0"/>
                  <a:t>b</a:t>
                </a:r>
                <a:r>
                  <a:rPr lang="en-US" sz="2100" dirty="0"/>
                  <a:t>,</a:t>
                </a:r>
                <a:r>
                  <a:rPr lang="en-US" sz="2100" i="1" dirty="0"/>
                  <a:t> </a:t>
                </a:r>
                <a:r>
                  <a:rPr lang="el-GR" sz="2100" i="1" dirty="0"/>
                  <a:t>ξ</a:t>
                </a:r>
                <a:r>
                  <a:rPr lang="en-US" sz="2100" dirty="0"/>
                  <a:t>) and variables (</a:t>
                </a:r>
                <a:r>
                  <a:rPr lang="en-US" sz="2100" i="1" dirty="0"/>
                  <a:t>λ</a:t>
                </a:r>
                <a:r>
                  <a:rPr lang="en-US" sz="2100" dirty="0"/>
                  <a:t>, </a:t>
                </a:r>
                <a:r>
                  <a:rPr lang="en-US" sz="2100" i="1" dirty="0"/>
                  <a:t>μ</a:t>
                </a:r>
                <a:r>
                  <a:rPr lang="en-US" sz="2100" dirty="0"/>
                  <a:t>), respectively as follows:</a:t>
                </a:r>
              </a:p>
              <a:p>
                <a:pPr marL="0" indent="0">
                  <a:buNone/>
                </a:pPr>
                <a14:m>
                  <m:oMathPara xmlns:m="http://schemas.openxmlformats.org/officeDocument/2006/math">
                    <m:oMathParaPr>
                      <m:jc m:val="right"/>
                    </m:oMathParaPr>
                    <m:oMath xmlns:m="http://schemas.openxmlformats.org/officeDocument/2006/math">
                      <m:m>
                        <m:mPr>
                          <m:mcs>
                            <m:mc>
                              <m:mcPr>
                                <m:count m:val="1"/>
                                <m:mcJc m:val="center"/>
                              </m:mcPr>
                            </m:mc>
                          </m:mcs>
                          <m:ctrlPr>
                            <a:rPr lang="en-US" sz="2100" i="1" smtClean="0">
                              <a:latin typeface="Cambria Math" panose="02040503050406030204" pitchFamily="18" charset="0"/>
                            </a:rPr>
                          </m:ctrlPr>
                        </m:mPr>
                        <m:mr>
                          <m:e>
                            <m:d>
                              <m:dPr>
                                <m:ctrlPr>
                                  <a:rPr lang="en-US" sz="2100" i="1">
                                    <a:latin typeface="Cambria Math" panose="02040503050406030204" pitchFamily="18" charset="0"/>
                                  </a:rPr>
                                </m:ctrlPr>
                              </m:dPr>
                              <m:e>
                                <m:sSup>
                                  <m:sSupPr>
                                    <m:ctrlPr>
                                      <a:rPr lang="en-US" sz="2100" i="1">
                                        <a:latin typeface="Cambria Math" panose="02040503050406030204" pitchFamily="18" charset="0"/>
                                      </a:rPr>
                                    </m:ctrlPr>
                                  </m:sSupPr>
                                  <m:e>
                                    <m:r>
                                      <a:rPr lang="en-US" sz="2100" i="1">
                                        <a:latin typeface="Cambria Math" panose="02040503050406030204" pitchFamily="18" charset="0"/>
                                      </a:rPr>
                                      <m:t>𝑊</m:t>
                                    </m:r>
                                  </m:e>
                                  <m:sup>
                                    <m:r>
                                      <a:rPr lang="en-US" sz="2100" i="1">
                                        <a:latin typeface="Cambria Math" panose="02040503050406030204" pitchFamily="18" charset="0"/>
                                      </a:rPr>
                                      <m:t>∗</m:t>
                                    </m:r>
                                  </m:sup>
                                </m:sSup>
                                <m:r>
                                  <a:rPr lang="en-US" sz="2100" i="1">
                                    <a:latin typeface="Cambria Math" panose="02040503050406030204" pitchFamily="18" charset="0"/>
                                  </a:rPr>
                                  <m:t>,</m:t>
                                </m:r>
                                <m:sSup>
                                  <m:sSupPr>
                                    <m:ctrlPr>
                                      <a:rPr lang="en-US" sz="2100" i="1">
                                        <a:latin typeface="Cambria Math" panose="02040503050406030204" pitchFamily="18" charset="0"/>
                                      </a:rPr>
                                    </m:ctrlPr>
                                  </m:sSupPr>
                                  <m:e>
                                    <m:r>
                                      <a:rPr lang="en-US" sz="2100" i="1">
                                        <a:latin typeface="Cambria Math" panose="02040503050406030204" pitchFamily="18" charset="0"/>
                                      </a:rPr>
                                      <m:t>𝑏</m:t>
                                    </m:r>
                                  </m:e>
                                  <m:sup>
                                    <m:r>
                                      <a:rPr lang="en-US" sz="2100" i="1">
                                        <a:latin typeface="Cambria Math" panose="02040503050406030204" pitchFamily="18" charset="0"/>
                                      </a:rPr>
                                      <m:t>∗</m:t>
                                    </m:r>
                                  </m:sup>
                                </m:sSup>
                                <m:r>
                                  <a:rPr lang="en-US" sz="2100" b="0" i="1" smtClean="0">
                                    <a:latin typeface="Cambria Math" panose="02040503050406030204" pitchFamily="18" charset="0"/>
                                  </a:rPr>
                                  <m:t>,</m:t>
                                </m:r>
                                <m:sSup>
                                  <m:sSupPr>
                                    <m:ctrlPr>
                                      <a:rPr lang="en-US" sz="2100" b="0" i="1" smtClean="0">
                                        <a:latin typeface="Cambria Math" panose="02040503050406030204" pitchFamily="18" charset="0"/>
                                      </a:rPr>
                                    </m:ctrlPr>
                                  </m:sSupPr>
                                  <m:e>
                                    <m:r>
                                      <a:rPr lang="en-US" sz="2100" b="0" i="1" smtClean="0">
                                        <a:latin typeface="Cambria Math" panose="02040503050406030204" pitchFamily="18" charset="0"/>
                                        <a:ea typeface="Cambria Math" panose="02040503050406030204" pitchFamily="18" charset="0"/>
                                      </a:rPr>
                                      <m:t>𝜉</m:t>
                                    </m:r>
                                  </m:e>
                                  <m:sup>
                                    <m:r>
                                      <a:rPr lang="en-US" sz="2100" b="0" i="1" smtClean="0">
                                        <a:latin typeface="Cambria Math" panose="02040503050406030204" pitchFamily="18" charset="0"/>
                                      </a:rPr>
                                      <m:t>∗</m:t>
                                    </m:r>
                                  </m:sup>
                                </m:sSup>
                              </m:e>
                            </m:d>
                            <m:r>
                              <a:rPr lang="en-US" sz="2100" i="1">
                                <a:latin typeface="Cambria Math" panose="02040503050406030204" pitchFamily="18" charset="0"/>
                              </a:rPr>
                              <m:t>=</m:t>
                            </m:r>
                            <m:func>
                              <m:funcPr>
                                <m:ctrlPr>
                                  <a:rPr lang="en-US" sz="2100" i="1">
                                    <a:latin typeface="Cambria Math" panose="02040503050406030204" pitchFamily="18" charset="0"/>
                                  </a:rPr>
                                </m:ctrlPr>
                              </m:funcPr>
                              <m:fName>
                                <m:limLow>
                                  <m:limLowPr>
                                    <m:ctrlPr>
                                      <a:rPr lang="en-US" sz="2100" i="1">
                                        <a:latin typeface="Cambria Math" panose="02040503050406030204" pitchFamily="18" charset="0"/>
                                      </a:rPr>
                                    </m:ctrlPr>
                                  </m:limLowPr>
                                  <m:e>
                                    <m:r>
                                      <m:rPr>
                                        <m:sty m:val="p"/>
                                      </m:rPr>
                                      <a:rPr lang="en-US" sz="2100">
                                        <a:latin typeface="Cambria Math" panose="02040503050406030204" pitchFamily="18" charset="0"/>
                                      </a:rPr>
                                      <m:t>argmin</m:t>
                                    </m:r>
                                  </m:e>
                                  <m:lim>
                                    <m:r>
                                      <a:rPr lang="en-US" sz="2100" i="1">
                                        <a:latin typeface="Cambria Math" panose="02040503050406030204" pitchFamily="18" charset="0"/>
                                      </a:rPr>
                                      <m:t>𝑊</m:t>
                                    </m:r>
                                    <m:r>
                                      <a:rPr lang="en-US" sz="2100" i="1">
                                        <a:latin typeface="Cambria Math" panose="02040503050406030204" pitchFamily="18" charset="0"/>
                                      </a:rPr>
                                      <m:t>,</m:t>
                                    </m:r>
                                    <m:r>
                                      <a:rPr lang="en-US" sz="2100" i="1">
                                        <a:latin typeface="Cambria Math" panose="02040503050406030204" pitchFamily="18" charset="0"/>
                                      </a:rPr>
                                      <m:t>𝑏</m:t>
                                    </m:r>
                                    <m:r>
                                      <a:rPr lang="en-US" sz="2100" b="0" i="1" smtClean="0">
                                        <a:latin typeface="Cambria Math" panose="02040503050406030204" pitchFamily="18" charset="0"/>
                                      </a:rPr>
                                      <m:t>,</m:t>
                                    </m:r>
                                    <m:r>
                                      <a:rPr lang="en-US" sz="2100" b="0" i="1" smtClean="0">
                                        <a:latin typeface="Cambria Math" panose="02040503050406030204" pitchFamily="18" charset="0"/>
                                        <a:ea typeface="Cambria Math" panose="02040503050406030204" pitchFamily="18" charset="0"/>
                                      </a:rPr>
                                      <m:t>𝜉</m:t>
                                    </m:r>
                                  </m:lim>
                                </m:limLow>
                              </m:fName>
                              <m:e>
                                <m:r>
                                  <a:rPr lang="en-US" sz="2100" i="1">
                                    <a:latin typeface="Cambria Math" panose="02040503050406030204" pitchFamily="18" charset="0"/>
                                  </a:rPr>
                                  <m:t>𝐿</m:t>
                                </m:r>
                                <m:d>
                                  <m:dPr>
                                    <m:ctrlPr>
                                      <a:rPr lang="en-US" sz="2100" i="1">
                                        <a:latin typeface="Cambria Math" panose="02040503050406030204" pitchFamily="18" charset="0"/>
                                      </a:rPr>
                                    </m:ctrlPr>
                                  </m:dPr>
                                  <m:e>
                                    <m:r>
                                      <a:rPr lang="en-US" sz="2100" i="1">
                                        <a:latin typeface="Cambria Math" panose="02040503050406030204" pitchFamily="18" charset="0"/>
                                      </a:rPr>
                                      <m:t>𝑊</m:t>
                                    </m:r>
                                    <m:r>
                                      <a:rPr lang="en-US" sz="2100" i="1">
                                        <a:latin typeface="Cambria Math" panose="02040503050406030204" pitchFamily="18" charset="0"/>
                                      </a:rPr>
                                      <m:t>,</m:t>
                                    </m:r>
                                    <m:r>
                                      <a:rPr lang="en-US" sz="2100" i="1">
                                        <a:latin typeface="Cambria Math" panose="02040503050406030204" pitchFamily="18" charset="0"/>
                                      </a:rPr>
                                      <m:t>𝑏</m:t>
                                    </m:r>
                                    <m:r>
                                      <a:rPr lang="en-US" sz="2100" i="1">
                                        <a:latin typeface="Cambria Math" panose="02040503050406030204" pitchFamily="18" charset="0"/>
                                      </a:rPr>
                                      <m:t>,</m:t>
                                    </m:r>
                                    <m:r>
                                      <a:rPr lang="en-US" sz="2100" i="1">
                                        <a:latin typeface="Cambria Math" panose="02040503050406030204" pitchFamily="18" charset="0"/>
                                      </a:rPr>
                                      <m:t>𝜉</m:t>
                                    </m:r>
                                    <m:r>
                                      <a:rPr lang="en-US" sz="2100" i="1">
                                        <a:latin typeface="Cambria Math" panose="02040503050406030204" pitchFamily="18" charset="0"/>
                                      </a:rPr>
                                      <m:t>,</m:t>
                                    </m:r>
                                    <m:r>
                                      <a:rPr lang="en-US" sz="2100" i="1">
                                        <a:latin typeface="Cambria Math" panose="02040503050406030204" pitchFamily="18" charset="0"/>
                                      </a:rPr>
                                      <m:t>𝜆</m:t>
                                    </m:r>
                                    <m:r>
                                      <a:rPr lang="en-US" sz="2100" i="1">
                                        <a:latin typeface="Cambria Math" panose="02040503050406030204" pitchFamily="18" charset="0"/>
                                      </a:rPr>
                                      <m:t>,</m:t>
                                    </m:r>
                                    <m:r>
                                      <a:rPr lang="en-US" sz="2100" i="1">
                                        <a:latin typeface="Cambria Math" panose="02040503050406030204" pitchFamily="18" charset="0"/>
                                      </a:rPr>
                                      <m:t>𝜇</m:t>
                                    </m:r>
                                  </m:e>
                                </m:d>
                              </m:e>
                            </m:func>
                          </m:e>
                        </m:mr>
                        <m:mr>
                          <m:e>
                            <m:d>
                              <m:dPr>
                                <m:ctrlPr>
                                  <a:rPr lang="en-US" sz="2100" i="1">
                                    <a:latin typeface="Cambria Math" panose="02040503050406030204" pitchFamily="18" charset="0"/>
                                  </a:rPr>
                                </m:ctrlPr>
                              </m:dPr>
                              <m:e>
                                <m:sSup>
                                  <m:sSupPr>
                                    <m:ctrlPr>
                                      <a:rPr lang="en-US" sz="2100" i="1">
                                        <a:latin typeface="Cambria Math" panose="02040503050406030204" pitchFamily="18" charset="0"/>
                                      </a:rPr>
                                    </m:ctrlPr>
                                  </m:sSupPr>
                                  <m:e>
                                    <m:r>
                                      <a:rPr lang="en-US" sz="2100" i="1">
                                        <a:latin typeface="Cambria Math" panose="02040503050406030204" pitchFamily="18" charset="0"/>
                                      </a:rPr>
                                      <m:t>𝜆</m:t>
                                    </m:r>
                                  </m:e>
                                  <m:sup>
                                    <m:r>
                                      <a:rPr lang="en-US" sz="2100" i="1">
                                        <a:latin typeface="Cambria Math" panose="02040503050406030204" pitchFamily="18" charset="0"/>
                                      </a:rPr>
                                      <m:t>∗</m:t>
                                    </m:r>
                                  </m:sup>
                                </m:sSup>
                                <m:r>
                                  <a:rPr lang="en-US" sz="2100" i="1">
                                    <a:latin typeface="Cambria Math" panose="02040503050406030204" pitchFamily="18" charset="0"/>
                                  </a:rPr>
                                  <m:t>,</m:t>
                                </m:r>
                                <m:sSup>
                                  <m:sSupPr>
                                    <m:ctrlPr>
                                      <a:rPr lang="en-US" sz="2100" i="1">
                                        <a:latin typeface="Cambria Math" panose="02040503050406030204" pitchFamily="18" charset="0"/>
                                      </a:rPr>
                                    </m:ctrlPr>
                                  </m:sSupPr>
                                  <m:e>
                                    <m:r>
                                      <a:rPr lang="en-US" sz="2100" i="1">
                                        <a:latin typeface="Cambria Math" panose="02040503050406030204" pitchFamily="18" charset="0"/>
                                      </a:rPr>
                                      <m:t>𝜇</m:t>
                                    </m:r>
                                  </m:e>
                                  <m:sup>
                                    <m:r>
                                      <a:rPr lang="en-US" sz="2100" i="1">
                                        <a:latin typeface="Cambria Math" panose="02040503050406030204" pitchFamily="18" charset="0"/>
                                      </a:rPr>
                                      <m:t>∗</m:t>
                                    </m:r>
                                  </m:sup>
                                </m:sSup>
                              </m:e>
                            </m:d>
                            <m:r>
                              <a:rPr lang="en-US" sz="2100" i="1">
                                <a:latin typeface="Cambria Math" panose="02040503050406030204" pitchFamily="18" charset="0"/>
                              </a:rPr>
                              <m:t>=</m:t>
                            </m:r>
                            <m:func>
                              <m:funcPr>
                                <m:ctrlPr>
                                  <a:rPr lang="en-US" sz="2100" i="1">
                                    <a:latin typeface="Cambria Math" panose="02040503050406030204" pitchFamily="18" charset="0"/>
                                  </a:rPr>
                                </m:ctrlPr>
                              </m:funcPr>
                              <m:fName>
                                <m:limLow>
                                  <m:limLowPr>
                                    <m:ctrlPr>
                                      <a:rPr lang="en-US" sz="2100" i="1">
                                        <a:latin typeface="Cambria Math" panose="02040503050406030204" pitchFamily="18" charset="0"/>
                                      </a:rPr>
                                    </m:ctrlPr>
                                  </m:limLowPr>
                                  <m:e>
                                    <m:r>
                                      <m:rPr>
                                        <m:sty m:val="p"/>
                                      </m:rPr>
                                      <a:rPr lang="en-US" sz="2100">
                                        <a:latin typeface="Cambria Math" panose="02040503050406030204" pitchFamily="18" charset="0"/>
                                      </a:rPr>
                                      <m:t>argmax</m:t>
                                    </m:r>
                                  </m:e>
                                  <m:lim>
                                    <m:sSub>
                                      <m:sSubPr>
                                        <m:ctrlPr>
                                          <a:rPr lang="en-US" sz="2100" i="1">
                                            <a:latin typeface="Cambria Math" panose="02040503050406030204" pitchFamily="18" charset="0"/>
                                          </a:rPr>
                                        </m:ctrlPr>
                                      </m:sSubPr>
                                      <m:e>
                                        <m:r>
                                          <a:rPr lang="en-US" sz="2100" i="1">
                                            <a:latin typeface="Cambria Math" panose="02040503050406030204" pitchFamily="18" charset="0"/>
                                          </a:rPr>
                                          <m:t>𝜆</m:t>
                                        </m:r>
                                      </m:e>
                                      <m:sub>
                                        <m:r>
                                          <a:rPr lang="en-US" sz="2100" i="1">
                                            <a:latin typeface="Cambria Math" panose="02040503050406030204" pitchFamily="18" charset="0"/>
                                          </a:rPr>
                                          <m:t>𝑖</m:t>
                                        </m:r>
                                      </m:sub>
                                    </m:sSub>
                                    <m:r>
                                      <a:rPr lang="en-US" sz="2100" i="1">
                                        <a:latin typeface="Cambria Math" panose="02040503050406030204" pitchFamily="18" charset="0"/>
                                      </a:rPr>
                                      <m:t>≥0,</m:t>
                                    </m:r>
                                    <m:sSub>
                                      <m:sSubPr>
                                        <m:ctrlPr>
                                          <a:rPr lang="en-US" sz="2100" i="1">
                                            <a:latin typeface="Cambria Math" panose="02040503050406030204" pitchFamily="18" charset="0"/>
                                          </a:rPr>
                                        </m:ctrlPr>
                                      </m:sSubPr>
                                      <m:e>
                                        <m:r>
                                          <a:rPr lang="en-US" sz="2100" i="1">
                                            <a:latin typeface="Cambria Math" panose="02040503050406030204" pitchFamily="18" charset="0"/>
                                          </a:rPr>
                                          <m:t>𝜇</m:t>
                                        </m:r>
                                      </m:e>
                                      <m:sub>
                                        <m:r>
                                          <a:rPr lang="en-US" sz="2100" i="1">
                                            <a:latin typeface="Cambria Math" panose="02040503050406030204" pitchFamily="18" charset="0"/>
                                          </a:rPr>
                                          <m:t>𝑖</m:t>
                                        </m:r>
                                      </m:sub>
                                    </m:sSub>
                                    <m:r>
                                      <a:rPr lang="en-US" sz="2100" i="1">
                                        <a:latin typeface="Cambria Math" panose="02040503050406030204" pitchFamily="18" charset="0"/>
                                      </a:rPr>
                                      <m:t>≥0</m:t>
                                    </m:r>
                                  </m:lim>
                                </m:limLow>
                              </m:fName>
                              <m:e>
                                <m:r>
                                  <a:rPr lang="en-US" sz="2100" i="1">
                                    <a:latin typeface="Cambria Math" panose="02040503050406030204" pitchFamily="18" charset="0"/>
                                  </a:rPr>
                                  <m:t>𝐿</m:t>
                                </m:r>
                                <m:d>
                                  <m:dPr>
                                    <m:ctrlPr>
                                      <a:rPr lang="en-US" sz="2100" i="1">
                                        <a:latin typeface="Cambria Math" panose="02040503050406030204" pitchFamily="18" charset="0"/>
                                      </a:rPr>
                                    </m:ctrlPr>
                                  </m:dPr>
                                  <m:e>
                                    <m:r>
                                      <a:rPr lang="en-US" sz="2100" i="1">
                                        <a:latin typeface="Cambria Math" panose="02040503050406030204" pitchFamily="18" charset="0"/>
                                      </a:rPr>
                                      <m:t>𝑊</m:t>
                                    </m:r>
                                    <m:r>
                                      <a:rPr lang="en-US" sz="2100" i="1">
                                        <a:latin typeface="Cambria Math" panose="02040503050406030204" pitchFamily="18" charset="0"/>
                                      </a:rPr>
                                      <m:t>,</m:t>
                                    </m:r>
                                    <m:r>
                                      <a:rPr lang="en-US" sz="2100" i="1">
                                        <a:latin typeface="Cambria Math" panose="02040503050406030204" pitchFamily="18" charset="0"/>
                                      </a:rPr>
                                      <m:t>𝑏</m:t>
                                    </m:r>
                                    <m:r>
                                      <a:rPr lang="en-US" sz="2100" i="1">
                                        <a:latin typeface="Cambria Math" panose="02040503050406030204" pitchFamily="18" charset="0"/>
                                      </a:rPr>
                                      <m:t>,</m:t>
                                    </m:r>
                                    <m:r>
                                      <a:rPr lang="en-US" sz="2100" i="1">
                                        <a:latin typeface="Cambria Math" panose="02040503050406030204" pitchFamily="18" charset="0"/>
                                      </a:rPr>
                                      <m:t>𝜉</m:t>
                                    </m:r>
                                    <m:r>
                                      <a:rPr lang="en-US" sz="2100" i="1">
                                        <a:latin typeface="Cambria Math" panose="02040503050406030204" pitchFamily="18" charset="0"/>
                                      </a:rPr>
                                      <m:t>,</m:t>
                                    </m:r>
                                    <m:r>
                                      <a:rPr lang="en-US" sz="2100" i="1">
                                        <a:latin typeface="Cambria Math" panose="02040503050406030204" pitchFamily="18" charset="0"/>
                                      </a:rPr>
                                      <m:t>𝜆</m:t>
                                    </m:r>
                                    <m:r>
                                      <a:rPr lang="en-US" sz="2100" i="1">
                                        <a:latin typeface="Cambria Math" panose="02040503050406030204" pitchFamily="18" charset="0"/>
                                      </a:rPr>
                                      <m:t>,</m:t>
                                    </m:r>
                                    <m:r>
                                      <a:rPr lang="en-US" sz="2100" i="1">
                                        <a:latin typeface="Cambria Math" panose="02040503050406030204" pitchFamily="18" charset="0"/>
                                      </a:rPr>
                                      <m:t>𝜇</m:t>
                                    </m:r>
                                  </m:e>
                                </m:d>
                              </m:e>
                            </m:func>
                          </m:e>
                        </m:mr>
                      </m:m>
                      <m:r>
                        <a:rPr lang="en-US" sz="2100" b="0" i="1" smtClean="0">
                          <a:latin typeface="Cambria Math" panose="02040503050406030204" pitchFamily="18" charset="0"/>
                        </a:rPr>
                        <m:t>    (1.7)</m:t>
                      </m:r>
                    </m:oMath>
                  </m:oMathPara>
                </a14:m>
                <a:endParaRPr lang="en-US" sz="2100" dirty="0"/>
              </a:p>
              <a:p>
                <a:pPr marL="0" marR="0" indent="0" algn="just">
                  <a:spcBef>
                    <a:spcPts val="0"/>
                  </a:spcBef>
                  <a:spcAft>
                    <a:spcPts val="0"/>
                  </a:spcAft>
                  <a:buNone/>
                </a:pPr>
                <a:r>
                  <a:rPr lang="en-US" sz="2100" dirty="0">
                    <a:effectLst/>
                    <a:ea typeface="SimSun" panose="02010600030101010101" pitchFamily="2" charset="-122"/>
                  </a:rPr>
                  <a:t>Where </a:t>
                </a:r>
                <a:r>
                  <a:rPr lang="en-US" sz="2100" dirty="0" err="1">
                    <a:effectLst/>
                    <a:ea typeface="SimSun" panose="02010600030101010101" pitchFamily="2" charset="-122"/>
                  </a:rPr>
                  <a:t>Lagrangian</a:t>
                </a:r>
                <a:r>
                  <a:rPr lang="en-US" sz="2100" dirty="0">
                    <a:effectLst/>
                    <a:ea typeface="SimSun" panose="02010600030101010101" pitchFamily="2" charset="-122"/>
                  </a:rPr>
                  <a:t> function </a:t>
                </a:r>
                <a:r>
                  <a:rPr lang="en-US" sz="2100" i="1" dirty="0">
                    <a:effectLst/>
                    <a:ea typeface="SimSun" panose="02010600030101010101" pitchFamily="2" charset="-122"/>
                  </a:rPr>
                  <a:t>L</a:t>
                </a:r>
                <a:r>
                  <a:rPr lang="en-US" sz="2100" dirty="0">
                    <a:effectLst/>
                    <a:ea typeface="SimSun" panose="02010600030101010101" pitchFamily="2" charset="-122"/>
                  </a:rPr>
                  <a:t>(</a:t>
                </a:r>
                <a:r>
                  <a:rPr lang="en-US" sz="2100" i="1" dirty="0">
                    <a:effectLst/>
                    <a:ea typeface="SimSun" panose="02010600030101010101" pitchFamily="2" charset="-122"/>
                  </a:rPr>
                  <a:t>W</a:t>
                </a:r>
                <a:r>
                  <a:rPr lang="en-US" sz="2100" dirty="0">
                    <a:effectLst/>
                    <a:ea typeface="SimSun" panose="02010600030101010101" pitchFamily="2" charset="-122"/>
                  </a:rPr>
                  <a:t>, </a:t>
                </a:r>
                <a:r>
                  <a:rPr lang="en-US" sz="2100" i="1" dirty="0">
                    <a:effectLst/>
                    <a:ea typeface="SimSun" panose="02010600030101010101" pitchFamily="2" charset="-122"/>
                  </a:rPr>
                  <a:t>b</a:t>
                </a:r>
                <a:r>
                  <a:rPr lang="en-US" sz="2100" dirty="0">
                    <a:effectLst/>
                    <a:ea typeface="SimSun" panose="02010600030101010101" pitchFamily="2" charset="-122"/>
                  </a:rPr>
                  <a:t>, </a:t>
                </a:r>
                <a:r>
                  <a:rPr lang="en-US" sz="2100" i="1" dirty="0">
                    <a:effectLst/>
                    <a:ea typeface="SimSun" panose="02010600030101010101" pitchFamily="2" charset="-122"/>
                  </a:rPr>
                  <a:t>ξ</a:t>
                </a:r>
                <a:r>
                  <a:rPr lang="en-US" sz="2100" dirty="0">
                    <a:effectLst/>
                    <a:ea typeface="SimSun" panose="02010600030101010101" pitchFamily="2" charset="-122"/>
                  </a:rPr>
                  <a:t>, </a:t>
                </a:r>
                <a:r>
                  <a:rPr lang="en-US" sz="2100" i="1" dirty="0">
                    <a:effectLst/>
                    <a:ea typeface="SimSun" panose="02010600030101010101" pitchFamily="2" charset="-122"/>
                  </a:rPr>
                  <a:t>λ</a:t>
                </a:r>
                <a:r>
                  <a:rPr lang="en-US" sz="2100" dirty="0">
                    <a:effectLst/>
                    <a:ea typeface="SimSun" panose="02010600030101010101" pitchFamily="2" charset="-122"/>
                  </a:rPr>
                  <a:t>,</a:t>
                </a:r>
                <a:r>
                  <a:rPr lang="en-US" sz="2100" i="1" dirty="0">
                    <a:effectLst/>
                    <a:ea typeface="SimSun" panose="02010600030101010101" pitchFamily="2" charset="-122"/>
                  </a:rPr>
                  <a:t> μ</a:t>
                </a:r>
                <a:r>
                  <a:rPr lang="en-US" sz="2100" dirty="0">
                    <a:effectLst/>
                    <a:ea typeface="SimSun" panose="02010600030101010101" pitchFamily="2" charset="-122"/>
                  </a:rPr>
                  <a:t>) is specified by equation 1.6. Please pay attention that equation 1.7 specifies the </a:t>
                </a:r>
                <a:r>
                  <a:rPr lang="en-US" sz="2100" dirty="0" err="1">
                    <a:effectLst/>
                    <a:ea typeface="SimSun" panose="02010600030101010101" pitchFamily="2" charset="-122"/>
                  </a:rPr>
                  <a:t>Lagrangian</a:t>
                </a:r>
                <a:r>
                  <a:rPr lang="en-US" sz="2100" dirty="0">
                    <a:effectLst/>
                    <a:ea typeface="SimSun" panose="02010600030101010101" pitchFamily="2" charset="-122"/>
                  </a:rPr>
                  <a:t> duality theorem in which the point (</a:t>
                </a:r>
                <a:r>
                  <a:rPr lang="en-US" sz="2100" i="1" dirty="0">
                    <a:effectLst/>
                    <a:ea typeface="SimSun" panose="02010600030101010101" pitchFamily="2" charset="-122"/>
                  </a:rPr>
                  <a:t>W</a:t>
                </a:r>
                <a:r>
                  <a:rPr lang="en-US" sz="2100" i="1" baseline="30000" dirty="0">
                    <a:effectLst/>
                    <a:ea typeface="SimSun" panose="02010600030101010101" pitchFamily="2" charset="-122"/>
                  </a:rPr>
                  <a:t>*</a:t>
                </a:r>
                <a:r>
                  <a:rPr lang="en-US" sz="2100" dirty="0">
                    <a:effectLst/>
                    <a:ea typeface="SimSun" panose="02010600030101010101" pitchFamily="2" charset="-122"/>
                  </a:rPr>
                  <a:t>, </a:t>
                </a:r>
                <a:r>
                  <a:rPr lang="en-US" sz="2100" i="1" dirty="0">
                    <a:effectLst/>
                    <a:ea typeface="SimSun" panose="02010600030101010101" pitchFamily="2" charset="-122"/>
                  </a:rPr>
                  <a:t>b</a:t>
                </a:r>
                <a:r>
                  <a:rPr lang="en-US" sz="2100" i="1" baseline="30000" dirty="0">
                    <a:effectLst/>
                    <a:ea typeface="SimSun" panose="02010600030101010101" pitchFamily="2" charset="-122"/>
                  </a:rPr>
                  <a:t>*</a:t>
                </a:r>
                <a:r>
                  <a:rPr lang="en-US" sz="2100" dirty="0"/>
                  <a:t>, </a:t>
                </a:r>
                <a:r>
                  <a:rPr lang="en-US" sz="2100" i="1" dirty="0"/>
                  <a:t>ξ</a:t>
                </a:r>
                <a:r>
                  <a:rPr lang="en-US" sz="2100" baseline="30000" dirty="0"/>
                  <a:t>*</a:t>
                </a:r>
                <a:r>
                  <a:rPr lang="en-US" sz="2100" dirty="0">
                    <a:effectLst/>
                    <a:ea typeface="SimSun" panose="02010600030101010101" pitchFamily="2" charset="-122"/>
                  </a:rPr>
                  <a:t>, </a:t>
                </a:r>
                <a:r>
                  <a:rPr lang="en-US" sz="2100" i="1" dirty="0">
                    <a:effectLst/>
                    <a:ea typeface="SimSun" panose="02010600030101010101" pitchFamily="2" charset="-122"/>
                  </a:rPr>
                  <a:t>λ</a:t>
                </a:r>
                <a:r>
                  <a:rPr lang="en-US" sz="2100" baseline="30000" dirty="0">
                    <a:effectLst/>
                    <a:ea typeface="SimSun" panose="02010600030101010101" pitchFamily="2" charset="-122"/>
                  </a:rPr>
                  <a:t>*</a:t>
                </a:r>
                <a:r>
                  <a:rPr lang="en-US" sz="2100" dirty="0">
                    <a:effectLst/>
                    <a:ea typeface="SimSun" panose="02010600030101010101" pitchFamily="2" charset="-122"/>
                  </a:rPr>
                  <a:t>, </a:t>
                </a:r>
                <a:r>
                  <a:rPr lang="en-US" sz="2100" i="1" dirty="0">
                    <a:effectLst/>
                    <a:ea typeface="SimSun" panose="02010600030101010101" pitchFamily="2" charset="-122"/>
                  </a:rPr>
                  <a:t>μ</a:t>
                </a:r>
                <a:r>
                  <a:rPr lang="en-US" sz="2100" baseline="30000" dirty="0">
                    <a:effectLst/>
                    <a:ea typeface="SimSun" panose="02010600030101010101" pitchFamily="2" charset="-122"/>
                  </a:rPr>
                  <a:t>*</a:t>
                </a:r>
                <a:r>
                  <a:rPr lang="en-US" sz="2100" dirty="0">
                    <a:effectLst/>
                    <a:ea typeface="SimSun" panose="02010600030101010101" pitchFamily="2" charset="-122"/>
                  </a:rPr>
                  <a:t>) is saddle point if the target function </a:t>
                </a:r>
                <a:r>
                  <a:rPr lang="en-US" sz="2100" i="1" dirty="0">
                    <a:effectLst/>
                    <a:ea typeface="SimSun" panose="02010600030101010101" pitchFamily="2" charset="-122"/>
                  </a:rPr>
                  <a:t>f </a:t>
                </a:r>
                <a:r>
                  <a:rPr lang="en-US" sz="2100" dirty="0">
                    <a:effectLst/>
                    <a:ea typeface="SimSun" panose="02010600030101010101" pitchFamily="2" charset="-122"/>
                  </a:rPr>
                  <a:t>is convex. In practice, the maximizer (</a:t>
                </a:r>
                <a:r>
                  <a:rPr lang="en-US" sz="2100" i="1" dirty="0">
                    <a:effectLst/>
                    <a:ea typeface="SimSun" panose="02010600030101010101" pitchFamily="2" charset="-122"/>
                  </a:rPr>
                  <a:t>λ</a:t>
                </a:r>
                <a:r>
                  <a:rPr lang="en-US" sz="2100" baseline="30000" dirty="0">
                    <a:effectLst/>
                    <a:ea typeface="SimSun" panose="02010600030101010101" pitchFamily="2" charset="-122"/>
                  </a:rPr>
                  <a:t>*</a:t>
                </a:r>
                <a:r>
                  <a:rPr lang="en-US" sz="2100" dirty="0">
                    <a:effectLst/>
                    <a:ea typeface="SimSun" panose="02010600030101010101" pitchFamily="2" charset="-122"/>
                  </a:rPr>
                  <a:t>, </a:t>
                </a:r>
                <a:r>
                  <a:rPr lang="en-US" sz="2100" i="1" dirty="0">
                    <a:effectLst/>
                    <a:ea typeface="SimSun" panose="02010600030101010101" pitchFamily="2" charset="-122"/>
                  </a:rPr>
                  <a:t>μ</a:t>
                </a:r>
                <a:r>
                  <a:rPr lang="en-US" sz="2100" baseline="30000" dirty="0">
                    <a:effectLst/>
                    <a:ea typeface="SimSun" panose="02010600030101010101" pitchFamily="2" charset="-122"/>
                  </a:rPr>
                  <a:t>*</a:t>
                </a:r>
                <a:r>
                  <a:rPr lang="en-US" sz="2100" dirty="0">
                    <a:effectLst/>
                    <a:ea typeface="SimSun" panose="02010600030101010101" pitchFamily="2" charset="-122"/>
                  </a:rPr>
                  <a:t>) is determined based on the minimizer (</a:t>
                </a:r>
                <a:r>
                  <a:rPr lang="en-US" sz="2100" i="1" dirty="0">
                    <a:effectLst/>
                    <a:ea typeface="SimSun" panose="02010600030101010101" pitchFamily="2" charset="-122"/>
                  </a:rPr>
                  <a:t>W</a:t>
                </a:r>
                <a:r>
                  <a:rPr lang="en-US" sz="2100" i="1" baseline="30000" dirty="0">
                    <a:effectLst/>
                    <a:ea typeface="SimSun" panose="02010600030101010101" pitchFamily="2" charset="-122"/>
                  </a:rPr>
                  <a:t>*</a:t>
                </a:r>
                <a:r>
                  <a:rPr lang="en-US" sz="2100" dirty="0">
                    <a:effectLst/>
                    <a:ea typeface="SimSun" panose="02010600030101010101" pitchFamily="2" charset="-122"/>
                  </a:rPr>
                  <a:t>, </a:t>
                </a:r>
                <a:r>
                  <a:rPr lang="en-US" sz="2100" i="1" dirty="0">
                    <a:effectLst/>
                    <a:ea typeface="SimSun" panose="02010600030101010101" pitchFamily="2" charset="-122"/>
                  </a:rPr>
                  <a:t>b</a:t>
                </a:r>
                <a:r>
                  <a:rPr lang="en-US" sz="2100" i="1" baseline="30000" dirty="0">
                    <a:effectLst/>
                    <a:ea typeface="SimSun" panose="02010600030101010101" pitchFamily="2" charset="-122"/>
                  </a:rPr>
                  <a:t>*</a:t>
                </a:r>
                <a:r>
                  <a:rPr lang="en-US" sz="2100" dirty="0">
                    <a:effectLst/>
                    <a:ea typeface="SimSun" panose="02010600030101010101" pitchFamily="2" charset="-122"/>
                  </a:rPr>
                  <a:t>, </a:t>
                </a:r>
                <a:r>
                  <a:rPr lang="en-US" sz="2100" i="1" dirty="0">
                    <a:effectLst/>
                    <a:ea typeface="SimSun" panose="02010600030101010101" pitchFamily="2" charset="-122"/>
                  </a:rPr>
                  <a:t>ξ</a:t>
                </a:r>
                <a:r>
                  <a:rPr lang="en-US" sz="2100" baseline="30000" dirty="0">
                    <a:effectLst/>
                    <a:ea typeface="SimSun" panose="02010600030101010101" pitchFamily="2" charset="-122"/>
                  </a:rPr>
                  <a:t>*</a:t>
                </a:r>
                <a:r>
                  <a:rPr lang="en-US" sz="2100" dirty="0">
                    <a:effectLst/>
                    <a:ea typeface="SimSun" panose="02010600030101010101" pitchFamily="2" charset="-122"/>
                  </a:rPr>
                  <a:t>) as follows:</a:t>
                </a:r>
              </a:p>
              <a:p>
                <a:pPr marL="0" indent="0">
                  <a:buNone/>
                </a:pPr>
                <a14:m>
                  <m:oMathPara xmlns:m="http://schemas.openxmlformats.org/officeDocument/2006/math">
                    <m:oMathParaPr>
                      <m:jc m:val="centerGroup"/>
                    </m:oMathParaPr>
                    <m:oMath xmlns:m="http://schemas.openxmlformats.org/officeDocument/2006/math">
                      <m:d>
                        <m:dPr>
                          <m:ctrlPr>
                            <a:rPr lang="en-US" sz="2100" i="1">
                              <a:latin typeface="Cambria Math" panose="02040503050406030204" pitchFamily="18" charset="0"/>
                            </a:rPr>
                          </m:ctrlPr>
                        </m:dPr>
                        <m:e>
                          <m:sSup>
                            <m:sSupPr>
                              <m:ctrlPr>
                                <a:rPr lang="en-US" sz="2100" i="1">
                                  <a:latin typeface="Cambria Math" panose="02040503050406030204" pitchFamily="18" charset="0"/>
                                </a:rPr>
                              </m:ctrlPr>
                            </m:sSupPr>
                            <m:e>
                              <m:r>
                                <a:rPr lang="en-US" sz="2100" i="1">
                                  <a:latin typeface="Cambria Math" panose="02040503050406030204" pitchFamily="18" charset="0"/>
                                </a:rPr>
                                <m:t>𝜆</m:t>
                              </m:r>
                            </m:e>
                            <m:sup>
                              <m:r>
                                <a:rPr lang="en-US" sz="2100" i="1">
                                  <a:latin typeface="Cambria Math" panose="02040503050406030204" pitchFamily="18" charset="0"/>
                                </a:rPr>
                                <m:t>∗</m:t>
                              </m:r>
                            </m:sup>
                          </m:sSup>
                          <m:r>
                            <a:rPr lang="en-US" sz="2100" i="1">
                              <a:latin typeface="Cambria Math" panose="02040503050406030204" pitchFamily="18" charset="0"/>
                            </a:rPr>
                            <m:t>,</m:t>
                          </m:r>
                          <m:sSup>
                            <m:sSupPr>
                              <m:ctrlPr>
                                <a:rPr lang="en-US" sz="2100" i="1">
                                  <a:latin typeface="Cambria Math" panose="02040503050406030204" pitchFamily="18" charset="0"/>
                                </a:rPr>
                              </m:ctrlPr>
                            </m:sSupPr>
                            <m:e>
                              <m:r>
                                <a:rPr lang="en-US" sz="2100" i="1">
                                  <a:latin typeface="Cambria Math" panose="02040503050406030204" pitchFamily="18" charset="0"/>
                                </a:rPr>
                                <m:t>𝜇</m:t>
                              </m:r>
                            </m:e>
                            <m:sup>
                              <m:r>
                                <a:rPr lang="en-US" sz="2100" i="1">
                                  <a:latin typeface="Cambria Math" panose="02040503050406030204" pitchFamily="18" charset="0"/>
                                </a:rPr>
                                <m:t>∗</m:t>
                              </m:r>
                            </m:sup>
                          </m:sSup>
                        </m:e>
                      </m:d>
                      <m:r>
                        <a:rPr lang="en-US" sz="2100" i="1">
                          <a:latin typeface="Cambria Math" panose="02040503050406030204" pitchFamily="18" charset="0"/>
                        </a:rPr>
                        <m:t>=</m:t>
                      </m:r>
                      <m:func>
                        <m:funcPr>
                          <m:ctrlPr>
                            <a:rPr lang="en-US" sz="2100" i="1">
                              <a:latin typeface="Cambria Math" panose="02040503050406030204" pitchFamily="18" charset="0"/>
                            </a:rPr>
                          </m:ctrlPr>
                        </m:funcPr>
                        <m:fName>
                          <m:limLow>
                            <m:limLowPr>
                              <m:ctrlPr>
                                <a:rPr lang="en-US" sz="2100" i="1">
                                  <a:latin typeface="Cambria Math" panose="02040503050406030204" pitchFamily="18" charset="0"/>
                                </a:rPr>
                              </m:ctrlPr>
                            </m:limLowPr>
                            <m:e>
                              <m:r>
                                <m:rPr>
                                  <m:sty m:val="p"/>
                                </m:rPr>
                                <a:rPr lang="en-US" sz="2100">
                                  <a:latin typeface="Cambria Math" panose="02040503050406030204" pitchFamily="18" charset="0"/>
                                </a:rPr>
                                <m:t>argmax</m:t>
                              </m:r>
                            </m:e>
                            <m:lim>
                              <m:sSub>
                                <m:sSubPr>
                                  <m:ctrlPr>
                                    <a:rPr lang="en-US" sz="2100" i="1">
                                      <a:latin typeface="Cambria Math" panose="02040503050406030204" pitchFamily="18" charset="0"/>
                                    </a:rPr>
                                  </m:ctrlPr>
                                </m:sSubPr>
                                <m:e>
                                  <m:r>
                                    <a:rPr lang="en-US" sz="2100" i="1">
                                      <a:latin typeface="Cambria Math" panose="02040503050406030204" pitchFamily="18" charset="0"/>
                                    </a:rPr>
                                    <m:t>𝜆</m:t>
                                  </m:r>
                                </m:e>
                                <m:sub>
                                  <m:r>
                                    <a:rPr lang="en-US" sz="2100" i="1">
                                      <a:latin typeface="Cambria Math" panose="02040503050406030204" pitchFamily="18" charset="0"/>
                                    </a:rPr>
                                    <m:t>𝑖</m:t>
                                  </m:r>
                                </m:sub>
                              </m:sSub>
                              <m:r>
                                <a:rPr lang="en-US" sz="2100" i="1">
                                  <a:latin typeface="Cambria Math" panose="02040503050406030204" pitchFamily="18" charset="0"/>
                                </a:rPr>
                                <m:t>≥0,</m:t>
                              </m:r>
                              <m:sSub>
                                <m:sSubPr>
                                  <m:ctrlPr>
                                    <a:rPr lang="en-US" sz="2100" i="1">
                                      <a:latin typeface="Cambria Math" panose="02040503050406030204" pitchFamily="18" charset="0"/>
                                    </a:rPr>
                                  </m:ctrlPr>
                                </m:sSubPr>
                                <m:e>
                                  <m:r>
                                    <a:rPr lang="en-US" sz="2100" i="1">
                                      <a:latin typeface="Cambria Math" panose="02040503050406030204" pitchFamily="18" charset="0"/>
                                    </a:rPr>
                                    <m:t>𝜇</m:t>
                                  </m:r>
                                </m:e>
                                <m:sub>
                                  <m:r>
                                    <a:rPr lang="en-US" sz="2100" i="1">
                                      <a:latin typeface="Cambria Math" panose="02040503050406030204" pitchFamily="18" charset="0"/>
                                    </a:rPr>
                                    <m:t>𝑖</m:t>
                                  </m:r>
                                </m:sub>
                              </m:sSub>
                              <m:r>
                                <a:rPr lang="en-US" sz="2100" i="1">
                                  <a:latin typeface="Cambria Math" panose="02040503050406030204" pitchFamily="18" charset="0"/>
                                </a:rPr>
                                <m:t>≥0</m:t>
                              </m:r>
                            </m:lim>
                          </m:limLow>
                        </m:fName>
                        <m:e>
                          <m:d>
                            <m:dPr>
                              <m:ctrlPr>
                                <a:rPr lang="en-US" sz="2100" i="1">
                                  <a:latin typeface="Cambria Math" panose="02040503050406030204" pitchFamily="18" charset="0"/>
                                </a:rPr>
                              </m:ctrlPr>
                            </m:dPr>
                            <m:e>
                              <m:func>
                                <m:funcPr>
                                  <m:ctrlPr>
                                    <a:rPr lang="en-US" sz="2100" i="1">
                                      <a:latin typeface="Cambria Math" panose="02040503050406030204" pitchFamily="18" charset="0"/>
                                    </a:rPr>
                                  </m:ctrlPr>
                                </m:funcPr>
                                <m:fName>
                                  <m:limLow>
                                    <m:limLowPr>
                                      <m:ctrlPr>
                                        <a:rPr lang="en-US" sz="2100" i="1">
                                          <a:latin typeface="Cambria Math" panose="02040503050406030204" pitchFamily="18" charset="0"/>
                                        </a:rPr>
                                      </m:ctrlPr>
                                    </m:limLowPr>
                                    <m:e>
                                      <m:r>
                                        <m:rPr>
                                          <m:sty m:val="p"/>
                                        </m:rPr>
                                        <a:rPr lang="en-US" sz="2100">
                                          <a:latin typeface="Cambria Math" panose="02040503050406030204" pitchFamily="18" charset="0"/>
                                        </a:rPr>
                                        <m:t>min</m:t>
                                      </m:r>
                                    </m:e>
                                    <m:lim>
                                      <m:r>
                                        <a:rPr lang="en-US" sz="2100" i="1">
                                          <a:latin typeface="Cambria Math" panose="02040503050406030204" pitchFamily="18" charset="0"/>
                                        </a:rPr>
                                        <m:t>𝑊</m:t>
                                      </m:r>
                                      <m:r>
                                        <a:rPr lang="en-US" sz="2100" i="1">
                                          <a:latin typeface="Cambria Math" panose="02040503050406030204" pitchFamily="18" charset="0"/>
                                        </a:rPr>
                                        <m:t>,</m:t>
                                      </m:r>
                                      <m:r>
                                        <a:rPr lang="en-US" sz="2100" i="1">
                                          <a:latin typeface="Cambria Math" panose="02040503050406030204" pitchFamily="18" charset="0"/>
                                        </a:rPr>
                                        <m:t>𝑏</m:t>
                                      </m:r>
                                    </m:lim>
                                  </m:limLow>
                                </m:fName>
                                <m:e>
                                  <m:r>
                                    <a:rPr lang="en-US" sz="2100" i="1">
                                      <a:latin typeface="Cambria Math" panose="02040503050406030204" pitchFamily="18" charset="0"/>
                                    </a:rPr>
                                    <m:t>𝐿</m:t>
                                  </m:r>
                                  <m:d>
                                    <m:dPr>
                                      <m:ctrlPr>
                                        <a:rPr lang="en-US" sz="2100" i="1">
                                          <a:latin typeface="Cambria Math" panose="02040503050406030204" pitchFamily="18" charset="0"/>
                                        </a:rPr>
                                      </m:ctrlPr>
                                    </m:dPr>
                                    <m:e>
                                      <m:r>
                                        <a:rPr lang="en-US" sz="2100" i="1">
                                          <a:latin typeface="Cambria Math" panose="02040503050406030204" pitchFamily="18" charset="0"/>
                                        </a:rPr>
                                        <m:t>𝑊</m:t>
                                      </m:r>
                                      <m:r>
                                        <a:rPr lang="en-US" sz="2100" i="1">
                                          <a:latin typeface="Cambria Math" panose="02040503050406030204" pitchFamily="18" charset="0"/>
                                        </a:rPr>
                                        <m:t>,</m:t>
                                      </m:r>
                                      <m:r>
                                        <a:rPr lang="en-US" sz="2100" i="1">
                                          <a:latin typeface="Cambria Math" panose="02040503050406030204" pitchFamily="18" charset="0"/>
                                        </a:rPr>
                                        <m:t>𝑏</m:t>
                                      </m:r>
                                      <m:r>
                                        <a:rPr lang="en-US" sz="2100" i="1">
                                          <a:latin typeface="Cambria Math" panose="02040503050406030204" pitchFamily="18" charset="0"/>
                                        </a:rPr>
                                        <m:t>,</m:t>
                                      </m:r>
                                      <m:r>
                                        <a:rPr lang="en-US" sz="2100" i="1">
                                          <a:latin typeface="Cambria Math" panose="02040503050406030204" pitchFamily="18" charset="0"/>
                                        </a:rPr>
                                        <m:t>𝜉</m:t>
                                      </m:r>
                                      <m:r>
                                        <a:rPr lang="en-US" sz="2100" i="1">
                                          <a:latin typeface="Cambria Math" panose="02040503050406030204" pitchFamily="18" charset="0"/>
                                        </a:rPr>
                                        <m:t>,</m:t>
                                      </m:r>
                                      <m:r>
                                        <a:rPr lang="en-US" sz="2100" i="1">
                                          <a:latin typeface="Cambria Math" panose="02040503050406030204" pitchFamily="18" charset="0"/>
                                        </a:rPr>
                                        <m:t>𝜆</m:t>
                                      </m:r>
                                      <m:r>
                                        <a:rPr lang="en-US" sz="2100" i="1">
                                          <a:latin typeface="Cambria Math" panose="02040503050406030204" pitchFamily="18" charset="0"/>
                                        </a:rPr>
                                        <m:t>,</m:t>
                                      </m:r>
                                      <m:r>
                                        <a:rPr lang="en-US" sz="2100" i="1">
                                          <a:latin typeface="Cambria Math" panose="02040503050406030204" pitchFamily="18" charset="0"/>
                                        </a:rPr>
                                        <m:t>𝜇</m:t>
                                      </m:r>
                                    </m:e>
                                  </m:d>
                                </m:e>
                              </m:func>
                            </m:e>
                          </m:d>
                        </m:e>
                      </m:func>
                      <m:r>
                        <a:rPr lang="en-US" sz="2100" i="1">
                          <a:latin typeface="Cambria Math" panose="02040503050406030204" pitchFamily="18" charset="0"/>
                        </a:rPr>
                        <m:t>=</m:t>
                      </m:r>
                      <m:func>
                        <m:funcPr>
                          <m:ctrlPr>
                            <a:rPr lang="en-US" sz="2100" i="1">
                              <a:latin typeface="Cambria Math" panose="02040503050406030204" pitchFamily="18" charset="0"/>
                            </a:rPr>
                          </m:ctrlPr>
                        </m:funcPr>
                        <m:fName>
                          <m:limLow>
                            <m:limLowPr>
                              <m:ctrlPr>
                                <a:rPr lang="en-US" sz="2100" i="1">
                                  <a:latin typeface="Cambria Math" panose="02040503050406030204" pitchFamily="18" charset="0"/>
                                </a:rPr>
                              </m:ctrlPr>
                            </m:limLowPr>
                            <m:e>
                              <m:r>
                                <m:rPr>
                                  <m:sty m:val="p"/>
                                </m:rPr>
                                <a:rPr lang="en-US" sz="2100">
                                  <a:latin typeface="Cambria Math" panose="02040503050406030204" pitchFamily="18" charset="0"/>
                                </a:rPr>
                                <m:t>argmax</m:t>
                              </m:r>
                            </m:e>
                            <m:lim>
                              <m:sSub>
                                <m:sSubPr>
                                  <m:ctrlPr>
                                    <a:rPr lang="en-US" sz="2100" i="1">
                                      <a:latin typeface="Cambria Math" panose="02040503050406030204" pitchFamily="18" charset="0"/>
                                    </a:rPr>
                                  </m:ctrlPr>
                                </m:sSubPr>
                                <m:e>
                                  <m:r>
                                    <a:rPr lang="en-US" sz="2100" i="1">
                                      <a:latin typeface="Cambria Math" panose="02040503050406030204" pitchFamily="18" charset="0"/>
                                    </a:rPr>
                                    <m:t>𝜆</m:t>
                                  </m:r>
                                </m:e>
                                <m:sub>
                                  <m:r>
                                    <a:rPr lang="en-US" sz="2100" i="1">
                                      <a:latin typeface="Cambria Math" panose="02040503050406030204" pitchFamily="18" charset="0"/>
                                    </a:rPr>
                                    <m:t>𝑖</m:t>
                                  </m:r>
                                </m:sub>
                              </m:sSub>
                              <m:r>
                                <a:rPr lang="en-US" sz="2100" i="1">
                                  <a:latin typeface="Cambria Math" panose="02040503050406030204" pitchFamily="18" charset="0"/>
                                </a:rPr>
                                <m:t>≥0,</m:t>
                              </m:r>
                              <m:sSub>
                                <m:sSubPr>
                                  <m:ctrlPr>
                                    <a:rPr lang="en-US" sz="2100" i="1">
                                      <a:latin typeface="Cambria Math" panose="02040503050406030204" pitchFamily="18" charset="0"/>
                                    </a:rPr>
                                  </m:ctrlPr>
                                </m:sSubPr>
                                <m:e>
                                  <m:r>
                                    <a:rPr lang="en-US" sz="2100" i="1">
                                      <a:latin typeface="Cambria Math" panose="02040503050406030204" pitchFamily="18" charset="0"/>
                                    </a:rPr>
                                    <m:t>𝜇</m:t>
                                  </m:r>
                                </m:e>
                                <m:sub>
                                  <m:r>
                                    <a:rPr lang="en-US" sz="2100" i="1">
                                      <a:latin typeface="Cambria Math" panose="02040503050406030204" pitchFamily="18" charset="0"/>
                                    </a:rPr>
                                    <m:t>𝑖</m:t>
                                  </m:r>
                                </m:sub>
                              </m:sSub>
                              <m:r>
                                <a:rPr lang="en-US" sz="2100" i="1">
                                  <a:latin typeface="Cambria Math" panose="02040503050406030204" pitchFamily="18" charset="0"/>
                                </a:rPr>
                                <m:t>≥0</m:t>
                              </m:r>
                            </m:lim>
                          </m:limLow>
                        </m:fName>
                        <m:e>
                          <m:r>
                            <a:rPr lang="en-US" sz="2100" i="1">
                              <a:latin typeface="Cambria Math" panose="02040503050406030204" pitchFamily="18" charset="0"/>
                            </a:rPr>
                            <m:t>𝐿</m:t>
                          </m:r>
                          <m:d>
                            <m:dPr>
                              <m:ctrlPr>
                                <a:rPr lang="en-US" sz="2100" i="1">
                                  <a:latin typeface="Cambria Math" panose="02040503050406030204" pitchFamily="18" charset="0"/>
                                </a:rPr>
                              </m:ctrlPr>
                            </m:dPr>
                            <m:e>
                              <m:sSup>
                                <m:sSupPr>
                                  <m:ctrlPr>
                                    <a:rPr lang="en-US" sz="2100" i="1">
                                      <a:latin typeface="Cambria Math" panose="02040503050406030204" pitchFamily="18" charset="0"/>
                                    </a:rPr>
                                  </m:ctrlPr>
                                </m:sSupPr>
                                <m:e>
                                  <m:r>
                                    <a:rPr lang="en-US" sz="2100" i="1">
                                      <a:latin typeface="Cambria Math" panose="02040503050406030204" pitchFamily="18" charset="0"/>
                                    </a:rPr>
                                    <m:t>𝑊</m:t>
                                  </m:r>
                                </m:e>
                                <m:sup>
                                  <m:r>
                                    <a:rPr lang="en-US" sz="2100" i="1">
                                      <a:latin typeface="Cambria Math" panose="02040503050406030204" pitchFamily="18" charset="0"/>
                                    </a:rPr>
                                    <m:t>∗</m:t>
                                  </m:r>
                                </m:sup>
                              </m:sSup>
                              <m:r>
                                <a:rPr lang="en-US" sz="2100" i="1">
                                  <a:latin typeface="Cambria Math" panose="02040503050406030204" pitchFamily="18" charset="0"/>
                                </a:rPr>
                                <m:t>,</m:t>
                              </m:r>
                              <m:sSup>
                                <m:sSupPr>
                                  <m:ctrlPr>
                                    <a:rPr lang="en-US" sz="2100" i="1">
                                      <a:latin typeface="Cambria Math" panose="02040503050406030204" pitchFamily="18" charset="0"/>
                                    </a:rPr>
                                  </m:ctrlPr>
                                </m:sSupPr>
                                <m:e>
                                  <m:r>
                                    <a:rPr lang="en-US" sz="2100" i="1">
                                      <a:latin typeface="Cambria Math" panose="02040503050406030204" pitchFamily="18" charset="0"/>
                                    </a:rPr>
                                    <m:t>𝑏</m:t>
                                  </m:r>
                                </m:e>
                                <m:sup>
                                  <m:r>
                                    <a:rPr lang="en-US" sz="2100" i="1">
                                      <a:latin typeface="Cambria Math" panose="02040503050406030204" pitchFamily="18" charset="0"/>
                                    </a:rPr>
                                    <m:t>∗</m:t>
                                  </m:r>
                                </m:sup>
                              </m:sSup>
                              <m:r>
                                <a:rPr lang="en-US" sz="2100" i="1">
                                  <a:latin typeface="Cambria Math" panose="02040503050406030204" pitchFamily="18" charset="0"/>
                                </a:rPr>
                                <m:t>,</m:t>
                              </m:r>
                              <m:sSup>
                                <m:sSupPr>
                                  <m:ctrlPr>
                                    <a:rPr lang="en-US" sz="2100" i="1">
                                      <a:latin typeface="Cambria Math" panose="02040503050406030204" pitchFamily="18" charset="0"/>
                                    </a:rPr>
                                  </m:ctrlPr>
                                </m:sSupPr>
                                <m:e>
                                  <m:r>
                                    <a:rPr lang="en-US" sz="2100" i="1">
                                      <a:latin typeface="Cambria Math" panose="02040503050406030204" pitchFamily="18" charset="0"/>
                                    </a:rPr>
                                    <m:t>𝜉</m:t>
                                  </m:r>
                                </m:e>
                                <m:sup>
                                  <m:r>
                                    <a:rPr lang="en-US" sz="2100" i="1">
                                      <a:latin typeface="Cambria Math" panose="02040503050406030204" pitchFamily="18" charset="0"/>
                                    </a:rPr>
                                    <m:t>∗</m:t>
                                  </m:r>
                                </m:sup>
                              </m:sSup>
                              <m:r>
                                <a:rPr lang="en-US" sz="2100" i="1">
                                  <a:latin typeface="Cambria Math" panose="02040503050406030204" pitchFamily="18" charset="0"/>
                                </a:rPr>
                                <m:t>,</m:t>
                              </m:r>
                              <m:r>
                                <a:rPr lang="en-US" sz="2100" i="1">
                                  <a:latin typeface="Cambria Math" panose="02040503050406030204" pitchFamily="18" charset="0"/>
                                </a:rPr>
                                <m:t>𝜆</m:t>
                              </m:r>
                              <m:r>
                                <a:rPr lang="en-US" sz="2100" i="1">
                                  <a:latin typeface="Cambria Math" panose="02040503050406030204" pitchFamily="18" charset="0"/>
                                </a:rPr>
                                <m:t>,</m:t>
                              </m:r>
                              <m:r>
                                <a:rPr lang="en-US" sz="2100" i="1">
                                  <a:latin typeface="Cambria Math" panose="02040503050406030204" pitchFamily="18" charset="0"/>
                                </a:rPr>
                                <m:t>𝜇</m:t>
                              </m:r>
                            </m:e>
                          </m:d>
                        </m:e>
                      </m:func>
                    </m:oMath>
                  </m:oMathPara>
                </a14:m>
                <a:endParaRPr lang="en-US" sz="2100" dirty="0">
                  <a:effectLst/>
                  <a:ea typeface="SimSun" panose="02010600030101010101" pitchFamily="2" charset="-122"/>
                </a:endParaRPr>
              </a:p>
              <a:p>
                <a:pPr marL="0" indent="0">
                  <a:buNone/>
                </a:pPr>
                <a:r>
                  <a:rPr lang="en-US" sz="2100" dirty="0">
                    <a:effectLst/>
                    <a:ea typeface="SimSun" panose="02010600030101010101" pitchFamily="2" charset="-122"/>
                  </a:rPr>
                  <a:t>Now it is necessary to solve the </a:t>
                </a:r>
                <a:r>
                  <a:rPr lang="en-US" sz="2100" dirty="0" err="1">
                    <a:effectLst/>
                    <a:ea typeface="SimSun" panose="02010600030101010101" pitchFamily="2" charset="-122"/>
                  </a:rPr>
                  <a:t>Lagrangian</a:t>
                </a:r>
                <a:r>
                  <a:rPr lang="en-US" sz="2100" dirty="0">
                    <a:effectLst/>
                    <a:ea typeface="SimSun" panose="02010600030101010101" pitchFamily="2" charset="-122"/>
                  </a:rPr>
                  <a:t> duality problem represented by equation 1.7 to find out </a:t>
                </a:r>
                <a:r>
                  <a:rPr lang="en-US" sz="2100" i="1" dirty="0">
                    <a:effectLst/>
                    <a:ea typeface="SimSun" panose="02010600030101010101" pitchFamily="2" charset="-122"/>
                  </a:rPr>
                  <a:t>W</a:t>
                </a:r>
                <a:r>
                  <a:rPr lang="en-US" sz="2100" i="1" baseline="30000" dirty="0">
                    <a:effectLst/>
                    <a:ea typeface="SimSun" panose="02010600030101010101" pitchFamily="2" charset="-122"/>
                  </a:rPr>
                  <a:t>*</a:t>
                </a:r>
                <a:r>
                  <a:rPr lang="en-US" sz="2100" dirty="0">
                    <a:effectLst/>
                    <a:ea typeface="SimSun" panose="02010600030101010101" pitchFamily="2" charset="-122"/>
                  </a:rPr>
                  <a:t>. Here the </a:t>
                </a:r>
                <a:r>
                  <a:rPr lang="en-US" sz="2100" dirty="0" err="1">
                    <a:effectLst/>
                    <a:ea typeface="SimSun" panose="02010600030101010101" pitchFamily="2" charset="-122"/>
                  </a:rPr>
                  <a:t>Lagrangian</a:t>
                </a:r>
                <a:r>
                  <a:rPr lang="en-US" sz="2100" dirty="0">
                    <a:effectLst/>
                    <a:ea typeface="SimSun" panose="02010600030101010101" pitchFamily="2" charset="-122"/>
                  </a:rPr>
                  <a:t> function </a:t>
                </a:r>
                <a:r>
                  <a:rPr lang="en-US" sz="2100" i="1" dirty="0">
                    <a:effectLst/>
                    <a:ea typeface="SimSun" panose="02010600030101010101" pitchFamily="2" charset="-122"/>
                  </a:rPr>
                  <a:t>L</a:t>
                </a:r>
                <a:r>
                  <a:rPr lang="en-US" sz="2100" dirty="0">
                    <a:effectLst/>
                    <a:ea typeface="SimSun" panose="02010600030101010101" pitchFamily="2" charset="-122"/>
                  </a:rPr>
                  <a:t>(</a:t>
                </a:r>
                <a:r>
                  <a:rPr lang="en-US" sz="2100" i="1" dirty="0">
                    <a:effectLst/>
                    <a:ea typeface="SimSun" panose="02010600030101010101" pitchFamily="2" charset="-122"/>
                  </a:rPr>
                  <a:t>W</a:t>
                </a:r>
                <a:r>
                  <a:rPr lang="en-US" sz="2100" dirty="0">
                    <a:effectLst/>
                    <a:ea typeface="SimSun" panose="02010600030101010101" pitchFamily="2" charset="-122"/>
                  </a:rPr>
                  <a:t>, </a:t>
                </a:r>
                <a:r>
                  <a:rPr lang="en-US" sz="2100" i="1" dirty="0">
                    <a:effectLst/>
                    <a:ea typeface="SimSun" panose="02010600030101010101" pitchFamily="2" charset="-122"/>
                  </a:rPr>
                  <a:t>b</a:t>
                </a:r>
                <a:r>
                  <a:rPr lang="en-US" sz="2100" dirty="0">
                    <a:effectLst/>
                    <a:ea typeface="SimSun" panose="02010600030101010101" pitchFamily="2" charset="-122"/>
                  </a:rPr>
                  <a:t>, </a:t>
                </a:r>
                <a:r>
                  <a:rPr lang="en-US" sz="2100" i="1" dirty="0">
                    <a:effectLst/>
                    <a:ea typeface="SimSun" panose="02010600030101010101" pitchFamily="2" charset="-122"/>
                  </a:rPr>
                  <a:t>ξ</a:t>
                </a:r>
                <a:r>
                  <a:rPr lang="en-US" sz="2100" dirty="0">
                    <a:effectLst/>
                    <a:ea typeface="SimSun" panose="02010600030101010101" pitchFamily="2" charset="-122"/>
                  </a:rPr>
                  <a:t>, </a:t>
                </a:r>
                <a:r>
                  <a:rPr lang="en-US" sz="2100" i="1" dirty="0">
                    <a:effectLst/>
                    <a:ea typeface="SimSun" panose="02010600030101010101" pitchFamily="2" charset="-122"/>
                  </a:rPr>
                  <a:t>λ</a:t>
                </a:r>
                <a:r>
                  <a:rPr lang="en-US" sz="2100" dirty="0">
                    <a:effectLst/>
                    <a:ea typeface="SimSun" panose="02010600030101010101" pitchFamily="2" charset="-122"/>
                  </a:rPr>
                  <a:t>,</a:t>
                </a:r>
                <a:r>
                  <a:rPr lang="en-US" sz="2100" i="1" dirty="0">
                    <a:effectLst/>
                    <a:ea typeface="SimSun" panose="02010600030101010101" pitchFamily="2" charset="-122"/>
                  </a:rPr>
                  <a:t> μ</a:t>
                </a:r>
                <a:r>
                  <a:rPr lang="en-US" sz="2100" dirty="0">
                    <a:effectLst/>
                    <a:ea typeface="SimSun" panose="02010600030101010101" pitchFamily="2" charset="-122"/>
                  </a:rPr>
                  <a:t>) is minimized with respect to the primal variables </a:t>
                </a:r>
                <a:r>
                  <a:rPr lang="en-US" sz="2100" i="1" dirty="0">
                    <a:effectLst/>
                    <a:ea typeface="SimSun" panose="02010600030101010101" pitchFamily="2" charset="-122"/>
                  </a:rPr>
                  <a:t>W</a:t>
                </a:r>
                <a:r>
                  <a:rPr lang="en-US" sz="2100" dirty="0">
                    <a:effectLst/>
                    <a:ea typeface="SimSun" panose="02010600030101010101" pitchFamily="2" charset="-122"/>
                  </a:rPr>
                  <a:t>, </a:t>
                </a:r>
                <a:r>
                  <a:rPr lang="en-US" sz="2100" i="1" dirty="0">
                    <a:effectLst/>
                    <a:ea typeface="SimSun" panose="02010600030101010101" pitchFamily="2" charset="-122"/>
                  </a:rPr>
                  <a:t>b</a:t>
                </a:r>
                <a:r>
                  <a:rPr lang="en-US" sz="2100" dirty="0">
                    <a:effectLst/>
                    <a:ea typeface="SimSun" panose="02010600030101010101" pitchFamily="2" charset="-122"/>
                  </a:rPr>
                  <a:t>, </a:t>
                </a:r>
                <a:r>
                  <a:rPr lang="en-US" sz="2100" i="1" dirty="0">
                    <a:effectLst/>
                    <a:ea typeface="SimSun" panose="02010600030101010101" pitchFamily="2" charset="-122"/>
                  </a:rPr>
                  <a:t>ξ</a:t>
                </a:r>
                <a:r>
                  <a:rPr lang="en-US" sz="2100" dirty="0">
                    <a:effectLst/>
                    <a:ea typeface="SimSun" panose="02010600030101010101" pitchFamily="2" charset="-122"/>
                  </a:rPr>
                  <a:t> and then maximized with respect to the dual variables </a:t>
                </a:r>
                <a:r>
                  <a:rPr lang="en-US" sz="2100" i="1" dirty="0">
                    <a:effectLst/>
                    <a:ea typeface="SimSun" panose="02010600030101010101" pitchFamily="2" charset="-122"/>
                  </a:rPr>
                  <a:t>λ = </a:t>
                </a:r>
                <a:r>
                  <a:rPr lang="en-US" sz="2100" dirty="0">
                    <a:effectLst/>
                    <a:ea typeface="SimSun" panose="02010600030101010101" pitchFamily="2" charset="-122"/>
                  </a:rPr>
                  <a:t>(</a:t>
                </a:r>
                <a:r>
                  <a:rPr lang="en-US" sz="2100" i="1" dirty="0">
                    <a:effectLst/>
                    <a:ea typeface="SimSun" panose="02010600030101010101" pitchFamily="2" charset="-122"/>
                  </a:rPr>
                  <a:t>λ</a:t>
                </a:r>
                <a:r>
                  <a:rPr lang="en-US" sz="2100" baseline="-25000" dirty="0">
                    <a:effectLst/>
                    <a:ea typeface="SimSun" panose="02010600030101010101" pitchFamily="2" charset="-122"/>
                  </a:rPr>
                  <a:t>1</a:t>
                </a:r>
                <a:r>
                  <a:rPr lang="en-US" sz="2100" dirty="0">
                    <a:effectLst/>
                    <a:ea typeface="SimSun" panose="02010600030101010101" pitchFamily="2" charset="-122"/>
                  </a:rPr>
                  <a:t>, </a:t>
                </a:r>
                <a:r>
                  <a:rPr lang="en-US" sz="2100" i="1" dirty="0">
                    <a:effectLst/>
                    <a:ea typeface="SimSun" panose="02010600030101010101" pitchFamily="2" charset="-122"/>
                  </a:rPr>
                  <a:t>λ</a:t>
                </a:r>
                <a:r>
                  <a:rPr lang="en-US" sz="2100" baseline="-25000" dirty="0">
                    <a:effectLst/>
                    <a:ea typeface="SimSun" panose="02010600030101010101" pitchFamily="2" charset="-122"/>
                  </a:rPr>
                  <a:t>2</a:t>
                </a:r>
                <a:r>
                  <a:rPr lang="en-US" sz="2100" dirty="0">
                    <a:effectLst/>
                    <a:ea typeface="SimSun" panose="02010600030101010101" pitchFamily="2" charset="-122"/>
                  </a:rPr>
                  <a:t>,…, </a:t>
                </a:r>
                <a:r>
                  <a:rPr lang="en-US" sz="2100" i="1" dirty="0" err="1">
                    <a:effectLst/>
                    <a:ea typeface="SimSun" panose="02010600030101010101" pitchFamily="2" charset="-122"/>
                  </a:rPr>
                  <a:t>λ</a:t>
                </a:r>
                <a:r>
                  <a:rPr lang="en-US" sz="2100" i="1" baseline="-25000" dirty="0" err="1">
                    <a:effectLst/>
                    <a:ea typeface="SimSun" panose="02010600030101010101" pitchFamily="2" charset="-122"/>
                  </a:rPr>
                  <a:t>n</a:t>
                </a:r>
                <a:r>
                  <a:rPr lang="en-US" sz="2100" dirty="0">
                    <a:effectLst/>
                    <a:ea typeface="SimSun" panose="02010600030101010101" pitchFamily="2" charset="-122"/>
                  </a:rPr>
                  <a:t>) and </a:t>
                </a:r>
                <a:r>
                  <a:rPr lang="en-US" sz="2100" i="1" dirty="0">
                    <a:effectLst/>
                    <a:ea typeface="SimSun" panose="02010600030101010101" pitchFamily="2" charset="-122"/>
                  </a:rPr>
                  <a:t>μ = </a:t>
                </a:r>
                <a:r>
                  <a:rPr lang="en-US" sz="2100" dirty="0">
                    <a:effectLst/>
                    <a:ea typeface="SimSun" panose="02010600030101010101" pitchFamily="2" charset="-122"/>
                  </a:rPr>
                  <a:t>(</a:t>
                </a:r>
                <a:r>
                  <a:rPr lang="en-US" sz="2100" i="1" dirty="0">
                    <a:effectLst/>
                    <a:ea typeface="SimSun" panose="02010600030101010101" pitchFamily="2" charset="-122"/>
                  </a:rPr>
                  <a:t>μ</a:t>
                </a:r>
                <a:r>
                  <a:rPr lang="en-US" sz="2100" baseline="-25000" dirty="0">
                    <a:effectLst/>
                    <a:ea typeface="SimSun" panose="02010600030101010101" pitchFamily="2" charset="-122"/>
                  </a:rPr>
                  <a:t>1</a:t>
                </a:r>
                <a:r>
                  <a:rPr lang="en-US" sz="2100" dirty="0">
                    <a:effectLst/>
                    <a:ea typeface="SimSun" panose="02010600030101010101" pitchFamily="2" charset="-122"/>
                  </a:rPr>
                  <a:t>, </a:t>
                </a:r>
                <a:r>
                  <a:rPr lang="en-US" sz="2100" i="1" dirty="0">
                    <a:effectLst/>
                    <a:ea typeface="SimSun" panose="02010600030101010101" pitchFamily="2" charset="-122"/>
                  </a:rPr>
                  <a:t>μ</a:t>
                </a:r>
                <a:r>
                  <a:rPr lang="en-US" sz="2100" baseline="-25000" dirty="0">
                    <a:effectLst/>
                    <a:ea typeface="SimSun" panose="02010600030101010101" pitchFamily="2" charset="-122"/>
                  </a:rPr>
                  <a:t>2</a:t>
                </a:r>
                <a:r>
                  <a:rPr lang="en-US" sz="2100" dirty="0">
                    <a:effectLst/>
                    <a:ea typeface="SimSun" panose="02010600030101010101" pitchFamily="2" charset="-122"/>
                  </a:rPr>
                  <a:t>,…, </a:t>
                </a:r>
                <a:r>
                  <a:rPr lang="en-US" sz="2100" i="1" dirty="0" err="1">
                    <a:effectLst/>
                    <a:ea typeface="SimSun" panose="02010600030101010101" pitchFamily="2" charset="-122"/>
                  </a:rPr>
                  <a:t>μ</a:t>
                </a:r>
                <a:r>
                  <a:rPr lang="en-US" sz="2100" i="1" baseline="-25000" dirty="0" err="1">
                    <a:effectLst/>
                    <a:ea typeface="SimSun" panose="02010600030101010101" pitchFamily="2" charset="-122"/>
                  </a:rPr>
                  <a:t>n</a:t>
                </a:r>
                <a:r>
                  <a:rPr lang="en-US" sz="2100" dirty="0">
                    <a:effectLst/>
                    <a:ea typeface="SimSun" panose="02010600030101010101" pitchFamily="2" charset="-122"/>
                  </a:rPr>
                  <a:t>), in turn. </a:t>
                </a:r>
              </a:p>
              <a:p>
                <a:pPr marL="0" indent="0">
                  <a:buNone/>
                </a:pPr>
                <a:endParaRPr lang="en-US" sz="2100" dirty="0"/>
              </a:p>
            </p:txBody>
          </p:sp>
        </mc:Choice>
        <mc:Fallback xmlns="">
          <p:sp>
            <p:nvSpPr>
              <p:cNvPr id="3" name="Content Placeholder 2">
                <a:extLst>
                  <a:ext uri="{FF2B5EF4-FFF2-40B4-BE49-F238E27FC236}">
                    <a16:creationId xmlns:a16="http://schemas.microsoft.com/office/drawing/2014/main" id="{900FF7A0-B4E7-DA7D-0BC1-6BAAD84B5F9C}"/>
                  </a:ext>
                </a:extLst>
              </p:cNvPr>
              <p:cNvSpPr>
                <a:spLocks noGrp="1" noRot="1" noChangeAspect="1" noMove="1" noResize="1" noEditPoints="1" noAdjustHandles="1" noChangeArrowheads="1" noChangeShapeType="1" noTextEdit="1"/>
              </p:cNvSpPr>
              <p:nvPr>
                <p:ph idx="1"/>
              </p:nvPr>
            </p:nvSpPr>
            <p:spPr>
              <a:xfrm>
                <a:off x="182880" y="914399"/>
                <a:ext cx="11816862" cy="5176066"/>
              </a:xfrm>
              <a:blipFill>
                <a:blip r:embed="rId2"/>
                <a:stretch>
                  <a:fillRect l="-619" t="-707" r="-619" b="-2238"/>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A9F713DA-F664-9A04-3102-C2815CEF9336}"/>
              </a:ext>
            </a:extLst>
          </p:cNvPr>
          <p:cNvSpPr>
            <a:spLocks noGrp="1"/>
          </p:cNvSpPr>
          <p:nvPr>
            <p:ph type="dt" sz="half" idx="10"/>
          </p:nvPr>
        </p:nvSpPr>
        <p:spPr/>
        <p:txBody>
          <a:bodyPr/>
          <a:lstStyle/>
          <a:p>
            <a:r>
              <a:rPr lang="en-US"/>
              <a:t>15/01/2023</a:t>
            </a:r>
          </a:p>
        </p:txBody>
      </p:sp>
      <p:sp>
        <p:nvSpPr>
          <p:cNvPr id="5" name="Footer Placeholder 4">
            <a:extLst>
              <a:ext uri="{FF2B5EF4-FFF2-40B4-BE49-F238E27FC236}">
                <a16:creationId xmlns:a16="http://schemas.microsoft.com/office/drawing/2014/main" id="{E75F724A-4D29-3895-92D4-2ED266A92774}"/>
              </a:ext>
            </a:extLst>
          </p:cNvPr>
          <p:cNvSpPr>
            <a:spLocks noGrp="1"/>
          </p:cNvSpPr>
          <p:nvPr>
            <p:ph type="ftr" sz="quarter" idx="11"/>
          </p:nvPr>
        </p:nvSpPr>
        <p:spPr/>
        <p:txBody>
          <a:bodyPr/>
          <a:lstStyle/>
          <a:p>
            <a:r>
              <a:rPr lang="en-US"/>
              <a:t>Support Vector Machine - Loc Nguyen</a:t>
            </a:r>
          </a:p>
        </p:txBody>
      </p:sp>
      <p:sp>
        <p:nvSpPr>
          <p:cNvPr id="6" name="Slide Number Placeholder 5">
            <a:extLst>
              <a:ext uri="{FF2B5EF4-FFF2-40B4-BE49-F238E27FC236}">
                <a16:creationId xmlns:a16="http://schemas.microsoft.com/office/drawing/2014/main" id="{E7B2FF00-385E-3AA2-6E9F-136CC9CDA86A}"/>
              </a:ext>
            </a:extLst>
          </p:cNvPr>
          <p:cNvSpPr>
            <a:spLocks noGrp="1"/>
          </p:cNvSpPr>
          <p:nvPr>
            <p:ph type="sldNum" sz="quarter" idx="12"/>
          </p:nvPr>
        </p:nvSpPr>
        <p:spPr/>
        <p:txBody>
          <a:bodyPr/>
          <a:lstStyle/>
          <a:p>
            <a:fld id="{5DB5036F-1FF2-46C4-8D2B-59C7E3B91952}" type="slidenum">
              <a:rPr lang="en-US" smtClean="0"/>
              <a:pPr/>
              <a:t>13</a:t>
            </a:fld>
            <a:endParaRPr lang="en-US"/>
          </a:p>
        </p:txBody>
      </p:sp>
    </p:spTree>
    <p:extLst>
      <p:ext uri="{BB962C8B-B14F-4D97-AF65-F5344CB8AC3E}">
        <p14:creationId xmlns:p14="http://schemas.microsoft.com/office/powerpoint/2010/main" val="13500897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44E603-A010-6C7F-DBB5-69243B95D6A5}"/>
              </a:ext>
            </a:extLst>
          </p:cNvPr>
          <p:cNvSpPr>
            <a:spLocks noGrp="1"/>
          </p:cNvSpPr>
          <p:nvPr>
            <p:ph type="title"/>
          </p:nvPr>
        </p:nvSpPr>
        <p:spPr/>
        <p:txBody>
          <a:bodyPr/>
          <a:lstStyle/>
          <a:p>
            <a:r>
              <a:rPr lang="en-US" dirty="0"/>
              <a:t>1. Support vector machine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9E30AEB-E425-30FB-E1C8-F9F85EC5C78B}"/>
                  </a:ext>
                </a:extLst>
              </p:cNvPr>
              <p:cNvSpPr>
                <a:spLocks noGrp="1"/>
              </p:cNvSpPr>
              <p:nvPr>
                <p:ph idx="1"/>
              </p:nvPr>
            </p:nvSpPr>
            <p:spPr>
              <a:xfrm>
                <a:off x="239151" y="829990"/>
                <a:ext cx="11662117" cy="5526359"/>
              </a:xfrm>
            </p:spPr>
            <p:txBody>
              <a:bodyPr>
                <a:noAutofit/>
              </a:bodyPr>
              <a:lstStyle/>
              <a:p>
                <a:pPr marL="0" marR="0" indent="0" algn="just">
                  <a:spcBef>
                    <a:spcPts val="0"/>
                  </a:spcBef>
                  <a:spcAft>
                    <a:spcPts val="0"/>
                  </a:spcAft>
                  <a:buNone/>
                </a:pPr>
                <a:r>
                  <a:rPr lang="en-US" sz="1900" dirty="0">
                    <a:effectLst/>
                    <a:latin typeface="Times New Roman" panose="02020603050405020304" pitchFamily="18" charset="0"/>
                    <a:ea typeface="SimSun" panose="02010600030101010101" pitchFamily="2" charset="-122"/>
                  </a:rPr>
                  <a:t>If gradient of </a:t>
                </a:r>
                <a:r>
                  <a:rPr lang="en-US" sz="1900" i="1" dirty="0">
                    <a:effectLst/>
                    <a:latin typeface="Times New Roman" panose="02020603050405020304" pitchFamily="18" charset="0"/>
                    <a:ea typeface="SimSun" panose="02010600030101010101" pitchFamily="2" charset="-122"/>
                  </a:rPr>
                  <a:t>L</a:t>
                </a:r>
                <a:r>
                  <a:rPr lang="en-US" sz="1900" dirty="0">
                    <a:effectLst/>
                    <a:latin typeface="Times New Roman" panose="02020603050405020304" pitchFamily="18" charset="0"/>
                    <a:ea typeface="SimSun" panose="02010600030101010101" pitchFamily="2" charset="-122"/>
                  </a:rPr>
                  <a:t>(</a:t>
                </a:r>
                <a:r>
                  <a:rPr lang="en-US" sz="1900" i="1" dirty="0">
                    <a:effectLst/>
                    <a:latin typeface="Times New Roman" panose="02020603050405020304" pitchFamily="18" charset="0"/>
                    <a:ea typeface="SimSun" panose="02010600030101010101" pitchFamily="2" charset="-122"/>
                  </a:rPr>
                  <a:t>W</a:t>
                </a:r>
                <a:r>
                  <a:rPr lang="en-US" sz="1900" dirty="0">
                    <a:effectLst/>
                    <a:latin typeface="Times New Roman" panose="02020603050405020304" pitchFamily="18" charset="0"/>
                    <a:ea typeface="SimSun" panose="02010600030101010101" pitchFamily="2" charset="-122"/>
                  </a:rPr>
                  <a:t>, </a:t>
                </a:r>
                <a:r>
                  <a:rPr lang="en-US" sz="1900" i="1" dirty="0">
                    <a:effectLst/>
                    <a:latin typeface="Times New Roman" panose="02020603050405020304" pitchFamily="18" charset="0"/>
                    <a:ea typeface="SimSun" panose="02010600030101010101" pitchFamily="2" charset="-122"/>
                  </a:rPr>
                  <a:t>b</a:t>
                </a:r>
                <a:r>
                  <a:rPr lang="en-US" sz="1900" dirty="0">
                    <a:effectLst/>
                    <a:latin typeface="Times New Roman" panose="02020603050405020304" pitchFamily="18" charset="0"/>
                    <a:ea typeface="SimSun" panose="02010600030101010101" pitchFamily="2" charset="-122"/>
                  </a:rPr>
                  <a:t>, </a:t>
                </a:r>
                <a:r>
                  <a:rPr lang="en-US" sz="1900" i="1" dirty="0">
                    <a:effectLst/>
                    <a:latin typeface="Times New Roman" panose="02020603050405020304" pitchFamily="18" charset="0"/>
                    <a:ea typeface="SimSun" panose="02010600030101010101" pitchFamily="2" charset="-122"/>
                  </a:rPr>
                  <a:t>ξ</a:t>
                </a:r>
                <a:r>
                  <a:rPr lang="en-US" sz="1900" dirty="0">
                    <a:effectLst/>
                    <a:latin typeface="Times New Roman" panose="02020603050405020304" pitchFamily="18" charset="0"/>
                    <a:ea typeface="SimSun" panose="02010600030101010101" pitchFamily="2" charset="-122"/>
                  </a:rPr>
                  <a:t>, </a:t>
                </a:r>
                <a:r>
                  <a:rPr lang="en-US" sz="1900" i="1" dirty="0">
                    <a:effectLst/>
                    <a:latin typeface="Times New Roman" panose="02020603050405020304" pitchFamily="18" charset="0"/>
                    <a:ea typeface="SimSun" panose="02010600030101010101" pitchFamily="2" charset="-122"/>
                  </a:rPr>
                  <a:t>λ</a:t>
                </a:r>
                <a:r>
                  <a:rPr lang="en-US" sz="1900" dirty="0">
                    <a:effectLst/>
                    <a:latin typeface="Times New Roman" panose="02020603050405020304" pitchFamily="18" charset="0"/>
                    <a:ea typeface="SimSun" panose="02010600030101010101" pitchFamily="2" charset="-122"/>
                  </a:rPr>
                  <a:t>,</a:t>
                </a:r>
                <a:r>
                  <a:rPr lang="en-US" sz="1900" i="1" dirty="0">
                    <a:effectLst/>
                    <a:latin typeface="Times New Roman" panose="02020603050405020304" pitchFamily="18" charset="0"/>
                    <a:ea typeface="SimSun" panose="02010600030101010101" pitchFamily="2" charset="-122"/>
                  </a:rPr>
                  <a:t> μ</a:t>
                </a:r>
                <a:r>
                  <a:rPr lang="en-US" sz="1900" dirty="0">
                    <a:effectLst/>
                    <a:latin typeface="Times New Roman" panose="02020603050405020304" pitchFamily="18" charset="0"/>
                    <a:ea typeface="SimSun" panose="02010600030101010101" pitchFamily="2" charset="-122"/>
                  </a:rPr>
                  <a:t>) is equal to zero then, </a:t>
                </a:r>
                <a:r>
                  <a:rPr lang="en-US" sz="1900" i="1" dirty="0">
                    <a:effectLst/>
                    <a:latin typeface="Times New Roman" panose="02020603050405020304" pitchFamily="18" charset="0"/>
                    <a:ea typeface="SimSun" panose="02010600030101010101" pitchFamily="2" charset="-122"/>
                  </a:rPr>
                  <a:t>L</a:t>
                </a:r>
                <a:r>
                  <a:rPr lang="en-US" sz="1900" dirty="0">
                    <a:effectLst/>
                    <a:latin typeface="Times New Roman" panose="02020603050405020304" pitchFamily="18" charset="0"/>
                    <a:ea typeface="SimSun" panose="02010600030101010101" pitchFamily="2" charset="-122"/>
                  </a:rPr>
                  <a:t>(</a:t>
                </a:r>
                <a:r>
                  <a:rPr lang="en-US" sz="1900" i="1" dirty="0">
                    <a:effectLst/>
                    <a:latin typeface="Times New Roman" panose="02020603050405020304" pitchFamily="18" charset="0"/>
                    <a:ea typeface="SimSun" panose="02010600030101010101" pitchFamily="2" charset="-122"/>
                  </a:rPr>
                  <a:t>W</a:t>
                </a:r>
                <a:r>
                  <a:rPr lang="en-US" sz="1900" dirty="0">
                    <a:effectLst/>
                    <a:latin typeface="Times New Roman" panose="02020603050405020304" pitchFamily="18" charset="0"/>
                    <a:ea typeface="SimSun" panose="02010600030101010101" pitchFamily="2" charset="-122"/>
                  </a:rPr>
                  <a:t>, </a:t>
                </a:r>
                <a:r>
                  <a:rPr lang="en-US" sz="1900" i="1" dirty="0">
                    <a:effectLst/>
                    <a:latin typeface="Times New Roman" panose="02020603050405020304" pitchFamily="18" charset="0"/>
                    <a:ea typeface="SimSun" panose="02010600030101010101" pitchFamily="2" charset="-122"/>
                  </a:rPr>
                  <a:t>b</a:t>
                </a:r>
                <a:r>
                  <a:rPr lang="en-US" sz="1900" dirty="0">
                    <a:effectLst/>
                    <a:latin typeface="Times New Roman" panose="02020603050405020304" pitchFamily="18" charset="0"/>
                    <a:ea typeface="SimSun" panose="02010600030101010101" pitchFamily="2" charset="-122"/>
                  </a:rPr>
                  <a:t>, </a:t>
                </a:r>
                <a:r>
                  <a:rPr lang="en-US" sz="1900" i="1" dirty="0">
                    <a:effectLst/>
                    <a:latin typeface="Times New Roman" panose="02020603050405020304" pitchFamily="18" charset="0"/>
                    <a:ea typeface="SimSun" panose="02010600030101010101" pitchFamily="2" charset="-122"/>
                  </a:rPr>
                  <a:t>ξ</a:t>
                </a:r>
                <a:r>
                  <a:rPr lang="en-US" sz="1900" dirty="0">
                    <a:effectLst/>
                    <a:latin typeface="Times New Roman" panose="02020603050405020304" pitchFamily="18" charset="0"/>
                    <a:ea typeface="SimSun" panose="02010600030101010101" pitchFamily="2" charset="-122"/>
                  </a:rPr>
                  <a:t>, </a:t>
                </a:r>
                <a:r>
                  <a:rPr lang="en-US" sz="1900" i="1" dirty="0">
                    <a:effectLst/>
                    <a:latin typeface="Times New Roman" panose="02020603050405020304" pitchFamily="18" charset="0"/>
                    <a:ea typeface="SimSun" panose="02010600030101010101" pitchFamily="2" charset="-122"/>
                  </a:rPr>
                  <a:t>λ</a:t>
                </a:r>
                <a:r>
                  <a:rPr lang="en-US" sz="1900" dirty="0">
                    <a:effectLst/>
                    <a:latin typeface="Times New Roman" panose="02020603050405020304" pitchFamily="18" charset="0"/>
                    <a:ea typeface="SimSun" panose="02010600030101010101" pitchFamily="2" charset="-122"/>
                  </a:rPr>
                  <a:t>,</a:t>
                </a:r>
                <a:r>
                  <a:rPr lang="en-US" sz="1900" i="1" dirty="0">
                    <a:effectLst/>
                    <a:latin typeface="Times New Roman" panose="02020603050405020304" pitchFamily="18" charset="0"/>
                    <a:ea typeface="SimSun" panose="02010600030101010101" pitchFamily="2" charset="-122"/>
                  </a:rPr>
                  <a:t> μ</a:t>
                </a:r>
                <a:r>
                  <a:rPr lang="en-US" sz="1900" dirty="0">
                    <a:effectLst/>
                    <a:latin typeface="Times New Roman" panose="02020603050405020304" pitchFamily="18" charset="0"/>
                    <a:ea typeface="SimSun" panose="02010600030101010101" pitchFamily="2" charset="-122"/>
                  </a:rPr>
                  <a:t>) will be expected to get extreme with note that gradient of a multi-variable function is the vector whose components are first-order partial derivative of such function.</a:t>
                </a:r>
                <a:r>
                  <a:rPr lang="en-US" sz="1900" dirty="0">
                    <a:effectLst/>
                    <a:latin typeface="Times New Roman" panose="02020603050405020304" pitchFamily="18" charset="0"/>
                    <a:ea typeface="SimSun" panose="02010600030101010101" pitchFamily="2" charset="-122"/>
                    <a:cs typeface="Times New Roman" panose="02020603050405020304" pitchFamily="18" charset="0"/>
                  </a:rPr>
                  <a:t> Thus, setting the gradient of </a:t>
                </a:r>
                <a:r>
                  <a:rPr lang="en-US" sz="1900" i="1" dirty="0">
                    <a:effectLst/>
                    <a:latin typeface="Times New Roman" panose="02020603050405020304" pitchFamily="18" charset="0"/>
                    <a:ea typeface="SimSun" panose="02010600030101010101" pitchFamily="2" charset="-122"/>
                    <a:cs typeface="Times New Roman" panose="02020603050405020304" pitchFamily="18" charset="0"/>
                  </a:rPr>
                  <a:t>L</a:t>
                </a:r>
                <a:r>
                  <a:rPr lang="en-US" sz="19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1900" i="1" dirty="0">
                    <a:effectLst/>
                    <a:latin typeface="Times New Roman" panose="02020603050405020304" pitchFamily="18" charset="0"/>
                    <a:ea typeface="SimSun" panose="02010600030101010101" pitchFamily="2" charset="-122"/>
                    <a:cs typeface="Times New Roman" panose="02020603050405020304" pitchFamily="18" charset="0"/>
                  </a:rPr>
                  <a:t>W</a:t>
                </a:r>
                <a:r>
                  <a:rPr lang="en-US" sz="19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900" i="1" dirty="0">
                    <a:effectLst/>
                    <a:latin typeface="Times New Roman" panose="02020603050405020304" pitchFamily="18" charset="0"/>
                    <a:ea typeface="SimSun" panose="02010600030101010101" pitchFamily="2" charset="-122"/>
                    <a:cs typeface="Times New Roman" panose="02020603050405020304" pitchFamily="18" charset="0"/>
                  </a:rPr>
                  <a:t>b</a:t>
                </a:r>
                <a:r>
                  <a:rPr lang="en-US" sz="19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900" i="1" dirty="0">
                    <a:effectLst/>
                    <a:latin typeface="Times New Roman" panose="02020603050405020304" pitchFamily="18" charset="0"/>
                    <a:ea typeface="SimSun" panose="02010600030101010101" pitchFamily="2" charset="-122"/>
                    <a:cs typeface="Times New Roman" panose="02020603050405020304" pitchFamily="18" charset="0"/>
                  </a:rPr>
                  <a:t>ξ</a:t>
                </a:r>
                <a:r>
                  <a:rPr lang="en-US" sz="19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900" i="1" dirty="0">
                    <a:effectLst/>
                    <a:latin typeface="Times New Roman" panose="02020603050405020304" pitchFamily="18" charset="0"/>
                    <a:ea typeface="SimSun" panose="02010600030101010101" pitchFamily="2" charset="-122"/>
                    <a:cs typeface="Times New Roman" panose="02020603050405020304" pitchFamily="18" charset="0"/>
                  </a:rPr>
                  <a:t>λ</a:t>
                </a:r>
                <a:r>
                  <a:rPr lang="en-US" sz="19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1900" i="1" dirty="0">
                    <a:effectLst/>
                    <a:latin typeface="Times New Roman" panose="02020603050405020304" pitchFamily="18" charset="0"/>
                    <a:ea typeface="SimSun" panose="02010600030101010101" pitchFamily="2" charset="-122"/>
                    <a:cs typeface="Times New Roman" panose="02020603050405020304" pitchFamily="18" charset="0"/>
                  </a:rPr>
                  <a:t> μ</a:t>
                </a:r>
                <a:r>
                  <a:rPr lang="en-US" sz="1900" dirty="0">
                    <a:effectLst/>
                    <a:latin typeface="Times New Roman" panose="02020603050405020304" pitchFamily="18" charset="0"/>
                    <a:ea typeface="SimSun" panose="02010600030101010101" pitchFamily="2" charset="-122"/>
                    <a:cs typeface="Times New Roman" panose="02020603050405020304" pitchFamily="18" charset="0"/>
                  </a:rPr>
                  <a:t>) with respect to </a:t>
                </a:r>
                <a:r>
                  <a:rPr lang="en-US" sz="1900" i="1" dirty="0">
                    <a:effectLst/>
                    <a:latin typeface="Times New Roman" panose="02020603050405020304" pitchFamily="18" charset="0"/>
                    <a:ea typeface="SimSun" panose="02010600030101010101" pitchFamily="2" charset="-122"/>
                    <a:cs typeface="Times New Roman" panose="02020603050405020304" pitchFamily="18" charset="0"/>
                  </a:rPr>
                  <a:t>W</a:t>
                </a:r>
                <a:r>
                  <a:rPr lang="en-US" sz="19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900" i="1" dirty="0">
                    <a:effectLst/>
                    <a:latin typeface="Times New Roman" panose="02020603050405020304" pitchFamily="18" charset="0"/>
                    <a:ea typeface="SimSun" panose="02010600030101010101" pitchFamily="2" charset="-122"/>
                    <a:cs typeface="Times New Roman" panose="02020603050405020304" pitchFamily="18" charset="0"/>
                  </a:rPr>
                  <a:t>b</a:t>
                </a:r>
                <a:r>
                  <a:rPr lang="en-US" sz="1900" dirty="0">
                    <a:effectLst/>
                    <a:latin typeface="Times New Roman" panose="02020603050405020304" pitchFamily="18" charset="0"/>
                    <a:ea typeface="SimSun" panose="02010600030101010101" pitchFamily="2" charset="-122"/>
                    <a:cs typeface="Times New Roman" panose="02020603050405020304" pitchFamily="18" charset="0"/>
                  </a:rPr>
                  <a:t>, and </a:t>
                </a:r>
                <a:r>
                  <a:rPr lang="en-US" sz="1900" i="1" dirty="0">
                    <a:effectLst/>
                    <a:latin typeface="Times New Roman" panose="02020603050405020304" pitchFamily="18" charset="0"/>
                    <a:ea typeface="SimSun" panose="02010600030101010101" pitchFamily="2" charset="-122"/>
                    <a:cs typeface="Times New Roman" panose="02020603050405020304" pitchFamily="18" charset="0"/>
                  </a:rPr>
                  <a:t>ξ</a:t>
                </a:r>
                <a:r>
                  <a:rPr lang="en-US" sz="1900" dirty="0">
                    <a:effectLst/>
                    <a:latin typeface="Times New Roman" panose="02020603050405020304" pitchFamily="18" charset="0"/>
                    <a:ea typeface="SimSun" panose="02010600030101010101" pitchFamily="2" charset="-122"/>
                    <a:cs typeface="Times New Roman" panose="02020603050405020304" pitchFamily="18" charset="0"/>
                  </a:rPr>
                  <a:t> to zero, we have:</a:t>
                </a: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d>
                        <m:dPr>
                          <m:begChr m:val="{"/>
                          <m:endChr m:val=""/>
                          <m:ctrlPr>
                            <a:rPr lang="en-US" sz="1900" i="1">
                              <a:effectLst/>
                              <a:latin typeface="Cambria Math" panose="02040503050406030204" pitchFamily="18" charset="0"/>
                              <a:ea typeface="SimSun" panose="02010600030101010101" pitchFamily="2" charset="-122"/>
                              <a:cs typeface="Times New Roman" panose="02020603050405020304" pitchFamily="18" charset="0"/>
                            </a:rPr>
                          </m:ctrlPr>
                        </m:dPr>
                        <m:e>
                          <m:m>
                            <m:mPr>
                              <m:mcs>
                                <m:mc>
                                  <m:mcPr>
                                    <m:count m:val="1"/>
                                    <m:mcJc m:val="center"/>
                                  </m:mcPr>
                                </m:mc>
                              </m:mcs>
                              <m:ctrlPr>
                                <a:rPr lang="en-US" sz="1900" i="1">
                                  <a:effectLst/>
                                  <a:latin typeface="Cambria Math" panose="02040503050406030204" pitchFamily="18" charset="0"/>
                                  <a:ea typeface="SimSun" panose="02010600030101010101" pitchFamily="2" charset="-122"/>
                                  <a:cs typeface="Times New Roman" panose="02020603050405020304" pitchFamily="18" charset="0"/>
                                </a:rPr>
                              </m:ctrlPr>
                            </m:mPr>
                            <m:mr>
                              <m:e>
                                <m:f>
                                  <m:fPr>
                                    <m:ctrlPr>
                                      <a:rPr lang="en-US" sz="1900" i="1">
                                        <a:effectLst/>
                                        <a:latin typeface="Cambria Math" panose="02040503050406030204" pitchFamily="18" charset="0"/>
                                        <a:ea typeface="SimSun" panose="02010600030101010101" pitchFamily="2" charset="-122"/>
                                        <a:cs typeface="Times New Roman" panose="02020603050405020304" pitchFamily="18" charset="0"/>
                                      </a:rPr>
                                    </m:ctrlPr>
                                  </m:fPr>
                                  <m:num>
                                    <m:r>
                                      <a:rPr lang="en-US" sz="1900" i="1">
                                        <a:effectLst/>
                                        <a:latin typeface="Cambria Math" panose="02040503050406030204" pitchFamily="18" charset="0"/>
                                        <a:ea typeface="SimSun" panose="02010600030101010101" pitchFamily="2" charset="-122"/>
                                        <a:cs typeface="Times New Roman" panose="02020603050405020304" pitchFamily="18" charset="0"/>
                                      </a:rPr>
                                      <m:t>𝜕</m:t>
                                    </m:r>
                                    <m:r>
                                      <a:rPr lang="en-US" sz="1900" i="1">
                                        <a:effectLst/>
                                        <a:latin typeface="Cambria Math" panose="02040503050406030204" pitchFamily="18" charset="0"/>
                                        <a:ea typeface="SimSun" panose="02010600030101010101" pitchFamily="2" charset="-122"/>
                                        <a:cs typeface="Times New Roman" panose="02020603050405020304" pitchFamily="18" charset="0"/>
                                      </a:rPr>
                                      <m:t>𝐿</m:t>
                                    </m:r>
                                    <m:d>
                                      <m:dPr>
                                        <m:ctrlPr>
                                          <a:rPr lang="en-US" sz="19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900" i="1">
                                            <a:effectLst/>
                                            <a:latin typeface="Cambria Math" panose="02040503050406030204" pitchFamily="18" charset="0"/>
                                            <a:ea typeface="SimSun" panose="02010600030101010101" pitchFamily="2" charset="-122"/>
                                            <a:cs typeface="Times New Roman" panose="02020603050405020304" pitchFamily="18" charset="0"/>
                                          </a:rPr>
                                          <m:t>𝑊</m:t>
                                        </m:r>
                                        <m:r>
                                          <a:rPr lang="en-US" sz="1900" i="1">
                                            <a:effectLst/>
                                            <a:latin typeface="Cambria Math" panose="02040503050406030204" pitchFamily="18" charset="0"/>
                                            <a:ea typeface="SimSun" panose="02010600030101010101" pitchFamily="2" charset="-122"/>
                                            <a:cs typeface="Times New Roman" panose="02020603050405020304" pitchFamily="18" charset="0"/>
                                          </a:rPr>
                                          <m:t>,</m:t>
                                        </m:r>
                                        <m:r>
                                          <a:rPr lang="en-US" sz="1900" i="1">
                                            <a:effectLst/>
                                            <a:latin typeface="Cambria Math" panose="02040503050406030204" pitchFamily="18" charset="0"/>
                                            <a:ea typeface="SimSun" panose="02010600030101010101" pitchFamily="2" charset="-122"/>
                                            <a:cs typeface="Times New Roman" panose="02020603050405020304" pitchFamily="18" charset="0"/>
                                          </a:rPr>
                                          <m:t>𝑏</m:t>
                                        </m:r>
                                        <m:r>
                                          <a:rPr lang="en-US" sz="1900" i="1">
                                            <a:effectLst/>
                                            <a:latin typeface="Cambria Math" panose="02040503050406030204" pitchFamily="18" charset="0"/>
                                            <a:ea typeface="SimSun" panose="02010600030101010101" pitchFamily="2" charset="-122"/>
                                            <a:cs typeface="Times New Roman" panose="02020603050405020304" pitchFamily="18" charset="0"/>
                                          </a:rPr>
                                          <m:t>,</m:t>
                                        </m:r>
                                        <m:r>
                                          <a:rPr lang="en-US" sz="1900" i="1">
                                            <a:effectLst/>
                                            <a:latin typeface="Cambria Math" panose="02040503050406030204" pitchFamily="18" charset="0"/>
                                            <a:ea typeface="SimSun" panose="02010600030101010101" pitchFamily="2" charset="-122"/>
                                            <a:cs typeface="Times New Roman" panose="02020603050405020304" pitchFamily="18" charset="0"/>
                                          </a:rPr>
                                          <m:t>𝜉</m:t>
                                        </m:r>
                                        <m:r>
                                          <a:rPr lang="en-US" sz="1900" i="1">
                                            <a:effectLst/>
                                            <a:latin typeface="Cambria Math" panose="02040503050406030204" pitchFamily="18" charset="0"/>
                                            <a:ea typeface="SimSun" panose="02010600030101010101" pitchFamily="2" charset="-122"/>
                                            <a:cs typeface="Times New Roman" panose="02020603050405020304" pitchFamily="18" charset="0"/>
                                          </a:rPr>
                                          <m:t>,</m:t>
                                        </m:r>
                                        <m:r>
                                          <a:rPr lang="en-US" sz="1900" i="1">
                                            <a:effectLst/>
                                            <a:latin typeface="Cambria Math" panose="02040503050406030204" pitchFamily="18" charset="0"/>
                                            <a:ea typeface="SimSun" panose="02010600030101010101" pitchFamily="2" charset="-122"/>
                                            <a:cs typeface="Times New Roman" panose="02020603050405020304" pitchFamily="18" charset="0"/>
                                          </a:rPr>
                                          <m:t>𝜆</m:t>
                                        </m:r>
                                        <m:r>
                                          <a:rPr lang="en-US" sz="1900" i="1">
                                            <a:effectLst/>
                                            <a:latin typeface="Cambria Math" panose="02040503050406030204" pitchFamily="18" charset="0"/>
                                            <a:ea typeface="SimSun" panose="02010600030101010101" pitchFamily="2" charset="-122"/>
                                            <a:cs typeface="Times New Roman" panose="02020603050405020304" pitchFamily="18" charset="0"/>
                                          </a:rPr>
                                          <m:t>,</m:t>
                                        </m:r>
                                        <m:r>
                                          <a:rPr lang="en-US" sz="1900" i="1">
                                            <a:effectLst/>
                                            <a:latin typeface="Cambria Math" panose="02040503050406030204" pitchFamily="18" charset="0"/>
                                            <a:ea typeface="SimSun" panose="02010600030101010101" pitchFamily="2" charset="-122"/>
                                            <a:cs typeface="Times New Roman" panose="02020603050405020304" pitchFamily="18" charset="0"/>
                                          </a:rPr>
                                          <m:t>𝜇</m:t>
                                        </m:r>
                                      </m:e>
                                    </m:d>
                                  </m:num>
                                  <m:den>
                                    <m:r>
                                      <a:rPr lang="en-US" sz="1900" i="1">
                                        <a:effectLst/>
                                        <a:latin typeface="Cambria Math" panose="02040503050406030204" pitchFamily="18" charset="0"/>
                                        <a:ea typeface="SimSun" panose="02010600030101010101" pitchFamily="2" charset="-122"/>
                                        <a:cs typeface="Times New Roman" panose="02020603050405020304" pitchFamily="18" charset="0"/>
                                      </a:rPr>
                                      <m:t>𝜕</m:t>
                                    </m:r>
                                    <m:r>
                                      <a:rPr lang="en-US" sz="1900" i="1">
                                        <a:effectLst/>
                                        <a:latin typeface="Cambria Math" panose="02040503050406030204" pitchFamily="18" charset="0"/>
                                        <a:ea typeface="SimSun" panose="02010600030101010101" pitchFamily="2" charset="-122"/>
                                        <a:cs typeface="Times New Roman" panose="02020603050405020304" pitchFamily="18" charset="0"/>
                                      </a:rPr>
                                      <m:t>𝑊</m:t>
                                    </m:r>
                                  </m:den>
                                </m:f>
                                <m:r>
                                  <a:rPr lang="en-US" sz="1900" i="1">
                                    <a:effectLst/>
                                    <a:latin typeface="Cambria Math" panose="02040503050406030204" pitchFamily="18" charset="0"/>
                                    <a:ea typeface="SimSun" panose="02010600030101010101" pitchFamily="2" charset="-122"/>
                                    <a:cs typeface="Times New Roman" panose="02020603050405020304" pitchFamily="18" charset="0"/>
                                  </a:rPr>
                                  <m:t>=0</m:t>
                                </m:r>
                              </m:e>
                            </m:mr>
                            <m:mr>
                              <m:e>
                                <m:f>
                                  <m:fPr>
                                    <m:ctrlPr>
                                      <a:rPr lang="en-US" sz="1900" i="1">
                                        <a:effectLst/>
                                        <a:latin typeface="Cambria Math" panose="02040503050406030204" pitchFamily="18" charset="0"/>
                                        <a:ea typeface="SimSun" panose="02010600030101010101" pitchFamily="2" charset="-122"/>
                                        <a:cs typeface="Times New Roman" panose="02020603050405020304" pitchFamily="18" charset="0"/>
                                      </a:rPr>
                                    </m:ctrlPr>
                                  </m:fPr>
                                  <m:num>
                                    <m:r>
                                      <a:rPr lang="en-US" sz="1900" i="1">
                                        <a:effectLst/>
                                        <a:latin typeface="Cambria Math" panose="02040503050406030204" pitchFamily="18" charset="0"/>
                                        <a:ea typeface="SimSun" panose="02010600030101010101" pitchFamily="2" charset="-122"/>
                                        <a:cs typeface="Times New Roman" panose="02020603050405020304" pitchFamily="18" charset="0"/>
                                      </a:rPr>
                                      <m:t>𝜕</m:t>
                                    </m:r>
                                    <m:r>
                                      <a:rPr lang="en-US" sz="1900" i="1">
                                        <a:effectLst/>
                                        <a:latin typeface="Cambria Math" panose="02040503050406030204" pitchFamily="18" charset="0"/>
                                        <a:ea typeface="SimSun" panose="02010600030101010101" pitchFamily="2" charset="-122"/>
                                        <a:cs typeface="Times New Roman" panose="02020603050405020304" pitchFamily="18" charset="0"/>
                                      </a:rPr>
                                      <m:t>𝐿</m:t>
                                    </m:r>
                                    <m:d>
                                      <m:dPr>
                                        <m:ctrlPr>
                                          <a:rPr lang="en-US" sz="19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900" i="1">
                                            <a:effectLst/>
                                            <a:latin typeface="Cambria Math" panose="02040503050406030204" pitchFamily="18" charset="0"/>
                                            <a:ea typeface="SimSun" panose="02010600030101010101" pitchFamily="2" charset="-122"/>
                                            <a:cs typeface="Times New Roman" panose="02020603050405020304" pitchFamily="18" charset="0"/>
                                          </a:rPr>
                                          <m:t>𝑊</m:t>
                                        </m:r>
                                        <m:r>
                                          <a:rPr lang="en-US" sz="1900" i="1">
                                            <a:effectLst/>
                                            <a:latin typeface="Cambria Math" panose="02040503050406030204" pitchFamily="18" charset="0"/>
                                            <a:ea typeface="SimSun" panose="02010600030101010101" pitchFamily="2" charset="-122"/>
                                            <a:cs typeface="Times New Roman" panose="02020603050405020304" pitchFamily="18" charset="0"/>
                                          </a:rPr>
                                          <m:t>,</m:t>
                                        </m:r>
                                        <m:r>
                                          <a:rPr lang="en-US" sz="1900" i="1">
                                            <a:effectLst/>
                                            <a:latin typeface="Cambria Math" panose="02040503050406030204" pitchFamily="18" charset="0"/>
                                            <a:ea typeface="SimSun" panose="02010600030101010101" pitchFamily="2" charset="-122"/>
                                            <a:cs typeface="Times New Roman" panose="02020603050405020304" pitchFamily="18" charset="0"/>
                                          </a:rPr>
                                          <m:t>𝑏</m:t>
                                        </m:r>
                                        <m:r>
                                          <a:rPr lang="en-US" sz="1900" i="1">
                                            <a:effectLst/>
                                            <a:latin typeface="Cambria Math" panose="02040503050406030204" pitchFamily="18" charset="0"/>
                                            <a:ea typeface="SimSun" panose="02010600030101010101" pitchFamily="2" charset="-122"/>
                                            <a:cs typeface="Times New Roman" panose="02020603050405020304" pitchFamily="18" charset="0"/>
                                          </a:rPr>
                                          <m:t>,</m:t>
                                        </m:r>
                                        <m:r>
                                          <a:rPr lang="en-US" sz="1900" i="1">
                                            <a:effectLst/>
                                            <a:latin typeface="Cambria Math" panose="02040503050406030204" pitchFamily="18" charset="0"/>
                                            <a:ea typeface="SimSun" panose="02010600030101010101" pitchFamily="2" charset="-122"/>
                                            <a:cs typeface="Times New Roman" panose="02020603050405020304" pitchFamily="18" charset="0"/>
                                          </a:rPr>
                                          <m:t>𝜉</m:t>
                                        </m:r>
                                        <m:r>
                                          <a:rPr lang="en-US" sz="1900" i="1">
                                            <a:effectLst/>
                                            <a:latin typeface="Cambria Math" panose="02040503050406030204" pitchFamily="18" charset="0"/>
                                            <a:ea typeface="SimSun" panose="02010600030101010101" pitchFamily="2" charset="-122"/>
                                            <a:cs typeface="Times New Roman" panose="02020603050405020304" pitchFamily="18" charset="0"/>
                                          </a:rPr>
                                          <m:t>,</m:t>
                                        </m:r>
                                        <m:r>
                                          <a:rPr lang="en-US" sz="1900" i="1">
                                            <a:effectLst/>
                                            <a:latin typeface="Cambria Math" panose="02040503050406030204" pitchFamily="18" charset="0"/>
                                            <a:ea typeface="SimSun" panose="02010600030101010101" pitchFamily="2" charset="-122"/>
                                            <a:cs typeface="Times New Roman" panose="02020603050405020304" pitchFamily="18" charset="0"/>
                                          </a:rPr>
                                          <m:t>𝜆</m:t>
                                        </m:r>
                                        <m:r>
                                          <a:rPr lang="en-US" sz="1900" i="1">
                                            <a:effectLst/>
                                            <a:latin typeface="Cambria Math" panose="02040503050406030204" pitchFamily="18" charset="0"/>
                                            <a:ea typeface="SimSun" panose="02010600030101010101" pitchFamily="2" charset="-122"/>
                                            <a:cs typeface="Times New Roman" panose="02020603050405020304" pitchFamily="18" charset="0"/>
                                          </a:rPr>
                                          <m:t>,</m:t>
                                        </m:r>
                                        <m:r>
                                          <a:rPr lang="en-US" sz="1900" i="1">
                                            <a:effectLst/>
                                            <a:latin typeface="Cambria Math" panose="02040503050406030204" pitchFamily="18" charset="0"/>
                                            <a:ea typeface="SimSun" panose="02010600030101010101" pitchFamily="2" charset="-122"/>
                                            <a:cs typeface="Times New Roman" panose="02020603050405020304" pitchFamily="18" charset="0"/>
                                          </a:rPr>
                                          <m:t>𝜇</m:t>
                                        </m:r>
                                      </m:e>
                                    </m:d>
                                  </m:num>
                                  <m:den>
                                    <m:r>
                                      <a:rPr lang="en-US" sz="1900" i="1">
                                        <a:effectLst/>
                                        <a:latin typeface="Cambria Math" panose="02040503050406030204" pitchFamily="18" charset="0"/>
                                        <a:ea typeface="SimSun" panose="02010600030101010101" pitchFamily="2" charset="-122"/>
                                        <a:cs typeface="Times New Roman" panose="02020603050405020304" pitchFamily="18" charset="0"/>
                                      </a:rPr>
                                      <m:t>𝜕</m:t>
                                    </m:r>
                                    <m:r>
                                      <a:rPr lang="en-US" sz="1900" i="1">
                                        <a:effectLst/>
                                        <a:latin typeface="Cambria Math" panose="02040503050406030204" pitchFamily="18" charset="0"/>
                                        <a:ea typeface="SimSun" panose="02010600030101010101" pitchFamily="2" charset="-122"/>
                                        <a:cs typeface="Times New Roman" panose="02020603050405020304" pitchFamily="18" charset="0"/>
                                      </a:rPr>
                                      <m:t>𝑏</m:t>
                                    </m:r>
                                  </m:den>
                                </m:f>
                                <m:r>
                                  <a:rPr lang="en-US" sz="1900" i="1">
                                    <a:effectLst/>
                                    <a:latin typeface="Cambria Math" panose="02040503050406030204" pitchFamily="18" charset="0"/>
                                    <a:ea typeface="SimSun" panose="02010600030101010101" pitchFamily="2" charset="-122"/>
                                    <a:cs typeface="Times New Roman" panose="02020603050405020304" pitchFamily="18" charset="0"/>
                                  </a:rPr>
                                  <m:t>=0</m:t>
                                </m:r>
                              </m:e>
                            </m:mr>
                            <m:mr>
                              <m:e>
                                <m:f>
                                  <m:fPr>
                                    <m:ctrlPr>
                                      <a:rPr lang="en-US" sz="1900" i="1">
                                        <a:effectLst/>
                                        <a:latin typeface="Cambria Math" panose="02040503050406030204" pitchFamily="18" charset="0"/>
                                        <a:ea typeface="SimSun" panose="02010600030101010101" pitchFamily="2" charset="-122"/>
                                        <a:cs typeface="Times New Roman" panose="02020603050405020304" pitchFamily="18" charset="0"/>
                                      </a:rPr>
                                    </m:ctrlPr>
                                  </m:fPr>
                                  <m:num>
                                    <m:r>
                                      <a:rPr lang="en-US" sz="1900" i="1">
                                        <a:effectLst/>
                                        <a:latin typeface="Cambria Math" panose="02040503050406030204" pitchFamily="18" charset="0"/>
                                        <a:ea typeface="SimSun" panose="02010600030101010101" pitchFamily="2" charset="-122"/>
                                        <a:cs typeface="Times New Roman" panose="02020603050405020304" pitchFamily="18" charset="0"/>
                                      </a:rPr>
                                      <m:t>𝜕</m:t>
                                    </m:r>
                                    <m:r>
                                      <a:rPr lang="en-US" sz="1900" i="1">
                                        <a:effectLst/>
                                        <a:latin typeface="Cambria Math" panose="02040503050406030204" pitchFamily="18" charset="0"/>
                                        <a:ea typeface="SimSun" panose="02010600030101010101" pitchFamily="2" charset="-122"/>
                                        <a:cs typeface="Times New Roman" panose="02020603050405020304" pitchFamily="18" charset="0"/>
                                      </a:rPr>
                                      <m:t>𝐿</m:t>
                                    </m:r>
                                    <m:d>
                                      <m:dPr>
                                        <m:ctrlPr>
                                          <a:rPr lang="en-US" sz="19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900" i="1">
                                            <a:effectLst/>
                                            <a:latin typeface="Cambria Math" panose="02040503050406030204" pitchFamily="18" charset="0"/>
                                            <a:ea typeface="SimSun" panose="02010600030101010101" pitchFamily="2" charset="-122"/>
                                            <a:cs typeface="Times New Roman" panose="02020603050405020304" pitchFamily="18" charset="0"/>
                                          </a:rPr>
                                          <m:t>𝑊</m:t>
                                        </m:r>
                                        <m:r>
                                          <a:rPr lang="en-US" sz="1900" i="1">
                                            <a:effectLst/>
                                            <a:latin typeface="Cambria Math" panose="02040503050406030204" pitchFamily="18" charset="0"/>
                                            <a:ea typeface="SimSun" panose="02010600030101010101" pitchFamily="2" charset="-122"/>
                                            <a:cs typeface="Times New Roman" panose="02020603050405020304" pitchFamily="18" charset="0"/>
                                          </a:rPr>
                                          <m:t>,</m:t>
                                        </m:r>
                                        <m:r>
                                          <a:rPr lang="en-US" sz="1900" i="1">
                                            <a:effectLst/>
                                            <a:latin typeface="Cambria Math" panose="02040503050406030204" pitchFamily="18" charset="0"/>
                                            <a:ea typeface="SimSun" panose="02010600030101010101" pitchFamily="2" charset="-122"/>
                                            <a:cs typeface="Times New Roman" panose="02020603050405020304" pitchFamily="18" charset="0"/>
                                          </a:rPr>
                                          <m:t>𝑏</m:t>
                                        </m:r>
                                        <m:r>
                                          <a:rPr lang="en-US" sz="1900" i="1">
                                            <a:effectLst/>
                                            <a:latin typeface="Cambria Math" panose="02040503050406030204" pitchFamily="18" charset="0"/>
                                            <a:ea typeface="SimSun" panose="02010600030101010101" pitchFamily="2" charset="-122"/>
                                            <a:cs typeface="Times New Roman" panose="02020603050405020304" pitchFamily="18" charset="0"/>
                                          </a:rPr>
                                          <m:t>,</m:t>
                                        </m:r>
                                        <m:r>
                                          <a:rPr lang="en-US" sz="1900" i="1">
                                            <a:effectLst/>
                                            <a:latin typeface="Cambria Math" panose="02040503050406030204" pitchFamily="18" charset="0"/>
                                            <a:ea typeface="SimSun" panose="02010600030101010101" pitchFamily="2" charset="-122"/>
                                            <a:cs typeface="Times New Roman" panose="02020603050405020304" pitchFamily="18" charset="0"/>
                                          </a:rPr>
                                          <m:t>𝜉</m:t>
                                        </m:r>
                                        <m:r>
                                          <a:rPr lang="en-US" sz="1900" i="1">
                                            <a:effectLst/>
                                            <a:latin typeface="Cambria Math" panose="02040503050406030204" pitchFamily="18" charset="0"/>
                                            <a:ea typeface="SimSun" panose="02010600030101010101" pitchFamily="2" charset="-122"/>
                                            <a:cs typeface="Times New Roman" panose="02020603050405020304" pitchFamily="18" charset="0"/>
                                          </a:rPr>
                                          <m:t>,</m:t>
                                        </m:r>
                                        <m:r>
                                          <a:rPr lang="en-US" sz="1900" i="1">
                                            <a:effectLst/>
                                            <a:latin typeface="Cambria Math" panose="02040503050406030204" pitchFamily="18" charset="0"/>
                                            <a:ea typeface="SimSun" panose="02010600030101010101" pitchFamily="2" charset="-122"/>
                                            <a:cs typeface="Times New Roman" panose="02020603050405020304" pitchFamily="18" charset="0"/>
                                          </a:rPr>
                                          <m:t>𝜆</m:t>
                                        </m:r>
                                        <m:r>
                                          <a:rPr lang="en-US" sz="1900" i="1">
                                            <a:effectLst/>
                                            <a:latin typeface="Cambria Math" panose="02040503050406030204" pitchFamily="18" charset="0"/>
                                            <a:ea typeface="SimSun" panose="02010600030101010101" pitchFamily="2" charset="-122"/>
                                            <a:cs typeface="Times New Roman" panose="02020603050405020304" pitchFamily="18" charset="0"/>
                                          </a:rPr>
                                          <m:t>,</m:t>
                                        </m:r>
                                        <m:r>
                                          <a:rPr lang="en-US" sz="1900" i="1">
                                            <a:effectLst/>
                                            <a:latin typeface="Cambria Math" panose="02040503050406030204" pitchFamily="18" charset="0"/>
                                            <a:ea typeface="SimSun" panose="02010600030101010101" pitchFamily="2" charset="-122"/>
                                            <a:cs typeface="Times New Roman" panose="02020603050405020304" pitchFamily="18" charset="0"/>
                                          </a:rPr>
                                          <m:t>𝜇</m:t>
                                        </m:r>
                                      </m:e>
                                    </m:d>
                                  </m:num>
                                  <m:den>
                                    <m:r>
                                      <a:rPr lang="en-US" sz="19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9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900" i="1">
                                            <a:effectLst/>
                                            <a:latin typeface="Cambria Math" panose="02040503050406030204" pitchFamily="18" charset="0"/>
                                            <a:ea typeface="SimSun" panose="02010600030101010101" pitchFamily="2" charset="-122"/>
                                            <a:cs typeface="Times New Roman" panose="02020603050405020304" pitchFamily="18" charset="0"/>
                                          </a:rPr>
                                          <m:t>𝜉</m:t>
                                        </m:r>
                                      </m:e>
                                      <m:sub>
                                        <m:r>
                                          <a:rPr lang="en-US" sz="1900" i="1">
                                            <a:effectLst/>
                                            <a:latin typeface="Cambria Math" panose="02040503050406030204" pitchFamily="18" charset="0"/>
                                            <a:ea typeface="SimSun" panose="02010600030101010101" pitchFamily="2" charset="-122"/>
                                            <a:cs typeface="Times New Roman" panose="02020603050405020304" pitchFamily="18" charset="0"/>
                                          </a:rPr>
                                          <m:t>𝑖</m:t>
                                        </m:r>
                                      </m:sub>
                                    </m:sSub>
                                  </m:den>
                                </m:f>
                                <m:r>
                                  <a:rPr lang="en-US" sz="1900" i="1">
                                    <a:effectLst/>
                                    <a:latin typeface="Cambria Math" panose="02040503050406030204" pitchFamily="18" charset="0"/>
                                    <a:ea typeface="SimSun" panose="02010600030101010101" pitchFamily="2" charset="-122"/>
                                    <a:cs typeface="Times New Roman" panose="02020603050405020304" pitchFamily="18" charset="0"/>
                                  </a:rPr>
                                  <m:t>=0,∀</m:t>
                                </m:r>
                                <m:r>
                                  <a:rPr lang="en-US" sz="1900" i="1">
                                    <a:effectLst/>
                                    <a:latin typeface="Cambria Math" panose="02040503050406030204" pitchFamily="18" charset="0"/>
                                    <a:ea typeface="SimSun" panose="02010600030101010101" pitchFamily="2" charset="-122"/>
                                    <a:cs typeface="Times New Roman" panose="02020603050405020304" pitchFamily="18" charset="0"/>
                                  </a:rPr>
                                  <m:t>𝑖</m:t>
                                </m:r>
                                <m:r>
                                  <a:rPr lang="en-US" sz="1900" i="1">
                                    <a:effectLst/>
                                    <a:latin typeface="Cambria Math" panose="02040503050406030204" pitchFamily="18" charset="0"/>
                                    <a:ea typeface="SimSun" panose="02010600030101010101" pitchFamily="2" charset="-122"/>
                                    <a:cs typeface="Times New Roman" panose="02020603050405020304" pitchFamily="18" charset="0"/>
                                  </a:rPr>
                                  <m:t>=</m:t>
                                </m:r>
                                <m:acc>
                                  <m:accPr>
                                    <m:chr m:val="̅"/>
                                    <m:ctrlPr>
                                      <a:rPr lang="en-US" sz="1900" i="1">
                                        <a:effectLst/>
                                        <a:latin typeface="Cambria Math" panose="02040503050406030204" pitchFamily="18" charset="0"/>
                                        <a:ea typeface="SimSun" panose="02010600030101010101" pitchFamily="2" charset="-122"/>
                                        <a:cs typeface="Times New Roman" panose="02020603050405020304" pitchFamily="18" charset="0"/>
                                      </a:rPr>
                                    </m:ctrlPr>
                                  </m:accPr>
                                  <m:e>
                                    <m:r>
                                      <a:rPr lang="en-US" sz="1900" i="1">
                                        <a:effectLst/>
                                        <a:latin typeface="Cambria Math" panose="02040503050406030204" pitchFamily="18" charset="0"/>
                                        <a:ea typeface="SimSun" panose="02010600030101010101" pitchFamily="2" charset="-122"/>
                                        <a:cs typeface="Times New Roman" panose="02020603050405020304" pitchFamily="18" charset="0"/>
                                      </a:rPr>
                                      <m:t>1,</m:t>
                                    </m:r>
                                    <m:r>
                                      <a:rPr lang="en-US" sz="1900" i="1">
                                        <a:effectLst/>
                                        <a:latin typeface="Cambria Math" panose="02040503050406030204" pitchFamily="18" charset="0"/>
                                        <a:ea typeface="SimSun" panose="02010600030101010101" pitchFamily="2" charset="-122"/>
                                        <a:cs typeface="Times New Roman" panose="02020603050405020304" pitchFamily="18" charset="0"/>
                                      </a:rPr>
                                      <m:t>𝑛</m:t>
                                    </m:r>
                                  </m:e>
                                </m:acc>
                              </m:e>
                            </m:mr>
                          </m:m>
                        </m:e>
                      </m:d>
                      <m:r>
                        <a:rPr lang="en-US" sz="1900" i="1">
                          <a:effectLst/>
                          <a:latin typeface="Cambria Math" panose="02040503050406030204" pitchFamily="18" charset="0"/>
                          <a:ea typeface="SimSun" panose="02010600030101010101" pitchFamily="2" charset="-122"/>
                          <a:cs typeface="Times New Roman" panose="02020603050405020304" pitchFamily="18" charset="0"/>
                        </a:rPr>
                        <m:t>⟹</m:t>
                      </m:r>
                      <m:d>
                        <m:dPr>
                          <m:begChr m:val="{"/>
                          <m:endChr m:val=""/>
                          <m:ctrlPr>
                            <a:rPr lang="en-US" sz="1900" i="1">
                              <a:effectLst/>
                              <a:latin typeface="Cambria Math" panose="02040503050406030204" pitchFamily="18" charset="0"/>
                              <a:ea typeface="SimSun" panose="02010600030101010101" pitchFamily="2" charset="-122"/>
                              <a:cs typeface="Times New Roman" panose="02020603050405020304" pitchFamily="18" charset="0"/>
                            </a:rPr>
                          </m:ctrlPr>
                        </m:dPr>
                        <m:e>
                          <m:m>
                            <m:mPr>
                              <m:mcs>
                                <m:mc>
                                  <m:mcPr>
                                    <m:count m:val="1"/>
                                    <m:mcJc m:val="center"/>
                                  </m:mcPr>
                                </m:mc>
                              </m:mcs>
                              <m:ctrlPr>
                                <a:rPr lang="en-US" sz="1900" i="1">
                                  <a:effectLst/>
                                  <a:latin typeface="Cambria Math" panose="02040503050406030204" pitchFamily="18" charset="0"/>
                                  <a:ea typeface="SimSun" panose="02010600030101010101" pitchFamily="2" charset="-122"/>
                                  <a:cs typeface="Times New Roman" panose="02020603050405020304" pitchFamily="18" charset="0"/>
                                </a:rPr>
                              </m:ctrlPr>
                            </m:mPr>
                            <m:mr>
                              <m:e>
                                <m:r>
                                  <a:rPr lang="en-US" sz="1900" i="1">
                                    <a:effectLst/>
                                    <a:latin typeface="Cambria Math" panose="02040503050406030204" pitchFamily="18" charset="0"/>
                                    <a:ea typeface="SimSun" panose="02010600030101010101" pitchFamily="2" charset="-122"/>
                                    <a:cs typeface="Times New Roman" panose="02020603050405020304" pitchFamily="18" charset="0"/>
                                  </a:rPr>
                                  <m:t>𝑊</m:t>
                                </m:r>
                                <m:r>
                                  <a:rPr lang="en-US" sz="1900" i="1">
                                    <a:effectLst/>
                                    <a:latin typeface="Cambria Math" panose="02040503050406030204" pitchFamily="18" charset="0"/>
                                    <a:ea typeface="SimSun" panose="02010600030101010101" pitchFamily="2" charset="-122"/>
                                    <a:cs typeface="Times New Roman" panose="02020603050405020304" pitchFamily="18" charset="0"/>
                                  </a:rPr>
                                  <m:t>=</m:t>
                                </m:r>
                                <m:nary>
                                  <m:naryPr>
                                    <m:chr m:val="∑"/>
                                    <m:limLoc m:val="undOvr"/>
                                    <m:ctrlPr>
                                      <a:rPr lang="en-US" sz="1900" i="1">
                                        <a:effectLst/>
                                        <a:latin typeface="Cambria Math" panose="02040503050406030204" pitchFamily="18" charset="0"/>
                                        <a:ea typeface="SimSun" panose="02010600030101010101" pitchFamily="2" charset="-122"/>
                                        <a:cs typeface="Times New Roman" panose="02020603050405020304" pitchFamily="18" charset="0"/>
                                      </a:rPr>
                                    </m:ctrlPr>
                                  </m:naryPr>
                                  <m:sub>
                                    <m:r>
                                      <a:rPr lang="en-US" sz="1900" i="1">
                                        <a:effectLst/>
                                        <a:latin typeface="Cambria Math" panose="02040503050406030204" pitchFamily="18" charset="0"/>
                                        <a:ea typeface="SimSun" panose="02010600030101010101" pitchFamily="2" charset="-122"/>
                                        <a:cs typeface="Times New Roman" panose="02020603050405020304" pitchFamily="18" charset="0"/>
                                      </a:rPr>
                                      <m:t>𝑖</m:t>
                                    </m:r>
                                    <m:r>
                                      <a:rPr lang="en-US" sz="1900" i="1">
                                        <a:effectLst/>
                                        <a:latin typeface="Cambria Math" panose="02040503050406030204" pitchFamily="18" charset="0"/>
                                        <a:ea typeface="SimSun" panose="02010600030101010101" pitchFamily="2" charset="-122"/>
                                        <a:cs typeface="Times New Roman" panose="02020603050405020304" pitchFamily="18" charset="0"/>
                                      </a:rPr>
                                      <m:t>=1</m:t>
                                    </m:r>
                                  </m:sub>
                                  <m:sup>
                                    <m:r>
                                      <a:rPr lang="en-US" sz="1900" i="1">
                                        <a:effectLst/>
                                        <a:latin typeface="Cambria Math" panose="02040503050406030204" pitchFamily="18" charset="0"/>
                                        <a:ea typeface="SimSun" panose="02010600030101010101" pitchFamily="2" charset="-122"/>
                                        <a:cs typeface="Times New Roman" panose="02020603050405020304" pitchFamily="18" charset="0"/>
                                      </a:rPr>
                                      <m:t>𝑛</m:t>
                                    </m:r>
                                  </m:sup>
                                  <m:e>
                                    <m:sSub>
                                      <m:sSubPr>
                                        <m:ctrlPr>
                                          <a:rPr lang="en-US" sz="19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900" i="1">
                                            <a:effectLst/>
                                            <a:latin typeface="Cambria Math" panose="02040503050406030204" pitchFamily="18" charset="0"/>
                                            <a:ea typeface="SimSun" panose="02010600030101010101" pitchFamily="2" charset="-122"/>
                                            <a:cs typeface="Times New Roman" panose="02020603050405020304" pitchFamily="18" charset="0"/>
                                          </a:rPr>
                                          <m:t>𝜆</m:t>
                                        </m:r>
                                      </m:e>
                                      <m:sub>
                                        <m:r>
                                          <a:rPr lang="en-US" sz="1900" i="1">
                                            <a:effectLst/>
                                            <a:latin typeface="Cambria Math" panose="02040503050406030204" pitchFamily="18" charset="0"/>
                                            <a:ea typeface="SimSun" panose="02010600030101010101" pitchFamily="2" charset="-122"/>
                                            <a:cs typeface="Times New Roman" panose="02020603050405020304" pitchFamily="18" charset="0"/>
                                          </a:rPr>
                                          <m:t>𝑖</m:t>
                                        </m:r>
                                      </m:sub>
                                    </m:sSub>
                                    <m:sSub>
                                      <m:sSubPr>
                                        <m:ctrlPr>
                                          <a:rPr lang="en-US" sz="19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900" i="1">
                                            <a:effectLst/>
                                            <a:latin typeface="Cambria Math" panose="02040503050406030204" pitchFamily="18" charset="0"/>
                                            <a:ea typeface="SimSun" panose="02010600030101010101" pitchFamily="2" charset="-122"/>
                                            <a:cs typeface="Times New Roman" panose="02020603050405020304" pitchFamily="18" charset="0"/>
                                          </a:rPr>
                                          <m:t>𝑦</m:t>
                                        </m:r>
                                      </m:e>
                                      <m:sub>
                                        <m:r>
                                          <a:rPr lang="en-US" sz="1900" i="1">
                                            <a:effectLst/>
                                            <a:latin typeface="Cambria Math" panose="02040503050406030204" pitchFamily="18" charset="0"/>
                                            <a:ea typeface="SimSun" panose="02010600030101010101" pitchFamily="2" charset="-122"/>
                                            <a:cs typeface="Times New Roman" panose="02020603050405020304" pitchFamily="18" charset="0"/>
                                          </a:rPr>
                                          <m:t>𝑖</m:t>
                                        </m:r>
                                      </m:sub>
                                    </m:sSub>
                                    <m:sSub>
                                      <m:sSubPr>
                                        <m:ctrlPr>
                                          <a:rPr lang="en-US" sz="19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9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1900" i="1">
                                            <a:effectLst/>
                                            <a:latin typeface="Cambria Math" panose="02040503050406030204" pitchFamily="18" charset="0"/>
                                            <a:ea typeface="SimSun" panose="02010600030101010101" pitchFamily="2" charset="-122"/>
                                            <a:cs typeface="Times New Roman" panose="02020603050405020304" pitchFamily="18" charset="0"/>
                                          </a:rPr>
                                          <m:t>𝑖</m:t>
                                        </m:r>
                                      </m:sub>
                                    </m:sSub>
                                  </m:e>
                                </m:nary>
                              </m:e>
                            </m:mr>
                            <m:mr>
                              <m:e>
                                <m:nary>
                                  <m:naryPr>
                                    <m:chr m:val="∑"/>
                                    <m:limLoc m:val="undOvr"/>
                                    <m:ctrlPr>
                                      <a:rPr lang="en-US" sz="1900" i="1">
                                        <a:effectLst/>
                                        <a:latin typeface="Cambria Math" panose="02040503050406030204" pitchFamily="18" charset="0"/>
                                        <a:ea typeface="SimSun" panose="02010600030101010101" pitchFamily="2" charset="-122"/>
                                        <a:cs typeface="Times New Roman" panose="02020603050405020304" pitchFamily="18" charset="0"/>
                                      </a:rPr>
                                    </m:ctrlPr>
                                  </m:naryPr>
                                  <m:sub>
                                    <m:r>
                                      <a:rPr lang="en-US" sz="1900" i="1">
                                        <a:effectLst/>
                                        <a:latin typeface="Cambria Math" panose="02040503050406030204" pitchFamily="18" charset="0"/>
                                        <a:ea typeface="SimSun" panose="02010600030101010101" pitchFamily="2" charset="-122"/>
                                        <a:cs typeface="Times New Roman" panose="02020603050405020304" pitchFamily="18" charset="0"/>
                                      </a:rPr>
                                      <m:t>𝑖</m:t>
                                    </m:r>
                                    <m:r>
                                      <a:rPr lang="en-US" sz="1900" i="1">
                                        <a:effectLst/>
                                        <a:latin typeface="Cambria Math" panose="02040503050406030204" pitchFamily="18" charset="0"/>
                                        <a:ea typeface="SimSun" panose="02010600030101010101" pitchFamily="2" charset="-122"/>
                                        <a:cs typeface="Times New Roman" panose="02020603050405020304" pitchFamily="18" charset="0"/>
                                      </a:rPr>
                                      <m:t>=1</m:t>
                                    </m:r>
                                  </m:sub>
                                  <m:sup>
                                    <m:r>
                                      <a:rPr lang="en-US" sz="1900" i="1">
                                        <a:effectLst/>
                                        <a:latin typeface="Cambria Math" panose="02040503050406030204" pitchFamily="18" charset="0"/>
                                        <a:ea typeface="SimSun" panose="02010600030101010101" pitchFamily="2" charset="-122"/>
                                        <a:cs typeface="Times New Roman" panose="02020603050405020304" pitchFamily="18" charset="0"/>
                                      </a:rPr>
                                      <m:t>𝑛</m:t>
                                    </m:r>
                                  </m:sup>
                                  <m:e>
                                    <m:sSub>
                                      <m:sSubPr>
                                        <m:ctrlPr>
                                          <a:rPr lang="en-US" sz="19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900" i="1">
                                            <a:effectLst/>
                                            <a:latin typeface="Cambria Math" panose="02040503050406030204" pitchFamily="18" charset="0"/>
                                            <a:ea typeface="SimSun" panose="02010600030101010101" pitchFamily="2" charset="-122"/>
                                            <a:cs typeface="Times New Roman" panose="02020603050405020304" pitchFamily="18" charset="0"/>
                                          </a:rPr>
                                          <m:t>𝜆</m:t>
                                        </m:r>
                                      </m:e>
                                      <m:sub>
                                        <m:r>
                                          <a:rPr lang="en-US" sz="1900" i="1">
                                            <a:effectLst/>
                                            <a:latin typeface="Cambria Math" panose="02040503050406030204" pitchFamily="18" charset="0"/>
                                            <a:ea typeface="SimSun" panose="02010600030101010101" pitchFamily="2" charset="-122"/>
                                            <a:cs typeface="Times New Roman" panose="02020603050405020304" pitchFamily="18" charset="0"/>
                                          </a:rPr>
                                          <m:t>𝑖</m:t>
                                        </m:r>
                                      </m:sub>
                                    </m:sSub>
                                    <m:sSub>
                                      <m:sSubPr>
                                        <m:ctrlPr>
                                          <a:rPr lang="en-US" sz="19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900" i="1">
                                            <a:effectLst/>
                                            <a:latin typeface="Cambria Math" panose="02040503050406030204" pitchFamily="18" charset="0"/>
                                            <a:ea typeface="SimSun" panose="02010600030101010101" pitchFamily="2" charset="-122"/>
                                            <a:cs typeface="Times New Roman" panose="02020603050405020304" pitchFamily="18" charset="0"/>
                                          </a:rPr>
                                          <m:t>𝑦</m:t>
                                        </m:r>
                                      </m:e>
                                      <m:sub>
                                        <m:r>
                                          <a:rPr lang="en-US" sz="1900" i="1">
                                            <a:effectLst/>
                                            <a:latin typeface="Cambria Math" panose="02040503050406030204" pitchFamily="18" charset="0"/>
                                            <a:ea typeface="SimSun" panose="02010600030101010101" pitchFamily="2" charset="-122"/>
                                            <a:cs typeface="Times New Roman" panose="02020603050405020304" pitchFamily="18" charset="0"/>
                                          </a:rPr>
                                          <m:t>𝑖</m:t>
                                        </m:r>
                                      </m:sub>
                                    </m:sSub>
                                  </m:e>
                                </m:nary>
                                <m:r>
                                  <a:rPr lang="en-US" sz="1900" i="1">
                                    <a:effectLst/>
                                    <a:latin typeface="Cambria Math" panose="02040503050406030204" pitchFamily="18" charset="0"/>
                                    <a:ea typeface="SimSun" panose="02010600030101010101" pitchFamily="2" charset="-122"/>
                                    <a:cs typeface="Times New Roman" panose="02020603050405020304" pitchFamily="18" charset="0"/>
                                  </a:rPr>
                                  <m:t>=0</m:t>
                                </m:r>
                              </m:e>
                            </m:mr>
                            <m:mr>
                              <m:e>
                                <m:sSub>
                                  <m:sSubPr>
                                    <m:ctrlPr>
                                      <a:rPr lang="en-US" sz="19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900" i="1">
                                        <a:effectLst/>
                                        <a:latin typeface="Cambria Math" panose="02040503050406030204" pitchFamily="18" charset="0"/>
                                        <a:ea typeface="SimSun" panose="02010600030101010101" pitchFamily="2" charset="-122"/>
                                        <a:cs typeface="Times New Roman" panose="02020603050405020304" pitchFamily="18" charset="0"/>
                                      </a:rPr>
                                      <m:t>𝜆</m:t>
                                    </m:r>
                                  </m:e>
                                  <m:sub>
                                    <m:r>
                                      <a:rPr lang="en-US" sz="1900" i="1">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1900" i="1">
                                    <a:effectLst/>
                                    <a:latin typeface="Cambria Math" panose="02040503050406030204" pitchFamily="18" charset="0"/>
                                    <a:ea typeface="SimSun" panose="02010600030101010101" pitchFamily="2" charset="-122"/>
                                    <a:cs typeface="Times New Roman" panose="02020603050405020304" pitchFamily="18" charset="0"/>
                                  </a:rPr>
                                  <m:t>=</m:t>
                                </m:r>
                                <m:r>
                                  <a:rPr lang="en-US" sz="1900" i="1">
                                    <a:effectLst/>
                                    <a:latin typeface="Cambria Math" panose="02040503050406030204" pitchFamily="18" charset="0"/>
                                    <a:ea typeface="SimSun" panose="02010600030101010101" pitchFamily="2" charset="-122"/>
                                    <a:cs typeface="Times New Roman" panose="02020603050405020304" pitchFamily="18" charset="0"/>
                                  </a:rPr>
                                  <m:t>𝐶</m:t>
                                </m:r>
                                <m:r>
                                  <a:rPr lang="en-US" sz="19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9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900" i="1">
                                        <a:effectLst/>
                                        <a:latin typeface="Cambria Math" panose="02040503050406030204" pitchFamily="18" charset="0"/>
                                        <a:ea typeface="SimSun" panose="02010600030101010101" pitchFamily="2" charset="-122"/>
                                        <a:cs typeface="Times New Roman" panose="02020603050405020304" pitchFamily="18" charset="0"/>
                                      </a:rPr>
                                      <m:t>𝜇</m:t>
                                    </m:r>
                                  </m:e>
                                  <m:sub>
                                    <m:r>
                                      <a:rPr lang="en-US" sz="1900" i="1">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1900" i="1">
                                    <a:effectLst/>
                                    <a:latin typeface="Cambria Math" panose="02040503050406030204" pitchFamily="18" charset="0"/>
                                    <a:ea typeface="SimSun" panose="02010600030101010101" pitchFamily="2" charset="-122"/>
                                    <a:cs typeface="Times New Roman" panose="02020603050405020304" pitchFamily="18" charset="0"/>
                                  </a:rPr>
                                  <m:t>,∀</m:t>
                                </m:r>
                                <m:r>
                                  <a:rPr lang="en-US" sz="1900" i="1">
                                    <a:effectLst/>
                                    <a:latin typeface="Cambria Math" panose="02040503050406030204" pitchFamily="18" charset="0"/>
                                    <a:ea typeface="SimSun" panose="02010600030101010101" pitchFamily="2" charset="-122"/>
                                    <a:cs typeface="Times New Roman" panose="02020603050405020304" pitchFamily="18" charset="0"/>
                                  </a:rPr>
                                  <m:t>𝑖</m:t>
                                </m:r>
                                <m:r>
                                  <a:rPr lang="en-US" sz="1900" i="1">
                                    <a:effectLst/>
                                    <a:latin typeface="Cambria Math" panose="02040503050406030204" pitchFamily="18" charset="0"/>
                                    <a:ea typeface="SimSun" panose="02010600030101010101" pitchFamily="2" charset="-122"/>
                                    <a:cs typeface="Times New Roman" panose="02020603050405020304" pitchFamily="18" charset="0"/>
                                  </a:rPr>
                                  <m:t>=</m:t>
                                </m:r>
                                <m:acc>
                                  <m:accPr>
                                    <m:chr m:val="̅"/>
                                    <m:ctrlPr>
                                      <a:rPr lang="en-US" sz="1900" i="1">
                                        <a:effectLst/>
                                        <a:latin typeface="Cambria Math" panose="02040503050406030204" pitchFamily="18" charset="0"/>
                                        <a:ea typeface="SimSun" panose="02010600030101010101" pitchFamily="2" charset="-122"/>
                                        <a:cs typeface="Times New Roman" panose="02020603050405020304" pitchFamily="18" charset="0"/>
                                      </a:rPr>
                                    </m:ctrlPr>
                                  </m:accPr>
                                  <m:e>
                                    <m:r>
                                      <a:rPr lang="en-US" sz="1900" i="1">
                                        <a:effectLst/>
                                        <a:latin typeface="Cambria Math" panose="02040503050406030204" pitchFamily="18" charset="0"/>
                                        <a:ea typeface="SimSun" panose="02010600030101010101" pitchFamily="2" charset="-122"/>
                                        <a:cs typeface="Times New Roman" panose="02020603050405020304" pitchFamily="18" charset="0"/>
                                      </a:rPr>
                                      <m:t>1,</m:t>
                                    </m:r>
                                    <m:r>
                                      <a:rPr lang="en-US" sz="1900" i="1">
                                        <a:effectLst/>
                                        <a:latin typeface="Cambria Math" panose="02040503050406030204" pitchFamily="18" charset="0"/>
                                        <a:ea typeface="SimSun" panose="02010600030101010101" pitchFamily="2" charset="-122"/>
                                        <a:cs typeface="Times New Roman" panose="02020603050405020304" pitchFamily="18" charset="0"/>
                                      </a:rPr>
                                      <m:t>𝑛</m:t>
                                    </m:r>
                                  </m:e>
                                </m:acc>
                              </m:e>
                            </m:mr>
                          </m:m>
                        </m:e>
                      </m:d>
                    </m:oMath>
                  </m:oMathPara>
                </a14:m>
                <a:endParaRPr lang="en-US" sz="1900" dirty="0">
                  <a:effectLst/>
                  <a:latin typeface="Times New Roman" panose="02020603050405020304" pitchFamily="18" charset="0"/>
                  <a:ea typeface="SimSun" panose="02010600030101010101" pitchFamily="2" charset="-122"/>
                  <a:cs typeface="Times New Roman" panose="02020603050405020304" pitchFamily="18" charset="0"/>
                </a:endParaRPr>
              </a:p>
              <a:p>
                <a:pPr marL="0" marR="0" indent="0" algn="just">
                  <a:spcBef>
                    <a:spcPts val="0"/>
                  </a:spcBef>
                  <a:spcAft>
                    <a:spcPts val="0"/>
                  </a:spcAft>
                  <a:buNone/>
                </a:pPr>
                <a:r>
                  <a:rPr lang="en-US" sz="1900" dirty="0">
                    <a:effectLst/>
                    <a:latin typeface="Times New Roman" panose="02020603050405020304" pitchFamily="18" charset="0"/>
                    <a:ea typeface="SimSun" panose="02010600030101010101" pitchFamily="2" charset="-122"/>
                  </a:rPr>
                  <a:t>In general, </a:t>
                </a:r>
                <a:r>
                  <a:rPr lang="en-US" sz="1900" i="1" dirty="0">
                    <a:effectLst/>
                    <a:latin typeface="Times New Roman" panose="02020603050405020304" pitchFamily="18" charset="0"/>
                    <a:ea typeface="SimSun" panose="02010600030101010101" pitchFamily="2" charset="-122"/>
                  </a:rPr>
                  <a:t>W</a:t>
                </a:r>
                <a:r>
                  <a:rPr lang="en-US" sz="1900" i="1" baseline="30000" dirty="0">
                    <a:effectLst/>
                    <a:latin typeface="Times New Roman" panose="02020603050405020304" pitchFamily="18" charset="0"/>
                    <a:ea typeface="SimSun" panose="02010600030101010101" pitchFamily="2" charset="-122"/>
                  </a:rPr>
                  <a:t>*</a:t>
                </a:r>
                <a:r>
                  <a:rPr lang="en-US" sz="1900" dirty="0">
                    <a:effectLst/>
                    <a:latin typeface="Times New Roman" panose="02020603050405020304" pitchFamily="18" charset="0"/>
                    <a:ea typeface="SimSun" panose="02010600030101010101" pitchFamily="2" charset="-122"/>
                  </a:rPr>
                  <a:t> is determined by equation 1.8 known as </a:t>
                </a:r>
                <a:r>
                  <a:rPr lang="en-US" sz="1900" i="1" dirty="0">
                    <a:effectLst/>
                    <a:latin typeface="Times New Roman" panose="02020603050405020304" pitchFamily="18" charset="0"/>
                    <a:ea typeface="SimSun" panose="02010600030101010101" pitchFamily="2" charset="-122"/>
                  </a:rPr>
                  <a:t>Lagrange multipliers condition</a:t>
                </a:r>
                <a:r>
                  <a:rPr lang="en-US" sz="1900" dirty="0">
                    <a:effectLst/>
                    <a:latin typeface="Times New Roman" panose="02020603050405020304" pitchFamily="18" charset="0"/>
                    <a:ea typeface="SimSun" panose="02010600030101010101" pitchFamily="2" charset="-122"/>
                  </a:rPr>
                  <a:t> as follows:</a:t>
                </a:r>
                <a:endParaRPr lang="en-US" sz="1900" dirty="0">
                  <a:ea typeface="SimSun" panose="02010600030101010101" pitchFamily="2" charset="-122"/>
                </a:endParaRPr>
              </a:p>
              <a:p>
                <a:pPr marL="0" indent="0">
                  <a:buNone/>
                </a:pPr>
                <a14:m>
                  <m:oMathPara xmlns:m="http://schemas.openxmlformats.org/officeDocument/2006/math">
                    <m:oMathParaPr>
                      <m:jc m:val="right"/>
                    </m:oMathParaPr>
                    <m:oMath xmlns:m="http://schemas.openxmlformats.org/officeDocument/2006/math">
                      <m:d>
                        <m:dPr>
                          <m:begChr m:val="{"/>
                          <m:endChr m:val=""/>
                          <m:ctrlPr>
                            <a:rPr lang="en-US" sz="1900" i="1">
                              <a:latin typeface="Cambria Math" panose="02040503050406030204" pitchFamily="18" charset="0"/>
                            </a:rPr>
                          </m:ctrlPr>
                        </m:dPr>
                        <m:e>
                          <m:m>
                            <m:mPr>
                              <m:mcs>
                                <m:mc>
                                  <m:mcPr>
                                    <m:count m:val="1"/>
                                    <m:mcJc m:val="center"/>
                                  </m:mcPr>
                                </m:mc>
                              </m:mcs>
                              <m:ctrlPr>
                                <a:rPr lang="en-US" sz="1900" i="1">
                                  <a:latin typeface="Cambria Math" panose="02040503050406030204" pitchFamily="18" charset="0"/>
                                </a:rPr>
                              </m:ctrlPr>
                            </m:mPr>
                            <m:mr>
                              <m:e>
                                <m:sSup>
                                  <m:sSupPr>
                                    <m:ctrlPr>
                                      <a:rPr lang="en-US" sz="1900" i="1">
                                        <a:latin typeface="Cambria Math" panose="02040503050406030204" pitchFamily="18" charset="0"/>
                                      </a:rPr>
                                    </m:ctrlPr>
                                  </m:sSupPr>
                                  <m:e>
                                    <m:r>
                                      <a:rPr lang="en-US" sz="1900" i="1">
                                        <a:latin typeface="Cambria Math" panose="02040503050406030204" pitchFamily="18" charset="0"/>
                                      </a:rPr>
                                      <m:t>𝑊</m:t>
                                    </m:r>
                                  </m:e>
                                  <m:sup>
                                    <m:r>
                                      <a:rPr lang="en-US" sz="1900" i="1">
                                        <a:latin typeface="Cambria Math" panose="02040503050406030204" pitchFamily="18" charset="0"/>
                                      </a:rPr>
                                      <m:t>∗</m:t>
                                    </m:r>
                                  </m:sup>
                                </m:sSup>
                                <m:r>
                                  <a:rPr lang="en-US" sz="1900" i="1">
                                    <a:latin typeface="Cambria Math" panose="02040503050406030204" pitchFamily="18" charset="0"/>
                                  </a:rPr>
                                  <m:t>=</m:t>
                                </m:r>
                                <m:nary>
                                  <m:naryPr>
                                    <m:chr m:val="∑"/>
                                    <m:limLoc m:val="undOvr"/>
                                    <m:ctrlPr>
                                      <a:rPr lang="en-US" sz="1900" i="1">
                                        <a:latin typeface="Cambria Math" panose="02040503050406030204" pitchFamily="18" charset="0"/>
                                      </a:rPr>
                                    </m:ctrlPr>
                                  </m:naryPr>
                                  <m:sub>
                                    <m:r>
                                      <a:rPr lang="en-US" sz="1900" i="1">
                                        <a:latin typeface="Cambria Math" panose="02040503050406030204" pitchFamily="18" charset="0"/>
                                      </a:rPr>
                                      <m:t>𝑖</m:t>
                                    </m:r>
                                    <m:r>
                                      <a:rPr lang="en-US" sz="1900" i="1">
                                        <a:latin typeface="Cambria Math" panose="02040503050406030204" pitchFamily="18" charset="0"/>
                                      </a:rPr>
                                      <m:t>=1</m:t>
                                    </m:r>
                                  </m:sub>
                                  <m:sup>
                                    <m:r>
                                      <a:rPr lang="en-US" sz="1900" i="1">
                                        <a:latin typeface="Cambria Math" panose="02040503050406030204" pitchFamily="18" charset="0"/>
                                      </a:rPr>
                                      <m:t>𝑛</m:t>
                                    </m:r>
                                  </m:sup>
                                  <m:e>
                                    <m:sSub>
                                      <m:sSubPr>
                                        <m:ctrlPr>
                                          <a:rPr lang="en-US" sz="1900" i="1">
                                            <a:latin typeface="Cambria Math" panose="02040503050406030204" pitchFamily="18" charset="0"/>
                                          </a:rPr>
                                        </m:ctrlPr>
                                      </m:sSubPr>
                                      <m:e>
                                        <m:r>
                                          <a:rPr lang="en-US" sz="1900" i="1">
                                            <a:latin typeface="Cambria Math" panose="02040503050406030204" pitchFamily="18" charset="0"/>
                                          </a:rPr>
                                          <m:t>𝜆</m:t>
                                        </m:r>
                                      </m:e>
                                      <m:sub>
                                        <m:r>
                                          <a:rPr lang="en-US" sz="1900" i="1">
                                            <a:latin typeface="Cambria Math" panose="02040503050406030204" pitchFamily="18" charset="0"/>
                                          </a:rPr>
                                          <m:t>𝑖</m:t>
                                        </m:r>
                                      </m:sub>
                                    </m:sSub>
                                    <m:sSub>
                                      <m:sSubPr>
                                        <m:ctrlPr>
                                          <a:rPr lang="en-US" sz="1900" i="1">
                                            <a:latin typeface="Cambria Math" panose="02040503050406030204" pitchFamily="18" charset="0"/>
                                          </a:rPr>
                                        </m:ctrlPr>
                                      </m:sSubPr>
                                      <m:e>
                                        <m:r>
                                          <a:rPr lang="en-US" sz="1900" i="1">
                                            <a:latin typeface="Cambria Math" panose="02040503050406030204" pitchFamily="18" charset="0"/>
                                          </a:rPr>
                                          <m:t>𝑦</m:t>
                                        </m:r>
                                      </m:e>
                                      <m:sub>
                                        <m:r>
                                          <a:rPr lang="en-US" sz="1900" i="1">
                                            <a:latin typeface="Cambria Math" panose="02040503050406030204" pitchFamily="18" charset="0"/>
                                          </a:rPr>
                                          <m:t>𝑖</m:t>
                                        </m:r>
                                      </m:sub>
                                    </m:sSub>
                                    <m:sSub>
                                      <m:sSubPr>
                                        <m:ctrlPr>
                                          <a:rPr lang="en-US" sz="1900" i="1">
                                            <a:latin typeface="Cambria Math" panose="02040503050406030204" pitchFamily="18" charset="0"/>
                                          </a:rPr>
                                        </m:ctrlPr>
                                      </m:sSubPr>
                                      <m:e>
                                        <m:r>
                                          <a:rPr lang="en-US" sz="1900" i="1">
                                            <a:latin typeface="Cambria Math" panose="02040503050406030204" pitchFamily="18" charset="0"/>
                                          </a:rPr>
                                          <m:t>𝑋</m:t>
                                        </m:r>
                                      </m:e>
                                      <m:sub>
                                        <m:r>
                                          <a:rPr lang="en-US" sz="1900" i="1">
                                            <a:latin typeface="Cambria Math" panose="02040503050406030204" pitchFamily="18" charset="0"/>
                                          </a:rPr>
                                          <m:t>𝑖</m:t>
                                        </m:r>
                                      </m:sub>
                                    </m:sSub>
                                  </m:e>
                                </m:nary>
                              </m:e>
                            </m:mr>
                            <m:mr>
                              <m:e>
                                <m:nary>
                                  <m:naryPr>
                                    <m:chr m:val="∑"/>
                                    <m:limLoc m:val="undOvr"/>
                                    <m:ctrlPr>
                                      <a:rPr lang="en-US" sz="1900" i="1">
                                        <a:latin typeface="Cambria Math" panose="02040503050406030204" pitchFamily="18" charset="0"/>
                                      </a:rPr>
                                    </m:ctrlPr>
                                  </m:naryPr>
                                  <m:sub>
                                    <m:r>
                                      <a:rPr lang="en-US" sz="1900" i="1">
                                        <a:latin typeface="Cambria Math" panose="02040503050406030204" pitchFamily="18" charset="0"/>
                                      </a:rPr>
                                      <m:t>𝑖</m:t>
                                    </m:r>
                                    <m:r>
                                      <a:rPr lang="en-US" sz="1900" i="1">
                                        <a:latin typeface="Cambria Math" panose="02040503050406030204" pitchFamily="18" charset="0"/>
                                      </a:rPr>
                                      <m:t>=1</m:t>
                                    </m:r>
                                  </m:sub>
                                  <m:sup>
                                    <m:r>
                                      <a:rPr lang="en-US" sz="1900" i="1">
                                        <a:latin typeface="Cambria Math" panose="02040503050406030204" pitchFamily="18" charset="0"/>
                                      </a:rPr>
                                      <m:t>𝑛</m:t>
                                    </m:r>
                                  </m:sup>
                                  <m:e>
                                    <m:sSub>
                                      <m:sSubPr>
                                        <m:ctrlPr>
                                          <a:rPr lang="en-US" sz="1900" i="1">
                                            <a:latin typeface="Cambria Math" panose="02040503050406030204" pitchFamily="18" charset="0"/>
                                          </a:rPr>
                                        </m:ctrlPr>
                                      </m:sSubPr>
                                      <m:e>
                                        <m:r>
                                          <a:rPr lang="en-US" sz="1900" i="1">
                                            <a:latin typeface="Cambria Math" panose="02040503050406030204" pitchFamily="18" charset="0"/>
                                          </a:rPr>
                                          <m:t>𝜆</m:t>
                                        </m:r>
                                      </m:e>
                                      <m:sub>
                                        <m:r>
                                          <a:rPr lang="en-US" sz="1900" i="1">
                                            <a:latin typeface="Cambria Math" panose="02040503050406030204" pitchFamily="18" charset="0"/>
                                          </a:rPr>
                                          <m:t>𝑖</m:t>
                                        </m:r>
                                      </m:sub>
                                    </m:sSub>
                                    <m:sSub>
                                      <m:sSubPr>
                                        <m:ctrlPr>
                                          <a:rPr lang="en-US" sz="1900" i="1">
                                            <a:latin typeface="Cambria Math" panose="02040503050406030204" pitchFamily="18" charset="0"/>
                                          </a:rPr>
                                        </m:ctrlPr>
                                      </m:sSubPr>
                                      <m:e>
                                        <m:r>
                                          <a:rPr lang="en-US" sz="1900" i="1">
                                            <a:latin typeface="Cambria Math" panose="02040503050406030204" pitchFamily="18" charset="0"/>
                                          </a:rPr>
                                          <m:t>𝑦</m:t>
                                        </m:r>
                                      </m:e>
                                      <m:sub>
                                        <m:r>
                                          <a:rPr lang="en-US" sz="1900" i="1">
                                            <a:latin typeface="Cambria Math" panose="02040503050406030204" pitchFamily="18" charset="0"/>
                                          </a:rPr>
                                          <m:t>𝑖</m:t>
                                        </m:r>
                                      </m:sub>
                                    </m:sSub>
                                  </m:e>
                                </m:nary>
                                <m:r>
                                  <a:rPr lang="en-US" sz="1900" i="1">
                                    <a:latin typeface="Cambria Math" panose="02040503050406030204" pitchFamily="18" charset="0"/>
                                  </a:rPr>
                                  <m:t>=0</m:t>
                                </m:r>
                              </m:e>
                            </m:mr>
                            <m:mr>
                              <m:e>
                                <m:sSub>
                                  <m:sSubPr>
                                    <m:ctrlPr>
                                      <a:rPr lang="en-US" sz="1900" i="1">
                                        <a:latin typeface="Cambria Math" panose="02040503050406030204" pitchFamily="18" charset="0"/>
                                      </a:rPr>
                                    </m:ctrlPr>
                                  </m:sSubPr>
                                  <m:e>
                                    <m:r>
                                      <a:rPr lang="en-US" sz="1900" i="1">
                                        <a:latin typeface="Cambria Math" panose="02040503050406030204" pitchFamily="18" charset="0"/>
                                      </a:rPr>
                                      <m:t>𝜆</m:t>
                                    </m:r>
                                  </m:e>
                                  <m:sub>
                                    <m:r>
                                      <a:rPr lang="en-US" sz="1900" i="1">
                                        <a:latin typeface="Cambria Math" panose="02040503050406030204" pitchFamily="18" charset="0"/>
                                      </a:rPr>
                                      <m:t>𝑖</m:t>
                                    </m:r>
                                  </m:sub>
                                </m:sSub>
                                <m:r>
                                  <a:rPr lang="en-US" sz="1900" i="1">
                                    <a:latin typeface="Cambria Math" panose="02040503050406030204" pitchFamily="18" charset="0"/>
                                  </a:rPr>
                                  <m:t>=</m:t>
                                </m:r>
                                <m:r>
                                  <a:rPr lang="en-US" sz="1900" i="1">
                                    <a:latin typeface="Cambria Math" panose="02040503050406030204" pitchFamily="18" charset="0"/>
                                  </a:rPr>
                                  <m:t>𝐶</m:t>
                                </m:r>
                                <m:r>
                                  <a:rPr lang="en-US" sz="1900" i="1">
                                    <a:latin typeface="Cambria Math" panose="02040503050406030204" pitchFamily="18" charset="0"/>
                                  </a:rPr>
                                  <m:t>−</m:t>
                                </m:r>
                                <m:sSub>
                                  <m:sSubPr>
                                    <m:ctrlPr>
                                      <a:rPr lang="en-US" sz="1900" i="1">
                                        <a:latin typeface="Cambria Math" panose="02040503050406030204" pitchFamily="18" charset="0"/>
                                      </a:rPr>
                                    </m:ctrlPr>
                                  </m:sSubPr>
                                  <m:e>
                                    <m:r>
                                      <a:rPr lang="en-US" sz="1900" i="1">
                                        <a:latin typeface="Cambria Math" panose="02040503050406030204" pitchFamily="18" charset="0"/>
                                      </a:rPr>
                                      <m:t>𝜇</m:t>
                                    </m:r>
                                  </m:e>
                                  <m:sub>
                                    <m:r>
                                      <a:rPr lang="en-US" sz="1900" i="1">
                                        <a:latin typeface="Cambria Math" panose="02040503050406030204" pitchFamily="18" charset="0"/>
                                      </a:rPr>
                                      <m:t>𝑖</m:t>
                                    </m:r>
                                  </m:sub>
                                </m:sSub>
                                <m:r>
                                  <a:rPr lang="en-US" sz="1900" i="1">
                                    <a:latin typeface="Cambria Math" panose="02040503050406030204" pitchFamily="18" charset="0"/>
                                  </a:rPr>
                                  <m:t>,∀</m:t>
                                </m:r>
                                <m:r>
                                  <a:rPr lang="en-US" sz="1900" i="1">
                                    <a:latin typeface="Cambria Math" panose="02040503050406030204" pitchFamily="18" charset="0"/>
                                  </a:rPr>
                                  <m:t>𝑖</m:t>
                                </m:r>
                                <m:r>
                                  <a:rPr lang="en-US" sz="1900" i="1">
                                    <a:latin typeface="Cambria Math" panose="02040503050406030204" pitchFamily="18" charset="0"/>
                                  </a:rPr>
                                  <m:t>=</m:t>
                                </m:r>
                                <m:acc>
                                  <m:accPr>
                                    <m:chr m:val="̅"/>
                                    <m:ctrlPr>
                                      <a:rPr lang="en-US" sz="1900" i="1">
                                        <a:latin typeface="Cambria Math" panose="02040503050406030204" pitchFamily="18" charset="0"/>
                                      </a:rPr>
                                    </m:ctrlPr>
                                  </m:accPr>
                                  <m:e>
                                    <m:r>
                                      <a:rPr lang="en-US" sz="1900" i="1">
                                        <a:latin typeface="Cambria Math" panose="02040503050406030204" pitchFamily="18" charset="0"/>
                                      </a:rPr>
                                      <m:t>1,</m:t>
                                    </m:r>
                                    <m:r>
                                      <a:rPr lang="en-US" sz="1900" i="1">
                                        <a:latin typeface="Cambria Math" panose="02040503050406030204" pitchFamily="18" charset="0"/>
                                      </a:rPr>
                                      <m:t>𝑛</m:t>
                                    </m:r>
                                  </m:e>
                                </m:acc>
                              </m:e>
                            </m:mr>
                            <m:mr>
                              <m:e>
                                <m:sSub>
                                  <m:sSubPr>
                                    <m:ctrlPr>
                                      <a:rPr lang="en-US" sz="1900" i="1">
                                        <a:latin typeface="Cambria Math" panose="02040503050406030204" pitchFamily="18" charset="0"/>
                                      </a:rPr>
                                    </m:ctrlPr>
                                  </m:sSubPr>
                                  <m:e>
                                    <m:r>
                                      <a:rPr lang="en-US" sz="1900" i="1">
                                        <a:latin typeface="Cambria Math" panose="02040503050406030204" pitchFamily="18" charset="0"/>
                                      </a:rPr>
                                      <m:t>𝜆</m:t>
                                    </m:r>
                                  </m:e>
                                  <m:sub>
                                    <m:r>
                                      <a:rPr lang="en-US" sz="1900" i="1">
                                        <a:latin typeface="Cambria Math" panose="02040503050406030204" pitchFamily="18" charset="0"/>
                                      </a:rPr>
                                      <m:t>𝑖</m:t>
                                    </m:r>
                                  </m:sub>
                                </m:sSub>
                                <m:r>
                                  <a:rPr lang="en-US" sz="1900" i="1">
                                    <a:latin typeface="Cambria Math" panose="02040503050406030204" pitchFamily="18" charset="0"/>
                                  </a:rPr>
                                  <m:t>≥0,</m:t>
                                </m:r>
                                <m:sSub>
                                  <m:sSubPr>
                                    <m:ctrlPr>
                                      <a:rPr lang="en-US" sz="1900" i="1">
                                        <a:latin typeface="Cambria Math" panose="02040503050406030204" pitchFamily="18" charset="0"/>
                                      </a:rPr>
                                    </m:ctrlPr>
                                  </m:sSubPr>
                                  <m:e>
                                    <m:r>
                                      <a:rPr lang="en-US" sz="1900" i="1">
                                        <a:latin typeface="Cambria Math" panose="02040503050406030204" pitchFamily="18" charset="0"/>
                                      </a:rPr>
                                      <m:t>𝜇</m:t>
                                    </m:r>
                                  </m:e>
                                  <m:sub>
                                    <m:r>
                                      <a:rPr lang="en-US" sz="1900" i="1">
                                        <a:latin typeface="Cambria Math" panose="02040503050406030204" pitchFamily="18" charset="0"/>
                                      </a:rPr>
                                      <m:t>𝑖</m:t>
                                    </m:r>
                                  </m:sub>
                                </m:sSub>
                                <m:r>
                                  <a:rPr lang="en-US" sz="1900" i="1">
                                    <a:latin typeface="Cambria Math" panose="02040503050406030204" pitchFamily="18" charset="0"/>
                                  </a:rPr>
                                  <m:t>≥0,∀</m:t>
                                </m:r>
                                <m:r>
                                  <a:rPr lang="en-US" sz="1900" i="1">
                                    <a:latin typeface="Cambria Math" panose="02040503050406030204" pitchFamily="18" charset="0"/>
                                  </a:rPr>
                                  <m:t>𝑖</m:t>
                                </m:r>
                                <m:r>
                                  <a:rPr lang="en-US" sz="1900" i="1">
                                    <a:latin typeface="Cambria Math" panose="02040503050406030204" pitchFamily="18" charset="0"/>
                                  </a:rPr>
                                  <m:t>=</m:t>
                                </m:r>
                                <m:acc>
                                  <m:accPr>
                                    <m:chr m:val="̅"/>
                                    <m:ctrlPr>
                                      <a:rPr lang="en-US" sz="1900" i="1">
                                        <a:latin typeface="Cambria Math" panose="02040503050406030204" pitchFamily="18" charset="0"/>
                                      </a:rPr>
                                    </m:ctrlPr>
                                  </m:accPr>
                                  <m:e>
                                    <m:r>
                                      <a:rPr lang="en-US" sz="1900" i="1">
                                        <a:latin typeface="Cambria Math" panose="02040503050406030204" pitchFamily="18" charset="0"/>
                                      </a:rPr>
                                      <m:t>1,</m:t>
                                    </m:r>
                                    <m:r>
                                      <a:rPr lang="en-US" sz="1900" i="1">
                                        <a:latin typeface="Cambria Math" panose="02040503050406030204" pitchFamily="18" charset="0"/>
                                      </a:rPr>
                                      <m:t>𝑛</m:t>
                                    </m:r>
                                  </m:e>
                                </m:acc>
                              </m:e>
                            </m:mr>
                          </m:m>
                        </m:e>
                      </m:d>
                      <m:r>
                        <a:rPr lang="en-US" sz="1900" b="0" i="1" smtClean="0">
                          <a:latin typeface="Cambria Math" panose="02040503050406030204" pitchFamily="18" charset="0"/>
                        </a:rPr>
                        <m:t>    (1.8)</m:t>
                      </m:r>
                    </m:oMath>
                  </m:oMathPara>
                </a14:m>
                <a:endParaRPr lang="en-US" sz="1900" dirty="0">
                  <a:effectLst/>
                  <a:latin typeface="Times New Roman" panose="02020603050405020304" pitchFamily="18" charset="0"/>
                  <a:ea typeface="SimSun" panose="02010600030101010101" pitchFamily="2" charset="-122"/>
                  <a:cs typeface="Times New Roman" panose="02020603050405020304" pitchFamily="18" charset="0"/>
                </a:endParaRPr>
              </a:p>
              <a:p>
                <a:pPr marL="0" indent="0">
                  <a:buNone/>
                </a:pPr>
                <a:endParaRPr lang="en-US" sz="1900" dirty="0"/>
              </a:p>
            </p:txBody>
          </p:sp>
        </mc:Choice>
        <mc:Fallback xmlns="">
          <p:sp>
            <p:nvSpPr>
              <p:cNvPr id="3" name="Content Placeholder 2">
                <a:extLst>
                  <a:ext uri="{FF2B5EF4-FFF2-40B4-BE49-F238E27FC236}">
                    <a16:creationId xmlns:a16="http://schemas.microsoft.com/office/drawing/2014/main" id="{F9E30AEB-E425-30FB-E1C8-F9F85EC5C78B}"/>
                  </a:ext>
                </a:extLst>
              </p:cNvPr>
              <p:cNvSpPr>
                <a:spLocks noGrp="1" noRot="1" noChangeAspect="1" noMove="1" noResize="1" noEditPoints="1" noAdjustHandles="1" noChangeArrowheads="1" noChangeShapeType="1" noTextEdit="1"/>
              </p:cNvSpPr>
              <p:nvPr>
                <p:ph idx="1"/>
              </p:nvPr>
            </p:nvSpPr>
            <p:spPr>
              <a:xfrm>
                <a:off x="239151" y="829990"/>
                <a:ext cx="11662117" cy="5526359"/>
              </a:xfrm>
              <a:blipFill>
                <a:blip r:embed="rId2"/>
                <a:stretch>
                  <a:fillRect l="-470" t="-551" r="-523" b="-992"/>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4E884744-56EA-DA6A-D629-201089FD589B}"/>
              </a:ext>
            </a:extLst>
          </p:cNvPr>
          <p:cNvSpPr>
            <a:spLocks noGrp="1"/>
          </p:cNvSpPr>
          <p:nvPr>
            <p:ph type="dt" sz="half" idx="10"/>
          </p:nvPr>
        </p:nvSpPr>
        <p:spPr/>
        <p:txBody>
          <a:bodyPr/>
          <a:lstStyle/>
          <a:p>
            <a:r>
              <a:rPr lang="en-US"/>
              <a:t>15/01/2023</a:t>
            </a:r>
          </a:p>
        </p:txBody>
      </p:sp>
      <p:sp>
        <p:nvSpPr>
          <p:cNvPr id="5" name="Footer Placeholder 4">
            <a:extLst>
              <a:ext uri="{FF2B5EF4-FFF2-40B4-BE49-F238E27FC236}">
                <a16:creationId xmlns:a16="http://schemas.microsoft.com/office/drawing/2014/main" id="{EFE27E8B-1CE5-6B38-C2DB-46BDD479A849}"/>
              </a:ext>
            </a:extLst>
          </p:cNvPr>
          <p:cNvSpPr>
            <a:spLocks noGrp="1"/>
          </p:cNvSpPr>
          <p:nvPr>
            <p:ph type="ftr" sz="quarter" idx="11"/>
          </p:nvPr>
        </p:nvSpPr>
        <p:spPr/>
        <p:txBody>
          <a:bodyPr/>
          <a:lstStyle/>
          <a:p>
            <a:r>
              <a:rPr lang="en-US"/>
              <a:t>Support Vector Machine - Loc Nguyen</a:t>
            </a:r>
          </a:p>
        </p:txBody>
      </p:sp>
      <p:sp>
        <p:nvSpPr>
          <p:cNvPr id="6" name="Slide Number Placeholder 5">
            <a:extLst>
              <a:ext uri="{FF2B5EF4-FFF2-40B4-BE49-F238E27FC236}">
                <a16:creationId xmlns:a16="http://schemas.microsoft.com/office/drawing/2014/main" id="{21C1427D-53B3-1694-B21A-6C675AA94F96}"/>
              </a:ext>
            </a:extLst>
          </p:cNvPr>
          <p:cNvSpPr>
            <a:spLocks noGrp="1"/>
          </p:cNvSpPr>
          <p:nvPr>
            <p:ph type="sldNum" sz="quarter" idx="12"/>
          </p:nvPr>
        </p:nvSpPr>
        <p:spPr/>
        <p:txBody>
          <a:bodyPr/>
          <a:lstStyle/>
          <a:p>
            <a:fld id="{5DB5036F-1FF2-46C4-8D2B-59C7E3B91952}" type="slidenum">
              <a:rPr lang="en-US" smtClean="0"/>
              <a:pPr/>
              <a:t>14</a:t>
            </a:fld>
            <a:endParaRPr lang="en-US"/>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5ECAD513-5C68-3F8B-9ABD-DAA3BFAC9ADA}"/>
                  </a:ext>
                </a:extLst>
              </p:cNvPr>
              <p:cNvSpPr txBox="1"/>
              <p:nvPr/>
            </p:nvSpPr>
            <p:spPr>
              <a:xfrm>
                <a:off x="290732" y="4290645"/>
                <a:ext cx="7657514" cy="1263936"/>
              </a:xfrm>
              <a:prstGeom prst="rect">
                <a:avLst/>
              </a:prstGeom>
              <a:noFill/>
            </p:spPr>
            <p:txBody>
              <a:bodyPr wrap="square" rtlCol="0">
                <a:spAutoFit/>
              </a:bodyPr>
              <a:lstStyle/>
              <a:p>
                <a:pPr algn="just"/>
                <a:r>
                  <a:rPr lang="en-US" sz="1900" dirty="0">
                    <a:effectLst/>
                    <a:latin typeface="Times New Roman" panose="02020603050405020304" pitchFamily="18" charset="0"/>
                    <a:ea typeface="SimSun" panose="02010600030101010101" pitchFamily="2" charset="-122"/>
                    <a:cs typeface="Times New Roman" panose="02020603050405020304" pitchFamily="18" charset="0"/>
                  </a:rPr>
                  <a:t>In equation 1.8, the condition from zero partial derivatives </a:t>
                </a:r>
                <a14:m>
                  <m:oMath xmlns:m="http://schemas.openxmlformats.org/officeDocument/2006/math">
                    <m:r>
                      <a:rPr lang="en-US" sz="1900" i="1">
                        <a:effectLst/>
                        <a:latin typeface="Cambria Math" panose="02040503050406030204" pitchFamily="18" charset="0"/>
                        <a:ea typeface="SimSun" panose="02010600030101010101" pitchFamily="2" charset="-122"/>
                        <a:cs typeface="Times New Roman" panose="02020603050405020304" pitchFamily="18" charset="0"/>
                      </a:rPr>
                      <m:t>𝑊</m:t>
                    </m:r>
                    <m:r>
                      <a:rPr lang="en-US" sz="1900" i="1">
                        <a:effectLst/>
                        <a:latin typeface="Cambria Math" panose="02040503050406030204" pitchFamily="18" charset="0"/>
                        <a:ea typeface="SimSun" panose="02010600030101010101" pitchFamily="2" charset="-122"/>
                        <a:cs typeface="Times New Roman" panose="02020603050405020304" pitchFamily="18" charset="0"/>
                      </a:rPr>
                      <m:t>=</m:t>
                    </m:r>
                    <m:nary>
                      <m:naryPr>
                        <m:chr m:val="∑"/>
                        <m:limLoc m:val="undOvr"/>
                        <m:ctrlPr>
                          <a:rPr lang="en-US" sz="1900" i="1">
                            <a:effectLst/>
                            <a:latin typeface="Cambria Math" panose="02040503050406030204" pitchFamily="18" charset="0"/>
                          </a:rPr>
                        </m:ctrlPr>
                      </m:naryPr>
                      <m:sub>
                        <m:r>
                          <a:rPr lang="en-US" sz="1900" i="1">
                            <a:effectLst/>
                            <a:latin typeface="Cambria Math" panose="02040503050406030204" pitchFamily="18" charset="0"/>
                            <a:ea typeface="SimSun" panose="02010600030101010101" pitchFamily="2" charset="-122"/>
                            <a:cs typeface="Times New Roman" panose="02020603050405020304" pitchFamily="18" charset="0"/>
                          </a:rPr>
                          <m:t>𝑖</m:t>
                        </m:r>
                        <m:r>
                          <a:rPr lang="en-US" sz="1900" i="1">
                            <a:effectLst/>
                            <a:latin typeface="Cambria Math" panose="02040503050406030204" pitchFamily="18" charset="0"/>
                            <a:ea typeface="SimSun" panose="02010600030101010101" pitchFamily="2" charset="-122"/>
                            <a:cs typeface="Times New Roman" panose="02020603050405020304" pitchFamily="18" charset="0"/>
                          </a:rPr>
                          <m:t>=1</m:t>
                        </m:r>
                      </m:sub>
                      <m:sup>
                        <m:r>
                          <a:rPr lang="en-US" sz="1900" i="1">
                            <a:effectLst/>
                            <a:latin typeface="Cambria Math" panose="02040503050406030204" pitchFamily="18" charset="0"/>
                            <a:ea typeface="SimSun" panose="02010600030101010101" pitchFamily="2" charset="-122"/>
                            <a:cs typeface="Times New Roman" panose="02020603050405020304" pitchFamily="18" charset="0"/>
                          </a:rPr>
                          <m:t>𝑛</m:t>
                        </m:r>
                      </m:sup>
                      <m:e>
                        <m:sSub>
                          <m:sSubPr>
                            <m:ctrlPr>
                              <a:rPr lang="en-US" sz="1900" i="1">
                                <a:effectLst/>
                                <a:latin typeface="Cambria Math" panose="02040503050406030204" pitchFamily="18" charset="0"/>
                              </a:rPr>
                            </m:ctrlPr>
                          </m:sSubPr>
                          <m:e>
                            <m:r>
                              <a:rPr lang="en-US" sz="1900" i="1">
                                <a:effectLst/>
                                <a:latin typeface="Cambria Math" panose="02040503050406030204" pitchFamily="18" charset="0"/>
                                <a:ea typeface="SimSun" panose="02010600030101010101" pitchFamily="2" charset="-122"/>
                                <a:cs typeface="Times New Roman" panose="02020603050405020304" pitchFamily="18" charset="0"/>
                              </a:rPr>
                              <m:t>𝜆</m:t>
                            </m:r>
                          </m:e>
                          <m:sub>
                            <m:r>
                              <a:rPr lang="en-US" sz="1900" i="1">
                                <a:effectLst/>
                                <a:latin typeface="Cambria Math" panose="02040503050406030204" pitchFamily="18" charset="0"/>
                                <a:ea typeface="SimSun" panose="02010600030101010101" pitchFamily="2" charset="-122"/>
                                <a:cs typeface="Times New Roman" panose="02020603050405020304" pitchFamily="18" charset="0"/>
                              </a:rPr>
                              <m:t>𝑖</m:t>
                            </m:r>
                          </m:sub>
                        </m:sSub>
                        <m:sSub>
                          <m:sSubPr>
                            <m:ctrlPr>
                              <a:rPr lang="en-US" sz="1900" i="1">
                                <a:effectLst/>
                                <a:latin typeface="Cambria Math" panose="02040503050406030204" pitchFamily="18" charset="0"/>
                              </a:rPr>
                            </m:ctrlPr>
                          </m:sSubPr>
                          <m:e>
                            <m:r>
                              <a:rPr lang="en-US" sz="1900" i="1">
                                <a:effectLst/>
                                <a:latin typeface="Cambria Math" panose="02040503050406030204" pitchFamily="18" charset="0"/>
                                <a:ea typeface="SimSun" panose="02010600030101010101" pitchFamily="2" charset="-122"/>
                                <a:cs typeface="Times New Roman" panose="02020603050405020304" pitchFamily="18" charset="0"/>
                              </a:rPr>
                              <m:t>𝑦</m:t>
                            </m:r>
                          </m:e>
                          <m:sub>
                            <m:r>
                              <a:rPr lang="en-US" sz="1900" i="1">
                                <a:effectLst/>
                                <a:latin typeface="Cambria Math" panose="02040503050406030204" pitchFamily="18" charset="0"/>
                                <a:ea typeface="SimSun" panose="02010600030101010101" pitchFamily="2" charset="-122"/>
                                <a:cs typeface="Times New Roman" panose="02020603050405020304" pitchFamily="18" charset="0"/>
                              </a:rPr>
                              <m:t>𝑖</m:t>
                            </m:r>
                          </m:sub>
                        </m:sSub>
                        <m:sSub>
                          <m:sSubPr>
                            <m:ctrlPr>
                              <a:rPr lang="en-US" sz="1900" i="1">
                                <a:effectLst/>
                                <a:latin typeface="Cambria Math" panose="02040503050406030204" pitchFamily="18" charset="0"/>
                              </a:rPr>
                            </m:ctrlPr>
                          </m:sSubPr>
                          <m:e>
                            <m:r>
                              <a:rPr lang="en-US" sz="19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1900" i="1">
                                <a:effectLst/>
                                <a:latin typeface="Cambria Math" panose="02040503050406030204" pitchFamily="18" charset="0"/>
                                <a:ea typeface="SimSun" panose="02010600030101010101" pitchFamily="2" charset="-122"/>
                                <a:cs typeface="Times New Roman" panose="02020603050405020304" pitchFamily="18" charset="0"/>
                              </a:rPr>
                              <m:t>𝑖</m:t>
                            </m:r>
                          </m:sub>
                        </m:sSub>
                      </m:e>
                    </m:nary>
                  </m:oMath>
                </a14:m>
                <a:r>
                  <a:rPr lang="en-US" sz="1900" dirty="0">
                    <a:effectLst/>
                    <a:latin typeface="Times New Roman" panose="02020603050405020304" pitchFamily="18" charset="0"/>
                    <a:ea typeface="SimSun" panose="02010600030101010101" pitchFamily="2" charset="-122"/>
                    <a:cs typeface="Times New Roman" panose="02020603050405020304" pitchFamily="18" charset="0"/>
                  </a:rPr>
                  <a:t>, </a:t>
                </a:r>
                <a14:m>
                  <m:oMath xmlns:m="http://schemas.openxmlformats.org/officeDocument/2006/math">
                    <m:nary>
                      <m:naryPr>
                        <m:chr m:val="∑"/>
                        <m:limLoc m:val="undOvr"/>
                        <m:ctrlPr>
                          <a:rPr lang="en-US" sz="1900" i="1">
                            <a:effectLst/>
                            <a:latin typeface="Cambria Math" panose="02040503050406030204" pitchFamily="18" charset="0"/>
                          </a:rPr>
                        </m:ctrlPr>
                      </m:naryPr>
                      <m:sub>
                        <m:r>
                          <a:rPr lang="en-US" sz="1900" i="1">
                            <a:effectLst/>
                            <a:latin typeface="Cambria Math" panose="02040503050406030204" pitchFamily="18" charset="0"/>
                            <a:ea typeface="SimSun" panose="02010600030101010101" pitchFamily="2" charset="-122"/>
                            <a:cs typeface="Times New Roman" panose="02020603050405020304" pitchFamily="18" charset="0"/>
                          </a:rPr>
                          <m:t>𝑖</m:t>
                        </m:r>
                        <m:r>
                          <a:rPr lang="en-US" sz="1900" i="1">
                            <a:effectLst/>
                            <a:latin typeface="Cambria Math" panose="02040503050406030204" pitchFamily="18" charset="0"/>
                            <a:ea typeface="SimSun" panose="02010600030101010101" pitchFamily="2" charset="-122"/>
                            <a:cs typeface="Times New Roman" panose="02020603050405020304" pitchFamily="18" charset="0"/>
                          </a:rPr>
                          <m:t>=1</m:t>
                        </m:r>
                      </m:sub>
                      <m:sup>
                        <m:r>
                          <a:rPr lang="en-US" sz="1900" i="1">
                            <a:effectLst/>
                            <a:latin typeface="Cambria Math" panose="02040503050406030204" pitchFamily="18" charset="0"/>
                            <a:ea typeface="SimSun" panose="02010600030101010101" pitchFamily="2" charset="-122"/>
                            <a:cs typeface="Times New Roman" panose="02020603050405020304" pitchFamily="18" charset="0"/>
                          </a:rPr>
                          <m:t>𝑛</m:t>
                        </m:r>
                      </m:sup>
                      <m:e>
                        <m:sSub>
                          <m:sSubPr>
                            <m:ctrlPr>
                              <a:rPr lang="en-US" sz="1900" i="1">
                                <a:effectLst/>
                                <a:latin typeface="Cambria Math" panose="02040503050406030204" pitchFamily="18" charset="0"/>
                              </a:rPr>
                            </m:ctrlPr>
                          </m:sSubPr>
                          <m:e>
                            <m:r>
                              <a:rPr lang="en-US" sz="1900" i="1">
                                <a:effectLst/>
                                <a:latin typeface="Cambria Math" panose="02040503050406030204" pitchFamily="18" charset="0"/>
                                <a:ea typeface="SimSun" panose="02010600030101010101" pitchFamily="2" charset="-122"/>
                                <a:cs typeface="Times New Roman" panose="02020603050405020304" pitchFamily="18" charset="0"/>
                              </a:rPr>
                              <m:t>𝜆</m:t>
                            </m:r>
                          </m:e>
                          <m:sub>
                            <m:r>
                              <a:rPr lang="en-US" sz="1900" i="1">
                                <a:effectLst/>
                                <a:latin typeface="Cambria Math" panose="02040503050406030204" pitchFamily="18" charset="0"/>
                                <a:ea typeface="SimSun" panose="02010600030101010101" pitchFamily="2" charset="-122"/>
                                <a:cs typeface="Times New Roman" panose="02020603050405020304" pitchFamily="18" charset="0"/>
                              </a:rPr>
                              <m:t>𝑖</m:t>
                            </m:r>
                          </m:sub>
                        </m:sSub>
                        <m:sSub>
                          <m:sSubPr>
                            <m:ctrlPr>
                              <a:rPr lang="en-US" sz="1900" i="1">
                                <a:effectLst/>
                                <a:latin typeface="Cambria Math" panose="02040503050406030204" pitchFamily="18" charset="0"/>
                              </a:rPr>
                            </m:ctrlPr>
                          </m:sSubPr>
                          <m:e>
                            <m:r>
                              <a:rPr lang="en-US" sz="1900" i="1">
                                <a:effectLst/>
                                <a:latin typeface="Cambria Math" panose="02040503050406030204" pitchFamily="18" charset="0"/>
                                <a:ea typeface="SimSun" panose="02010600030101010101" pitchFamily="2" charset="-122"/>
                                <a:cs typeface="Times New Roman" panose="02020603050405020304" pitchFamily="18" charset="0"/>
                              </a:rPr>
                              <m:t>𝑦</m:t>
                            </m:r>
                          </m:e>
                          <m:sub>
                            <m:r>
                              <a:rPr lang="en-US" sz="1900" i="1">
                                <a:effectLst/>
                                <a:latin typeface="Cambria Math" panose="02040503050406030204" pitchFamily="18" charset="0"/>
                                <a:ea typeface="SimSun" panose="02010600030101010101" pitchFamily="2" charset="-122"/>
                                <a:cs typeface="Times New Roman" panose="02020603050405020304" pitchFamily="18" charset="0"/>
                              </a:rPr>
                              <m:t>𝑖</m:t>
                            </m:r>
                          </m:sub>
                        </m:sSub>
                      </m:e>
                    </m:nary>
                    <m:r>
                      <a:rPr lang="en-US" sz="1900" i="1">
                        <a:effectLst/>
                        <a:latin typeface="Cambria Math" panose="02040503050406030204" pitchFamily="18" charset="0"/>
                        <a:ea typeface="SimSun" panose="02010600030101010101" pitchFamily="2" charset="-122"/>
                        <a:cs typeface="Times New Roman" panose="02020603050405020304" pitchFamily="18" charset="0"/>
                      </a:rPr>
                      <m:t>=0</m:t>
                    </m:r>
                  </m:oMath>
                </a14:m>
                <a:r>
                  <a:rPr lang="en-US" sz="1900" dirty="0">
                    <a:effectLst/>
                    <a:latin typeface="Times New Roman" panose="02020603050405020304" pitchFamily="18" charset="0"/>
                    <a:ea typeface="SimSun" panose="02010600030101010101" pitchFamily="2" charset="-122"/>
                    <a:cs typeface="Times New Roman" panose="02020603050405020304" pitchFamily="18" charset="0"/>
                  </a:rPr>
                  <a:t>, and </a:t>
                </a:r>
                <a:r>
                  <a:rPr lang="en-US" sz="1900" i="1" dirty="0" err="1">
                    <a:effectLst/>
                    <a:latin typeface="Times New Roman" panose="02020603050405020304" pitchFamily="18" charset="0"/>
                    <a:ea typeface="SimSun" panose="02010600030101010101" pitchFamily="2" charset="-122"/>
                    <a:cs typeface="Times New Roman" panose="02020603050405020304" pitchFamily="18" charset="0"/>
                  </a:rPr>
                  <a:t>λ</a:t>
                </a:r>
                <a:r>
                  <a:rPr lang="en-US" sz="1900" i="1" baseline="-25000" dirty="0" err="1">
                    <a:effectLst/>
                    <a:latin typeface="Times New Roman" panose="02020603050405020304" pitchFamily="18" charset="0"/>
                    <a:ea typeface="SimSun" panose="02010600030101010101" pitchFamily="2" charset="-122"/>
                    <a:cs typeface="Times New Roman" panose="02020603050405020304" pitchFamily="18" charset="0"/>
                  </a:rPr>
                  <a:t>i</a:t>
                </a:r>
                <a:r>
                  <a:rPr lang="en-US" sz="1900" dirty="0">
                    <a:effectLst/>
                    <a:latin typeface="Times New Roman" panose="02020603050405020304" pitchFamily="18" charset="0"/>
                    <a:ea typeface="SimSun" panose="02010600030101010101" pitchFamily="2" charset="-122"/>
                    <a:cs typeface="Times New Roman" panose="02020603050405020304" pitchFamily="18" charset="0"/>
                  </a:rPr>
                  <a:t> = </a:t>
                </a:r>
                <a:r>
                  <a:rPr lang="en-US" sz="1900" i="1" dirty="0">
                    <a:effectLst/>
                    <a:latin typeface="Times New Roman" panose="02020603050405020304" pitchFamily="18" charset="0"/>
                    <a:ea typeface="SimSun" panose="02010600030101010101" pitchFamily="2" charset="-122"/>
                    <a:cs typeface="Times New Roman" panose="02020603050405020304" pitchFamily="18" charset="0"/>
                  </a:rPr>
                  <a:t>C</a:t>
                </a:r>
                <a:r>
                  <a:rPr lang="en-US" sz="1900" dirty="0">
                    <a:effectLst/>
                    <a:latin typeface="Times New Roman" panose="02020603050405020304" pitchFamily="18" charset="0"/>
                    <a:ea typeface="SimSun" panose="02010600030101010101" pitchFamily="2" charset="-122"/>
                    <a:cs typeface="Times New Roman" panose="02020603050405020304" pitchFamily="18" charset="0"/>
                  </a:rPr>
                  <a:t> – </a:t>
                </a:r>
                <a:r>
                  <a:rPr lang="en-US" sz="1900" i="1" dirty="0" err="1">
                    <a:effectLst/>
                    <a:latin typeface="Times New Roman" panose="02020603050405020304" pitchFamily="18" charset="0"/>
                    <a:ea typeface="SimSun" panose="02010600030101010101" pitchFamily="2" charset="-122"/>
                    <a:cs typeface="Times New Roman" panose="02020603050405020304" pitchFamily="18" charset="0"/>
                  </a:rPr>
                  <a:t>μ</a:t>
                </a:r>
                <a:r>
                  <a:rPr lang="en-US" sz="1900" i="1" baseline="-25000" dirty="0" err="1">
                    <a:effectLst/>
                    <a:latin typeface="Times New Roman" panose="02020603050405020304" pitchFamily="18" charset="0"/>
                    <a:ea typeface="SimSun" panose="02010600030101010101" pitchFamily="2" charset="-122"/>
                    <a:cs typeface="Times New Roman" panose="02020603050405020304" pitchFamily="18" charset="0"/>
                  </a:rPr>
                  <a:t>i</a:t>
                </a:r>
                <a:r>
                  <a:rPr lang="en-US" sz="1900" dirty="0">
                    <a:effectLst/>
                    <a:latin typeface="Times New Roman" panose="02020603050405020304" pitchFamily="18" charset="0"/>
                    <a:ea typeface="SimSun" panose="02010600030101010101" pitchFamily="2" charset="-122"/>
                    <a:cs typeface="Times New Roman" panose="02020603050405020304" pitchFamily="18" charset="0"/>
                  </a:rPr>
                  <a:t> is called stationarity condition whereas the condition </a:t>
                </a:r>
                <a:r>
                  <a:rPr lang="en-US" sz="1900" dirty="0">
                    <a:latin typeface="Times New Roman" panose="02020603050405020304" pitchFamily="18" charset="0"/>
                    <a:cs typeface="Times New Roman" panose="02020603050405020304" pitchFamily="18" charset="0"/>
                  </a:rPr>
                  <a:t>from nonnegative dual variables</a:t>
                </a:r>
                <a:r>
                  <a:rPr lang="en-US" sz="19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900" i="1" dirty="0" err="1">
                    <a:effectLst/>
                    <a:latin typeface="Times New Roman" panose="02020603050405020304" pitchFamily="18" charset="0"/>
                    <a:ea typeface="SimSun" panose="02010600030101010101" pitchFamily="2" charset="-122"/>
                    <a:cs typeface="Times New Roman" panose="02020603050405020304" pitchFamily="18" charset="0"/>
                  </a:rPr>
                  <a:t>λ</a:t>
                </a:r>
                <a:r>
                  <a:rPr lang="en-US" sz="1900" i="1" baseline="-25000" dirty="0" err="1">
                    <a:effectLst/>
                    <a:latin typeface="Times New Roman" panose="02020603050405020304" pitchFamily="18" charset="0"/>
                    <a:ea typeface="SimSun" panose="02010600030101010101" pitchFamily="2" charset="-122"/>
                    <a:cs typeface="Times New Roman" panose="02020603050405020304" pitchFamily="18" charset="0"/>
                  </a:rPr>
                  <a:t>i</a:t>
                </a:r>
                <a:r>
                  <a:rPr lang="en-US" sz="1900" dirty="0">
                    <a:effectLst/>
                    <a:latin typeface="Times New Roman" panose="02020603050405020304" pitchFamily="18" charset="0"/>
                    <a:ea typeface="SimSun" panose="02010600030101010101" pitchFamily="2" charset="-122"/>
                    <a:cs typeface="Times New Roman" panose="02020603050405020304" pitchFamily="18" charset="0"/>
                  </a:rPr>
                  <a:t> ≥ 0 and </a:t>
                </a:r>
                <a:r>
                  <a:rPr lang="en-US" sz="1900" i="1" dirty="0" err="1">
                    <a:effectLst/>
                    <a:latin typeface="Times New Roman" panose="02020603050405020304" pitchFamily="18" charset="0"/>
                    <a:ea typeface="SimSun" panose="02010600030101010101" pitchFamily="2" charset="-122"/>
                    <a:cs typeface="Times New Roman" panose="02020603050405020304" pitchFamily="18" charset="0"/>
                  </a:rPr>
                  <a:t>μ</a:t>
                </a:r>
                <a:r>
                  <a:rPr lang="en-US" sz="1900" i="1" baseline="-25000" dirty="0" err="1">
                    <a:effectLst/>
                    <a:latin typeface="Times New Roman" panose="02020603050405020304" pitchFamily="18" charset="0"/>
                    <a:ea typeface="SimSun" panose="02010600030101010101" pitchFamily="2" charset="-122"/>
                    <a:cs typeface="Times New Roman" panose="02020603050405020304" pitchFamily="18" charset="0"/>
                  </a:rPr>
                  <a:t>i</a:t>
                </a:r>
                <a:r>
                  <a:rPr lang="en-US" sz="1900" dirty="0">
                    <a:effectLst/>
                    <a:latin typeface="Times New Roman" panose="02020603050405020304" pitchFamily="18" charset="0"/>
                    <a:ea typeface="SimSun" panose="02010600030101010101" pitchFamily="2" charset="-122"/>
                    <a:cs typeface="Times New Roman" panose="02020603050405020304" pitchFamily="18" charset="0"/>
                  </a:rPr>
                  <a:t> ≥ 0 is called dual feasibility condition.</a:t>
                </a:r>
                <a:endParaRPr lang="en-US" sz="1900" dirty="0">
                  <a:latin typeface="Times New Roman" panose="02020603050405020304" pitchFamily="18" charset="0"/>
                  <a:cs typeface="Times New Roman" panose="02020603050405020304" pitchFamily="18" charset="0"/>
                </a:endParaRPr>
              </a:p>
            </p:txBody>
          </p:sp>
        </mc:Choice>
        <mc:Fallback xmlns="">
          <p:sp>
            <p:nvSpPr>
              <p:cNvPr id="7" name="TextBox 6">
                <a:extLst>
                  <a:ext uri="{FF2B5EF4-FFF2-40B4-BE49-F238E27FC236}">
                    <a16:creationId xmlns:a16="http://schemas.microsoft.com/office/drawing/2014/main" id="{5ECAD513-5C68-3F8B-9ABD-DAA3BFAC9ADA}"/>
                  </a:ext>
                </a:extLst>
              </p:cNvPr>
              <p:cNvSpPr txBox="1">
                <a:spLocks noRot="1" noChangeAspect="1" noMove="1" noResize="1" noEditPoints="1" noAdjustHandles="1" noChangeArrowheads="1" noChangeShapeType="1" noTextEdit="1"/>
              </p:cNvSpPr>
              <p:nvPr/>
            </p:nvSpPr>
            <p:spPr>
              <a:xfrm>
                <a:off x="290732" y="4290645"/>
                <a:ext cx="7657514" cy="1263936"/>
              </a:xfrm>
              <a:prstGeom prst="rect">
                <a:avLst/>
              </a:prstGeom>
              <a:blipFill>
                <a:blip r:embed="rId3"/>
                <a:stretch>
                  <a:fillRect l="-4618" t="-35749" r="-717" b="-9179"/>
                </a:stretch>
              </a:blipFill>
            </p:spPr>
            <p:txBody>
              <a:bodyPr/>
              <a:lstStyle/>
              <a:p>
                <a:r>
                  <a:rPr lang="en-US">
                    <a:noFill/>
                  </a:rPr>
                  <a:t> </a:t>
                </a:r>
              </a:p>
            </p:txBody>
          </p:sp>
        </mc:Fallback>
      </mc:AlternateContent>
    </p:spTree>
    <p:extLst>
      <p:ext uri="{BB962C8B-B14F-4D97-AF65-F5344CB8AC3E}">
        <p14:creationId xmlns:p14="http://schemas.microsoft.com/office/powerpoint/2010/main" val="26843303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5F67C-C34A-1090-2C6C-ED0ADBB37AA9}"/>
              </a:ext>
            </a:extLst>
          </p:cNvPr>
          <p:cNvSpPr>
            <a:spLocks noGrp="1"/>
          </p:cNvSpPr>
          <p:nvPr>
            <p:ph type="title"/>
          </p:nvPr>
        </p:nvSpPr>
        <p:spPr/>
        <p:txBody>
          <a:bodyPr/>
          <a:lstStyle/>
          <a:p>
            <a:r>
              <a:rPr lang="en-US"/>
              <a:t>1. Support vector machine</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B1DA130-7774-2098-A3F8-A8A035F99547}"/>
                  </a:ext>
                </a:extLst>
              </p:cNvPr>
              <p:cNvSpPr>
                <a:spLocks noGrp="1"/>
              </p:cNvSpPr>
              <p:nvPr>
                <p:ph idx="1"/>
              </p:nvPr>
            </p:nvSpPr>
            <p:spPr>
              <a:xfrm>
                <a:off x="140677" y="914399"/>
                <a:ext cx="11901268" cy="5176066"/>
              </a:xfrm>
            </p:spPr>
            <p:txBody>
              <a:bodyPr>
                <a:noAutofit/>
              </a:bodyPr>
              <a:lstStyle/>
              <a:p>
                <a:pPr marL="0" marR="0" indent="0" algn="just">
                  <a:spcBef>
                    <a:spcPts val="0"/>
                  </a:spcBef>
                  <a:spcAft>
                    <a:spcPts val="0"/>
                  </a:spcAft>
                  <a:buNone/>
                </a:pP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It is required to determine Lagrange multipliers </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λ=</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λ</a:t>
                </a:r>
                <a:r>
                  <a:rPr lang="en-US" sz="2000" baseline="-25000" dirty="0">
                    <a:effectLst/>
                    <a:latin typeface="Times New Roman" panose="02020603050405020304" pitchFamily="18" charset="0"/>
                    <a:ea typeface="SimSun" panose="02010600030101010101" pitchFamily="2" charset="-122"/>
                    <a:cs typeface="Times New Roman" panose="02020603050405020304" pitchFamily="18" charset="0"/>
                  </a:rPr>
                  <a:t>1</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λ</a:t>
                </a:r>
                <a:r>
                  <a:rPr lang="en-US" sz="2000" baseline="-25000" dirty="0">
                    <a:effectLst/>
                    <a:latin typeface="Times New Roman" panose="02020603050405020304" pitchFamily="18" charset="0"/>
                    <a:ea typeface="SimSun" panose="02010600030101010101" pitchFamily="2" charset="-122"/>
                    <a:cs typeface="Times New Roman" panose="02020603050405020304" pitchFamily="18" charset="0"/>
                  </a:rPr>
                  <a:t>2</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2000" i="1" dirty="0" err="1">
                    <a:effectLst/>
                    <a:latin typeface="Times New Roman" panose="02020603050405020304" pitchFamily="18" charset="0"/>
                    <a:ea typeface="SimSun" panose="02010600030101010101" pitchFamily="2" charset="-122"/>
                    <a:cs typeface="Times New Roman" panose="02020603050405020304" pitchFamily="18" charset="0"/>
                  </a:rPr>
                  <a:t>λ</a:t>
                </a:r>
                <a:r>
                  <a:rPr lang="en-US" sz="2000" i="1" baseline="-25000" dirty="0" err="1">
                    <a:effectLst/>
                    <a:latin typeface="Times New Roman" panose="02020603050405020304" pitchFamily="18" charset="0"/>
                    <a:ea typeface="SimSun" panose="02010600030101010101" pitchFamily="2" charset="-122"/>
                    <a:cs typeface="Times New Roman" panose="02020603050405020304" pitchFamily="18" charset="0"/>
                  </a:rPr>
                  <a:t>n</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in order to evaluate </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W</a:t>
                </a:r>
                <a:r>
                  <a:rPr lang="en-US" sz="2000" i="1" baseline="30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Substituting equation 1.8 into </a:t>
                </a:r>
                <a:r>
                  <a:rPr lang="en-US" sz="2000" dirty="0" err="1">
                    <a:effectLst/>
                    <a:latin typeface="Times New Roman" panose="02020603050405020304" pitchFamily="18" charset="0"/>
                    <a:ea typeface="SimSun" panose="02010600030101010101" pitchFamily="2" charset="-122"/>
                    <a:cs typeface="Times New Roman" panose="02020603050405020304" pitchFamily="18" charset="0"/>
                  </a:rPr>
                  <a:t>Lagrangian</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function </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L</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W</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b</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ξ</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λ</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 μ</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specified by equation 1.6, we have:</a:t>
                </a: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r>
                        <a:rPr lang="en-US" sz="2000" i="1">
                          <a:effectLst/>
                          <a:latin typeface="Cambria Math" panose="02040503050406030204" pitchFamily="18" charset="0"/>
                          <a:ea typeface="SimSun" panose="02010600030101010101" pitchFamily="2" charset="-122"/>
                          <a:cs typeface="Times New Roman" panose="02020603050405020304" pitchFamily="18" charset="0"/>
                        </a:rPr>
                        <m:t>𝑙</m:t>
                      </m:r>
                      <m:d>
                        <m:d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2000" i="1">
                              <a:effectLst/>
                              <a:latin typeface="Cambria Math" panose="02040503050406030204" pitchFamily="18" charset="0"/>
                              <a:ea typeface="SimSun" panose="02010600030101010101" pitchFamily="2" charset="-122"/>
                              <a:cs typeface="Times New Roman" panose="02020603050405020304" pitchFamily="18" charset="0"/>
                            </a:rPr>
                            <m:t>𝜆</m:t>
                          </m:r>
                        </m:e>
                      </m:d>
                      <m:r>
                        <a:rPr lang="en-US" sz="2000" i="1">
                          <a:effectLst/>
                          <a:latin typeface="Cambria Math" panose="02040503050406030204" pitchFamily="18" charset="0"/>
                          <a:ea typeface="SimSun" panose="02010600030101010101" pitchFamily="2" charset="-122"/>
                          <a:cs typeface="Times New Roman" panose="02020603050405020304" pitchFamily="18" charset="0"/>
                        </a:rPr>
                        <m:t>=</m:t>
                      </m:r>
                      <m:func>
                        <m:func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funcPr>
                        <m:fName>
                          <m:limLow>
                            <m:limLow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limLowPr>
                            <m:e>
                              <m:r>
                                <m:rPr>
                                  <m:sty m:val="p"/>
                                </m:rPr>
                                <a:rPr lang="en-US" sz="2000">
                                  <a:effectLst/>
                                  <a:latin typeface="Cambria Math" panose="02040503050406030204" pitchFamily="18" charset="0"/>
                                  <a:ea typeface="SimSun" panose="02010600030101010101" pitchFamily="2" charset="-122"/>
                                  <a:cs typeface="Times New Roman" panose="02020603050405020304" pitchFamily="18" charset="0"/>
                                </a:rPr>
                                <m:t>min</m:t>
                              </m:r>
                            </m:e>
                            <m:lim>
                              <m:r>
                                <a:rPr lang="en-US" sz="2000" i="1">
                                  <a:effectLst/>
                                  <a:latin typeface="Cambria Math" panose="02040503050406030204" pitchFamily="18" charset="0"/>
                                  <a:ea typeface="SimSun" panose="02010600030101010101" pitchFamily="2" charset="-122"/>
                                  <a:cs typeface="Times New Roman" panose="02020603050405020304" pitchFamily="18" charset="0"/>
                                </a:rPr>
                                <m:t>𝑊</m:t>
                              </m:r>
                              <m:r>
                                <a:rPr lang="en-US" sz="2000" i="1">
                                  <a:effectLst/>
                                  <a:latin typeface="Cambria Math" panose="02040503050406030204" pitchFamily="18" charset="0"/>
                                  <a:ea typeface="SimSun" panose="02010600030101010101" pitchFamily="2" charset="-122"/>
                                  <a:cs typeface="Times New Roman" panose="02020603050405020304" pitchFamily="18" charset="0"/>
                                </a:rPr>
                                <m:t>,</m:t>
                              </m:r>
                              <m:r>
                                <a:rPr lang="en-US" sz="2000" i="1">
                                  <a:effectLst/>
                                  <a:latin typeface="Cambria Math" panose="02040503050406030204" pitchFamily="18" charset="0"/>
                                  <a:ea typeface="SimSun" panose="02010600030101010101" pitchFamily="2" charset="-122"/>
                                  <a:cs typeface="Times New Roman" panose="02020603050405020304" pitchFamily="18" charset="0"/>
                                </a:rPr>
                                <m:t>𝑏</m:t>
                              </m:r>
                            </m:lim>
                          </m:limLow>
                        </m:fName>
                        <m:e>
                          <m:r>
                            <a:rPr lang="en-US" sz="2000" i="1">
                              <a:effectLst/>
                              <a:latin typeface="Cambria Math" panose="02040503050406030204" pitchFamily="18" charset="0"/>
                              <a:ea typeface="SimSun" panose="02010600030101010101" pitchFamily="2" charset="-122"/>
                              <a:cs typeface="Times New Roman" panose="02020603050405020304" pitchFamily="18" charset="0"/>
                            </a:rPr>
                            <m:t>𝐿</m:t>
                          </m:r>
                          <m:d>
                            <m:d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𝑊</m:t>
                              </m:r>
                              <m:r>
                                <a:rPr lang="en-US" sz="2000" i="1">
                                  <a:effectLst/>
                                  <a:latin typeface="Cambria Math" panose="02040503050406030204" pitchFamily="18" charset="0"/>
                                  <a:ea typeface="SimSun" panose="02010600030101010101" pitchFamily="2" charset="-122"/>
                                  <a:cs typeface="Times New Roman" panose="02020603050405020304" pitchFamily="18" charset="0"/>
                                </a:rPr>
                                <m:t>,</m:t>
                              </m:r>
                              <m:r>
                                <a:rPr lang="en-US" sz="2000" i="1">
                                  <a:effectLst/>
                                  <a:latin typeface="Cambria Math" panose="02040503050406030204" pitchFamily="18" charset="0"/>
                                  <a:ea typeface="SimSun" panose="02010600030101010101" pitchFamily="2" charset="-122"/>
                                  <a:cs typeface="Times New Roman" panose="02020603050405020304" pitchFamily="18" charset="0"/>
                                </a:rPr>
                                <m:t>𝑏</m:t>
                              </m:r>
                              <m:r>
                                <a:rPr lang="en-US" sz="2000" i="1">
                                  <a:effectLst/>
                                  <a:latin typeface="Cambria Math" panose="02040503050406030204" pitchFamily="18" charset="0"/>
                                  <a:ea typeface="SimSun" panose="02010600030101010101" pitchFamily="2" charset="-122"/>
                                  <a:cs typeface="Times New Roman" panose="02020603050405020304" pitchFamily="18" charset="0"/>
                                </a:rPr>
                                <m:t>,</m:t>
                              </m:r>
                              <m:r>
                                <a:rPr lang="en-US" sz="2000" i="1">
                                  <a:effectLst/>
                                  <a:latin typeface="Cambria Math" panose="02040503050406030204" pitchFamily="18" charset="0"/>
                                  <a:ea typeface="SimSun" panose="02010600030101010101" pitchFamily="2" charset="-122"/>
                                  <a:cs typeface="Times New Roman" panose="02020603050405020304" pitchFamily="18" charset="0"/>
                                </a:rPr>
                                <m:t>𝜉</m:t>
                              </m:r>
                              <m:r>
                                <a:rPr lang="en-US" sz="2000" i="1">
                                  <a:effectLst/>
                                  <a:latin typeface="Cambria Math" panose="02040503050406030204" pitchFamily="18" charset="0"/>
                                  <a:ea typeface="SimSun" panose="02010600030101010101" pitchFamily="2" charset="-122"/>
                                  <a:cs typeface="Times New Roman" panose="02020603050405020304" pitchFamily="18" charset="0"/>
                                </a:rPr>
                                <m:t>,</m:t>
                              </m:r>
                              <m:r>
                                <a:rPr lang="en-US" sz="2000" i="1">
                                  <a:effectLst/>
                                  <a:latin typeface="Cambria Math" panose="02040503050406030204" pitchFamily="18" charset="0"/>
                                  <a:ea typeface="SimSun" panose="02010600030101010101" pitchFamily="2" charset="-122"/>
                                  <a:cs typeface="Times New Roman" panose="02020603050405020304" pitchFamily="18" charset="0"/>
                                </a:rPr>
                                <m:t>𝜆</m:t>
                              </m:r>
                              <m:r>
                                <a:rPr lang="en-US" sz="2000" i="1">
                                  <a:effectLst/>
                                  <a:latin typeface="Cambria Math" panose="02040503050406030204" pitchFamily="18" charset="0"/>
                                  <a:ea typeface="SimSun" panose="02010600030101010101" pitchFamily="2" charset="-122"/>
                                  <a:cs typeface="Times New Roman" panose="02020603050405020304" pitchFamily="18" charset="0"/>
                                </a:rPr>
                                <m:t>,</m:t>
                              </m:r>
                              <m:r>
                                <a:rPr lang="en-US" sz="2000" i="1">
                                  <a:effectLst/>
                                  <a:latin typeface="Cambria Math" panose="02040503050406030204" pitchFamily="18" charset="0"/>
                                  <a:ea typeface="SimSun" panose="02010600030101010101" pitchFamily="2" charset="-122"/>
                                  <a:cs typeface="Times New Roman" panose="02020603050405020304" pitchFamily="18" charset="0"/>
                                </a:rPr>
                                <m:t>𝜇</m:t>
                              </m:r>
                            </m:e>
                          </m:d>
                        </m:e>
                      </m:func>
                      <m:r>
                        <a:rPr lang="en-US" sz="2000" i="1">
                          <a:effectLst/>
                          <a:latin typeface="Cambria Math" panose="02040503050406030204" pitchFamily="18" charset="0"/>
                          <a:ea typeface="SimSun" panose="02010600030101010101" pitchFamily="2" charset="-122"/>
                          <a:cs typeface="Times New Roman" panose="02020603050405020304" pitchFamily="18" charset="0"/>
                        </a:rPr>
                        <m:t>=</m:t>
                      </m:r>
                      <m:func>
                        <m:func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funcPr>
                        <m:fName>
                          <m:limLow>
                            <m:limLow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limLowPr>
                            <m:e>
                              <m:r>
                                <m:rPr>
                                  <m:sty m:val="p"/>
                                </m:rPr>
                                <a:rPr lang="en-US" sz="2000">
                                  <a:effectLst/>
                                  <a:latin typeface="Cambria Math" panose="02040503050406030204" pitchFamily="18" charset="0"/>
                                  <a:ea typeface="SimSun" panose="02010600030101010101" pitchFamily="2" charset="-122"/>
                                  <a:cs typeface="Times New Roman" panose="02020603050405020304" pitchFamily="18" charset="0"/>
                                </a:rPr>
                                <m:t>min</m:t>
                              </m:r>
                            </m:e>
                            <m:lim>
                              <m:r>
                                <a:rPr lang="en-US" sz="2000" i="1">
                                  <a:effectLst/>
                                  <a:latin typeface="Cambria Math" panose="02040503050406030204" pitchFamily="18" charset="0"/>
                                  <a:ea typeface="SimSun" panose="02010600030101010101" pitchFamily="2" charset="-122"/>
                                  <a:cs typeface="Times New Roman" panose="02020603050405020304" pitchFamily="18" charset="0"/>
                                </a:rPr>
                                <m:t>𝑊</m:t>
                              </m:r>
                              <m:r>
                                <a:rPr lang="en-US" sz="2000" i="1">
                                  <a:effectLst/>
                                  <a:latin typeface="Cambria Math" panose="02040503050406030204" pitchFamily="18" charset="0"/>
                                  <a:ea typeface="SimSun" panose="02010600030101010101" pitchFamily="2" charset="-122"/>
                                  <a:cs typeface="Times New Roman" panose="02020603050405020304" pitchFamily="18" charset="0"/>
                                </a:rPr>
                                <m:t>,</m:t>
                              </m:r>
                              <m:r>
                                <a:rPr lang="en-US" sz="2000" i="1">
                                  <a:effectLst/>
                                  <a:latin typeface="Cambria Math" panose="02040503050406030204" pitchFamily="18" charset="0"/>
                                  <a:ea typeface="SimSun" panose="02010600030101010101" pitchFamily="2" charset="-122"/>
                                  <a:cs typeface="Times New Roman" panose="02020603050405020304" pitchFamily="18" charset="0"/>
                                </a:rPr>
                                <m:t>𝑏</m:t>
                              </m:r>
                            </m:lim>
                          </m:limLow>
                        </m:fName>
                        <m:e>
                          <m:d>
                            <m:d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dPr>
                            <m:e>
                              <m:f>
                                <m:f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fPr>
                                <m:num>
                                  <m:r>
                                    <a:rPr lang="en-US" sz="2000" i="1">
                                      <a:effectLst/>
                                      <a:latin typeface="Cambria Math" panose="02040503050406030204" pitchFamily="18" charset="0"/>
                                      <a:ea typeface="SimSun" panose="02010600030101010101" pitchFamily="2" charset="-122"/>
                                      <a:cs typeface="Times New Roman" panose="02020603050405020304" pitchFamily="18" charset="0"/>
                                    </a:rPr>
                                    <m:t>1</m:t>
                                  </m:r>
                                </m:num>
                                <m:den>
                                  <m:r>
                                    <a:rPr lang="en-US" sz="2000" i="1">
                                      <a:effectLst/>
                                      <a:latin typeface="Cambria Math" panose="02040503050406030204" pitchFamily="18" charset="0"/>
                                      <a:ea typeface="SimSun" panose="02010600030101010101" pitchFamily="2" charset="-122"/>
                                      <a:cs typeface="Times New Roman" panose="02020603050405020304" pitchFamily="18" charset="0"/>
                                    </a:rPr>
                                    <m:t>2</m:t>
                                  </m:r>
                                </m:den>
                              </m:f>
                              <m:sSup>
                                <m:sSup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pPr>
                                <m:e>
                                  <m:d>
                                    <m:dPr>
                                      <m:begChr m:val="|"/>
                                      <m:endChr m:val="|"/>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2000" i="1" smtClean="0">
                                          <a:effectLst/>
                                          <a:latin typeface="Cambria Math" panose="02040503050406030204" pitchFamily="18" charset="0"/>
                                          <a:ea typeface="SimSun" panose="02010600030101010101" pitchFamily="2" charset="-122"/>
                                          <a:cs typeface="Times New Roman" panose="02020603050405020304" pitchFamily="18" charset="0"/>
                                        </a:rPr>
                                        <m:t>𝑊</m:t>
                                      </m:r>
                                    </m:e>
                                  </m:d>
                                </m:e>
                                <m:sup>
                                  <m:r>
                                    <a:rPr lang="en-US" sz="2000" i="1">
                                      <a:effectLst/>
                                      <a:latin typeface="Cambria Math" panose="02040503050406030204" pitchFamily="18" charset="0"/>
                                      <a:ea typeface="SimSun" panose="02010600030101010101" pitchFamily="2" charset="-122"/>
                                      <a:cs typeface="Times New Roman" panose="02020603050405020304" pitchFamily="18" charset="0"/>
                                    </a:rPr>
                                    <m:t>2</m:t>
                                  </m:r>
                                </m:sup>
                              </m:sSup>
                              <m:r>
                                <a:rPr lang="en-US" sz="2000" i="1">
                                  <a:effectLst/>
                                  <a:latin typeface="Cambria Math" panose="02040503050406030204" pitchFamily="18" charset="0"/>
                                  <a:ea typeface="SimSun" panose="02010600030101010101" pitchFamily="2" charset="-122"/>
                                  <a:cs typeface="Times New Roman" panose="02020603050405020304" pitchFamily="18" charset="0"/>
                                </a:rPr>
                                <m:t>−</m:t>
                              </m:r>
                              <m:r>
                                <a:rPr lang="en-US" sz="2000" i="1">
                                  <a:effectLst/>
                                  <a:latin typeface="Cambria Math" panose="02040503050406030204" pitchFamily="18" charset="0"/>
                                  <a:ea typeface="SimSun" panose="02010600030101010101" pitchFamily="2" charset="-122"/>
                                  <a:cs typeface="Times New Roman" panose="02020603050405020304" pitchFamily="18" charset="0"/>
                                </a:rPr>
                                <m:t>𝑊</m:t>
                              </m:r>
                              <m:r>
                                <a:rPr lang="en-US" sz="2000" i="1">
                                  <a:effectLst/>
                                  <a:latin typeface="Cambria Math" panose="02040503050406030204" pitchFamily="18" charset="0"/>
                                  <a:ea typeface="SimSun" panose="02010600030101010101" pitchFamily="2" charset="-122"/>
                                  <a:cs typeface="Times New Roman" panose="02020603050405020304" pitchFamily="18" charset="0"/>
                                </a:rPr>
                                <m:t>∘</m:t>
                              </m:r>
                              <m:d>
                                <m:d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dPr>
                                <m:e>
                                  <m:nary>
                                    <m:naryPr>
                                      <m:chr m:val="∑"/>
                                      <m:limLoc m:val="undOv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naryPr>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𝑖</m:t>
                                      </m:r>
                                      <m:r>
                                        <a:rPr lang="en-US" sz="2000" i="1">
                                          <a:effectLst/>
                                          <a:latin typeface="Cambria Math" panose="02040503050406030204" pitchFamily="18" charset="0"/>
                                          <a:ea typeface="SimSun" panose="02010600030101010101" pitchFamily="2" charset="-122"/>
                                          <a:cs typeface="Times New Roman" panose="02020603050405020304" pitchFamily="18" charset="0"/>
                                        </a:rPr>
                                        <m:t>=1</m:t>
                                      </m:r>
                                    </m:sub>
                                    <m:sup>
                                      <m:r>
                                        <a:rPr lang="en-US" sz="2000" i="1">
                                          <a:effectLst/>
                                          <a:latin typeface="Cambria Math" panose="02040503050406030204" pitchFamily="18" charset="0"/>
                                          <a:ea typeface="SimSun" panose="02010600030101010101" pitchFamily="2" charset="-122"/>
                                          <a:cs typeface="Times New Roman" panose="02020603050405020304" pitchFamily="18" charset="0"/>
                                        </a:rPr>
                                        <m:t>𝑛</m:t>
                                      </m:r>
                                    </m:sup>
                                    <m:e>
                                      <m:sSub>
                                        <m:sSub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𝜆</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𝑖</m:t>
                                          </m:r>
                                        </m:sub>
                                      </m:sSub>
                                      <m:sSub>
                                        <m:sSub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𝑦</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𝑖</m:t>
                                          </m:r>
                                        </m:sub>
                                      </m:sSub>
                                      <m:sSub>
                                        <m:sSub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𝑖</m:t>
                                          </m:r>
                                        </m:sub>
                                      </m:sSub>
                                    </m:e>
                                  </m:nary>
                                </m:e>
                              </m:d>
                              <m:r>
                                <a:rPr lang="en-US" sz="2000" i="1">
                                  <a:effectLst/>
                                  <a:latin typeface="Cambria Math" panose="02040503050406030204" pitchFamily="18" charset="0"/>
                                  <a:ea typeface="SimSun" panose="02010600030101010101" pitchFamily="2" charset="-122"/>
                                  <a:cs typeface="Times New Roman" panose="02020603050405020304" pitchFamily="18" charset="0"/>
                                </a:rPr>
                                <m:t>+</m:t>
                              </m:r>
                              <m:nary>
                                <m:naryPr>
                                  <m:chr m:val="∑"/>
                                  <m:limLoc m:val="undOv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naryPr>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𝑖</m:t>
                                  </m:r>
                                  <m:r>
                                    <a:rPr lang="en-US" sz="2000" i="1">
                                      <a:effectLst/>
                                      <a:latin typeface="Cambria Math" panose="02040503050406030204" pitchFamily="18" charset="0"/>
                                      <a:ea typeface="SimSun" panose="02010600030101010101" pitchFamily="2" charset="-122"/>
                                      <a:cs typeface="Times New Roman" panose="02020603050405020304" pitchFamily="18" charset="0"/>
                                    </a:rPr>
                                    <m:t>=1</m:t>
                                  </m:r>
                                </m:sub>
                                <m:sup>
                                  <m:r>
                                    <a:rPr lang="en-US" sz="2000" i="1">
                                      <a:effectLst/>
                                      <a:latin typeface="Cambria Math" panose="02040503050406030204" pitchFamily="18" charset="0"/>
                                      <a:ea typeface="SimSun" panose="02010600030101010101" pitchFamily="2" charset="-122"/>
                                      <a:cs typeface="Times New Roman" panose="02020603050405020304" pitchFamily="18" charset="0"/>
                                    </a:rPr>
                                    <m:t>𝑛</m:t>
                                  </m:r>
                                </m:sup>
                                <m:e>
                                  <m:sSub>
                                    <m:sSub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𝜆</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𝑖</m:t>
                                      </m:r>
                                    </m:sub>
                                  </m:sSub>
                                </m:e>
                              </m:nary>
                              <m:r>
                                <a:rPr lang="en-US" sz="2000" i="1">
                                  <a:effectLst/>
                                  <a:latin typeface="Cambria Math" panose="02040503050406030204" pitchFamily="18" charset="0"/>
                                  <a:ea typeface="SimSun" panose="02010600030101010101" pitchFamily="2" charset="-122"/>
                                  <a:cs typeface="Times New Roman" panose="02020603050405020304" pitchFamily="18" charset="0"/>
                                </a:rPr>
                                <m:t>+</m:t>
                              </m:r>
                              <m:r>
                                <a:rPr lang="en-US" sz="2000" i="1">
                                  <a:effectLst/>
                                  <a:latin typeface="Cambria Math" panose="02040503050406030204" pitchFamily="18" charset="0"/>
                                  <a:ea typeface="SimSun" panose="02010600030101010101" pitchFamily="2" charset="-122"/>
                                  <a:cs typeface="Times New Roman" panose="02020603050405020304" pitchFamily="18" charset="0"/>
                                </a:rPr>
                                <m:t>𝑏</m:t>
                              </m:r>
                              <m:nary>
                                <m:naryPr>
                                  <m:chr m:val="∑"/>
                                  <m:limLoc m:val="undOv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naryPr>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𝑖</m:t>
                                  </m:r>
                                  <m:r>
                                    <a:rPr lang="en-US" sz="2000" i="1">
                                      <a:effectLst/>
                                      <a:latin typeface="Cambria Math" panose="02040503050406030204" pitchFamily="18" charset="0"/>
                                      <a:ea typeface="SimSun" panose="02010600030101010101" pitchFamily="2" charset="-122"/>
                                      <a:cs typeface="Times New Roman" panose="02020603050405020304" pitchFamily="18" charset="0"/>
                                    </a:rPr>
                                    <m:t>=1</m:t>
                                  </m:r>
                                </m:sub>
                                <m:sup>
                                  <m:r>
                                    <a:rPr lang="en-US" sz="2000" i="1">
                                      <a:effectLst/>
                                      <a:latin typeface="Cambria Math" panose="02040503050406030204" pitchFamily="18" charset="0"/>
                                      <a:ea typeface="SimSun" panose="02010600030101010101" pitchFamily="2" charset="-122"/>
                                      <a:cs typeface="Times New Roman" panose="02020603050405020304" pitchFamily="18" charset="0"/>
                                    </a:rPr>
                                    <m:t>𝑛</m:t>
                                  </m:r>
                                </m:sup>
                                <m:e>
                                  <m:sSub>
                                    <m:sSub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𝜆</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𝑖</m:t>
                                      </m:r>
                                    </m:sub>
                                  </m:sSub>
                                  <m:sSub>
                                    <m:sSub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𝑦</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𝑖</m:t>
                                      </m:r>
                                    </m:sub>
                                  </m:sSub>
                                </m:e>
                              </m:nary>
                              <m:r>
                                <a:rPr lang="en-US" sz="2000" i="1">
                                  <a:effectLst/>
                                  <a:latin typeface="Cambria Math" panose="02040503050406030204" pitchFamily="18" charset="0"/>
                                  <a:ea typeface="SimSun" panose="02010600030101010101" pitchFamily="2" charset="-122"/>
                                  <a:cs typeface="Times New Roman" panose="02020603050405020304" pitchFamily="18" charset="0"/>
                                </a:rPr>
                                <m:t>+</m:t>
                              </m:r>
                              <m:nary>
                                <m:naryPr>
                                  <m:chr m:val="∑"/>
                                  <m:limLoc m:val="undOv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naryPr>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𝑖</m:t>
                                  </m:r>
                                  <m:r>
                                    <a:rPr lang="en-US" sz="2000" i="1">
                                      <a:effectLst/>
                                      <a:latin typeface="Cambria Math" panose="02040503050406030204" pitchFamily="18" charset="0"/>
                                      <a:ea typeface="SimSun" panose="02010600030101010101" pitchFamily="2" charset="-122"/>
                                      <a:cs typeface="Times New Roman" panose="02020603050405020304" pitchFamily="18" charset="0"/>
                                    </a:rPr>
                                    <m:t>=1</m:t>
                                  </m:r>
                                </m:sub>
                                <m:sup>
                                  <m:r>
                                    <a:rPr lang="en-US" sz="2000" i="1">
                                      <a:effectLst/>
                                      <a:latin typeface="Cambria Math" panose="02040503050406030204" pitchFamily="18" charset="0"/>
                                      <a:ea typeface="SimSun" panose="02010600030101010101" pitchFamily="2" charset="-122"/>
                                      <a:cs typeface="Times New Roman" panose="02020603050405020304" pitchFamily="18" charset="0"/>
                                    </a:rPr>
                                    <m:t>𝑛</m:t>
                                  </m:r>
                                </m:sup>
                                <m:e>
                                  <m:d>
                                    <m:d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2000" i="1">
                                          <a:effectLst/>
                                          <a:latin typeface="Cambria Math" panose="02040503050406030204" pitchFamily="18" charset="0"/>
                                          <a:ea typeface="SimSun" panose="02010600030101010101" pitchFamily="2" charset="-122"/>
                                          <a:cs typeface="Times New Roman" panose="02020603050405020304" pitchFamily="18" charset="0"/>
                                        </a:rPr>
                                        <m:t>𝐶</m:t>
                                      </m:r>
                                      <m:r>
                                        <a:rPr lang="en-US" sz="20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𝜆</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20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𝜇</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𝑖</m:t>
                                          </m:r>
                                        </m:sub>
                                      </m:sSub>
                                    </m:e>
                                  </m:d>
                                  <m:sSub>
                                    <m:sSub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𝜉</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𝑖</m:t>
                                      </m:r>
                                    </m:sub>
                                  </m:sSub>
                                </m:e>
                              </m:nary>
                            </m:e>
                          </m:d>
                        </m:e>
                      </m:func>
                      <m:r>
                        <a:rPr lang="en-US" sz="2000" b="0" i="1" smtClean="0">
                          <a:effectLst/>
                          <a:latin typeface="Cambria Math" panose="02040503050406030204" pitchFamily="18" charset="0"/>
                          <a:ea typeface="SimSun" panose="02010600030101010101" pitchFamily="2" charset="-122"/>
                          <a:cs typeface="Times New Roman" panose="02020603050405020304" pitchFamily="18" charset="0"/>
                        </a:rPr>
                        <m:t>=…</m:t>
                      </m:r>
                    </m:oMath>
                  </m:oMathPara>
                </a14:m>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p>
                <a:pPr marL="0" indent="0">
                  <a:buNone/>
                </a:pPr>
                <a:r>
                  <a:rPr lang="en-US" sz="2000" dirty="0"/>
                  <a:t>As a result,</a:t>
                </a:r>
                <a:r>
                  <a:rPr lang="en-US" sz="2000" dirty="0">
                    <a:effectLst/>
                    <a:latin typeface="Times New Roman" panose="02020603050405020304" pitchFamily="18" charset="0"/>
                    <a:ea typeface="SimSun" panose="02010600030101010101" pitchFamily="2" charset="-122"/>
                  </a:rPr>
                  <a:t> equation 1.9 specified the so-called dual function </a:t>
                </a:r>
                <a:r>
                  <a:rPr lang="en-US" sz="2000" i="1" dirty="0">
                    <a:effectLst/>
                    <a:latin typeface="Times New Roman" panose="02020603050405020304" pitchFamily="18" charset="0"/>
                    <a:ea typeface="SimSun" panose="02010600030101010101" pitchFamily="2" charset="-122"/>
                  </a:rPr>
                  <a:t>l</a:t>
                </a:r>
                <a:r>
                  <a:rPr lang="en-US" sz="2000" dirty="0">
                    <a:effectLst/>
                    <a:latin typeface="Times New Roman" panose="02020603050405020304" pitchFamily="18" charset="0"/>
                    <a:ea typeface="SimSun" panose="02010600030101010101" pitchFamily="2" charset="-122"/>
                  </a:rPr>
                  <a:t>(</a:t>
                </a:r>
                <a:r>
                  <a:rPr lang="en-US" sz="2000" i="1" dirty="0">
                    <a:effectLst/>
                    <a:latin typeface="Times New Roman" panose="02020603050405020304" pitchFamily="18" charset="0"/>
                    <a:ea typeface="SimSun" panose="02010600030101010101" pitchFamily="2" charset="-122"/>
                  </a:rPr>
                  <a:t>λ</a:t>
                </a:r>
                <a:r>
                  <a:rPr lang="en-US" sz="2000" dirty="0">
                    <a:effectLst/>
                    <a:latin typeface="Times New Roman" panose="02020603050405020304" pitchFamily="18" charset="0"/>
                    <a:ea typeface="SimSun" panose="02010600030101010101" pitchFamily="2" charset="-122"/>
                  </a:rPr>
                  <a:t>).</a:t>
                </a:r>
              </a:p>
              <a:p>
                <a:pPr marL="0" indent="0">
                  <a:buNone/>
                </a:pPr>
                <a14:m>
                  <m:oMathPara xmlns:m="http://schemas.openxmlformats.org/officeDocument/2006/math">
                    <m:oMathParaPr>
                      <m:jc m:val="right"/>
                    </m:oMathParaPr>
                    <m:oMath xmlns:m="http://schemas.openxmlformats.org/officeDocument/2006/math">
                      <m:r>
                        <a:rPr lang="en-US" sz="2000" i="1" smtClean="0">
                          <a:effectLst/>
                          <a:latin typeface="Cambria Math" panose="02040503050406030204" pitchFamily="18" charset="0"/>
                          <a:ea typeface="SimSun" panose="02010600030101010101" pitchFamily="2" charset="-122"/>
                          <a:cs typeface="Times New Roman" panose="02020603050405020304" pitchFamily="18" charset="0"/>
                        </a:rPr>
                        <m:t>𝑙</m:t>
                      </m:r>
                      <m:d>
                        <m:dPr>
                          <m:ctrlPr>
                            <a:rPr lang="en-US" sz="2000" i="1">
                              <a:effectLst/>
                              <a:latin typeface="Cambria Math" panose="02040503050406030204" pitchFamily="18" charset="0"/>
                            </a:rPr>
                          </m:ctrlPr>
                        </m:dPr>
                        <m:e>
                          <m:r>
                            <a:rPr lang="en-US" sz="2000" i="1">
                              <a:effectLst/>
                              <a:latin typeface="Cambria Math" panose="02040503050406030204" pitchFamily="18" charset="0"/>
                              <a:ea typeface="SimSun" panose="02010600030101010101" pitchFamily="2" charset="-122"/>
                              <a:cs typeface="Times New Roman" panose="02020603050405020304" pitchFamily="18" charset="0"/>
                            </a:rPr>
                            <m:t>𝜆</m:t>
                          </m:r>
                        </m:e>
                      </m:d>
                      <m:r>
                        <a:rPr lang="en-US" sz="2000" i="1">
                          <a:effectLst/>
                          <a:latin typeface="Cambria Math" panose="02040503050406030204" pitchFamily="18" charset="0"/>
                          <a:ea typeface="SimSun" panose="02010600030101010101" pitchFamily="2" charset="-122"/>
                          <a:cs typeface="Times New Roman" panose="02020603050405020304" pitchFamily="18" charset="0"/>
                        </a:rPr>
                        <m:t>=</m:t>
                      </m:r>
                      <m:func>
                        <m:funcPr>
                          <m:ctrlPr>
                            <a:rPr lang="en-US" sz="2000" i="1">
                              <a:effectLst/>
                              <a:latin typeface="Cambria Math" panose="02040503050406030204" pitchFamily="18" charset="0"/>
                            </a:rPr>
                          </m:ctrlPr>
                        </m:funcPr>
                        <m:fName>
                          <m:limLow>
                            <m:limLowPr>
                              <m:ctrlPr>
                                <a:rPr lang="en-US" sz="2000" i="1">
                                  <a:effectLst/>
                                  <a:latin typeface="Cambria Math" panose="02040503050406030204" pitchFamily="18" charset="0"/>
                                </a:rPr>
                              </m:ctrlPr>
                            </m:limLowPr>
                            <m:e>
                              <m:r>
                                <m:rPr>
                                  <m:sty m:val="p"/>
                                </m:rPr>
                                <a:rPr lang="en-US" sz="2000">
                                  <a:effectLst/>
                                  <a:latin typeface="Cambria Math" panose="02040503050406030204" pitchFamily="18" charset="0"/>
                                  <a:ea typeface="SimSun" panose="02010600030101010101" pitchFamily="2" charset="-122"/>
                                  <a:cs typeface="Times New Roman" panose="02020603050405020304" pitchFamily="18" charset="0"/>
                                </a:rPr>
                                <m:t>min</m:t>
                              </m:r>
                            </m:e>
                            <m:lim>
                              <m:r>
                                <a:rPr lang="en-US" sz="2000" i="1">
                                  <a:effectLst/>
                                  <a:latin typeface="Cambria Math" panose="02040503050406030204" pitchFamily="18" charset="0"/>
                                  <a:ea typeface="SimSun" panose="02010600030101010101" pitchFamily="2" charset="-122"/>
                                  <a:cs typeface="Times New Roman" panose="02020603050405020304" pitchFamily="18" charset="0"/>
                                </a:rPr>
                                <m:t>𝑊</m:t>
                              </m:r>
                              <m:r>
                                <a:rPr lang="en-US" sz="2000" i="1">
                                  <a:effectLst/>
                                  <a:latin typeface="Cambria Math" panose="02040503050406030204" pitchFamily="18" charset="0"/>
                                  <a:ea typeface="SimSun" panose="02010600030101010101" pitchFamily="2" charset="-122"/>
                                  <a:cs typeface="Times New Roman" panose="02020603050405020304" pitchFamily="18" charset="0"/>
                                </a:rPr>
                                <m:t>,</m:t>
                              </m:r>
                              <m:r>
                                <a:rPr lang="en-US" sz="2000" i="1">
                                  <a:effectLst/>
                                  <a:latin typeface="Cambria Math" panose="02040503050406030204" pitchFamily="18" charset="0"/>
                                  <a:ea typeface="SimSun" panose="02010600030101010101" pitchFamily="2" charset="-122"/>
                                  <a:cs typeface="Times New Roman" panose="02020603050405020304" pitchFamily="18" charset="0"/>
                                </a:rPr>
                                <m:t>𝑏</m:t>
                              </m:r>
                            </m:lim>
                          </m:limLow>
                        </m:fName>
                        <m:e>
                          <m:r>
                            <a:rPr lang="en-US" sz="2000" i="1">
                              <a:effectLst/>
                              <a:latin typeface="Cambria Math" panose="02040503050406030204" pitchFamily="18" charset="0"/>
                              <a:ea typeface="SimSun" panose="02010600030101010101" pitchFamily="2" charset="-122"/>
                              <a:cs typeface="Times New Roman" panose="02020603050405020304" pitchFamily="18" charset="0"/>
                            </a:rPr>
                            <m:t>𝐿</m:t>
                          </m:r>
                          <m:d>
                            <m:dPr>
                              <m:ctrlPr>
                                <a:rPr lang="en-US" sz="2000" i="1">
                                  <a:effectLst/>
                                  <a:latin typeface="Cambria Math" panose="02040503050406030204" pitchFamily="18" charset="0"/>
                                </a:rPr>
                              </m:ctrlPr>
                            </m:d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𝑊</m:t>
                              </m:r>
                              <m:r>
                                <a:rPr lang="en-US" sz="2000" i="1">
                                  <a:effectLst/>
                                  <a:latin typeface="Cambria Math" panose="02040503050406030204" pitchFamily="18" charset="0"/>
                                  <a:ea typeface="SimSun" panose="02010600030101010101" pitchFamily="2" charset="-122"/>
                                  <a:cs typeface="Times New Roman" panose="02020603050405020304" pitchFamily="18" charset="0"/>
                                </a:rPr>
                                <m:t>,</m:t>
                              </m:r>
                              <m:r>
                                <a:rPr lang="en-US" sz="2000" i="1">
                                  <a:effectLst/>
                                  <a:latin typeface="Cambria Math" panose="02040503050406030204" pitchFamily="18" charset="0"/>
                                  <a:ea typeface="SimSun" panose="02010600030101010101" pitchFamily="2" charset="-122"/>
                                  <a:cs typeface="Times New Roman" panose="02020603050405020304" pitchFamily="18" charset="0"/>
                                </a:rPr>
                                <m:t>𝑏</m:t>
                              </m:r>
                              <m:r>
                                <a:rPr lang="en-US" sz="2000" i="1">
                                  <a:effectLst/>
                                  <a:latin typeface="Cambria Math" panose="02040503050406030204" pitchFamily="18" charset="0"/>
                                  <a:ea typeface="SimSun" panose="02010600030101010101" pitchFamily="2" charset="-122"/>
                                  <a:cs typeface="Times New Roman" panose="02020603050405020304" pitchFamily="18" charset="0"/>
                                </a:rPr>
                                <m:t>,</m:t>
                              </m:r>
                              <m:r>
                                <a:rPr lang="en-US" sz="2000" i="1">
                                  <a:effectLst/>
                                  <a:latin typeface="Cambria Math" panose="02040503050406030204" pitchFamily="18" charset="0"/>
                                  <a:ea typeface="SimSun" panose="02010600030101010101" pitchFamily="2" charset="-122"/>
                                  <a:cs typeface="Times New Roman" panose="02020603050405020304" pitchFamily="18" charset="0"/>
                                </a:rPr>
                                <m:t>𝜉</m:t>
                              </m:r>
                              <m:r>
                                <a:rPr lang="en-US" sz="2000" i="1">
                                  <a:effectLst/>
                                  <a:latin typeface="Cambria Math" panose="02040503050406030204" pitchFamily="18" charset="0"/>
                                  <a:ea typeface="SimSun" panose="02010600030101010101" pitchFamily="2" charset="-122"/>
                                  <a:cs typeface="Times New Roman" panose="02020603050405020304" pitchFamily="18" charset="0"/>
                                </a:rPr>
                                <m:t>,</m:t>
                              </m:r>
                              <m:r>
                                <a:rPr lang="en-US" sz="2000" i="1">
                                  <a:effectLst/>
                                  <a:latin typeface="Cambria Math" panose="02040503050406030204" pitchFamily="18" charset="0"/>
                                  <a:ea typeface="SimSun" panose="02010600030101010101" pitchFamily="2" charset="-122"/>
                                  <a:cs typeface="Times New Roman" panose="02020603050405020304" pitchFamily="18" charset="0"/>
                                </a:rPr>
                                <m:t>𝜆</m:t>
                              </m:r>
                              <m:r>
                                <a:rPr lang="en-US" sz="2000" i="1">
                                  <a:effectLst/>
                                  <a:latin typeface="Cambria Math" panose="02040503050406030204" pitchFamily="18" charset="0"/>
                                  <a:ea typeface="SimSun" panose="02010600030101010101" pitchFamily="2" charset="-122"/>
                                  <a:cs typeface="Times New Roman" panose="02020603050405020304" pitchFamily="18" charset="0"/>
                                </a:rPr>
                                <m:t>,</m:t>
                              </m:r>
                              <m:r>
                                <a:rPr lang="en-US" sz="2000" i="1">
                                  <a:effectLst/>
                                  <a:latin typeface="Cambria Math" panose="02040503050406030204" pitchFamily="18" charset="0"/>
                                  <a:ea typeface="SimSun" panose="02010600030101010101" pitchFamily="2" charset="-122"/>
                                  <a:cs typeface="Times New Roman" panose="02020603050405020304" pitchFamily="18" charset="0"/>
                                </a:rPr>
                                <m:t>𝜇</m:t>
                              </m:r>
                            </m:e>
                          </m:d>
                        </m:e>
                      </m:func>
                      <m:r>
                        <a:rPr lang="en-US" sz="2000" i="1">
                          <a:effectLst/>
                          <a:latin typeface="Cambria Math" panose="02040503050406030204" pitchFamily="18" charset="0"/>
                          <a:ea typeface="SimSun" panose="02010600030101010101" pitchFamily="2" charset="-122"/>
                          <a:cs typeface="Times New Roman" panose="02020603050405020304" pitchFamily="18" charset="0"/>
                        </a:rPr>
                        <m:t>=−</m:t>
                      </m:r>
                      <m:f>
                        <m:fPr>
                          <m:ctrlPr>
                            <a:rPr lang="en-US" sz="2000" i="1">
                              <a:effectLst/>
                              <a:latin typeface="Cambria Math" panose="02040503050406030204" pitchFamily="18" charset="0"/>
                            </a:rPr>
                          </m:ctrlPr>
                        </m:fPr>
                        <m:num>
                          <m:r>
                            <a:rPr lang="en-US" sz="2000" i="1">
                              <a:effectLst/>
                              <a:latin typeface="Cambria Math" panose="02040503050406030204" pitchFamily="18" charset="0"/>
                              <a:ea typeface="SimSun" panose="02010600030101010101" pitchFamily="2" charset="-122"/>
                              <a:cs typeface="Times New Roman" panose="02020603050405020304" pitchFamily="18" charset="0"/>
                            </a:rPr>
                            <m:t>1</m:t>
                          </m:r>
                        </m:num>
                        <m:den>
                          <m:r>
                            <a:rPr lang="en-US" sz="2000" i="1">
                              <a:effectLst/>
                              <a:latin typeface="Cambria Math" panose="02040503050406030204" pitchFamily="18" charset="0"/>
                              <a:ea typeface="SimSun" panose="02010600030101010101" pitchFamily="2" charset="-122"/>
                              <a:cs typeface="Times New Roman" panose="02020603050405020304" pitchFamily="18" charset="0"/>
                            </a:rPr>
                            <m:t>2</m:t>
                          </m:r>
                        </m:den>
                      </m:f>
                      <m:nary>
                        <m:naryPr>
                          <m:chr m:val="∑"/>
                          <m:limLoc m:val="undOvr"/>
                          <m:ctrlPr>
                            <a:rPr lang="en-US" sz="2000" i="1">
                              <a:effectLst/>
                              <a:latin typeface="Cambria Math" panose="02040503050406030204" pitchFamily="18" charset="0"/>
                            </a:rPr>
                          </m:ctrlPr>
                        </m:naryPr>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𝑖</m:t>
                          </m:r>
                          <m:r>
                            <a:rPr lang="en-US" sz="2000" i="1">
                              <a:effectLst/>
                              <a:latin typeface="Cambria Math" panose="02040503050406030204" pitchFamily="18" charset="0"/>
                              <a:ea typeface="SimSun" panose="02010600030101010101" pitchFamily="2" charset="-122"/>
                              <a:cs typeface="Times New Roman" panose="02020603050405020304" pitchFamily="18" charset="0"/>
                            </a:rPr>
                            <m:t>=1</m:t>
                          </m:r>
                        </m:sub>
                        <m:sup>
                          <m:r>
                            <a:rPr lang="en-US" sz="2000" i="1">
                              <a:effectLst/>
                              <a:latin typeface="Cambria Math" panose="02040503050406030204" pitchFamily="18" charset="0"/>
                              <a:ea typeface="SimSun" panose="02010600030101010101" pitchFamily="2" charset="-122"/>
                              <a:cs typeface="Times New Roman" panose="02020603050405020304" pitchFamily="18" charset="0"/>
                            </a:rPr>
                            <m:t>𝑛</m:t>
                          </m:r>
                        </m:sup>
                        <m:e>
                          <m:nary>
                            <m:naryPr>
                              <m:chr m:val="∑"/>
                              <m:limLoc m:val="undOvr"/>
                              <m:ctrlPr>
                                <a:rPr lang="en-US" sz="2000" i="1">
                                  <a:effectLst/>
                                  <a:latin typeface="Cambria Math" panose="02040503050406030204" pitchFamily="18" charset="0"/>
                                </a:rPr>
                              </m:ctrlPr>
                            </m:naryPr>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𝑗</m:t>
                              </m:r>
                              <m:r>
                                <a:rPr lang="en-US" sz="2000" i="1">
                                  <a:effectLst/>
                                  <a:latin typeface="Cambria Math" panose="02040503050406030204" pitchFamily="18" charset="0"/>
                                  <a:ea typeface="SimSun" panose="02010600030101010101" pitchFamily="2" charset="-122"/>
                                  <a:cs typeface="Times New Roman" panose="02020603050405020304" pitchFamily="18" charset="0"/>
                                </a:rPr>
                                <m:t>=1</m:t>
                              </m:r>
                            </m:sub>
                            <m:sup>
                              <m:r>
                                <a:rPr lang="en-US" sz="2000" i="1">
                                  <a:effectLst/>
                                  <a:latin typeface="Cambria Math" panose="02040503050406030204" pitchFamily="18" charset="0"/>
                                  <a:ea typeface="SimSun" panose="02010600030101010101" pitchFamily="2" charset="-122"/>
                                  <a:cs typeface="Times New Roman" panose="02020603050405020304" pitchFamily="18" charset="0"/>
                                </a:rPr>
                                <m:t>𝑛</m:t>
                              </m:r>
                            </m:sup>
                            <m:e>
                              <m:sSub>
                                <m:sSubPr>
                                  <m:ctrlPr>
                                    <a:rPr lang="en-US" sz="2000" i="1">
                                      <a:effectLst/>
                                      <a:latin typeface="Cambria Math" panose="020405030504060302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𝜆</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𝑖</m:t>
                                  </m:r>
                                </m:sub>
                              </m:sSub>
                              <m:sSub>
                                <m:sSubPr>
                                  <m:ctrlPr>
                                    <a:rPr lang="en-US" sz="2000" i="1">
                                      <a:effectLst/>
                                      <a:latin typeface="Cambria Math" panose="020405030504060302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𝜆</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𝑗</m:t>
                                  </m:r>
                                </m:sub>
                              </m:sSub>
                              <m:sSub>
                                <m:sSubPr>
                                  <m:ctrlPr>
                                    <a:rPr lang="en-US" sz="2000" i="1">
                                      <a:effectLst/>
                                      <a:latin typeface="Cambria Math" panose="020405030504060302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𝑦</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𝑖</m:t>
                                  </m:r>
                                </m:sub>
                              </m:sSub>
                              <m:sSub>
                                <m:sSubPr>
                                  <m:ctrlPr>
                                    <a:rPr lang="en-US" sz="2000" i="1">
                                      <a:effectLst/>
                                      <a:latin typeface="Cambria Math" panose="020405030504060302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𝑦</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𝑗</m:t>
                                  </m:r>
                                </m:sub>
                              </m:sSub>
                              <m:d>
                                <m:dPr>
                                  <m:ctrlPr>
                                    <a:rPr lang="en-US" sz="2000" i="1">
                                      <a:effectLst/>
                                      <a:latin typeface="Cambria Math" panose="02040503050406030204" pitchFamily="18" charset="0"/>
                                    </a:rPr>
                                  </m:ctrlPr>
                                </m:dPr>
                                <m:e>
                                  <m:sSub>
                                    <m:sSubPr>
                                      <m:ctrlPr>
                                        <a:rPr lang="en-US" sz="2000" i="1">
                                          <a:effectLst/>
                                          <a:latin typeface="Cambria Math" panose="020405030504060302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20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000" i="1">
                                          <a:effectLst/>
                                          <a:latin typeface="Cambria Math" panose="020405030504060302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𝑗</m:t>
                                      </m:r>
                                    </m:sub>
                                  </m:sSub>
                                </m:e>
                              </m:d>
                            </m:e>
                          </m:nary>
                        </m:e>
                      </m:nary>
                      <m:r>
                        <a:rPr lang="en-US" sz="2000" i="1">
                          <a:effectLst/>
                          <a:latin typeface="Cambria Math" panose="02040503050406030204" pitchFamily="18" charset="0"/>
                          <a:ea typeface="SimSun" panose="02010600030101010101" pitchFamily="2" charset="-122"/>
                          <a:cs typeface="Times New Roman" panose="02020603050405020304" pitchFamily="18" charset="0"/>
                        </a:rPr>
                        <m:t>+</m:t>
                      </m:r>
                      <m:nary>
                        <m:naryPr>
                          <m:chr m:val="∑"/>
                          <m:limLoc m:val="undOvr"/>
                          <m:ctrlPr>
                            <a:rPr lang="en-US" sz="2000" i="1">
                              <a:effectLst/>
                              <a:latin typeface="Cambria Math" panose="02040503050406030204" pitchFamily="18" charset="0"/>
                            </a:rPr>
                          </m:ctrlPr>
                        </m:naryPr>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𝑖</m:t>
                          </m:r>
                          <m:r>
                            <a:rPr lang="en-US" sz="2000" i="1">
                              <a:effectLst/>
                              <a:latin typeface="Cambria Math" panose="02040503050406030204" pitchFamily="18" charset="0"/>
                              <a:ea typeface="SimSun" panose="02010600030101010101" pitchFamily="2" charset="-122"/>
                              <a:cs typeface="Times New Roman" panose="02020603050405020304" pitchFamily="18" charset="0"/>
                            </a:rPr>
                            <m:t>=1</m:t>
                          </m:r>
                        </m:sub>
                        <m:sup>
                          <m:r>
                            <a:rPr lang="en-US" sz="2000" i="1">
                              <a:effectLst/>
                              <a:latin typeface="Cambria Math" panose="02040503050406030204" pitchFamily="18" charset="0"/>
                              <a:ea typeface="SimSun" panose="02010600030101010101" pitchFamily="2" charset="-122"/>
                              <a:cs typeface="Times New Roman" panose="02020603050405020304" pitchFamily="18" charset="0"/>
                            </a:rPr>
                            <m:t>𝑛</m:t>
                          </m:r>
                        </m:sup>
                        <m:e>
                          <m:sSub>
                            <m:sSubPr>
                              <m:ctrlPr>
                                <a:rPr lang="en-US" sz="2000" i="1">
                                  <a:effectLst/>
                                  <a:latin typeface="Cambria Math" panose="020405030504060302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𝜆</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𝑖</m:t>
                              </m:r>
                            </m:sub>
                          </m:sSub>
                        </m:e>
                      </m:nary>
                      <m:r>
                        <a:rPr lang="en-US" sz="2000" b="0" i="1" smtClean="0">
                          <a:effectLst/>
                          <a:latin typeface="Cambria Math" panose="02040503050406030204" pitchFamily="18" charset="0"/>
                          <a:ea typeface="SimSun" panose="02010600030101010101" pitchFamily="2" charset="-122"/>
                          <a:cs typeface="Times New Roman" panose="02020603050405020304" pitchFamily="18" charset="0"/>
                        </a:rPr>
                        <m:t>    (1.9)</m:t>
                      </m:r>
                    </m:oMath>
                  </m:oMathPara>
                </a14:m>
                <a:endParaRPr lang="en-US" sz="2000" dirty="0">
                  <a:effectLst/>
                  <a:latin typeface="Times New Roman" panose="02020603050405020304" pitchFamily="18" charset="0"/>
                  <a:ea typeface="SimSun" panose="02010600030101010101" pitchFamily="2" charset="-122"/>
                </a:endParaRPr>
              </a:p>
              <a:p>
                <a:pPr marL="0" marR="0" indent="0" algn="just">
                  <a:spcBef>
                    <a:spcPts val="0"/>
                  </a:spcBef>
                  <a:spcAft>
                    <a:spcPts val="0"/>
                  </a:spcAft>
                  <a:buNone/>
                </a:pP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According to </a:t>
                </a:r>
                <a:r>
                  <a:rPr lang="en-US" sz="2000" dirty="0" err="1">
                    <a:effectLst/>
                    <a:latin typeface="Times New Roman" panose="02020603050405020304" pitchFamily="18" charset="0"/>
                    <a:ea typeface="SimSun" panose="02010600030101010101" pitchFamily="2" charset="-122"/>
                    <a:cs typeface="Times New Roman" panose="02020603050405020304" pitchFamily="18" charset="0"/>
                  </a:rPr>
                  <a:t>Lagrangian</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duality problem represented by equation 1.7, </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λ=</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λ</a:t>
                </a:r>
                <a:r>
                  <a:rPr lang="en-US" sz="2000" baseline="-25000" dirty="0">
                    <a:effectLst/>
                    <a:latin typeface="Times New Roman" panose="02020603050405020304" pitchFamily="18" charset="0"/>
                    <a:ea typeface="SimSun" panose="02010600030101010101" pitchFamily="2" charset="-122"/>
                    <a:cs typeface="Times New Roman" panose="02020603050405020304" pitchFamily="18" charset="0"/>
                  </a:rPr>
                  <a:t>1</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λ</a:t>
                </a:r>
                <a:r>
                  <a:rPr lang="en-US" sz="2000" baseline="-25000" dirty="0">
                    <a:effectLst/>
                    <a:latin typeface="Times New Roman" panose="02020603050405020304" pitchFamily="18" charset="0"/>
                    <a:ea typeface="SimSun" panose="02010600030101010101" pitchFamily="2" charset="-122"/>
                    <a:cs typeface="Times New Roman" panose="02020603050405020304" pitchFamily="18" charset="0"/>
                  </a:rPr>
                  <a:t>2</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2000" i="1" dirty="0" err="1">
                    <a:effectLst/>
                    <a:latin typeface="Times New Roman" panose="02020603050405020304" pitchFamily="18" charset="0"/>
                    <a:ea typeface="SimSun" panose="02010600030101010101" pitchFamily="2" charset="-122"/>
                    <a:cs typeface="Times New Roman" panose="02020603050405020304" pitchFamily="18" charset="0"/>
                  </a:rPr>
                  <a:t>λ</a:t>
                </a:r>
                <a:r>
                  <a:rPr lang="en-US" sz="2000" i="1" baseline="-25000" dirty="0" err="1">
                    <a:effectLst/>
                    <a:latin typeface="Times New Roman" panose="02020603050405020304" pitchFamily="18" charset="0"/>
                    <a:ea typeface="SimSun" panose="02010600030101010101" pitchFamily="2" charset="-122"/>
                    <a:cs typeface="Times New Roman" panose="02020603050405020304" pitchFamily="18" charset="0"/>
                  </a:rPr>
                  <a:t>n</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is calculated as the maximum point </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λ</a:t>
                </a:r>
                <a:r>
                  <a:rPr lang="en-US" sz="2000" baseline="30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λ</a:t>
                </a:r>
                <a:r>
                  <a:rPr lang="en-US" sz="2000" baseline="-25000" dirty="0">
                    <a:effectLst/>
                    <a:latin typeface="Times New Roman" panose="02020603050405020304" pitchFamily="18" charset="0"/>
                    <a:ea typeface="SimSun" panose="02010600030101010101" pitchFamily="2" charset="-122"/>
                    <a:cs typeface="Times New Roman" panose="02020603050405020304" pitchFamily="18" charset="0"/>
                  </a:rPr>
                  <a:t>1</a:t>
                </a:r>
                <a:r>
                  <a:rPr lang="en-US" sz="2000" baseline="30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λ</a:t>
                </a:r>
                <a:r>
                  <a:rPr lang="en-US" sz="2000" baseline="-25000" dirty="0">
                    <a:effectLst/>
                    <a:latin typeface="Times New Roman" panose="02020603050405020304" pitchFamily="18" charset="0"/>
                    <a:ea typeface="SimSun" panose="02010600030101010101" pitchFamily="2" charset="-122"/>
                    <a:cs typeface="Times New Roman" panose="02020603050405020304" pitchFamily="18" charset="0"/>
                  </a:rPr>
                  <a:t>2</a:t>
                </a:r>
                <a:r>
                  <a:rPr lang="en-US" sz="2000" baseline="30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2000" i="1" dirty="0" err="1">
                    <a:effectLst/>
                    <a:latin typeface="Times New Roman" panose="02020603050405020304" pitchFamily="18" charset="0"/>
                    <a:ea typeface="SimSun" panose="02010600030101010101" pitchFamily="2" charset="-122"/>
                    <a:cs typeface="Times New Roman" panose="02020603050405020304" pitchFamily="18" charset="0"/>
                  </a:rPr>
                  <a:t>λ</a:t>
                </a:r>
                <a:r>
                  <a:rPr lang="en-US" sz="2000" i="1" baseline="-25000" dirty="0" err="1">
                    <a:effectLst/>
                    <a:latin typeface="Times New Roman" panose="02020603050405020304" pitchFamily="18" charset="0"/>
                    <a:ea typeface="SimSun" panose="02010600030101010101" pitchFamily="2" charset="-122"/>
                    <a:cs typeface="Times New Roman" panose="02020603050405020304" pitchFamily="18" charset="0"/>
                  </a:rPr>
                  <a:t>n</a:t>
                </a:r>
                <a:r>
                  <a:rPr lang="en-US" sz="2000" baseline="30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of dual function </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l</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λ</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In conclusion, maximizing </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l</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λ</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is the main task of SVM method because the optimal weight vector </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W</a:t>
                </a:r>
                <a:r>
                  <a:rPr lang="en-US" sz="2000" i="1" baseline="30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is calculated based on the optimal point </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λ</a:t>
                </a:r>
                <a:r>
                  <a:rPr lang="en-US" sz="2000" i="1" baseline="30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of dual function </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l</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λ</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according to equation 1.8.</a:t>
                </a: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sSup>
                        <m:sSup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𝑊</m:t>
                          </m:r>
                        </m:e>
                        <m:sup>
                          <m:r>
                            <a:rPr lang="en-US" sz="2000" i="1">
                              <a:effectLst/>
                              <a:latin typeface="Cambria Math" panose="02040503050406030204" pitchFamily="18" charset="0"/>
                              <a:ea typeface="SimSun" panose="02010600030101010101" pitchFamily="2" charset="-122"/>
                              <a:cs typeface="Times New Roman" panose="02020603050405020304" pitchFamily="18" charset="0"/>
                            </a:rPr>
                            <m:t>∗</m:t>
                          </m:r>
                        </m:sup>
                      </m:sSup>
                      <m:r>
                        <a:rPr lang="en-US" sz="2000" i="1">
                          <a:effectLst/>
                          <a:latin typeface="Cambria Math" panose="02040503050406030204" pitchFamily="18" charset="0"/>
                          <a:ea typeface="SimSun" panose="02010600030101010101" pitchFamily="2" charset="-122"/>
                          <a:cs typeface="Times New Roman" panose="02020603050405020304" pitchFamily="18" charset="0"/>
                        </a:rPr>
                        <m:t>=</m:t>
                      </m:r>
                      <m:nary>
                        <m:naryPr>
                          <m:chr m:val="∑"/>
                          <m:limLoc m:val="undOv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naryPr>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𝑖</m:t>
                          </m:r>
                          <m:r>
                            <a:rPr lang="en-US" sz="2000" i="1">
                              <a:effectLst/>
                              <a:latin typeface="Cambria Math" panose="02040503050406030204" pitchFamily="18" charset="0"/>
                              <a:ea typeface="SimSun" panose="02010600030101010101" pitchFamily="2" charset="-122"/>
                              <a:cs typeface="Times New Roman" panose="02020603050405020304" pitchFamily="18" charset="0"/>
                            </a:rPr>
                            <m:t>=1</m:t>
                          </m:r>
                        </m:sub>
                        <m:sup>
                          <m:r>
                            <a:rPr lang="en-US" sz="2000" i="1">
                              <a:effectLst/>
                              <a:latin typeface="Cambria Math" panose="02040503050406030204" pitchFamily="18" charset="0"/>
                              <a:ea typeface="SimSun" panose="02010600030101010101" pitchFamily="2" charset="-122"/>
                              <a:cs typeface="Times New Roman" panose="02020603050405020304" pitchFamily="18" charset="0"/>
                            </a:rPr>
                            <m:t>𝑛</m:t>
                          </m:r>
                        </m:sup>
                        <m:e>
                          <m:sSub>
                            <m:sSub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𝜆</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𝑖</m:t>
                              </m:r>
                            </m:sub>
                          </m:sSub>
                          <m:sSub>
                            <m:sSub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𝑦</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𝑖</m:t>
                              </m:r>
                            </m:sub>
                          </m:sSub>
                          <m:sSub>
                            <m:sSub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𝑖</m:t>
                              </m:r>
                            </m:sub>
                          </m:sSub>
                        </m:e>
                      </m:nary>
                      <m:r>
                        <a:rPr lang="en-US" sz="2000" i="1">
                          <a:effectLst/>
                          <a:latin typeface="Cambria Math" panose="02040503050406030204" pitchFamily="18" charset="0"/>
                          <a:ea typeface="SimSun" panose="02010600030101010101" pitchFamily="2" charset="-122"/>
                          <a:cs typeface="Times New Roman" panose="02020603050405020304" pitchFamily="18" charset="0"/>
                        </a:rPr>
                        <m:t>=</m:t>
                      </m:r>
                      <m:nary>
                        <m:naryPr>
                          <m:chr m:val="∑"/>
                          <m:limLoc m:val="undOv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naryPr>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𝑖</m:t>
                          </m:r>
                          <m:r>
                            <a:rPr lang="en-US" sz="2000" i="1">
                              <a:effectLst/>
                              <a:latin typeface="Cambria Math" panose="02040503050406030204" pitchFamily="18" charset="0"/>
                              <a:ea typeface="SimSun" panose="02010600030101010101" pitchFamily="2" charset="-122"/>
                              <a:cs typeface="Times New Roman" panose="02020603050405020304" pitchFamily="18" charset="0"/>
                            </a:rPr>
                            <m:t>=1</m:t>
                          </m:r>
                        </m:sub>
                        <m:sup>
                          <m:r>
                            <a:rPr lang="en-US" sz="2000" i="1">
                              <a:effectLst/>
                              <a:latin typeface="Cambria Math" panose="02040503050406030204" pitchFamily="18" charset="0"/>
                              <a:ea typeface="SimSun" panose="02010600030101010101" pitchFamily="2" charset="-122"/>
                              <a:cs typeface="Times New Roman" panose="02020603050405020304" pitchFamily="18" charset="0"/>
                            </a:rPr>
                            <m:t>𝑛</m:t>
                          </m:r>
                        </m:sup>
                        <m:e>
                          <m:sSubSup>
                            <m:sSubSup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000" i="1">
                                  <a:effectLst/>
                                  <a:latin typeface="Cambria Math" panose="02040503050406030204" pitchFamily="18" charset="0"/>
                                  <a:ea typeface="SimSun" panose="02010600030101010101" pitchFamily="2" charset="-122"/>
                                  <a:cs typeface="Times New Roman" panose="02020603050405020304" pitchFamily="18" charset="0"/>
                                </a:rPr>
                                <m:t>𝜆</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𝑖</m:t>
                              </m:r>
                            </m:sub>
                            <m:sup>
                              <m:r>
                                <a:rPr lang="en-US" sz="2000" i="1">
                                  <a:effectLst/>
                                  <a:latin typeface="Cambria Math" panose="02040503050406030204" pitchFamily="18" charset="0"/>
                                  <a:ea typeface="SimSun" panose="02010600030101010101" pitchFamily="2" charset="-122"/>
                                  <a:cs typeface="Times New Roman" panose="02020603050405020304" pitchFamily="18" charset="0"/>
                                </a:rPr>
                                <m:t>∗</m:t>
                              </m:r>
                            </m:sup>
                          </m:sSubSup>
                          <m:sSub>
                            <m:sSub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𝑦</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𝑖</m:t>
                              </m:r>
                            </m:sub>
                          </m:sSub>
                          <m:sSub>
                            <m:sSub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𝑖</m:t>
                              </m:r>
                            </m:sub>
                          </m:sSub>
                        </m:e>
                      </m:nary>
                    </m:oMath>
                  </m:oMathPara>
                </a14:m>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p>
                <a:pPr marL="0" indent="0">
                  <a:buNone/>
                </a:pPr>
                <a:endParaRPr lang="en-US" sz="2000" dirty="0">
                  <a:effectLst/>
                  <a:latin typeface="Times New Roman" panose="02020603050405020304" pitchFamily="18" charset="0"/>
                  <a:ea typeface="SimSun" panose="02010600030101010101" pitchFamily="2" charset="-122"/>
                </a:endParaRPr>
              </a:p>
              <a:p>
                <a:pPr marL="0" indent="0">
                  <a:buNone/>
                </a:pPr>
                <a:endParaRPr lang="en-US" sz="2000" dirty="0"/>
              </a:p>
            </p:txBody>
          </p:sp>
        </mc:Choice>
        <mc:Fallback xmlns="">
          <p:sp>
            <p:nvSpPr>
              <p:cNvPr id="3" name="Content Placeholder 2">
                <a:extLst>
                  <a:ext uri="{FF2B5EF4-FFF2-40B4-BE49-F238E27FC236}">
                    <a16:creationId xmlns:a16="http://schemas.microsoft.com/office/drawing/2014/main" id="{3B1DA130-7774-2098-A3F8-A8A035F99547}"/>
                  </a:ext>
                </a:extLst>
              </p:cNvPr>
              <p:cNvSpPr>
                <a:spLocks noGrp="1" noRot="1" noChangeAspect="1" noMove="1" noResize="1" noEditPoints="1" noAdjustHandles="1" noChangeArrowheads="1" noChangeShapeType="1" noTextEdit="1"/>
              </p:cNvSpPr>
              <p:nvPr>
                <p:ph idx="1"/>
              </p:nvPr>
            </p:nvSpPr>
            <p:spPr>
              <a:xfrm>
                <a:off x="140677" y="914399"/>
                <a:ext cx="11901268" cy="5176066"/>
              </a:xfrm>
              <a:blipFill>
                <a:blip r:embed="rId2"/>
                <a:stretch>
                  <a:fillRect l="-512" t="-589" r="-564"/>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5F49CB84-EC56-EC1C-533E-591EF89990AA}"/>
              </a:ext>
            </a:extLst>
          </p:cNvPr>
          <p:cNvSpPr>
            <a:spLocks noGrp="1"/>
          </p:cNvSpPr>
          <p:nvPr>
            <p:ph type="dt" sz="half" idx="10"/>
          </p:nvPr>
        </p:nvSpPr>
        <p:spPr/>
        <p:txBody>
          <a:bodyPr/>
          <a:lstStyle/>
          <a:p>
            <a:r>
              <a:rPr lang="en-US"/>
              <a:t>15/01/2023</a:t>
            </a:r>
          </a:p>
        </p:txBody>
      </p:sp>
      <p:sp>
        <p:nvSpPr>
          <p:cNvPr id="5" name="Footer Placeholder 4">
            <a:extLst>
              <a:ext uri="{FF2B5EF4-FFF2-40B4-BE49-F238E27FC236}">
                <a16:creationId xmlns:a16="http://schemas.microsoft.com/office/drawing/2014/main" id="{6572878B-EDE9-0492-49AA-20250B44BABD}"/>
              </a:ext>
            </a:extLst>
          </p:cNvPr>
          <p:cNvSpPr>
            <a:spLocks noGrp="1"/>
          </p:cNvSpPr>
          <p:nvPr>
            <p:ph type="ftr" sz="quarter" idx="11"/>
          </p:nvPr>
        </p:nvSpPr>
        <p:spPr/>
        <p:txBody>
          <a:bodyPr/>
          <a:lstStyle/>
          <a:p>
            <a:r>
              <a:rPr lang="en-US"/>
              <a:t>Support Vector Machine - Loc Nguyen</a:t>
            </a:r>
          </a:p>
        </p:txBody>
      </p:sp>
      <p:sp>
        <p:nvSpPr>
          <p:cNvPr id="6" name="Slide Number Placeholder 5">
            <a:extLst>
              <a:ext uri="{FF2B5EF4-FFF2-40B4-BE49-F238E27FC236}">
                <a16:creationId xmlns:a16="http://schemas.microsoft.com/office/drawing/2014/main" id="{766747F7-51ED-4590-F309-D91C35CA45AC}"/>
              </a:ext>
            </a:extLst>
          </p:cNvPr>
          <p:cNvSpPr>
            <a:spLocks noGrp="1"/>
          </p:cNvSpPr>
          <p:nvPr>
            <p:ph type="sldNum" sz="quarter" idx="12"/>
          </p:nvPr>
        </p:nvSpPr>
        <p:spPr/>
        <p:txBody>
          <a:bodyPr/>
          <a:lstStyle/>
          <a:p>
            <a:fld id="{5DB5036F-1FF2-46C4-8D2B-59C7E3B91952}" type="slidenum">
              <a:rPr lang="en-US" smtClean="0"/>
              <a:pPr/>
              <a:t>15</a:t>
            </a:fld>
            <a:endParaRPr lang="en-US"/>
          </a:p>
        </p:txBody>
      </p:sp>
    </p:spTree>
    <p:extLst>
      <p:ext uri="{BB962C8B-B14F-4D97-AF65-F5344CB8AC3E}">
        <p14:creationId xmlns:p14="http://schemas.microsoft.com/office/powerpoint/2010/main" val="21752526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E8AB8-3AED-B386-05AB-4C13B8C9A937}"/>
              </a:ext>
            </a:extLst>
          </p:cNvPr>
          <p:cNvSpPr>
            <a:spLocks noGrp="1"/>
          </p:cNvSpPr>
          <p:nvPr>
            <p:ph type="title"/>
          </p:nvPr>
        </p:nvSpPr>
        <p:spPr/>
        <p:txBody>
          <a:bodyPr/>
          <a:lstStyle/>
          <a:p>
            <a:r>
              <a:rPr lang="en-US" dirty="0"/>
              <a:t>1. Support vector machine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614D2D2-E8B7-E1EF-9D99-95FE9FB4EF8E}"/>
                  </a:ext>
                </a:extLst>
              </p:cNvPr>
              <p:cNvSpPr>
                <a:spLocks noGrp="1"/>
              </p:cNvSpPr>
              <p:nvPr>
                <p:ph idx="1"/>
              </p:nvPr>
            </p:nvSpPr>
            <p:spPr>
              <a:xfrm>
                <a:off x="407963" y="914399"/>
                <a:ext cx="11352628" cy="5176066"/>
              </a:xfrm>
            </p:spPr>
            <p:txBody>
              <a:bodyPr>
                <a:noAutofit/>
              </a:bodyPr>
              <a:lstStyle/>
              <a:p>
                <a:pPr marL="0" indent="0">
                  <a:buNone/>
                </a:pPr>
                <a:r>
                  <a:rPr lang="en-US" sz="2400" dirty="0">
                    <a:effectLst/>
                    <a:ea typeface="SimSun" panose="02010600030101010101" pitchFamily="2" charset="-122"/>
                  </a:rPr>
                  <a:t>Maximizing </a:t>
                </a:r>
                <a:r>
                  <a:rPr lang="en-US" sz="2400" i="1" dirty="0">
                    <a:effectLst/>
                    <a:ea typeface="SimSun" panose="02010600030101010101" pitchFamily="2" charset="-122"/>
                  </a:rPr>
                  <a:t>l</a:t>
                </a:r>
                <a:r>
                  <a:rPr lang="en-US" sz="2400" dirty="0">
                    <a:effectLst/>
                    <a:ea typeface="SimSun" panose="02010600030101010101" pitchFamily="2" charset="-122"/>
                  </a:rPr>
                  <a:t>(</a:t>
                </a:r>
                <a:r>
                  <a:rPr lang="en-US" sz="2400" i="1" dirty="0">
                    <a:effectLst/>
                    <a:ea typeface="SimSun" panose="02010600030101010101" pitchFamily="2" charset="-122"/>
                  </a:rPr>
                  <a:t>λ</a:t>
                </a:r>
                <a:r>
                  <a:rPr lang="en-US" sz="2400" dirty="0">
                    <a:effectLst/>
                    <a:ea typeface="SimSun" panose="02010600030101010101" pitchFamily="2" charset="-122"/>
                  </a:rPr>
                  <a:t>) is quadratic programming (QP) problem, specified by equation 1.10.</a:t>
                </a:r>
              </a:p>
              <a:p>
                <a:pPr marL="0" indent="0">
                  <a:buNone/>
                </a:pPr>
                <a14:m>
                  <m:oMathPara xmlns:m="http://schemas.openxmlformats.org/officeDocument/2006/math">
                    <m:oMathParaPr>
                      <m:jc m:val="right"/>
                    </m:oMathParaPr>
                    <m:oMath xmlns:m="http://schemas.openxmlformats.org/officeDocument/2006/math">
                      <m:d>
                        <m:dPr>
                          <m:begChr m:val="{"/>
                          <m:endChr m:val=""/>
                          <m:ctrlPr>
                            <a:rPr lang="en-US" sz="2400" i="1" smtClean="0">
                              <a:effectLst/>
                              <a:latin typeface="Cambria Math" panose="02040503050406030204" pitchFamily="18" charset="0"/>
                            </a:rPr>
                          </m:ctrlPr>
                        </m:dPr>
                        <m:e>
                          <m:m>
                            <m:mPr>
                              <m:mcs>
                                <m:mc>
                                  <m:mcPr>
                                    <m:count m:val="1"/>
                                    <m:mcJc m:val="center"/>
                                  </m:mcPr>
                                </m:mc>
                              </m:mcs>
                              <m:ctrlPr>
                                <a:rPr lang="en-US" sz="2400" i="1">
                                  <a:effectLst/>
                                  <a:latin typeface="Cambria Math" panose="02040503050406030204" pitchFamily="18" charset="0"/>
                                </a:rPr>
                              </m:ctrlPr>
                            </m:mPr>
                            <m:mr>
                              <m:e>
                                <m:func>
                                  <m:funcPr>
                                    <m:ctrlPr>
                                      <a:rPr lang="en-US" sz="2400" i="1">
                                        <a:effectLst/>
                                        <a:latin typeface="Cambria Math" panose="02040503050406030204" pitchFamily="18" charset="0"/>
                                      </a:rPr>
                                    </m:ctrlPr>
                                  </m:funcPr>
                                  <m:fName>
                                    <m:limLow>
                                      <m:limLowPr>
                                        <m:ctrlPr>
                                          <a:rPr lang="en-US" sz="2400" i="1">
                                            <a:effectLst/>
                                            <a:latin typeface="Cambria Math" panose="02040503050406030204" pitchFamily="18" charset="0"/>
                                          </a:rPr>
                                        </m:ctrlPr>
                                      </m:limLowPr>
                                      <m:e>
                                        <m:r>
                                          <m:rPr>
                                            <m:sty m:val="p"/>
                                          </m:rPr>
                                          <a:rPr lang="en-US" sz="2400">
                                            <a:effectLst/>
                                            <a:latin typeface="Cambria Math" panose="02040503050406030204" pitchFamily="18" charset="0"/>
                                            <a:ea typeface="SimSun" panose="02010600030101010101" pitchFamily="2" charset="-122"/>
                                          </a:rPr>
                                          <m:t>maximize</m:t>
                                        </m:r>
                                      </m:e>
                                      <m:lim>
                                        <m:r>
                                          <a:rPr lang="en-US" sz="2400" i="1">
                                            <a:effectLst/>
                                            <a:latin typeface="Cambria Math" panose="02040503050406030204" pitchFamily="18" charset="0"/>
                                            <a:ea typeface="SimSun" panose="02010600030101010101" pitchFamily="2" charset="-122"/>
                                          </a:rPr>
                                          <m:t>𝜆</m:t>
                                        </m:r>
                                      </m:lim>
                                    </m:limLow>
                                  </m:fName>
                                  <m:e>
                                    <m:r>
                                      <a:rPr lang="en-US" sz="2400" i="1">
                                        <a:effectLst/>
                                        <a:latin typeface="Cambria Math" panose="02040503050406030204" pitchFamily="18" charset="0"/>
                                        <a:ea typeface="SimSun" panose="02010600030101010101" pitchFamily="2" charset="-122"/>
                                      </a:rPr>
                                      <m:t>−</m:t>
                                    </m:r>
                                    <m:f>
                                      <m:fPr>
                                        <m:ctrlPr>
                                          <a:rPr lang="en-US" sz="2400" i="1">
                                            <a:effectLst/>
                                            <a:latin typeface="Cambria Math" panose="02040503050406030204" pitchFamily="18" charset="0"/>
                                          </a:rPr>
                                        </m:ctrlPr>
                                      </m:fPr>
                                      <m:num>
                                        <m:r>
                                          <a:rPr lang="en-US" sz="2400" i="1">
                                            <a:effectLst/>
                                            <a:latin typeface="Cambria Math" panose="02040503050406030204" pitchFamily="18" charset="0"/>
                                            <a:ea typeface="SimSun" panose="02010600030101010101" pitchFamily="2" charset="-122"/>
                                          </a:rPr>
                                          <m:t>1</m:t>
                                        </m:r>
                                      </m:num>
                                      <m:den>
                                        <m:r>
                                          <a:rPr lang="en-US" sz="2400" i="1">
                                            <a:effectLst/>
                                            <a:latin typeface="Cambria Math" panose="02040503050406030204" pitchFamily="18" charset="0"/>
                                            <a:ea typeface="SimSun" panose="02010600030101010101" pitchFamily="2" charset="-122"/>
                                          </a:rPr>
                                          <m:t>2</m:t>
                                        </m:r>
                                      </m:den>
                                    </m:f>
                                    <m:nary>
                                      <m:naryPr>
                                        <m:chr m:val="∑"/>
                                        <m:limLoc m:val="undOvr"/>
                                        <m:ctrlPr>
                                          <a:rPr lang="en-US" sz="2400" i="1">
                                            <a:effectLst/>
                                            <a:latin typeface="Cambria Math" panose="02040503050406030204" pitchFamily="18" charset="0"/>
                                          </a:rPr>
                                        </m:ctrlPr>
                                      </m:naryPr>
                                      <m:sub>
                                        <m:r>
                                          <a:rPr lang="en-US" sz="2400" i="1">
                                            <a:effectLst/>
                                            <a:latin typeface="Cambria Math" panose="02040503050406030204" pitchFamily="18" charset="0"/>
                                            <a:ea typeface="SimSun" panose="02010600030101010101" pitchFamily="2" charset="-122"/>
                                          </a:rPr>
                                          <m:t>𝑖</m:t>
                                        </m:r>
                                        <m:r>
                                          <a:rPr lang="en-US" sz="2400" i="1">
                                            <a:effectLst/>
                                            <a:latin typeface="Cambria Math" panose="02040503050406030204" pitchFamily="18" charset="0"/>
                                            <a:ea typeface="SimSun" panose="02010600030101010101" pitchFamily="2" charset="-122"/>
                                          </a:rPr>
                                          <m:t>=1</m:t>
                                        </m:r>
                                      </m:sub>
                                      <m:sup>
                                        <m:r>
                                          <a:rPr lang="en-US" sz="2400" i="1">
                                            <a:effectLst/>
                                            <a:latin typeface="Cambria Math" panose="02040503050406030204" pitchFamily="18" charset="0"/>
                                            <a:ea typeface="SimSun" panose="02010600030101010101" pitchFamily="2" charset="-122"/>
                                          </a:rPr>
                                          <m:t>𝑛</m:t>
                                        </m:r>
                                      </m:sup>
                                      <m:e>
                                        <m:nary>
                                          <m:naryPr>
                                            <m:chr m:val="∑"/>
                                            <m:limLoc m:val="undOvr"/>
                                            <m:ctrlPr>
                                              <a:rPr lang="en-US" sz="2400" i="1">
                                                <a:effectLst/>
                                                <a:latin typeface="Cambria Math" panose="02040503050406030204" pitchFamily="18" charset="0"/>
                                              </a:rPr>
                                            </m:ctrlPr>
                                          </m:naryPr>
                                          <m:sub>
                                            <m:r>
                                              <a:rPr lang="en-US" sz="2400" i="1">
                                                <a:effectLst/>
                                                <a:latin typeface="Cambria Math" panose="02040503050406030204" pitchFamily="18" charset="0"/>
                                                <a:ea typeface="SimSun" panose="02010600030101010101" pitchFamily="2" charset="-122"/>
                                              </a:rPr>
                                              <m:t>𝑗</m:t>
                                            </m:r>
                                            <m:r>
                                              <a:rPr lang="en-US" sz="2400" i="1">
                                                <a:effectLst/>
                                                <a:latin typeface="Cambria Math" panose="02040503050406030204" pitchFamily="18" charset="0"/>
                                                <a:ea typeface="SimSun" panose="02010600030101010101" pitchFamily="2" charset="-122"/>
                                              </a:rPr>
                                              <m:t>=1</m:t>
                                            </m:r>
                                          </m:sub>
                                          <m:sup>
                                            <m:r>
                                              <a:rPr lang="en-US" sz="2400" i="1">
                                                <a:effectLst/>
                                                <a:latin typeface="Cambria Math" panose="02040503050406030204" pitchFamily="18" charset="0"/>
                                                <a:ea typeface="SimSun" panose="02010600030101010101" pitchFamily="2" charset="-122"/>
                                              </a:rPr>
                                              <m:t>𝑛</m:t>
                                            </m:r>
                                          </m:sup>
                                          <m:e>
                                            <m:sSub>
                                              <m:sSubPr>
                                                <m:ctrlPr>
                                                  <a:rPr lang="en-US" sz="2400" i="1">
                                                    <a:effectLst/>
                                                    <a:latin typeface="Cambria Math" panose="02040503050406030204" pitchFamily="18" charset="0"/>
                                                  </a:rPr>
                                                </m:ctrlPr>
                                              </m:sSubPr>
                                              <m:e>
                                                <m:r>
                                                  <a:rPr lang="en-US" sz="2400" i="1">
                                                    <a:effectLst/>
                                                    <a:latin typeface="Cambria Math" panose="02040503050406030204" pitchFamily="18" charset="0"/>
                                                    <a:ea typeface="SimSun" panose="02010600030101010101" pitchFamily="2" charset="-122"/>
                                                  </a:rPr>
                                                  <m:t>𝜆</m:t>
                                                </m:r>
                                              </m:e>
                                              <m:sub>
                                                <m:r>
                                                  <a:rPr lang="en-US" sz="2400" i="1">
                                                    <a:effectLst/>
                                                    <a:latin typeface="Cambria Math" panose="02040503050406030204" pitchFamily="18" charset="0"/>
                                                    <a:ea typeface="SimSun" panose="02010600030101010101" pitchFamily="2" charset="-122"/>
                                                  </a:rPr>
                                                  <m:t>𝑖</m:t>
                                                </m:r>
                                              </m:sub>
                                            </m:sSub>
                                            <m:sSub>
                                              <m:sSubPr>
                                                <m:ctrlPr>
                                                  <a:rPr lang="en-US" sz="2400" i="1">
                                                    <a:effectLst/>
                                                    <a:latin typeface="Cambria Math" panose="02040503050406030204" pitchFamily="18" charset="0"/>
                                                  </a:rPr>
                                                </m:ctrlPr>
                                              </m:sSubPr>
                                              <m:e>
                                                <m:r>
                                                  <a:rPr lang="en-US" sz="2400" i="1">
                                                    <a:effectLst/>
                                                    <a:latin typeface="Cambria Math" panose="02040503050406030204" pitchFamily="18" charset="0"/>
                                                    <a:ea typeface="SimSun" panose="02010600030101010101" pitchFamily="2" charset="-122"/>
                                                  </a:rPr>
                                                  <m:t>𝜆</m:t>
                                                </m:r>
                                              </m:e>
                                              <m:sub>
                                                <m:r>
                                                  <a:rPr lang="en-US" sz="2400" i="1">
                                                    <a:effectLst/>
                                                    <a:latin typeface="Cambria Math" panose="02040503050406030204" pitchFamily="18" charset="0"/>
                                                    <a:ea typeface="SimSun" panose="02010600030101010101" pitchFamily="2" charset="-122"/>
                                                  </a:rPr>
                                                  <m:t>𝑗</m:t>
                                                </m:r>
                                              </m:sub>
                                            </m:sSub>
                                            <m:sSub>
                                              <m:sSubPr>
                                                <m:ctrlPr>
                                                  <a:rPr lang="en-US" sz="2400" i="1">
                                                    <a:effectLst/>
                                                    <a:latin typeface="Cambria Math" panose="02040503050406030204" pitchFamily="18" charset="0"/>
                                                  </a:rPr>
                                                </m:ctrlPr>
                                              </m:sSubPr>
                                              <m:e>
                                                <m:r>
                                                  <a:rPr lang="en-US" sz="2400" i="1">
                                                    <a:effectLst/>
                                                    <a:latin typeface="Cambria Math" panose="02040503050406030204" pitchFamily="18" charset="0"/>
                                                    <a:ea typeface="SimSun" panose="02010600030101010101" pitchFamily="2" charset="-122"/>
                                                  </a:rPr>
                                                  <m:t>𝑦</m:t>
                                                </m:r>
                                              </m:e>
                                              <m:sub>
                                                <m:r>
                                                  <a:rPr lang="en-US" sz="2400" i="1">
                                                    <a:effectLst/>
                                                    <a:latin typeface="Cambria Math" panose="02040503050406030204" pitchFamily="18" charset="0"/>
                                                    <a:ea typeface="SimSun" panose="02010600030101010101" pitchFamily="2" charset="-122"/>
                                                  </a:rPr>
                                                  <m:t>𝑖</m:t>
                                                </m:r>
                                              </m:sub>
                                            </m:sSub>
                                            <m:sSub>
                                              <m:sSubPr>
                                                <m:ctrlPr>
                                                  <a:rPr lang="en-US" sz="2400" i="1">
                                                    <a:effectLst/>
                                                    <a:latin typeface="Cambria Math" panose="02040503050406030204" pitchFamily="18" charset="0"/>
                                                  </a:rPr>
                                                </m:ctrlPr>
                                              </m:sSubPr>
                                              <m:e>
                                                <m:r>
                                                  <a:rPr lang="en-US" sz="2400" i="1">
                                                    <a:effectLst/>
                                                    <a:latin typeface="Cambria Math" panose="02040503050406030204" pitchFamily="18" charset="0"/>
                                                    <a:ea typeface="SimSun" panose="02010600030101010101" pitchFamily="2" charset="-122"/>
                                                  </a:rPr>
                                                  <m:t>𝑦</m:t>
                                                </m:r>
                                              </m:e>
                                              <m:sub>
                                                <m:r>
                                                  <a:rPr lang="en-US" sz="2400" i="1">
                                                    <a:effectLst/>
                                                    <a:latin typeface="Cambria Math" panose="02040503050406030204" pitchFamily="18" charset="0"/>
                                                    <a:ea typeface="SimSun" panose="02010600030101010101" pitchFamily="2" charset="-122"/>
                                                  </a:rPr>
                                                  <m:t>𝑗</m:t>
                                                </m:r>
                                              </m:sub>
                                            </m:sSub>
                                            <m:d>
                                              <m:dPr>
                                                <m:ctrlPr>
                                                  <a:rPr lang="en-US" sz="2400" i="1">
                                                    <a:effectLst/>
                                                    <a:latin typeface="Cambria Math" panose="02040503050406030204" pitchFamily="18" charset="0"/>
                                                  </a:rPr>
                                                </m:ctrlPr>
                                              </m:dPr>
                                              <m:e>
                                                <m:sSub>
                                                  <m:sSubPr>
                                                    <m:ctrlPr>
                                                      <a:rPr lang="en-US" sz="2400" i="1">
                                                        <a:effectLst/>
                                                        <a:latin typeface="Cambria Math" panose="02040503050406030204" pitchFamily="18" charset="0"/>
                                                      </a:rPr>
                                                    </m:ctrlPr>
                                                  </m:sSubPr>
                                                  <m:e>
                                                    <m:r>
                                                      <a:rPr lang="en-US" sz="2400" i="1">
                                                        <a:effectLst/>
                                                        <a:latin typeface="Cambria Math" panose="02040503050406030204" pitchFamily="18" charset="0"/>
                                                        <a:ea typeface="SimSun" panose="02010600030101010101" pitchFamily="2" charset="-122"/>
                                                      </a:rPr>
                                                      <m:t>𝑋</m:t>
                                                    </m:r>
                                                  </m:e>
                                                  <m:sub>
                                                    <m:r>
                                                      <a:rPr lang="en-US" sz="2400" i="1">
                                                        <a:effectLst/>
                                                        <a:latin typeface="Cambria Math" panose="02040503050406030204" pitchFamily="18" charset="0"/>
                                                        <a:ea typeface="SimSun" panose="02010600030101010101" pitchFamily="2" charset="-122"/>
                                                      </a:rPr>
                                                      <m:t>𝑖</m:t>
                                                    </m:r>
                                                  </m:sub>
                                                </m:sSub>
                                                <m:r>
                                                  <a:rPr lang="en-US" sz="2400" i="1">
                                                    <a:effectLst/>
                                                    <a:latin typeface="Cambria Math" panose="02040503050406030204" pitchFamily="18" charset="0"/>
                                                    <a:ea typeface="SimSun" panose="02010600030101010101" pitchFamily="2" charset="-122"/>
                                                  </a:rPr>
                                                  <m:t>∘</m:t>
                                                </m:r>
                                                <m:sSub>
                                                  <m:sSubPr>
                                                    <m:ctrlPr>
                                                      <a:rPr lang="en-US" sz="2400" i="1">
                                                        <a:effectLst/>
                                                        <a:latin typeface="Cambria Math" panose="02040503050406030204" pitchFamily="18" charset="0"/>
                                                      </a:rPr>
                                                    </m:ctrlPr>
                                                  </m:sSubPr>
                                                  <m:e>
                                                    <m:r>
                                                      <a:rPr lang="en-US" sz="2400" i="1">
                                                        <a:effectLst/>
                                                        <a:latin typeface="Cambria Math" panose="02040503050406030204" pitchFamily="18" charset="0"/>
                                                        <a:ea typeface="SimSun" panose="02010600030101010101" pitchFamily="2" charset="-122"/>
                                                      </a:rPr>
                                                      <m:t>𝑋</m:t>
                                                    </m:r>
                                                  </m:e>
                                                  <m:sub>
                                                    <m:r>
                                                      <a:rPr lang="en-US" sz="2400" i="1">
                                                        <a:effectLst/>
                                                        <a:latin typeface="Cambria Math" panose="02040503050406030204" pitchFamily="18" charset="0"/>
                                                        <a:ea typeface="SimSun" panose="02010600030101010101" pitchFamily="2" charset="-122"/>
                                                      </a:rPr>
                                                      <m:t>𝑗</m:t>
                                                    </m:r>
                                                  </m:sub>
                                                </m:sSub>
                                              </m:e>
                                            </m:d>
                                          </m:e>
                                        </m:nary>
                                      </m:e>
                                    </m:nary>
                                    <m:r>
                                      <a:rPr lang="en-US" sz="2400" i="1">
                                        <a:effectLst/>
                                        <a:latin typeface="Cambria Math" panose="02040503050406030204" pitchFamily="18" charset="0"/>
                                        <a:ea typeface="SimSun" panose="02010600030101010101" pitchFamily="2" charset="-122"/>
                                      </a:rPr>
                                      <m:t>+</m:t>
                                    </m:r>
                                    <m:nary>
                                      <m:naryPr>
                                        <m:chr m:val="∑"/>
                                        <m:limLoc m:val="undOvr"/>
                                        <m:ctrlPr>
                                          <a:rPr lang="en-US" sz="2400" i="1">
                                            <a:effectLst/>
                                            <a:latin typeface="Cambria Math" panose="02040503050406030204" pitchFamily="18" charset="0"/>
                                          </a:rPr>
                                        </m:ctrlPr>
                                      </m:naryPr>
                                      <m:sub>
                                        <m:r>
                                          <a:rPr lang="en-US" sz="2400" i="1">
                                            <a:effectLst/>
                                            <a:latin typeface="Cambria Math" panose="02040503050406030204" pitchFamily="18" charset="0"/>
                                            <a:ea typeface="SimSun" panose="02010600030101010101" pitchFamily="2" charset="-122"/>
                                          </a:rPr>
                                          <m:t>𝑖</m:t>
                                        </m:r>
                                        <m:r>
                                          <a:rPr lang="en-US" sz="2400" i="1">
                                            <a:effectLst/>
                                            <a:latin typeface="Cambria Math" panose="02040503050406030204" pitchFamily="18" charset="0"/>
                                            <a:ea typeface="SimSun" panose="02010600030101010101" pitchFamily="2" charset="-122"/>
                                          </a:rPr>
                                          <m:t>=1</m:t>
                                        </m:r>
                                      </m:sub>
                                      <m:sup>
                                        <m:r>
                                          <a:rPr lang="en-US" sz="2400" i="1">
                                            <a:effectLst/>
                                            <a:latin typeface="Cambria Math" panose="02040503050406030204" pitchFamily="18" charset="0"/>
                                            <a:ea typeface="SimSun" panose="02010600030101010101" pitchFamily="2" charset="-122"/>
                                          </a:rPr>
                                          <m:t>𝑛</m:t>
                                        </m:r>
                                      </m:sup>
                                      <m:e>
                                        <m:sSub>
                                          <m:sSubPr>
                                            <m:ctrlPr>
                                              <a:rPr lang="en-US" sz="2400" i="1">
                                                <a:effectLst/>
                                                <a:latin typeface="Cambria Math" panose="02040503050406030204" pitchFamily="18" charset="0"/>
                                              </a:rPr>
                                            </m:ctrlPr>
                                          </m:sSubPr>
                                          <m:e>
                                            <m:r>
                                              <a:rPr lang="en-US" sz="2400" i="1">
                                                <a:effectLst/>
                                                <a:latin typeface="Cambria Math" panose="02040503050406030204" pitchFamily="18" charset="0"/>
                                                <a:ea typeface="SimSun" panose="02010600030101010101" pitchFamily="2" charset="-122"/>
                                              </a:rPr>
                                              <m:t>𝜆</m:t>
                                            </m:r>
                                          </m:e>
                                          <m:sub>
                                            <m:r>
                                              <a:rPr lang="en-US" sz="2400" i="1">
                                                <a:effectLst/>
                                                <a:latin typeface="Cambria Math" panose="02040503050406030204" pitchFamily="18" charset="0"/>
                                                <a:ea typeface="SimSun" panose="02010600030101010101" pitchFamily="2" charset="-122"/>
                                              </a:rPr>
                                              <m:t>𝑖</m:t>
                                            </m:r>
                                          </m:sub>
                                        </m:sSub>
                                      </m:e>
                                    </m:nary>
                                  </m:e>
                                </m:func>
                              </m:e>
                            </m:mr>
                            <m:mr>
                              <m:e>
                                <m:r>
                                  <m:rPr>
                                    <m:sty m:val="p"/>
                                  </m:rPr>
                                  <a:rPr lang="en-US" sz="2400">
                                    <a:effectLst/>
                                    <a:latin typeface="Cambria Math" panose="02040503050406030204" pitchFamily="18" charset="0"/>
                                    <a:ea typeface="SimSun" panose="02010600030101010101" pitchFamily="2" charset="-122"/>
                                  </a:rPr>
                                  <m:t>subject</m:t>
                                </m:r>
                                <m:r>
                                  <a:rPr lang="en-US" sz="2400">
                                    <a:effectLst/>
                                    <a:latin typeface="Cambria Math" panose="02040503050406030204" pitchFamily="18" charset="0"/>
                                    <a:ea typeface="SimSun" panose="02010600030101010101" pitchFamily="2" charset="-122"/>
                                  </a:rPr>
                                  <m:t> </m:t>
                                </m:r>
                                <m:r>
                                  <m:rPr>
                                    <m:sty m:val="p"/>
                                  </m:rPr>
                                  <a:rPr lang="en-US" sz="2400">
                                    <a:effectLst/>
                                    <a:latin typeface="Cambria Math" panose="02040503050406030204" pitchFamily="18" charset="0"/>
                                    <a:ea typeface="SimSun" panose="02010600030101010101" pitchFamily="2" charset="-122"/>
                                  </a:rPr>
                                  <m:t>to</m:t>
                                </m:r>
                                <m:r>
                                  <a:rPr lang="en-US" sz="2400">
                                    <a:effectLst/>
                                    <a:latin typeface="Cambria Math" panose="02040503050406030204" pitchFamily="18" charset="0"/>
                                    <a:ea typeface="SimSun" panose="02010600030101010101" pitchFamily="2" charset="-122"/>
                                  </a:rPr>
                                  <m:t>  </m:t>
                                </m:r>
                                <m:m>
                                  <m:mPr>
                                    <m:mcs>
                                      <m:mc>
                                        <m:mcPr>
                                          <m:count m:val="1"/>
                                          <m:mcJc m:val="center"/>
                                        </m:mcPr>
                                      </m:mc>
                                    </m:mcs>
                                    <m:ctrlPr>
                                      <a:rPr lang="en-US" sz="2400" i="1">
                                        <a:effectLst/>
                                        <a:latin typeface="Cambria Math" panose="02040503050406030204" pitchFamily="18" charset="0"/>
                                      </a:rPr>
                                    </m:ctrlPr>
                                  </m:mPr>
                                  <m:mr>
                                    <m:e>
                                      <m:nary>
                                        <m:naryPr>
                                          <m:chr m:val="∑"/>
                                          <m:limLoc m:val="undOvr"/>
                                          <m:ctrlPr>
                                            <a:rPr lang="en-US" sz="2400" i="1">
                                              <a:effectLst/>
                                              <a:latin typeface="Cambria Math" panose="02040503050406030204" pitchFamily="18" charset="0"/>
                                            </a:rPr>
                                          </m:ctrlPr>
                                        </m:naryPr>
                                        <m:sub>
                                          <m:r>
                                            <a:rPr lang="en-US" sz="2400" i="1">
                                              <a:effectLst/>
                                              <a:latin typeface="Cambria Math" panose="02040503050406030204" pitchFamily="18" charset="0"/>
                                              <a:ea typeface="SimSun" panose="02010600030101010101" pitchFamily="2" charset="-122"/>
                                            </a:rPr>
                                            <m:t>𝑖</m:t>
                                          </m:r>
                                          <m:r>
                                            <a:rPr lang="en-US" sz="2400" i="1">
                                              <a:effectLst/>
                                              <a:latin typeface="Cambria Math" panose="02040503050406030204" pitchFamily="18" charset="0"/>
                                              <a:ea typeface="SimSun" panose="02010600030101010101" pitchFamily="2" charset="-122"/>
                                            </a:rPr>
                                            <m:t>=1</m:t>
                                          </m:r>
                                        </m:sub>
                                        <m:sup>
                                          <m:r>
                                            <a:rPr lang="en-US" sz="2400" i="1">
                                              <a:effectLst/>
                                              <a:latin typeface="Cambria Math" panose="02040503050406030204" pitchFamily="18" charset="0"/>
                                              <a:ea typeface="SimSun" panose="02010600030101010101" pitchFamily="2" charset="-122"/>
                                            </a:rPr>
                                            <m:t>𝑛</m:t>
                                          </m:r>
                                        </m:sup>
                                        <m:e>
                                          <m:sSub>
                                            <m:sSubPr>
                                              <m:ctrlPr>
                                                <a:rPr lang="en-US" sz="2400" i="1">
                                                  <a:effectLst/>
                                                  <a:latin typeface="Cambria Math" panose="02040503050406030204" pitchFamily="18" charset="0"/>
                                                </a:rPr>
                                              </m:ctrlPr>
                                            </m:sSubPr>
                                            <m:e>
                                              <m:r>
                                                <a:rPr lang="en-US" sz="2400" i="1">
                                                  <a:effectLst/>
                                                  <a:latin typeface="Cambria Math" panose="02040503050406030204" pitchFamily="18" charset="0"/>
                                                  <a:ea typeface="SimSun" panose="02010600030101010101" pitchFamily="2" charset="-122"/>
                                                </a:rPr>
                                                <m:t>𝜆</m:t>
                                              </m:r>
                                            </m:e>
                                            <m:sub>
                                              <m:r>
                                                <a:rPr lang="en-US" sz="2400" i="1">
                                                  <a:effectLst/>
                                                  <a:latin typeface="Cambria Math" panose="02040503050406030204" pitchFamily="18" charset="0"/>
                                                  <a:ea typeface="SimSun" panose="02010600030101010101" pitchFamily="2" charset="-122"/>
                                                </a:rPr>
                                                <m:t>𝑖</m:t>
                                              </m:r>
                                            </m:sub>
                                          </m:sSub>
                                          <m:sSub>
                                            <m:sSubPr>
                                              <m:ctrlPr>
                                                <a:rPr lang="en-US" sz="2400" i="1">
                                                  <a:effectLst/>
                                                  <a:latin typeface="Cambria Math" panose="02040503050406030204" pitchFamily="18" charset="0"/>
                                                </a:rPr>
                                              </m:ctrlPr>
                                            </m:sSubPr>
                                            <m:e>
                                              <m:r>
                                                <a:rPr lang="en-US" sz="2400" i="1">
                                                  <a:effectLst/>
                                                  <a:latin typeface="Cambria Math" panose="02040503050406030204" pitchFamily="18" charset="0"/>
                                                  <a:ea typeface="SimSun" panose="02010600030101010101" pitchFamily="2" charset="-122"/>
                                                </a:rPr>
                                                <m:t>𝑦</m:t>
                                              </m:r>
                                            </m:e>
                                            <m:sub>
                                              <m:r>
                                                <a:rPr lang="en-US" sz="2400" i="1">
                                                  <a:effectLst/>
                                                  <a:latin typeface="Cambria Math" panose="02040503050406030204" pitchFamily="18" charset="0"/>
                                                  <a:ea typeface="SimSun" panose="02010600030101010101" pitchFamily="2" charset="-122"/>
                                                </a:rPr>
                                                <m:t>𝑖</m:t>
                                              </m:r>
                                            </m:sub>
                                          </m:sSub>
                                        </m:e>
                                      </m:nary>
                                      <m:r>
                                        <a:rPr lang="en-US" sz="2400" i="1">
                                          <a:effectLst/>
                                          <a:latin typeface="Cambria Math" panose="02040503050406030204" pitchFamily="18" charset="0"/>
                                          <a:ea typeface="SimSun" panose="02010600030101010101" pitchFamily="2" charset="-122"/>
                                        </a:rPr>
                                        <m:t>=0</m:t>
                                      </m:r>
                                    </m:e>
                                  </m:mr>
                                  <m:mr>
                                    <m:e>
                                      <m:r>
                                        <a:rPr lang="en-US" sz="2400">
                                          <a:effectLst/>
                                          <a:latin typeface="Cambria Math" panose="02040503050406030204" pitchFamily="18" charset="0"/>
                                          <a:ea typeface="SimSun" panose="02010600030101010101" pitchFamily="2" charset="-122"/>
                                        </a:rPr>
                                        <m:t>0≤</m:t>
                                      </m:r>
                                      <m:sSub>
                                        <m:sSubPr>
                                          <m:ctrlPr>
                                            <a:rPr lang="en-US" sz="2400" i="1">
                                              <a:effectLst/>
                                              <a:latin typeface="Cambria Math" panose="02040503050406030204" pitchFamily="18" charset="0"/>
                                            </a:rPr>
                                          </m:ctrlPr>
                                        </m:sSubPr>
                                        <m:e>
                                          <m:r>
                                            <a:rPr lang="en-US" sz="2400" i="1">
                                              <a:effectLst/>
                                              <a:latin typeface="Cambria Math" panose="02040503050406030204" pitchFamily="18" charset="0"/>
                                              <a:ea typeface="SimSun" panose="02010600030101010101" pitchFamily="2" charset="-122"/>
                                            </a:rPr>
                                            <m:t>𝜆</m:t>
                                          </m:r>
                                        </m:e>
                                        <m:sub>
                                          <m:r>
                                            <a:rPr lang="en-US" sz="2400" i="1">
                                              <a:effectLst/>
                                              <a:latin typeface="Cambria Math" panose="02040503050406030204" pitchFamily="18" charset="0"/>
                                              <a:ea typeface="SimSun" panose="02010600030101010101" pitchFamily="2" charset="-122"/>
                                            </a:rPr>
                                            <m:t>𝑖</m:t>
                                          </m:r>
                                        </m:sub>
                                      </m:sSub>
                                      <m:r>
                                        <a:rPr lang="en-US" sz="2400" i="1">
                                          <a:effectLst/>
                                          <a:latin typeface="Cambria Math" panose="02040503050406030204" pitchFamily="18" charset="0"/>
                                          <a:ea typeface="SimSun" panose="02010600030101010101" pitchFamily="2" charset="-122"/>
                                        </a:rPr>
                                        <m:t>≤</m:t>
                                      </m:r>
                                      <m:r>
                                        <a:rPr lang="en-US" sz="2400" i="1">
                                          <a:effectLst/>
                                          <a:latin typeface="Cambria Math" panose="02040503050406030204" pitchFamily="18" charset="0"/>
                                          <a:ea typeface="SimSun" panose="02010600030101010101" pitchFamily="2" charset="-122"/>
                                        </a:rPr>
                                        <m:t>𝐶</m:t>
                                      </m:r>
                                      <m:r>
                                        <a:rPr lang="en-US" sz="2400" i="1">
                                          <a:effectLst/>
                                          <a:latin typeface="Cambria Math" panose="02040503050406030204" pitchFamily="18" charset="0"/>
                                          <a:ea typeface="SimSun" panose="02010600030101010101" pitchFamily="2" charset="-122"/>
                                        </a:rPr>
                                        <m:t>,∀</m:t>
                                      </m:r>
                                      <m:r>
                                        <a:rPr lang="en-US" sz="2400" i="1">
                                          <a:effectLst/>
                                          <a:latin typeface="Cambria Math" panose="02040503050406030204" pitchFamily="18" charset="0"/>
                                          <a:ea typeface="SimSun" panose="02010600030101010101" pitchFamily="2" charset="-122"/>
                                        </a:rPr>
                                        <m:t>𝑖</m:t>
                                      </m:r>
                                      <m:r>
                                        <a:rPr lang="en-US" sz="2400" i="1">
                                          <a:effectLst/>
                                          <a:latin typeface="Cambria Math" panose="02040503050406030204" pitchFamily="18" charset="0"/>
                                          <a:ea typeface="SimSun" panose="02010600030101010101" pitchFamily="2" charset="-122"/>
                                        </a:rPr>
                                        <m:t>=</m:t>
                                      </m:r>
                                      <m:acc>
                                        <m:accPr>
                                          <m:chr m:val="̅"/>
                                          <m:ctrlPr>
                                            <a:rPr lang="en-US" sz="2400" i="1">
                                              <a:effectLst/>
                                              <a:latin typeface="Cambria Math" panose="02040503050406030204" pitchFamily="18" charset="0"/>
                                            </a:rPr>
                                          </m:ctrlPr>
                                        </m:accPr>
                                        <m:e>
                                          <m:r>
                                            <a:rPr lang="en-US" sz="2400" i="1">
                                              <a:effectLst/>
                                              <a:latin typeface="Cambria Math" panose="02040503050406030204" pitchFamily="18" charset="0"/>
                                              <a:ea typeface="SimSun" panose="02010600030101010101" pitchFamily="2" charset="-122"/>
                                            </a:rPr>
                                            <m:t>1,</m:t>
                                          </m:r>
                                          <m:r>
                                            <a:rPr lang="en-US" sz="2400" i="1">
                                              <a:effectLst/>
                                              <a:latin typeface="Cambria Math" panose="02040503050406030204" pitchFamily="18" charset="0"/>
                                              <a:ea typeface="SimSun" panose="02010600030101010101" pitchFamily="2" charset="-122"/>
                                            </a:rPr>
                                            <m:t>𝑛</m:t>
                                          </m:r>
                                        </m:e>
                                      </m:acc>
                                    </m:e>
                                  </m:mr>
                                </m:m>
                                <m:r>
                                  <a:rPr lang="en-US" sz="2400" i="1">
                                    <a:effectLst/>
                                    <a:latin typeface="Cambria Math" panose="02040503050406030204" pitchFamily="18" charset="0"/>
                                    <a:ea typeface="SimSun" panose="02010600030101010101" pitchFamily="2" charset="-122"/>
                                  </a:rPr>
                                  <m:t> </m:t>
                                </m:r>
                              </m:e>
                            </m:mr>
                          </m:m>
                        </m:e>
                      </m:d>
                      <m:r>
                        <a:rPr lang="en-US" sz="2400" b="0" i="1" smtClean="0">
                          <a:effectLst/>
                          <a:latin typeface="Cambria Math" panose="02040503050406030204" pitchFamily="18" charset="0"/>
                          <a:ea typeface="SimSun" panose="02010600030101010101" pitchFamily="2" charset="-122"/>
                        </a:rPr>
                        <m:t>    (1.10)</m:t>
                      </m:r>
                    </m:oMath>
                  </m:oMathPara>
                </a14:m>
                <a:endParaRPr lang="en-US" sz="2400" dirty="0"/>
              </a:p>
              <a:p>
                <a:pPr marL="0" indent="0">
                  <a:buNone/>
                </a:pPr>
                <a:r>
                  <a:rPr lang="en-US" sz="2400" dirty="0">
                    <a:effectLst/>
                    <a:ea typeface="SimSun" panose="02010600030101010101" pitchFamily="2" charset="-122"/>
                  </a:rPr>
                  <a:t>The constraints </a:t>
                </a:r>
                <a14:m>
                  <m:oMath xmlns:m="http://schemas.openxmlformats.org/officeDocument/2006/math">
                    <m:r>
                      <a:rPr lang="en-US" sz="2400">
                        <a:effectLst/>
                        <a:latin typeface="Cambria Math" panose="02040503050406030204" pitchFamily="18" charset="0"/>
                        <a:ea typeface="SimSun" panose="02010600030101010101" pitchFamily="2" charset="-122"/>
                      </a:rPr>
                      <m:t>0≤</m:t>
                    </m:r>
                    <m:sSub>
                      <m:sSubPr>
                        <m:ctrlPr>
                          <a:rPr lang="en-US" sz="2400" i="1">
                            <a:effectLst/>
                            <a:latin typeface="Cambria Math" panose="02040503050406030204" pitchFamily="18" charset="0"/>
                            <a:ea typeface="SimSun" panose="02010600030101010101" pitchFamily="2" charset="-122"/>
                          </a:rPr>
                        </m:ctrlPr>
                      </m:sSubPr>
                      <m:e>
                        <m:r>
                          <a:rPr lang="en-US" sz="2400" i="1">
                            <a:effectLst/>
                            <a:latin typeface="Cambria Math" panose="02040503050406030204" pitchFamily="18" charset="0"/>
                            <a:ea typeface="SimSun" panose="02010600030101010101" pitchFamily="2" charset="-122"/>
                          </a:rPr>
                          <m:t>𝜆</m:t>
                        </m:r>
                      </m:e>
                      <m:sub>
                        <m:r>
                          <a:rPr lang="en-US" sz="2400" i="1">
                            <a:effectLst/>
                            <a:latin typeface="Cambria Math" panose="02040503050406030204" pitchFamily="18" charset="0"/>
                            <a:ea typeface="SimSun" panose="02010600030101010101" pitchFamily="2" charset="-122"/>
                          </a:rPr>
                          <m:t>𝑖</m:t>
                        </m:r>
                      </m:sub>
                    </m:sSub>
                    <m:r>
                      <a:rPr lang="en-US" sz="2400" i="1">
                        <a:effectLst/>
                        <a:latin typeface="Cambria Math" panose="02040503050406030204" pitchFamily="18" charset="0"/>
                        <a:ea typeface="SimSun" panose="02010600030101010101" pitchFamily="2" charset="-122"/>
                      </a:rPr>
                      <m:t>≤</m:t>
                    </m:r>
                    <m:r>
                      <a:rPr lang="en-US" sz="2400" i="1">
                        <a:effectLst/>
                        <a:latin typeface="Cambria Math" panose="02040503050406030204" pitchFamily="18" charset="0"/>
                        <a:ea typeface="SimSun" panose="02010600030101010101" pitchFamily="2" charset="-122"/>
                      </a:rPr>
                      <m:t>𝐶</m:t>
                    </m:r>
                    <m:r>
                      <a:rPr lang="en-US" sz="2400" i="1">
                        <a:effectLst/>
                        <a:latin typeface="Cambria Math" panose="02040503050406030204" pitchFamily="18" charset="0"/>
                        <a:ea typeface="SimSun" panose="02010600030101010101" pitchFamily="2" charset="-122"/>
                      </a:rPr>
                      <m:t>,∀</m:t>
                    </m:r>
                    <m:r>
                      <a:rPr lang="en-US" sz="2400" i="1">
                        <a:effectLst/>
                        <a:latin typeface="Cambria Math" panose="02040503050406030204" pitchFamily="18" charset="0"/>
                        <a:ea typeface="SimSun" panose="02010600030101010101" pitchFamily="2" charset="-122"/>
                      </a:rPr>
                      <m:t>𝑖</m:t>
                    </m:r>
                    <m:r>
                      <a:rPr lang="en-US" sz="2400" i="1">
                        <a:effectLst/>
                        <a:latin typeface="Cambria Math" panose="02040503050406030204" pitchFamily="18" charset="0"/>
                        <a:ea typeface="SimSun" panose="02010600030101010101" pitchFamily="2" charset="-122"/>
                      </a:rPr>
                      <m:t>=</m:t>
                    </m:r>
                    <m:acc>
                      <m:accPr>
                        <m:chr m:val="̅"/>
                        <m:ctrlPr>
                          <a:rPr lang="en-US" sz="2400" i="1">
                            <a:effectLst/>
                            <a:latin typeface="Cambria Math" panose="02040503050406030204" pitchFamily="18" charset="0"/>
                            <a:ea typeface="SimSun" panose="02010600030101010101" pitchFamily="2" charset="-122"/>
                          </a:rPr>
                        </m:ctrlPr>
                      </m:accPr>
                      <m:e>
                        <m:r>
                          <a:rPr lang="en-US" sz="2400" i="1">
                            <a:effectLst/>
                            <a:latin typeface="Cambria Math" panose="02040503050406030204" pitchFamily="18" charset="0"/>
                            <a:ea typeface="SimSun" panose="02010600030101010101" pitchFamily="2" charset="-122"/>
                          </a:rPr>
                          <m:t>1,</m:t>
                        </m:r>
                        <m:r>
                          <a:rPr lang="en-US" sz="2400" i="1">
                            <a:effectLst/>
                            <a:latin typeface="Cambria Math" panose="02040503050406030204" pitchFamily="18" charset="0"/>
                            <a:ea typeface="SimSun" panose="02010600030101010101" pitchFamily="2" charset="-122"/>
                          </a:rPr>
                          <m:t>𝑛</m:t>
                        </m:r>
                      </m:e>
                    </m:acc>
                  </m:oMath>
                </a14:m>
                <a:r>
                  <a:rPr lang="en-US" sz="2400" dirty="0">
                    <a:effectLst/>
                    <a:ea typeface="SimSun" panose="02010600030101010101" pitchFamily="2" charset="-122"/>
                  </a:rPr>
                  <a:t> are implied from the equations </a:t>
                </a:r>
                <a14:m>
                  <m:oMath xmlns:m="http://schemas.openxmlformats.org/officeDocument/2006/math">
                    <m:sSub>
                      <m:sSubPr>
                        <m:ctrlPr>
                          <a:rPr lang="en-US" sz="2400" i="1">
                            <a:effectLst/>
                            <a:latin typeface="Cambria Math" panose="02040503050406030204" pitchFamily="18" charset="0"/>
                            <a:ea typeface="SimSun" panose="02010600030101010101" pitchFamily="2" charset="-122"/>
                          </a:rPr>
                        </m:ctrlPr>
                      </m:sSubPr>
                      <m:e>
                        <m:r>
                          <a:rPr lang="en-US" sz="2400" i="1">
                            <a:effectLst/>
                            <a:latin typeface="Cambria Math" panose="02040503050406030204" pitchFamily="18" charset="0"/>
                            <a:ea typeface="SimSun" panose="02010600030101010101" pitchFamily="2" charset="-122"/>
                          </a:rPr>
                          <m:t>𝜆</m:t>
                        </m:r>
                      </m:e>
                      <m:sub>
                        <m:r>
                          <a:rPr lang="en-US" sz="2400" i="1">
                            <a:effectLst/>
                            <a:latin typeface="Cambria Math" panose="02040503050406030204" pitchFamily="18" charset="0"/>
                            <a:ea typeface="SimSun" panose="02010600030101010101" pitchFamily="2" charset="-122"/>
                          </a:rPr>
                          <m:t>𝑖</m:t>
                        </m:r>
                      </m:sub>
                    </m:sSub>
                    <m:r>
                      <a:rPr lang="en-US" sz="2400" i="1">
                        <a:effectLst/>
                        <a:latin typeface="Cambria Math" panose="02040503050406030204" pitchFamily="18" charset="0"/>
                        <a:ea typeface="SimSun" panose="02010600030101010101" pitchFamily="2" charset="-122"/>
                      </a:rPr>
                      <m:t>=</m:t>
                    </m:r>
                    <m:r>
                      <a:rPr lang="en-US" sz="2400" i="1">
                        <a:effectLst/>
                        <a:latin typeface="Cambria Math" panose="02040503050406030204" pitchFamily="18" charset="0"/>
                        <a:ea typeface="SimSun" panose="02010600030101010101" pitchFamily="2" charset="-122"/>
                      </a:rPr>
                      <m:t>𝐶</m:t>
                    </m:r>
                    <m:r>
                      <a:rPr lang="en-US" sz="2400" i="1">
                        <a:effectLst/>
                        <a:latin typeface="Cambria Math" panose="02040503050406030204" pitchFamily="18" charset="0"/>
                        <a:ea typeface="SimSun" panose="02010600030101010101" pitchFamily="2" charset="-122"/>
                      </a:rPr>
                      <m:t>−</m:t>
                    </m:r>
                    <m:sSub>
                      <m:sSubPr>
                        <m:ctrlPr>
                          <a:rPr lang="en-US" sz="2400" i="1">
                            <a:effectLst/>
                            <a:latin typeface="Cambria Math" panose="02040503050406030204" pitchFamily="18" charset="0"/>
                            <a:ea typeface="SimSun" panose="02010600030101010101" pitchFamily="2" charset="-122"/>
                          </a:rPr>
                        </m:ctrlPr>
                      </m:sSubPr>
                      <m:e>
                        <m:r>
                          <a:rPr lang="en-US" sz="2400" i="1">
                            <a:effectLst/>
                            <a:latin typeface="Cambria Math" panose="02040503050406030204" pitchFamily="18" charset="0"/>
                            <a:ea typeface="SimSun" panose="02010600030101010101" pitchFamily="2" charset="-122"/>
                          </a:rPr>
                          <m:t>𝜇</m:t>
                        </m:r>
                      </m:e>
                      <m:sub>
                        <m:r>
                          <a:rPr lang="en-US" sz="2400" i="1">
                            <a:effectLst/>
                            <a:latin typeface="Cambria Math" panose="02040503050406030204" pitchFamily="18" charset="0"/>
                            <a:ea typeface="SimSun" panose="02010600030101010101" pitchFamily="2" charset="-122"/>
                          </a:rPr>
                          <m:t>𝑖</m:t>
                        </m:r>
                      </m:sub>
                    </m:sSub>
                    <m:r>
                      <a:rPr lang="en-US" sz="2400" i="1">
                        <a:effectLst/>
                        <a:latin typeface="Cambria Math" panose="02040503050406030204" pitchFamily="18" charset="0"/>
                        <a:ea typeface="SimSun" panose="02010600030101010101" pitchFamily="2" charset="-122"/>
                      </a:rPr>
                      <m:t>,∀</m:t>
                    </m:r>
                    <m:r>
                      <a:rPr lang="en-US" sz="2400" i="1">
                        <a:effectLst/>
                        <a:latin typeface="Cambria Math" panose="02040503050406030204" pitchFamily="18" charset="0"/>
                        <a:ea typeface="SimSun" panose="02010600030101010101" pitchFamily="2" charset="-122"/>
                      </a:rPr>
                      <m:t>𝑖</m:t>
                    </m:r>
                    <m:r>
                      <a:rPr lang="en-US" sz="2400" i="1">
                        <a:effectLst/>
                        <a:latin typeface="Cambria Math" panose="02040503050406030204" pitchFamily="18" charset="0"/>
                        <a:ea typeface="SimSun" panose="02010600030101010101" pitchFamily="2" charset="-122"/>
                      </a:rPr>
                      <m:t>=</m:t>
                    </m:r>
                    <m:acc>
                      <m:accPr>
                        <m:chr m:val="̅"/>
                        <m:ctrlPr>
                          <a:rPr lang="en-US" sz="2400" i="1">
                            <a:effectLst/>
                            <a:latin typeface="Cambria Math" panose="02040503050406030204" pitchFamily="18" charset="0"/>
                            <a:ea typeface="SimSun" panose="02010600030101010101" pitchFamily="2" charset="-122"/>
                          </a:rPr>
                        </m:ctrlPr>
                      </m:accPr>
                      <m:e>
                        <m:r>
                          <a:rPr lang="en-US" sz="2400" i="1">
                            <a:effectLst/>
                            <a:latin typeface="Cambria Math" panose="02040503050406030204" pitchFamily="18" charset="0"/>
                            <a:ea typeface="SimSun" panose="02010600030101010101" pitchFamily="2" charset="-122"/>
                          </a:rPr>
                          <m:t>1,</m:t>
                        </m:r>
                        <m:r>
                          <a:rPr lang="en-US" sz="2400" i="1">
                            <a:effectLst/>
                            <a:latin typeface="Cambria Math" panose="02040503050406030204" pitchFamily="18" charset="0"/>
                            <a:ea typeface="SimSun" panose="02010600030101010101" pitchFamily="2" charset="-122"/>
                          </a:rPr>
                          <m:t>𝑛</m:t>
                        </m:r>
                      </m:e>
                    </m:acc>
                  </m:oMath>
                </a14:m>
                <a:r>
                  <a:rPr lang="en-US" sz="2400" dirty="0">
                    <a:effectLst/>
                    <a:ea typeface="SimSun" panose="02010600030101010101" pitchFamily="2" charset="-122"/>
                  </a:rPr>
                  <a:t> when </a:t>
                </a:r>
                <a14:m>
                  <m:oMath xmlns:m="http://schemas.openxmlformats.org/officeDocument/2006/math">
                    <m:sSub>
                      <m:sSubPr>
                        <m:ctrlPr>
                          <a:rPr lang="en-US" sz="2400" i="1">
                            <a:effectLst/>
                            <a:latin typeface="Cambria Math" panose="02040503050406030204" pitchFamily="18" charset="0"/>
                            <a:ea typeface="SimSun" panose="02010600030101010101" pitchFamily="2" charset="-122"/>
                          </a:rPr>
                        </m:ctrlPr>
                      </m:sSubPr>
                      <m:e>
                        <m:r>
                          <a:rPr lang="en-US" sz="2400" i="1">
                            <a:effectLst/>
                            <a:latin typeface="Cambria Math" panose="02040503050406030204" pitchFamily="18" charset="0"/>
                            <a:ea typeface="SimSun" panose="02010600030101010101" pitchFamily="2" charset="-122"/>
                          </a:rPr>
                          <m:t>𝜇</m:t>
                        </m:r>
                      </m:e>
                      <m:sub>
                        <m:r>
                          <a:rPr lang="en-US" sz="2400" i="1">
                            <a:effectLst/>
                            <a:latin typeface="Cambria Math" panose="02040503050406030204" pitchFamily="18" charset="0"/>
                            <a:ea typeface="SimSun" panose="02010600030101010101" pitchFamily="2" charset="-122"/>
                          </a:rPr>
                          <m:t>𝑖</m:t>
                        </m:r>
                      </m:sub>
                    </m:sSub>
                    <m:r>
                      <a:rPr lang="en-US" sz="2400" i="1">
                        <a:effectLst/>
                        <a:latin typeface="Cambria Math" panose="02040503050406030204" pitchFamily="18" charset="0"/>
                        <a:ea typeface="SimSun" panose="02010600030101010101" pitchFamily="2" charset="-122"/>
                      </a:rPr>
                      <m:t>≥0,∀</m:t>
                    </m:r>
                    <m:r>
                      <a:rPr lang="en-US" sz="2400" i="1">
                        <a:effectLst/>
                        <a:latin typeface="Cambria Math" panose="02040503050406030204" pitchFamily="18" charset="0"/>
                        <a:ea typeface="SimSun" panose="02010600030101010101" pitchFamily="2" charset="-122"/>
                      </a:rPr>
                      <m:t>𝑖</m:t>
                    </m:r>
                    <m:r>
                      <a:rPr lang="en-US" sz="2400" i="1">
                        <a:effectLst/>
                        <a:latin typeface="Cambria Math" panose="02040503050406030204" pitchFamily="18" charset="0"/>
                        <a:ea typeface="SimSun" panose="02010600030101010101" pitchFamily="2" charset="-122"/>
                      </a:rPr>
                      <m:t>=</m:t>
                    </m:r>
                    <m:acc>
                      <m:accPr>
                        <m:chr m:val="̅"/>
                        <m:ctrlPr>
                          <a:rPr lang="en-US" sz="2400" i="1">
                            <a:effectLst/>
                            <a:latin typeface="Cambria Math" panose="02040503050406030204" pitchFamily="18" charset="0"/>
                            <a:ea typeface="SimSun" panose="02010600030101010101" pitchFamily="2" charset="-122"/>
                          </a:rPr>
                        </m:ctrlPr>
                      </m:accPr>
                      <m:e>
                        <m:r>
                          <a:rPr lang="en-US" sz="2400" i="1">
                            <a:effectLst/>
                            <a:latin typeface="Cambria Math" panose="02040503050406030204" pitchFamily="18" charset="0"/>
                            <a:ea typeface="SimSun" panose="02010600030101010101" pitchFamily="2" charset="-122"/>
                          </a:rPr>
                          <m:t>1,</m:t>
                        </m:r>
                        <m:r>
                          <a:rPr lang="en-US" sz="2400" i="1">
                            <a:effectLst/>
                            <a:latin typeface="Cambria Math" panose="02040503050406030204" pitchFamily="18" charset="0"/>
                            <a:ea typeface="SimSun" panose="02010600030101010101" pitchFamily="2" charset="-122"/>
                          </a:rPr>
                          <m:t>𝑛</m:t>
                        </m:r>
                      </m:e>
                    </m:acc>
                  </m:oMath>
                </a14:m>
                <a:r>
                  <a:rPr lang="en-US" sz="2400" dirty="0">
                    <a:effectLst/>
                    <a:ea typeface="SimSun" panose="02010600030101010101" pitchFamily="2" charset="-122"/>
                  </a:rPr>
                  <a:t>. </a:t>
                </a:r>
                <a:r>
                  <a:rPr lang="en-US" sz="2400" dirty="0"/>
                  <a:t>When combining equation 1.8 and equation 1.10, we obtain solution of </a:t>
                </a:r>
                <a:r>
                  <a:rPr lang="en-US" sz="2400" dirty="0" err="1"/>
                  <a:t>Lagrangian</a:t>
                </a:r>
                <a:r>
                  <a:rPr lang="en-US" sz="2400" dirty="0"/>
                  <a:t> duality problem which is also solution of constrained optimization problem, of course. This is the well-known Lagrange multipliers method or general </a:t>
                </a:r>
                <a:r>
                  <a:rPr lang="en-US" sz="2400" dirty="0" err="1"/>
                  <a:t>Karush</a:t>
                </a:r>
                <a:r>
                  <a:rPr lang="en-US" sz="2400" dirty="0"/>
                  <a:t>–Kuhn–Tucker (KKT) approach.</a:t>
                </a:r>
                <a:endParaRPr lang="en-US" sz="2400" dirty="0">
                  <a:effectLst/>
                  <a:ea typeface="SimSun" panose="02010600030101010101" pitchFamily="2" charset="-122"/>
                </a:endParaRPr>
              </a:p>
            </p:txBody>
          </p:sp>
        </mc:Choice>
        <mc:Fallback xmlns="">
          <p:sp>
            <p:nvSpPr>
              <p:cNvPr id="3" name="Content Placeholder 2">
                <a:extLst>
                  <a:ext uri="{FF2B5EF4-FFF2-40B4-BE49-F238E27FC236}">
                    <a16:creationId xmlns:a16="http://schemas.microsoft.com/office/drawing/2014/main" id="{0614D2D2-E8B7-E1EF-9D99-95FE9FB4EF8E}"/>
                  </a:ext>
                </a:extLst>
              </p:cNvPr>
              <p:cNvSpPr>
                <a:spLocks noGrp="1" noRot="1" noChangeAspect="1" noMove="1" noResize="1" noEditPoints="1" noAdjustHandles="1" noChangeArrowheads="1" noChangeShapeType="1" noTextEdit="1"/>
              </p:cNvSpPr>
              <p:nvPr>
                <p:ph idx="1"/>
              </p:nvPr>
            </p:nvSpPr>
            <p:spPr>
              <a:xfrm>
                <a:off x="407963" y="914399"/>
                <a:ext cx="11352628" cy="5176066"/>
              </a:xfrm>
              <a:blipFill>
                <a:blip r:embed="rId2"/>
                <a:stretch>
                  <a:fillRect l="-859" t="-942" r="-806"/>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E8474878-58E4-BEB3-ED59-72D5DCB09262}"/>
              </a:ext>
            </a:extLst>
          </p:cNvPr>
          <p:cNvSpPr>
            <a:spLocks noGrp="1"/>
          </p:cNvSpPr>
          <p:nvPr>
            <p:ph type="dt" sz="half" idx="10"/>
          </p:nvPr>
        </p:nvSpPr>
        <p:spPr/>
        <p:txBody>
          <a:bodyPr/>
          <a:lstStyle/>
          <a:p>
            <a:r>
              <a:rPr lang="en-US"/>
              <a:t>15/01/2023</a:t>
            </a:r>
          </a:p>
        </p:txBody>
      </p:sp>
      <p:sp>
        <p:nvSpPr>
          <p:cNvPr id="5" name="Footer Placeholder 4">
            <a:extLst>
              <a:ext uri="{FF2B5EF4-FFF2-40B4-BE49-F238E27FC236}">
                <a16:creationId xmlns:a16="http://schemas.microsoft.com/office/drawing/2014/main" id="{4E946705-C2B5-E7F4-7B00-C209FEC95B50}"/>
              </a:ext>
            </a:extLst>
          </p:cNvPr>
          <p:cNvSpPr>
            <a:spLocks noGrp="1"/>
          </p:cNvSpPr>
          <p:nvPr>
            <p:ph type="ftr" sz="quarter" idx="11"/>
          </p:nvPr>
        </p:nvSpPr>
        <p:spPr/>
        <p:txBody>
          <a:bodyPr/>
          <a:lstStyle/>
          <a:p>
            <a:r>
              <a:rPr lang="en-US"/>
              <a:t>Support Vector Machine - Loc Nguyen</a:t>
            </a:r>
          </a:p>
        </p:txBody>
      </p:sp>
      <p:sp>
        <p:nvSpPr>
          <p:cNvPr id="6" name="Slide Number Placeholder 5">
            <a:extLst>
              <a:ext uri="{FF2B5EF4-FFF2-40B4-BE49-F238E27FC236}">
                <a16:creationId xmlns:a16="http://schemas.microsoft.com/office/drawing/2014/main" id="{15D5194F-0281-5558-99ED-CBEBBE2056EE}"/>
              </a:ext>
            </a:extLst>
          </p:cNvPr>
          <p:cNvSpPr>
            <a:spLocks noGrp="1"/>
          </p:cNvSpPr>
          <p:nvPr>
            <p:ph type="sldNum" sz="quarter" idx="12"/>
          </p:nvPr>
        </p:nvSpPr>
        <p:spPr/>
        <p:txBody>
          <a:bodyPr/>
          <a:lstStyle/>
          <a:p>
            <a:fld id="{5DB5036F-1FF2-46C4-8D2B-59C7E3B91952}" type="slidenum">
              <a:rPr lang="en-US" smtClean="0"/>
              <a:pPr/>
              <a:t>16</a:t>
            </a:fld>
            <a:endParaRPr lang="en-US"/>
          </a:p>
        </p:txBody>
      </p:sp>
    </p:spTree>
    <p:extLst>
      <p:ext uri="{BB962C8B-B14F-4D97-AF65-F5344CB8AC3E}">
        <p14:creationId xmlns:p14="http://schemas.microsoft.com/office/powerpoint/2010/main" val="41048119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76E2F-0B0E-BE63-A6E2-193660C4C777}"/>
              </a:ext>
            </a:extLst>
          </p:cNvPr>
          <p:cNvSpPr>
            <a:spLocks noGrp="1"/>
          </p:cNvSpPr>
          <p:nvPr>
            <p:ph type="title"/>
          </p:nvPr>
        </p:nvSpPr>
        <p:spPr/>
        <p:txBody>
          <a:bodyPr/>
          <a:lstStyle/>
          <a:p>
            <a:r>
              <a:rPr lang="en-US" dirty="0"/>
              <a:t>1. Support vector machine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9B7A15A-081E-D7E6-5CA3-B922D45DD835}"/>
                  </a:ext>
                </a:extLst>
              </p:cNvPr>
              <p:cNvSpPr>
                <a:spLocks noGrp="1"/>
              </p:cNvSpPr>
              <p:nvPr>
                <p:ph idx="1"/>
              </p:nvPr>
            </p:nvSpPr>
            <p:spPr/>
            <p:txBody>
              <a:bodyPr>
                <a:normAutofit/>
              </a:bodyPr>
              <a:lstStyle/>
              <a:p>
                <a:pPr marL="0" indent="0">
                  <a:buNone/>
                </a:pPr>
                <a:r>
                  <a:rPr lang="en-US" dirty="0">
                    <a:effectLst/>
                    <a:latin typeface="Times New Roman" panose="02020603050405020304" pitchFamily="18" charset="0"/>
                    <a:ea typeface="SimSun" panose="02010600030101010101" pitchFamily="2" charset="-122"/>
                  </a:rPr>
                  <a:t>Anyhow, in context of SVM, the final problem which needs to be solved is the simpler QP problem specified equation 1.10. </a:t>
                </a:r>
                <a:r>
                  <a:rPr lang="en-US" dirty="0">
                    <a:effectLst/>
                    <a:ea typeface="SimSun" panose="02010600030101010101" pitchFamily="2" charset="-122"/>
                  </a:rPr>
                  <a:t>There are some methods to solve this QP problem but this report focuses on a so-called Sequential Minimal Optimization (SMO) developed by author Platt (Platt, 1998). The SMO algorithm is very effective method to find out the optimal (maximum) point </a:t>
                </a:r>
                <a:r>
                  <a:rPr lang="en-US" i="1" dirty="0">
                    <a:effectLst/>
                    <a:ea typeface="SimSun" panose="02010600030101010101" pitchFamily="2" charset="-122"/>
                  </a:rPr>
                  <a:t>λ</a:t>
                </a:r>
                <a:r>
                  <a:rPr lang="en-US" i="1" baseline="30000" dirty="0">
                    <a:effectLst/>
                    <a:ea typeface="SimSun" panose="02010600030101010101" pitchFamily="2" charset="-122"/>
                  </a:rPr>
                  <a:t>*</a:t>
                </a:r>
                <a:r>
                  <a:rPr lang="en-US" dirty="0">
                    <a:effectLst/>
                    <a:ea typeface="SimSun" panose="02010600030101010101" pitchFamily="2" charset="-122"/>
                  </a:rPr>
                  <a:t> of dual function </a:t>
                </a:r>
                <a:r>
                  <a:rPr lang="en-US" i="1" dirty="0">
                    <a:effectLst/>
                    <a:ea typeface="SimSun" panose="02010600030101010101" pitchFamily="2" charset="-122"/>
                  </a:rPr>
                  <a:t>l</a:t>
                </a:r>
                <a:r>
                  <a:rPr lang="en-US" dirty="0">
                    <a:effectLst/>
                    <a:ea typeface="SimSun" panose="02010600030101010101" pitchFamily="2" charset="-122"/>
                  </a:rPr>
                  <a:t>(</a:t>
                </a:r>
                <a:r>
                  <a:rPr lang="en-US" i="1" dirty="0">
                    <a:effectLst/>
                    <a:ea typeface="SimSun" panose="02010600030101010101" pitchFamily="2" charset="-122"/>
                  </a:rPr>
                  <a:t>λ</a:t>
                </a:r>
                <a:r>
                  <a:rPr lang="en-US" dirty="0">
                    <a:effectLst/>
                    <a:ea typeface="SimSun" panose="02010600030101010101" pitchFamily="2" charset="-122"/>
                  </a:rPr>
                  <a:t>).</a:t>
                </a: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r>
                        <a:rPr lang="en-US" i="1">
                          <a:effectLst/>
                          <a:latin typeface="Cambria Math" panose="02040503050406030204" pitchFamily="18" charset="0"/>
                          <a:ea typeface="SimSun" panose="02010600030101010101" pitchFamily="2" charset="-122"/>
                        </a:rPr>
                        <m:t>𝑙</m:t>
                      </m:r>
                      <m:d>
                        <m:dPr>
                          <m:ctrlPr>
                            <a:rPr lang="en-US" i="1">
                              <a:effectLst/>
                              <a:latin typeface="Cambria Math" panose="02040503050406030204" pitchFamily="18" charset="0"/>
                              <a:ea typeface="SimSun" panose="02010600030101010101" pitchFamily="2" charset="-122"/>
                            </a:rPr>
                          </m:ctrlPr>
                        </m:dPr>
                        <m:e>
                          <m:r>
                            <a:rPr lang="en-US" i="1">
                              <a:effectLst/>
                              <a:latin typeface="Cambria Math" panose="02040503050406030204" pitchFamily="18" charset="0"/>
                              <a:ea typeface="SimSun" panose="02010600030101010101" pitchFamily="2" charset="-122"/>
                            </a:rPr>
                            <m:t>𝜆</m:t>
                          </m:r>
                        </m:e>
                      </m:d>
                      <m:r>
                        <a:rPr lang="en-US" i="1">
                          <a:effectLst/>
                          <a:latin typeface="Cambria Math" panose="02040503050406030204" pitchFamily="18" charset="0"/>
                          <a:ea typeface="SimSun" panose="02010600030101010101" pitchFamily="2" charset="-122"/>
                        </a:rPr>
                        <m:t>=−</m:t>
                      </m:r>
                      <m:f>
                        <m:fPr>
                          <m:ctrlPr>
                            <a:rPr lang="en-US" i="1">
                              <a:effectLst/>
                              <a:latin typeface="Cambria Math" panose="02040503050406030204" pitchFamily="18" charset="0"/>
                              <a:ea typeface="SimSun" panose="02010600030101010101" pitchFamily="2" charset="-122"/>
                            </a:rPr>
                          </m:ctrlPr>
                        </m:fPr>
                        <m:num>
                          <m:r>
                            <a:rPr lang="en-US" i="1">
                              <a:effectLst/>
                              <a:latin typeface="Cambria Math" panose="02040503050406030204" pitchFamily="18" charset="0"/>
                              <a:ea typeface="SimSun" panose="02010600030101010101" pitchFamily="2" charset="-122"/>
                            </a:rPr>
                            <m:t>1</m:t>
                          </m:r>
                        </m:num>
                        <m:den>
                          <m:r>
                            <a:rPr lang="en-US" i="1">
                              <a:effectLst/>
                              <a:latin typeface="Cambria Math" panose="02040503050406030204" pitchFamily="18" charset="0"/>
                              <a:ea typeface="SimSun" panose="02010600030101010101" pitchFamily="2" charset="-122"/>
                            </a:rPr>
                            <m:t>2</m:t>
                          </m:r>
                        </m:den>
                      </m:f>
                      <m:nary>
                        <m:naryPr>
                          <m:chr m:val="∑"/>
                          <m:limLoc m:val="undOvr"/>
                          <m:ctrlPr>
                            <a:rPr lang="en-US" i="1">
                              <a:effectLst/>
                              <a:latin typeface="Cambria Math" panose="02040503050406030204" pitchFamily="18" charset="0"/>
                              <a:ea typeface="SimSun" panose="02010600030101010101" pitchFamily="2" charset="-122"/>
                            </a:rPr>
                          </m:ctrlPr>
                        </m:naryPr>
                        <m:sub>
                          <m:r>
                            <a:rPr lang="en-US" i="1">
                              <a:effectLst/>
                              <a:latin typeface="Cambria Math" panose="02040503050406030204" pitchFamily="18" charset="0"/>
                              <a:ea typeface="SimSun" panose="02010600030101010101" pitchFamily="2" charset="-122"/>
                            </a:rPr>
                            <m:t>𝑖</m:t>
                          </m:r>
                          <m:r>
                            <a:rPr lang="en-US" i="1">
                              <a:effectLst/>
                              <a:latin typeface="Cambria Math" panose="02040503050406030204" pitchFamily="18" charset="0"/>
                              <a:ea typeface="SimSun" panose="02010600030101010101" pitchFamily="2" charset="-122"/>
                            </a:rPr>
                            <m:t>=1</m:t>
                          </m:r>
                        </m:sub>
                        <m:sup>
                          <m:r>
                            <a:rPr lang="en-US" i="1">
                              <a:effectLst/>
                              <a:latin typeface="Cambria Math" panose="02040503050406030204" pitchFamily="18" charset="0"/>
                              <a:ea typeface="SimSun" panose="02010600030101010101" pitchFamily="2" charset="-122"/>
                            </a:rPr>
                            <m:t>𝑛</m:t>
                          </m:r>
                        </m:sup>
                        <m:e>
                          <m:nary>
                            <m:naryPr>
                              <m:chr m:val="∑"/>
                              <m:limLoc m:val="undOvr"/>
                              <m:ctrlPr>
                                <a:rPr lang="en-US" i="1">
                                  <a:effectLst/>
                                  <a:latin typeface="Cambria Math" panose="02040503050406030204" pitchFamily="18" charset="0"/>
                                  <a:ea typeface="SimSun" panose="02010600030101010101" pitchFamily="2" charset="-122"/>
                                </a:rPr>
                              </m:ctrlPr>
                            </m:naryPr>
                            <m:sub>
                              <m:r>
                                <a:rPr lang="en-US" i="1">
                                  <a:effectLst/>
                                  <a:latin typeface="Cambria Math" panose="02040503050406030204" pitchFamily="18" charset="0"/>
                                  <a:ea typeface="SimSun" panose="02010600030101010101" pitchFamily="2" charset="-122"/>
                                </a:rPr>
                                <m:t>𝑗</m:t>
                              </m:r>
                              <m:r>
                                <a:rPr lang="en-US" i="1">
                                  <a:effectLst/>
                                  <a:latin typeface="Cambria Math" panose="02040503050406030204" pitchFamily="18" charset="0"/>
                                  <a:ea typeface="SimSun" panose="02010600030101010101" pitchFamily="2" charset="-122"/>
                                </a:rPr>
                                <m:t>=1</m:t>
                              </m:r>
                            </m:sub>
                            <m:sup>
                              <m:r>
                                <a:rPr lang="en-US" i="1">
                                  <a:effectLst/>
                                  <a:latin typeface="Cambria Math" panose="02040503050406030204" pitchFamily="18" charset="0"/>
                                  <a:ea typeface="SimSun" panose="02010600030101010101" pitchFamily="2" charset="-122"/>
                                </a:rPr>
                                <m:t>𝑛</m:t>
                              </m:r>
                            </m:sup>
                            <m:e>
                              <m:sSub>
                                <m:sSubPr>
                                  <m:ctrlPr>
                                    <a:rPr lang="en-US" i="1">
                                      <a:effectLst/>
                                      <a:latin typeface="Cambria Math" panose="02040503050406030204" pitchFamily="18" charset="0"/>
                                      <a:ea typeface="SimSun" panose="02010600030101010101" pitchFamily="2" charset="-122"/>
                                    </a:rPr>
                                  </m:ctrlPr>
                                </m:sSubPr>
                                <m:e>
                                  <m:r>
                                    <a:rPr lang="en-US" i="1">
                                      <a:effectLst/>
                                      <a:latin typeface="Cambria Math" panose="02040503050406030204" pitchFamily="18" charset="0"/>
                                      <a:ea typeface="SimSun" panose="02010600030101010101" pitchFamily="2" charset="-122"/>
                                    </a:rPr>
                                    <m:t>𝜆</m:t>
                                  </m:r>
                                </m:e>
                                <m:sub>
                                  <m:r>
                                    <a:rPr lang="en-US" i="1">
                                      <a:effectLst/>
                                      <a:latin typeface="Cambria Math" panose="02040503050406030204" pitchFamily="18" charset="0"/>
                                      <a:ea typeface="SimSun" panose="02010600030101010101" pitchFamily="2" charset="-122"/>
                                    </a:rPr>
                                    <m:t>𝑖</m:t>
                                  </m:r>
                                </m:sub>
                              </m:sSub>
                              <m:sSub>
                                <m:sSubPr>
                                  <m:ctrlPr>
                                    <a:rPr lang="en-US" i="1">
                                      <a:effectLst/>
                                      <a:latin typeface="Cambria Math" panose="02040503050406030204" pitchFamily="18" charset="0"/>
                                      <a:ea typeface="SimSun" panose="02010600030101010101" pitchFamily="2" charset="-122"/>
                                    </a:rPr>
                                  </m:ctrlPr>
                                </m:sSubPr>
                                <m:e>
                                  <m:r>
                                    <a:rPr lang="en-US" i="1">
                                      <a:effectLst/>
                                      <a:latin typeface="Cambria Math" panose="02040503050406030204" pitchFamily="18" charset="0"/>
                                      <a:ea typeface="SimSun" panose="02010600030101010101" pitchFamily="2" charset="-122"/>
                                    </a:rPr>
                                    <m:t>𝜆</m:t>
                                  </m:r>
                                </m:e>
                                <m:sub>
                                  <m:r>
                                    <a:rPr lang="en-US" i="1">
                                      <a:effectLst/>
                                      <a:latin typeface="Cambria Math" panose="02040503050406030204" pitchFamily="18" charset="0"/>
                                      <a:ea typeface="SimSun" panose="02010600030101010101" pitchFamily="2" charset="-122"/>
                                    </a:rPr>
                                    <m:t>𝑗</m:t>
                                  </m:r>
                                </m:sub>
                              </m:sSub>
                              <m:sSub>
                                <m:sSubPr>
                                  <m:ctrlPr>
                                    <a:rPr lang="en-US" i="1">
                                      <a:effectLst/>
                                      <a:latin typeface="Cambria Math" panose="02040503050406030204" pitchFamily="18" charset="0"/>
                                      <a:ea typeface="SimSun" panose="02010600030101010101" pitchFamily="2" charset="-122"/>
                                    </a:rPr>
                                  </m:ctrlPr>
                                </m:sSubPr>
                                <m:e>
                                  <m:r>
                                    <a:rPr lang="en-US" i="1">
                                      <a:effectLst/>
                                      <a:latin typeface="Cambria Math" panose="02040503050406030204" pitchFamily="18" charset="0"/>
                                      <a:ea typeface="SimSun" panose="02010600030101010101" pitchFamily="2" charset="-122"/>
                                    </a:rPr>
                                    <m:t>𝑦</m:t>
                                  </m:r>
                                </m:e>
                                <m:sub>
                                  <m:r>
                                    <a:rPr lang="en-US" i="1">
                                      <a:effectLst/>
                                      <a:latin typeface="Cambria Math" panose="02040503050406030204" pitchFamily="18" charset="0"/>
                                      <a:ea typeface="SimSun" panose="02010600030101010101" pitchFamily="2" charset="-122"/>
                                    </a:rPr>
                                    <m:t>𝑖</m:t>
                                  </m:r>
                                </m:sub>
                              </m:sSub>
                              <m:sSub>
                                <m:sSubPr>
                                  <m:ctrlPr>
                                    <a:rPr lang="en-US" i="1">
                                      <a:effectLst/>
                                      <a:latin typeface="Cambria Math" panose="02040503050406030204" pitchFamily="18" charset="0"/>
                                      <a:ea typeface="SimSun" panose="02010600030101010101" pitchFamily="2" charset="-122"/>
                                    </a:rPr>
                                  </m:ctrlPr>
                                </m:sSubPr>
                                <m:e>
                                  <m:r>
                                    <a:rPr lang="en-US" i="1">
                                      <a:effectLst/>
                                      <a:latin typeface="Cambria Math" panose="02040503050406030204" pitchFamily="18" charset="0"/>
                                      <a:ea typeface="SimSun" panose="02010600030101010101" pitchFamily="2" charset="-122"/>
                                    </a:rPr>
                                    <m:t>𝑦</m:t>
                                  </m:r>
                                </m:e>
                                <m:sub>
                                  <m:r>
                                    <a:rPr lang="en-US" i="1">
                                      <a:effectLst/>
                                      <a:latin typeface="Cambria Math" panose="02040503050406030204" pitchFamily="18" charset="0"/>
                                      <a:ea typeface="SimSun" panose="02010600030101010101" pitchFamily="2" charset="-122"/>
                                    </a:rPr>
                                    <m:t>𝑗</m:t>
                                  </m:r>
                                </m:sub>
                              </m:sSub>
                              <m:d>
                                <m:dPr>
                                  <m:ctrlPr>
                                    <a:rPr lang="en-US" i="1">
                                      <a:effectLst/>
                                      <a:latin typeface="Cambria Math" panose="02040503050406030204" pitchFamily="18" charset="0"/>
                                      <a:ea typeface="SimSun" panose="02010600030101010101" pitchFamily="2" charset="-122"/>
                                    </a:rPr>
                                  </m:ctrlPr>
                                </m:dPr>
                                <m:e>
                                  <m:sSub>
                                    <m:sSubPr>
                                      <m:ctrlPr>
                                        <a:rPr lang="en-US" i="1">
                                          <a:effectLst/>
                                          <a:latin typeface="Cambria Math" panose="02040503050406030204" pitchFamily="18" charset="0"/>
                                          <a:ea typeface="SimSun" panose="02010600030101010101" pitchFamily="2" charset="-122"/>
                                        </a:rPr>
                                      </m:ctrlPr>
                                    </m:sSubPr>
                                    <m:e>
                                      <m:r>
                                        <a:rPr lang="en-US" i="1">
                                          <a:effectLst/>
                                          <a:latin typeface="Cambria Math" panose="02040503050406030204" pitchFamily="18" charset="0"/>
                                          <a:ea typeface="SimSun" panose="02010600030101010101" pitchFamily="2" charset="-122"/>
                                        </a:rPr>
                                        <m:t>𝑋</m:t>
                                      </m:r>
                                    </m:e>
                                    <m:sub>
                                      <m:r>
                                        <a:rPr lang="en-US" i="1">
                                          <a:effectLst/>
                                          <a:latin typeface="Cambria Math" panose="02040503050406030204" pitchFamily="18" charset="0"/>
                                          <a:ea typeface="SimSun" panose="02010600030101010101" pitchFamily="2" charset="-122"/>
                                        </a:rPr>
                                        <m:t>𝑖</m:t>
                                      </m:r>
                                    </m:sub>
                                  </m:sSub>
                                  <m:r>
                                    <a:rPr lang="en-US" i="1">
                                      <a:effectLst/>
                                      <a:latin typeface="Cambria Math" panose="02040503050406030204" pitchFamily="18" charset="0"/>
                                      <a:ea typeface="SimSun" panose="02010600030101010101" pitchFamily="2" charset="-122"/>
                                    </a:rPr>
                                    <m:t>∘</m:t>
                                  </m:r>
                                  <m:sSub>
                                    <m:sSubPr>
                                      <m:ctrlPr>
                                        <a:rPr lang="en-US" i="1">
                                          <a:effectLst/>
                                          <a:latin typeface="Cambria Math" panose="02040503050406030204" pitchFamily="18" charset="0"/>
                                          <a:ea typeface="SimSun" panose="02010600030101010101" pitchFamily="2" charset="-122"/>
                                        </a:rPr>
                                      </m:ctrlPr>
                                    </m:sSubPr>
                                    <m:e>
                                      <m:r>
                                        <a:rPr lang="en-US" i="1">
                                          <a:effectLst/>
                                          <a:latin typeface="Cambria Math" panose="02040503050406030204" pitchFamily="18" charset="0"/>
                                          <a:ea typeface="SimSun" panose="02010600030101010101" pitchFamily="2" charset="-122"/>
                                        </a:rPr>
                                        <m:t>𝑋</m:t>
                                      </m:r>
                                    </m:e>
                                    <m:sub>
                                      <m:r>
                                        <a:rPr lang="en-US" i="1">
                                          <a:effectLst/>
                                          <a:latin typeface="Cambria Math" panose="02040503050406030204" pitchFamily="18" charset="0"/>
                                          <a:ea typeface="SimSun" panose="02010600030101010101" pitchFamily="2" charset="-122"/>
                                        </a:rPr>
                                        <m:t>𝑗</m:t>
                                      </m:r>
                                    </m:sub>
                                  </m:sSub>
                                </m:e>
                              </m:d>
                            </m:e>
                          </m:nary>
                        </m:e>
                      </m:nary>
                      <m:r>
                        <a:rPr lang="en-US" i="1">
                          <a:effectLst/>
                          <a:latin typeface="Cambria Math" panose="02040503050406030204" pitchFamily="18" charset="0"/>
                          <a:ea typeface="SimSun" panose="02010600030101010101" pitchFamily="2" charset="-122"/>
                        </a:rPr>
                        <m:t>+</m:t>
                      </m:r>
                      <m:nary>
                        <m:naryPr>
                          <m:chr m:val="∑"/>
                          <m:limLoc m:val="undOvr"/>
                          <m:ctrlPr>
                            <a:rPr lang="en-US" i="1">
                              <a:effectLst/>
                              <a:latin typeface="Cambria Math" panose="02040503050406030204" pitchFamily="18" charset="0"/>
                              <a:ea typeface="SimSun" panose="02010600030101010101" pitchFamily="2" charset="-122"/>
                            </a:rPr>
                          </m:ctrlPr>
                        </m:naryPr>
                        <m:sub>
                          <m:r>
                            <a:rPr lang="en-US" i="1">
                              <a:effectLst/>
                              <a:latin typeface="Cambria Math" panose="02040503050406030204" pitchFamily="18" charset="0"/>
                              <a:ea typeface="SimSun" panose="02010600030101010101" pitchFamily="2" charset="-122"/>
                            </a:rPr>
                            <m:t>𝑖</m:t>
                          </m:r>
                          <m:r>
                            <a:rPr lang="en-US" i="1">
                              <a:effectLst/>
                              <a:latin typeface="Cambria Math" panose="02040503050406030204" pitchFamily="18" charset="0"/>
                              <a:ea typeface="SimSun" panose="02010600030101010101" pitchFamily="2" charset="-122"/>
                            </a:rPr>
                            <m:t>=1</m:t>
                          </m:r>
                        </m:sub>
                        <m:sup>
                          <m:r>
                            <a:rPr lang="en-US" i="1">
                              <a:effectLst/>
                              <a:latin typeface="Cambria Math" panose="02040503050406030204" pitchFamily="18" charset="0"/>
                              <a:ea typeface="SimSun" panose="02010600030101010101" pitchFamily="2" charset="-122"/>
                            </a:rPr>
                            <m:t>𝑛</m:t>
                          </m:r>
                        </m:sup>
                        <m:e>
                          <m:sSub>
                            <m:sSubPr>
                              <m:ctrlPr>
                                <a:rPr lang="en-US" i="1">
                                  <a:effectLst/>
                                  <a:latin typeface="Cambria Math" panose="02040503050406030204" pitchFamily="18" charset="0"/>
                                  <a:ea typeface="SimSun" panose="02010600030101010101" pitchFamily="2" charset="-122"/>
                                </a:rPr>
                              </m:ctrlPr>
                            </m:sSubPr>
                            <m:e>
                              <m:r>
                                <a:rPr lang="en-US" i="1">
                                  <a:effectLst/>
                                  <a:latin typeface="Cambria Math" panose="02040503050406030204" pitchFamily="18" charset="0"/>
                                  <a:ea typeface="SimSun" panose="02010600030101010101" pitchFamily="2" charset="-122"/>
                                </a:rPr>
                                <m:t>𝜆</m:t>
                              </m:r>
                            </m:e>
                            <m:sub>
                              <m:r>
                                <a:rPr lang="en-US" i="1">
                                  <a:effectLst/>
                                  <a:latin typeface="Cambria Math" panose="02040503050406030204" pitchFamily="18" charset="0"/>
                                  <a:ea typeface="SimSun" panose="02010600030101010101" pitchFamily="2" charset="-122"/>
                                </a:rPr>
                                <m:t>𝑖</m:t>
                              </m:r>
                            </m:sub>
                          </m:sSub>
                        </m:e>
                      </m:nary>
                    </m:oMath>
                  </m:oMathPara>
                </a14:m>
                <a:endParaRPr lang="en-US" dirty="0">
                  <a:effectLst/>
                  <a:ea typeface="SimSun" panose="02010600030101010101" pitchFamily="2" charset="-122"/>
                </a:endParaRPr>
              </a:p>
              <a:p>
                <a:pPr marL="0" indent="0">
                  <a:buNone/>
                </a:pPr>
                <a:r>
                  <a:rPr lang="en-US" dirty="0">
                    <a:effectLst/>
                    <a:ea typeface="SimSun" panose="02010600030101010101" pitchFamily="2" charset="-122"/>
                  </a:rPr>
                  <a:t>Moreover SMO algorithm also finds out the optimal bias </a:t>
                </a:r>
                <a:r>
                  <a:rPr lang="en-US" i="1" dirty="0">
                    <a:effectLst/>
                    <a:ea typeface="SimSun" panose="02010600030101010101" pitchFamily="2" charset="-122"/>
                  </a:rPr>
                  <a:t>b</a:t>
                </a:r>
                <a:r>
                  <a:rPr lang="en-US" i="1" baseline="30000" dirty="0">
                    <a:effectLst/>
                    <a:ea typeface="SimSun" panose="02010600030101010101" pitchFamily="2" charset="-122"/>
                  </a:rPr>
                  <a:t>*</a:t>
                </a:r>
                <a:r>
                  <a:rPr lang="en-US" dirty="0">
                    <a:effectLst/>
                    <a:ea typeface="SimSun" panose="02010600030101010101" pitchFamily="2" charset="-122"/>
                  </a:rPr>
                  <a:t>, which means that SVM classifier (</a:t>
                </a:r>
                <a:r>
                  <a:rPr lang="en-US" i="1" dirty="0">
                    <a:effectLst/>
                    <a:ea typeface="SimSun" panose="02010600030101010101" pitchFamily="2" charset="-122"/>
                  </a:rPr>
                  <a:t>W</a:t>
                </a:r>
                <a:r>
                  <a:rPr lang="en-US" i="1" baseline="30000" dirty="0">
                    <a:effectLst/>
                    <a:ea typeface="SimSun" panose="02010600030101010101" pitchFamily="2" charset="-122"/>
                  </a:rPr>
                  <a:t>*</a:t>
                </a:r>
                <a:r>
                  <a:rPr lang="en-US" dirty="0">
                    <a:effectLst/>
                    <a:ea typeface="SimSun" panose="02010600030101010101" pitchFamily="2" charset="-122"/>
                  </a:rPr>
                  <a:t>, </a:t>
                </a:r>
                <a:r>
                  <a:rPr lang="en-US" i="1" dirty="0">
                    <a:effectLst/>
                    <a:ea typeface="SimSun" panose="02010600030101010101" pitchFamily="2" charset="-122"/>
                  </a:rPr>
                  <a:t>b</a:t>
                </a:r>
                <a:r>
                  <a:rPr lang="en-US" i="1" baseline="30000" dirty="0">
                    <a:effectLst/>
                    <a:ea typeface="SimSun" panose="02010600030101010101" pitchFamily="2" charset="-122"/>
                  </a:rPr>
                  <a:t>*</a:t>
                </a:r>
                <a:r>
                  <a:rPr lang="en-US" dirty="0">
                    <a:effectLst/>
                    <a:ea typeface="SimSun" panose="02010600030101010101" pitchFamily="2" charset="-122"/>
                  </a:rPr>
                  <a:t>) is totally determined by SMO algorithm. The next section described SMO algorithm in detail.</a:t>
                </a:r>
              </a:p>
              <a:p>
                <a:pPr marL="0" indent="0">
                  <a:buNone/>
                </a:pPr>
                <a:endParaRPr lang="en-US" dirty="0"/>
              </a:p>
            </p:txBody>
          </p:sp>
        </mc:Choice>
        <mc:Fallback xmlns="">
          <p:sp>
            <p:nvSpPr>
              <p:cNvPr id="3" name="Content Placeholder 2">
                <a:extLst>
                  <a:ext uri="{FF2B5EF4-FFF2-40B4-BE49-F238E27FC236}">
                    <a16:creationId xmlns:a16="http://schemas.microsoft.com/office/drawing/2014/main" id="{49B7A15A-081E-D7E6-5CA3-B922D45DD835}"/>
                  </a:ext>
                </a:extLst>
              </p:cNvPr>
              <p:cNvSpPr>
                <a:spLocks noGrp="1" noRot="1" noChangeAspect="1" noMove="1" noResize="1" noEditPoints="1" noAdjustHandles="1" noChangeArrowheads="1" noChangeShapeType="1" noTextEdit="1"/>
              </p:cNvSpPr>
              <p:nvPr>
                <p:ph idx="1"/>
              </p:nvPr>
            </p:nvSpPr>
            <p:spPr>
              <a:blipFill>
                <a:blip r:embed="rId2"/>
                <a:stretch>
                  <a:fillRect l="-1217" t="-1178" r="-1159" b="-2709"/>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CE27AC63-76F5-2A5A-D537-C274BB149A96}"/>
              </a:ext>
            </a:extLst>
          </p:cNvPr>
          <p:cNvSpPr>
            <a:spLocks noGrp="1"/>
          </p:cNvSpPr>
          <p:nvPr>
            <p:ph type="dt" sz="half" idx="10"/>
          </p:nvPr>
        </p:nvSpPr>
        <p:spPr/>
        <p:txBody>
          <a:bodyPr/>
          <a:lstStyle/>
          <a:p>
            <a:r>
              <a:rPr lang="en-US"/>
              <a:t>15/01/2023</a:t>
            </a:r>
          </a:p>
        </p:txBody>
      </p:sp>
      <p:sp>
        <p:nvSpPr>
          <p:cNvPr id="5" name="Footer Placeholder 4">
            <a:extLst>
              <a:ext uri="{FF2B5EF4-FFF2-40B4-BE49-F238E27FC236}">
                <a16:creationId xmlns:a16="http://schemas.microsoft.com/office/drawing/2014/main" id="{D1CC13BA-61B7-CE9E-FFF7-6265881F5239}"/>
              </a:ext>
            </a:extLst>
          </p:cNvPr>
          <p:cNvSpPr>
            <a:spLocks noGrp="1"/>
          </p:cNvSpPr>
          <p:nvPr>
            <p:ph type="ftr" sz="quarter" idx="11"/>
          </p:nvPr>
        </p:nvSpPr>
        <p:spPr/>
        <p:txBody>
          <a:bodyPr/>
          <a:lstStyle/>
          <a:p>
            <a:r>
              <a:rPr lang="en-US"/>
              <a:t>Support Vector Machine - Loc Nguyen</a:t>
            </a:r>
          </a:p>
        </p:txBody>
      </p:sp>
      <p:sp>
        <p:nvSpPr>
          <p:cNvPr id="6" name="Slide Number Placeholder 5">
            <a:extLst>
              <a:ext uri="{FF2B5EF4-FFF2-40B4-BE49-F238E27FC236}">
                <a16:creationId xmlns:a16="http://schemas.microsoft.com/office/drawing/2014/main" id="{DA80808C-8BF3-7ED7-9219-4C26D23A985C}"/>
              </a:ext>
            </a:extLst>
          </p:cNvPr>
          <p:cNvSpPr>
            <a:spLocks noGrp="1"/>
          </p:cNvSpPr>
          <p:nvPr>
            <p:ph type="sldNum" sz="quarter" idx="12"/>
          </p:nvPr>
        </p:nvSpPr>
        <p:spPr/>
        <p:txBody>
          <a:bodyPr/>
          <a:lstStyle/>
          <a:p>
            <a:fld id="{5DB5036F-1FF2-46C4-8D2B-59C7E3B91952}" type="slidenum">
              <a:rPr lang="en-US" smtClean="0"/>
              <a:pPr/>
              <a:t>17</a:t>
            </a:fld>
            <a:endParaRPr lang="en-US"/>
          </a:p>
        </p:txBody>
      </p:sp>
    </p:spTree>
    <p:extLst>
      <p:ext uri="{BB962C8B-B14F-4D97-AF65-F5344CB8AC3E}">
        <p14:creationId xmlns:p14="http://schemas.microsoft.com/office/powerpoint/2010/main" val="31074050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Sequential minimal optimization</a:t>
            </a:r>
          </a:p>
        </p:txBody>
      </p:sp>
      <p:sp>
        <p:nvSpPr>
          <p:cNvPr id="3" name="Content Placeholder 2"/>
          <p:cNvSpPr>
            <a:spLocks noGrp="1"/>
          </p:cNvSpPr>
          <p:nvPr>
            <p:ph idx="1"/>
          </p:nvPr>
        </p:nvSpPr>
        <p:spPr>
          <a:xfrm>
            <a:off x="295421" y="1766189"/>
            <a:ext cx="11577709" cy="3002757"/>
          </a:xfrm>
          <a:noFill/>
          <a:ln>
            <a:solidFill>
              <a:schemeClr val="tx1"/>
            </a:solidFill>
          </a:ln>
        </p:spPr>
        <p:txBody>
          <a:bodyPr>
            <a:noAutofit/>
          </a:bodyPr>
          <a:lstStyle/>
          <a:p>
            <a:pPr marL="0" marR="0" indent="0" algn="just">
              <a:spcBef>
                <a:spcPts val="0"/>
              </a:spcBef>
              <a:spcAft>
                <a:spcPts val="0"/>
              </a:spcAft>
              <a:buNone/>
            </a:pPr>
            <a:r>
              <a:rPr lang="en-US" sz="1900" dirty="0">
                <a:effectLst/>
                <a:latin typeface="Times New Roman" panose="02020603050405020304" pitchFamily="18" charset="0"/>
                <a:ea typeface="SimSun" panose="02010600030101010101" pitchFamily="2" charset="-122"/>
                <a:cs typeface="Times New Roman" panose="02020603050405020304" pitchFamily="18" charset="0"/>
              </a:rPr>
              <a:t>SMO algorithm solves each smallest optimization problem via two nested loops:</a:t>
            </a:r>
          </a:p>
          <a:p>
            <a:pPr marL="342900" marR="0" lvl="0" indent="-342900" algn="just">
              <a:spcBef>
                <a:spcPts val="0"/>
              </a:spcBef>
              <a:spcAft>
                <a:spcPts val="0"/>
              </a:spcAft>
              <a:buFont typeface="Times New Roman" panose="02020603050405020304" pitchFamily="18" charset="0"/>
              <a:buChar char="-"/>
            </a:pPr>
            <a:r>
              <a:rPr lang="en-US" sz="1900" dirty="0">
                <a:effectLst/>
                <a:latin typeface="Times New Roman" panose="02020603050405020304" pitchFamily="18" charset="0"/>
                <a:ea typeface="PMingLiU" panose="02020500000000000000" pitchFamily="18" charset="-120"/>
                <a:cs typeface="Times New Roman" panose="02020603050405020304" pitchFamily="18" charset="0"/>
              </a:rPr>
              <a:t>The outer loop finds out the first Lagrange multiplier </a:t>
            </a:r>
            <a:r>
              <a:rPr lang="en-US" sz="1900" i="1" dirty="0" err="1">
                <a:effectLst/>
                <a:latin typeface="Times New Roman" panose="02020603050405020304" pitchFamily="18" charset="0"/>
                <a:ea typeface="PMingLiU" panose="02020500000000000000" pitchFamily="18" charset="-120"/>
                <a:cs typeface="Times New Roman" panose="02020603050405020304" pitchFamily="18" charset="0"/>
              </a:rPr>
              <a:t>λ</a:t>
            </a:r>
            <a:r>
              <a:rPr lang="en-US" sz="1900" i="1" baseline="-25000" dirty="0" err="1">
                <a:effectLst/>
                <a:latin typeface="Times New Roman" panose="02020603050405020304" pitchFamily="18" charset="0"/>
                <a:ea typeface="PMingLiU" panose="02020500000000000000" pitchFamily="18" charset="-120"/>
                <a:cs typeface="Times New Roman" panose="02020603050405020304" pitchFamily="18" charset="0"/>
              </a:rPr>
              <a:t>i</a:t>
            </a:r>
            <a:r>
              <a:rPr lang="en-US" sz="1900" dirty="0">
                <a:effectLst/>
                <a:latin typeface="Times New Roman" panose="02020603050405020304" pitchFamily="18" charset="0"/>
                <a:ea typeface="PMingLiU" panose="02020500000000000000" pitchFamily="18" charset="-120"/>
                <a:cs typeface="Times New Roman" panose="02020603050405020304" pitchFamily="18" charset="0"/>
              </a:rPr>
              <a:t> whose associated data point </a:t>
            </a:r>
            <a:r>
              <a:rPr lang="en-US" sz="1900" i="1" dirty="0">
                <a:effectLst/>
                <a:latin typeface="Times New Roman" panose="02020603050405020304" pitchFamily="18" charset="0"/>
                <a:ea typeface="PMingLiU" panose="02020500000000000000" pitchFamily="18" charset="-120"/>
                <a:cs typeface="Times New Roman" panose="02020603050405020304" pitchFamily="18" charset="0"/>
              </a:rPr>
              <a:t>X</a:t>
            </a:r>
            <a:r>
              <a:rPr lang="en-US" sz="1900" i="1" baseline="-25000" dirty="0">
                <a:effectLst/>
                <a:latin typeface="Times New Roman" panose="02020603050405020304" pitchFamily="18" charset="0"/>
                <a:ea typeface="PMingLiU" panose="02020500000000000000" pitchFamily="18" charset="-120"/>
                <a:cs typeface="Times New Roman" panose="02020603050405020304" pitchFamily="18" charset="0"/>
              </a:rPr>
              <a:t>i</a:t>
            </a:r>
            <a:r>
              <a:rPr lang="en-US" sz="1900" dirty="0">
                <a:effectLst/>
                <a:latin typeface="Times New Roman" panose="02020603050405020304" pitchFamily="18" charset="0"/>
                <a:ea typeface="PMingLiU" panose="02020500000000000000" pitchFamily="18" charset="-120"/>
                <a:cs typeface="Times New Roman" panose="02020603050405020304" pitchFamily="18" charset="0"/>
              </a:rPr>
              <a:t> violates KKT condition (Wikipedia, </a:t>
            </a:r>
            <a:r>
              <a:rPr lang="en-US" sz="1900" dirty="0" err="1">
                <a:effectLst/>
                <a:latin typeface="Times New Roman" panose="02020603050405020304" pitchFamily="18" charset="0"/>
                <a:ea typeface="PMingLiU" panose="02020500000000000000" pitchFamily="18" charset="-120"/>
                <a:cs typeface="Times New Roman" panose="02020603050405020304" pitchFamily="18" charset="0"/>
              </a:rPr>
              <a:t>Karush</a:t>
            </a:r>
            <a:r>
              <a:rPr lang="en-US" sz="1900" dirty="0">
                <a:effectLst/>
                <a:latin typeface="Times New Roman" panose="02020603050405020304" pitchFamily="18" charset="0"/>
                <a:ea typeface="PMingLiU" panose="02020500000000000000" pitchFamily="18" charset="-120"/>
                <a:cs typeface="Times New Roman" panose="02020603050405020304" pitchFamily="18" charset="0"/>
              </a:rPr>
              <a:t>–Kuhn–Tucker conditions, 2014). Violating KKT condition is known as the first choice heuristic.</a:t>
            </a:r>
          </a:p>
          <a:p>
            <a:pPr marL="342900" marR="0" lvl="0" indent="-342900" algn="just">
              <a:spcBef>
                <a:spcPts val="0"/>
              </a:spcBef>
              <a:spcAft>
                <a:spcPts val="0"/>
              </a:spcAft>
              <a:buFont typeface="Times New Roman" panose="02020603050405020304" pitchFamily="18" charset="0"/>
              <a:buChar char="-"/>
            </a:pPr>
            <a:r>
              <a:rPr lang="en-US" sz="1900" dirty="0">
                <a:effectLst/>
                <a:latin typeface="Times New Roman" panose="02020603050405020304" pitchFamily="18" charset="0"/>
                <a:ea typeface="PMingLiU" panose="02020500000000000000" pitchFamily="18" charset="-120"/>
                <a:cs typeface="Times New Roman" panose="02020603050405020304" pitchFamily="18" charset="0"/>
              </a:rPr>
              <a:t>The inner loop finds out the second Lagrange multiplier </a:t>
            </a:r>
            <a:r>
              <a:rPr lang="en-US" sz="1900" i="1" dirty="0" err="1">
                <a:effectLst/>
                <a:latin typeface="Times New Roman" panose="02020603050405020304" pitchFamily="18" charset="0"/>
                <a:ea typeface="PMingLiU" panose="02020500000000000000" pitchFamily="18" charset="-120"/>
                <a:cs typeface="Times New Roman" panose="02020603050405020304" pitchFamily="18" charset="0"/>
              </a:rPr>
              <a:t>λ</a:t>
            </a:r>
            <a:r>
              <a:rPr lang="en-US" sz="1900" i="1" baseline="-25000" dirty="0" err="1">
                <a:effectLst/>
                <a:latin typeface="Times New Roman" panose="02020603050405020304" pitchFamily="18" charset="0"/>
                <a:ea typeface="PMingLiU" panose="02020500000000000000" pitchFamily="18" charset="-120"/>
                <a:cs typeface="Times New Roman" panose="02020603050405020304" pitchFamily="18" charset="0"/>
              </a:rPr>
              <a:t>j</a:t>
            </a:r>
            <a:r>
              <a:rPr lang="en-US" sz="1900" dirty="0">
                <a:effectLst/>
                <a:latin typeface="Times New Roman" panose="02020603050405020304" pitchFamily="18" charset="0"/>
                <a:ea typeface="PMingLiU" panose="02020500000000000000" pitchFamily="18" charset="-120"/>
                <a:cs typeface="Times New Roman" panose="02020603050405020304" pitchFamily="18" charset="0"/>
              </a:rPr>
              <a:t> according to the second choice heuristic. The second choice heuristic that maximizes optimization step will be described later.</a:t>
            </a:r>
          </a:p>
          <a:p>
            <a:pPr marL="342900" marR="0" lvl="0" indent="-342900" algn="just">
              <a:spcBef>
                <a:spcPts val="0"/>
              </a:spcBef>
              <a:spcAft>
                <a:spcPts val="0"/>
              </a:spcAft>
              <a:buFont typeface="Times New Roman" panose="02020603050405020304" pitchFamily="18" charset="0"/>
              <a:buChar char="-"/>
            </a:pPr>
            <a:r>
              <a:rPr lang="en-US" sz="1900" dirty="0">
                <a:effectLst/>
                <a:latin typeface="Times New Roman" panose="02020603050405020304" pitchFamily="18" charset="0"/>
                <a:ea typeface="PMingLiU" panose="02020500000000000000" pitchFamily="18" charset="-120"/>
                <a:cs typeface="Times New Roman" panose="02020603050405020304" pitchFamily="18" charset="0"/>
              </a:rPr>
              <a:t>Two Lagrange multipliers </a:t>
            </a:r>
            <a:r>
              <a:rPr lang="en-US" sz="1900" i="1" dirty="0" err="1">
                <a:effectLst/>
                <a:latin typeface="Times New Roman" panose="02020603050405020304" pitchFamily="18" charset="0"/>
                <a:ea typeface="PMingLiU" panose="02020500000000000000" pitchFamily="18" charset="-120"/>
                <a:cs typeface="Times New Roman" panose="02020603050405020304" pitchFamily="18" charset="0"/>
              </a:rPr>
              <a:t>λ</a:t>
            </a:r>
            <a:r>
              <a:rPr lang="en-US" sz="1900" i="1" baseline="-25000" dirty="0" err="1">
                <a:effectLst/>
                <a:latin typeface="Times New Roman" panose="02020603050405020304" pitchFamily="18" charset="0"/>
                <a:ea typeface="PMingLiU" panose="02020500000000000000" pitchFamily="18" charset="-120"/>
                <a:cs typeface="Times New Roman" panose="02020603050405020304" pitchFamily="18" charset="0"/>
              </a:rPr>
              <a:t>i</a:t>
            </a:r>
            <a:r>
              <a:rPr lang="en-US" sz="1900" dirty="0">
                <a:effectLst/>
                <a:latin typeface="Times New Roman" panose="02020603050405020304" pitchFamily="18" charset="0"/>
                <a:ea typeface="PMingLiU" panose="02020500000000000000" pitchFamily="18" charset="-120"/>
                <a:cs typeface="Times New Roman" panose="02020603050405020304" pitchFamily="18" charset="0"/>
              </a:rPr>
              <a:t> and </a:t>
            </a:r>
            <a:r>
              <a:rPr lang="en-US" sz="1900" i="1" dirty="0" err="1">
                <a:effectLst/>
                <a:latin typeface="Times New Roman" panose="02020603050405020304" pitchFamily="18" charset="0"/>
                <a:ea typeface="PMingLiU" panose="02020500000000000000" pitchFamily="18" charset="-120"/>
                <a:cs typeface="Times New Roman" panose="02020603050405020304" pitchFamily="18" charset="0"/>
              </a:rPr>
              <a:t>λ</a:t>
            </a:r>
            <a:r>
              <a:rPr lang="en-US" sz="1900" i="1" baseline="-25000" dirty="0" err="1">
                <a:effectLst/>
                <a:latin typeface="Times New Roman" panose="02020603050405020304" pitchFamily="18" charset="0"/>
                <a:ea typeface="PMingLiU" panose="02020500000000000000" pitchFamily="18" charset="-120"/>
                <a:cs typeface="Times New Roman" panose="02020603050405020304" pitchFamily="18" charset="0"/>
              </a:rPr>
              <a:t>j</a:t>
            </a:r>
            <a:r>
              <a:rPr lang="en-US" sz="1900" dirty="0">
                <a:effectLst/>
                <a:latin typeface="Times New Roman" panose="02020603050405020304" pitchFamily="18" charset="0"/>
                <a:ea typeface="PMingLiU" panose="02020500000000000000" pitchFamily="18" charset="-120"/>
                <a:cs typeface="Times New Roman" panose="02020603050405020304" pitchFamily="18" charset="0"/>
              </a:rPr>
              <a:t> are optimized jointly according to QP problem specified by equation 1.10. </a:t>
            </a:r>
          </a:p>
          <a:p>
            <a:pPr marL="0" indent="0">
              <a:buNone/>
            </a:pPr>
            <a:r>
              <a:rPr lang="en-US" sz="1900" dirty="0">
                <a:effectLst/>
                <a:latin typeface="Times New Roman" panose="02020603050405020304" pitchFamily="18" charset="0"/>
                <a:ea typeface="SimSun" panose="02010600030101010101" pitchFamily="2" charset="-122"/>
              </a:rPr>
              <a:t>SMO algorithm continues to solve another smallest optimization problem. SMO algorithm stops when there is convergence in which no data point violating KKT condition is found; consequently, all Lagrange multipliers </a:t>
            </a:r>
            <a:r>
              <a:rPr lang="en-US" sz="1900" i="1" dirty="0">
                <a:effectLst/>
                <a:latin typeface="Times New Roman" panose="02020603050405020304" pitchFamily="18" charset="0"/>
                <a:ea typeface="SimSun" panose="02010600030101010101" pitchFamily="2" charset="-122"/>
              </a:rPr>
              <a:t>λ</a:t>
            </a:r>
            <a:r>
              <a:rPr lang="en-US" sz="1900" baseline="-25000" dirty="0">
                <a:effectLst/>
                <a:latin typeface="Times New Roman" panose="02020603050405020304" pitchFamily="18" charset="0"/>
                <a:ea typeface="SimSun" panose="02010600030101010101" pitchFamily="2" charset="-122"/>
              </a:rPr>
              <a:t>1</a:t>
            </a:r>
            <a:r>
              <a:rPr lang="en-US" sz="1900" dirty="0">
                <a:effectLst/>
                <a:latin typeface="Times New Roman" panose="02020603050405020304" pitchFamily="18" charset="0"/>
                <a:ea typeface="SimSun" panose="02010600030101010101" pitchFamily="2" charset="-122"/>
              </a:rPr>
              <a:t>, </a:t>
            </a:r>
            <a:r>
              <a:rPr lang="en-US" sz="1900" i="1" dirty="0">
                <a:effectLst/>
                <a:latin typeface="Times New Roman" panose="02020603050405020304" pitchFamily="18" charset="0"/>
                <a:ea typeface="SimSun" panose="02010600030101010101" pitchFamily="2" charset="-122"/>
              </a:rPr>
              <a:t>λ</a:t>
            </a:r>
            <a:r>
              <a:rPr lang="en-US" sz="1900" baseline="-25000" dirty="0">
                <a:effectLst/>
                <a:latin typeface="Times New Roman" panose="02020603050405020304" pitchFamily="18" charset="0"/>
                <a:ea typeface="SimSun" panose="02010600030101010101" pitchFamily="2" charset="-122"/>
              </a:rPr>
              <a:t>2</a:t>
            </a:r>
            <a:r>
              <a:rPr lang="en-US" sz="1900" dirty="0">
                <a:effectLst/>
                <a:latin typeface="Times New Roman" panose="02020603050405020304" pitchFamily="18" charset="0"/>
                <a:ea typeface="SimSun" panose="02010600030101010101" pitchFamily="2" charset="-122"/>
              </a:rPr>
              <a:t>,…, </a:t>
            </a:r>
            <a:r>
              <a:rPr lang="en-US" sz="1900" i="1" dirty="0" err="1">
                <a:effectLst/>
                <a:latin typeface="Times New Roman" panose="02020603050405020304" pitchFamily="18" charset="0"/>
                <a:ea typeface="SimSun" panose="02010600030101010101" pitchFamily="2" charset="-122"/>
              </a:rPr>
              <a:t>λ</a:t>
            </a:r>
            <a:r>
              <a:rPr lang="en-US" sz="1900" i="1" baseline="-25000" dirty="0" err="1">
                <a:effectLst/>
                <a:latin typeface="Times New Roman" panose="02020603050405020304" pitchFamily="18" charset="0"/>
                <a:ea typeface="SimSun" panose="02010600030101010101" pitchFamily="2" charset="-122"/>
              </a:rPr>
              <a:t>n</a:t>
            </a:r>
            <a:r>
              <a:rPr lang="en-US" sz="1900" dirty="0">
                <a:effectLst/>
                <a:latin typeface="Times New Roman" panose="02020603050405020304" pitchFamily="18" charset="0"/>
                <a:ea typeface="SimSun" panose="02010600030101010101" pitchFamily="2" charset="-122"/>
              </a:rPr>
              <a:t> are optimized.</a:t>
            </a:r>
            <a:endParaRPr lang="en-US" sz="1900" dirty="0"/>
          </a:p>
        </p:txBody>
      </p:sp>
      <p:sp>
        <p:nvSpPr>
          <p:cNvPr id="4" name="Date Placeholder 3"/>
          <p:cNvSpPr>
            <a:spLocks noGrp="1"/>
          </p:cNvSpPr>
          <p:nvPr>
            <p:ph type="dt" sz="half" idx="10"/>
          </p:nvPr>
        </p:nvSpPr>
        <p:spPr/>
        <p:txBody>
          <a:bodyPr/>
          <a:lstStyle/>
          <a:p>
            <a:r>
              <a:rPr lang="en-US"/>
              <a:t>15/01/2023</a:t>
            </a:r>
          </a:p>
        </p:txBody>
      </p:sp>
      <p:sp>
        <p:nvSpPr>
          <p:cNvPr id="5" name="Footer Placeholder 4"/>
          <p:cNvSpPr>
            <a:spLocks noGrp="1"/>
          </p:cNvSpPr>
          <p:nvPr>
            <p:ph type="ftr" sz="quarter" idx="11"/>
          </p:nvPr>
        </p:nvSpPr>
        <p:spPr/>
        <p:txBody>
          <a:bodyPr/>
          <a:lstStyle/>
          <a:p>
            <a:r>
              <a:rPr lang="en-US"/>
              <a:t>Support Vector Machine - Loc Nguyen</a:t>
            </a:r>
          </a:p>
        </p:txBody>
      </p:sp>
      <p:sp>
        <p:nvSpPr>
          <p:cNvPr id="6" name="Slide Number Placeholder 5"/>
          <p:cNvSpPr>
            <a:spLocks noGrp="1"/>
          </p:cNvSpPr>
          <p:nvPr>
            <p:ph type="sldNum" sz="quarter" idx="12"/>
          </p:nvPr>
        </p:nvSpPr>
        <p:spPr/>
        <p:txBody>
          <a:bodyPr/>
          <a:lstStyle/>
          <a:p>
            <a:fld id="{5DB5036F-1FF2-46C4-8D2B-59C7E3B91952}" type="slidenum">
              <a:rPr lang="en-US" smtClean="0"/>
              <a:pPr/>
              <a:t>18</a:t>
            </a:fld>
            <a:endParaRPr lang="en-US"/>
          </a:p>
        </p:txBody>
      </p:sp>
      <p:sp>
        <p:nvSpPr>
          <p:cNvPr id="9" name="TextBox 8">
            <a:extLst>
              <a:ext uri="{FF2B5EF4-FFF2-40B4-BE49-F238E27FC236}">
                <a16:creationId xmlns:a16="http://schemas.microsoft.com/office/drawing/2014/main" id="{26EE410F-C808-FF46-5D88-E4DC49DFB0D1}"/>
              </a:ext>
            </a:extLst>
          </p:cNvPr>
          <p:cNvSpPr txBox="1"/>
          <p:nvPr/>
        </p:nvSpPr>
        <p:spPr>
          <a:xfrm>
            <a:off x="295422" y="778472"/>
            <a:ext cx="11577710" cy="969496"/>
          </a:xfrm>
          <a:prstGeom prst="rect">
            <a:avLst/>
          </a:prstGeom>
          <a:noFill/>
        </p:spPr>
        <p:txBody>
          <a:bodyPr wrap="square">
            <a:spAutoFit/>
          </a:bodyPr>
          <a:lstStyle/>
          <a:p>
            <a:pPr marL="0" indent="0" algn="just">
              <a:buNone/>
            </a:pPr>
            <a:r>
              <a:rPr lang="en-US" sz="1900" dirty="0">
                <a:effectLst/>
                <a:latin typeface="Times New Roman" panose="02020603050405020304" pitchFamily="18" charset="0"/>
                <a:ea typeface="SimSun" panose="02010600030101010101" pitchFamily="2" charset="-122"/>
                <a:cs typeface="Times New Roman" panose="02020603050405020304" pitchFamily="18" charset="0"/>
              </a:rPr>
              <a:t>The ideology of SMO algorithm is to divide the whole QP problem into many smallest optimization problems. Each smallest problem relates to only two Lagrange multipliers. For solving each smallest optimization problem, SMO algorithm includes two nested loops as shown in table 2.1 (Platt, 1998, pp. 8-9):</a:t>
            </a:r>
          </a:p>
        </p:txBody>
      </p:sp>
      <p:sp>
        <p:nvSpPr>
          <p:cNvPr id="11" name="TextBox 10">
            <a:extLst>
              <a:ext uri="{FF2B5EF4-FFF2-40B4-BE49-F238E27FC236}">
                <a16:creationId xmlns:a16="http://schemas.microsoft.com/office/drawing/2014/main" id="{B7BD4079-EE25-28C1-96BB-C066314AA466}"/>
              </a:ext>
            </a:extLst>
          </p:cNvPr>
          <p:cNvSpPr txBox="1"/>
          <p:nvPr/>
        </p:nvSpPr>
        <p:spPr>
          <a:xfrm>
            <a:off x="295421" y="4827714"/>
            <a:ext cx="11577708" cy="969496"/>
          </a:xfrm>
          <a:prstGeom prst="rect">
            <a:avLst/>
          </a:prstGeom>
          <a:noFill/>
        </p:spPr>
        <p:txBody>
          <a:bodyPr wrap="square">
            <a:spAutoFit/>
          </a:bodyPr>
          <a:lstStyle/>
          <a:p>
            <a:pPr marL="0" marR="0" algn="ctr">
              <a:spcBef>
                <a:spcPts val="0"/>
              </a:spcBef>
              <a:spcAft>
                <a:spcPts val="0"/>
              </a:spcAft>
            </a:pPr>
            <a:r>
              <a:rPr lang="en-US" sz="1900" b="1" dirty="0">
                <a:effectLst/>
                <a:latin typeface="Times New Roman" panose="02020603050405020304" pitchFamily="18" charset="0"/>
                <a:ea typeface="SimSun" panose="02010600030101010101" pitchFamily="2" charset="-122"/>
                <a:cs typeface="Times New Roman" panose="02020603050405020304" pitchFamily="18" charset="0"/>
              </a:rPr>
              <a:t>Table 2.1.</a:t>
            </a:r>
            <a:r>
              <a:rPr lang="en-US" sz="1900" dirty="0">
                <a:effectLst/>
                <a:latin typeface="Times New Roman" panose="02020603050405020304" pitchFamily="18" charset="0"/>
                <a:ea typeface="SimSun" panose="02010600030101010101" pitchFamily="2" charset="-122"/>
                <a:cs typeface="Times New Roman" panose="02020603050405020304" pitchFamily="18" charset="0"/>
              </a:rPr>
              <a:t> Ideology of SMO algorithm</a:t>
            </a:r>
          </a:p>
          <a:p>
            <a:r>
              <a:rPr lang="en-US" sz="1900" dirty="0">
                <a:effectLst/>
                <a:latin typeface="Times New Roman" panose="02020603050405020304" pitchFamily="18" charset="0"/>
                <a:ea typeface="SimSun" panose="02010600030101010101" pitchFamily="2" charset="-122"/>
              </a:rPr>
              <a:t>The ideology of violating KKT condition as the first choice heuristic is similar to the event that wrong things need to be fixed priorly. </a:t>
            </a:r>
            <a:endParaRPr lang="en-US" sz="1900" dirty="0"/>
          </a:p>
        </p:txBody>
      </p:sp>
    </p:spTree>
    <p:extLst>
      <p:ext uri="{BB962C8B-B14F-4D97-AF65-F5344CB8AC3E}">
        <p14:creationId xmlns:p14="http://schemas.microsoft.com/office/powerpoint/2010/main" val="10479718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545EA-87CB-7FFC-AD76-146018CE4760}"/>
              </a:ext>
            </a:extLst>
          </p:cNvPr>
          <p:cNvSpPr>
            <a:spLocks noGrp="1"/>
          </p:cNvSpPr>
          <p:nvPr>
            <p:ph type="title"/>
          </p:nvPr>
        </p:nvSpPr>
        <p:spPr>
          <a:xfrm>
            <a:off x="838200" y="47646"/>
            <a:ext cx="10515600" cy="660486"/>
          </a:xfrm>
        </p:spPr>
        <p:txBody>
          <a:bodyPr/>
          <a:lstStyle/>
          <a:p>
            <a:r>
              <a:rPr lang="en-US" dirty="0"/>
              <a:t>2. Sequential minimal optimization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B386680-03BA-5A71-32CE-3C75BCEAD856}"/>
                  </a:ext>
                </a:extLst>
              </p:cNvPr>
              <p:cNvSpPr>
                <a:spLocks noGrp="1"/>
              </p:cNvSpPr>
              <p:nvPr>
                <p:ph idx="1"/>
              </p:nvPr>
            </p:nvSpPr>
            <p:spPr>
              <a:xfrm>
                <a:off x="253218" y="731514"/>
                <a:ext cx="11662117" cy="5624835"/>
              </a:xfrm>
            </p:spPr>
            <p:txBody>
              <a:bodyPr>
                <a:noAutofit/>
              </a:bodyPr>
              <a:lstStyle/>
              <a:p>
                <a:pPr marL="0" indent="0">
                  <a:buNone/>
                </a:pPr>
                <a:r>
                  <a:rPr lang="en-US" sz="2000" dirty="0">
                    <a:effectLst/>
                    <a:latin typeface="Times New Roman" panose="02020603050405020304" pitchFamily="18" charset="0"/>
                    <a:ea typeface="SimSun" panose="02010600030101010101" pitchFamily="2" charset="-122"/>
                  </a:rPr>
                  <a:t>Before describing SMO algorithm in detailed, KKT condition with subject to SVM is mentioned firstly because violating KKT condition is known as the first choice heuristic of SMO algorithm. For solving constrained optimization problem, KKT condition indicates both partial derivatives of </a:t>
                </a:r>
                <a:r>
                  <a:rPr lang="en-US" sz="2000" dirty="0" err="1">
                    <a:effectLst/>
                    <a:latin typeface="Times New Roman" panose="02020603050405020304" pitchFamily="18" charset="0"/>
                    <a:ea typeface="SimSun" panose="02010600030101010101" pitchFamily="2" charset="-122"/>
                  </a:rPr>
                  <a:t>Lagrangian</a:t>
                </a:r>
                <a:r>
                  <a:rPr lang="en-US" sz="2000" dirty="0">
                    <a:effectLst/>
                    <a:latin typeface="Times New Roman" panose="02020603050405020304" pitchFamily="18" charset="0"/>
                    <a:ea typeface="SimSun" panose="02010600030101010101" pitchFamily="2" charset="-122"/>
                  </a:rPr>
                  <a:t> function and complementary slackness are zero (Wikipedia, </a:t>
                </a:r>
                <a:r>
                  <a:rPr lang="en-US" sz="2000" dirty="0" err="1">
                    <a:effectLst/>
                    <a:latin typeface="Times New Roman" panose="02020603050405020304" pitchFamily="18" charset="0"/>
                    <a:ea typeface="SimSun" panose="02010600030101010101" pitchFamily="2" charset="-122"/>
                  </a:rPr>
                  <a:t>Karush</a:t>
                </a:r>
                <a:r>
                  <a:rPr lang="en-US" sz="2000" dirty="0">
                    <a:effectLst/>
                    <a:latin typeface="Times New Roman" panose="02020603050405020304" pitchFamily="18" charset="0"/>
                    <a:ea typeface="SimSun" panose="02010600030101010101" pitchFamily="2" charset="-122"/>
                  </a:rPr>
                  <a:t>–Kuhn–Tucker conditions, 2014). Referring </a:t>
                </a:r>
                <a:r>
                  <a:rPr lang="en-US" sz="2000" dirty="0" err="1">
                    <a:effectLst/>
                    <a:latin typeface="Times New Roman" panose="02020603050405020304" pitchFamily="18" charset="0"/>
                    <a:ea typeface="SimSun" panose="02010600030101010101" pitchFamily="2" charset="-122"/>
                  </a:rPr>
                  <a:t>Eqs</a:t>
                </a:r>
                <a:r>
                  <a:rPr lang="en-US" sz="2000" dirty="0">
                    <a:effectLst/>
                    <a:latin typeface="Times New Roman" panose="02020603050405020304" pitchFamily="18" charset="0"/>
                    <a:ea typeface="SimSun" panose="02010600030101010101" pitchFamily="2" charset="-122"/>
                  </a:rPr>
                  <a:t>. 1.8 and 1.4, KKT condition of SVM is summarized as Eq. 2.1:</a:t>
                </a:r>
              </a:p>
              <a:p>
                <a:pPr marL="0" indent="0">
                  <a:buNone/>
                </a:pPr>
                <a14:m>
                  <m:oMathPara xmlns:m="http://schemas.openxmlformats.org/officeDocument/2006/math">
                    <m:oMathParaPr>
                      <m:jc m:val="right"/>
                    </m:oMathParaPr>
                    <m:oMath xmlns:m="http://schemas.openxmlformats.org/officeDocument/2006/math">
                      <m:d>
                        <m:dPr>
                          <m:begChr m:val="{"/>
                          <m:endChr m:val=""/>
                          <m:ctrlPr>
                            <a:rPr lang="en-US" sz="2000" i="1">
                              <a:latin typeface="Cambria Math" panose="02040503050406030204" pitchFamily="18" charset="0"/>
                            </a:rPr>
                          </m:ctrlPr>
                        </m:dPr>
                        <m:e>
                          <m:m>
                            <m:mPr>
                              <m:mcs>
                                <m:mc>
                                  <m:mcPr>
                                    <m:count m:val="1"/>
                                    <m:mcJc m:val="center"/>
                                  </m:mcPr>
                                </m:mc>
                              </m:mcs>
                              <m:ctrlPr>
                                <a:rPr lang="en-US" sz="2000" i="1">
                                  <a:latin typeface="Cambria Math" panose="02040503050406030204" pitchFamily="18" charset="0"/>
                                </a:rPr>
                              </m:ctrlPr>
                            </m:mPr>
                            <m:mr>
                              <m:e>
                                <m:r>
                                  <a:rPr lang="en-US" sz="2000" i="1">
                                    <a:latin typeface="Cambria Math" panose="02040503050406030204" pitchFamily="18" charset="0"/>
                                  </a:rPr>
                                  <m:t>𝑊</m:t>
                                </m:r>
                                <m:r>
                                  <a:rPr lang="en-US" sz="2000" i="1">
                                    <a:latin typeface="Cambria Math" panose="02040503050406030204" pitchFamily="18" charset="0"/>
                                  </a:rPr>
                                  <m:t>=</m:t>
                                </m:r>
                                <m:nary>
                                  <m:naryPr>
                                    <m:chr m:val="∑"/>
                                    <m:limLoc m:val="undOvr"/>
                                    <m:ctrlPr>
                                      <a:rPr lang="en-US" sz="2000" i="1">
                                        <a:latin typeface="Cambria Math" panose="02040503050406030204" pitchFamily="18" charset="0"/>
                                      </a:rPr>
                                    </m:ctrlPr>
                                  </m:naryPr>
                                  <m:sub>
                                    <m:r>
                                      <a:rPr lang="en-US" sz="2000" i="1">
                                        <a:latin typeface="Cambria Math" panose="02040503050406030204" pitchFamily="18" charset="0"/>
                                      </a:rPr>
                                      <m:t>𝑖</m:t>
                                    </m:r>
                                    <m:r>
                                      <a:rPr lang="en-US" sz="2000" i="1">
                                        <a:latin typeface="Cambria Math" panose="02040503050406030204" pitchFamily="18" charset="0"/>
                                      </a:rPr>
                                      <m:t>=1</m:t>
                                    </m:r>
                                  </m:sub>
                                  <m:sup>
                                    <m:r>
                                      <a:rPr lang="en-US" sz="2000" i="1">
                                        <a:latin typeface="Cambria Math" panose="02040503050406030204" pitchFamily="18" charset="0"/>
                                      </a:rPr>
                                      <m:t>𝑛</m:t>
                                    </m:r>
                                  </m:sup>
                                  <m:e>
                                    <m:sSub>
                                      <m:sSubPr>
                                        <m:ctrlPr>
                                          <a:rPr lang="en-US" sz="2000" i="1">
                                            <a:latin typeface="Cambria Math" panose="02040503050406030204" pitchFamily="18" charset="0"/>
                                          </a:rPr>
                                        </m:ctrlPr>
                                      </m:sSubPr>
                                      <m:e>
                                        <m:r>
                                          <a:rPr lang="en-US" sz="2000" i="1">
                                            <a:latin typeface="Cambria Math" panose="02040503050406030204" pitchFamily="18" charset="0"/>
                                          </a:rPr>
                                          <m:t>𝜆</m:t>
                                        </m:r>
                                      </m:e>
                                      <m:sub>
                                        <m:r>
                                          <a:rPr lang="en-US" sz="2000" i="1">
                                            <a:latin typeface="Cambria Math" panose="02040503050406030204" pitchFamily="18" charset="0"/>
                                          </a:rPr>
                                          <m:t>𝑖</m:t>
                                        </m:r>
                                      </m:sub>
                                    </m:sSub>
                                    <m:sSub>
                                      <m:sSubPr>
                                        <m:ctrlPr>
                                          <a:rPr lang="en-US" sz="2000" i="1">
                                            <a:latin typeface="Cambria Math" panose="02040503050406030204" pitchFamily="18" charset="0"/>
                                          </a:rPr>
                                        </m:ctrlPr>
                                      </m:sSubPr>
                                      <m:e>
                                        <m:r>
                                          <a:rPr lang="en-US" sz="2000" i="1">
                                            <a:latin typeface="Cambria Math" panose="02040503050406030204" pitchFamily="18" charset="0"/>
                                          </a:rPr>
                                          <m:t>𝑦</m:t>
                                        </m:r>
                                      </m:e>
                                      <m:sub>
                                        <m:r>
                                          <a:rPr lang="en-US" sz="2000" i="1">
                                            <a:latin typeface="Cambria Math" panose="02040503050406030204" pitchFamily="18" charset="0"/>
                                          </a:rPr>
                                          <m:t>𝑖</m:t>
                                        </m:r>
                                      </m:sub>
                                    </m:sSub>
                                    <m:sSub>
                                      <m:sSubPr>
                                        <m:ctrlPr>
                                          <a:rPr lang="en-US" sz="2000" i="1">
                                            <a:latin typeface="Cambria Math" panose="02040503050406030204" pitchFamily="18" charset="0"/>
                                          </a:rPr>
                                        </m:ctrlPr>
                                      </m:sSubPr>
                                      <m:e>
                                        <m:r>
                                          <a:rPr lang="en-US" sz="2000" i="1">
                                            <a:latin typeface="Cambria Math" panose="02040503050406030204" pitchFamily="18" charset="0"/>
                                          </a:rPr>
                                          <m:t>𝑋</m:t>
                                        </m:r>
                                      </m:e>
                                      <m:sub>
                                        <m:r>
                                          <a:rPr lang="en-US" sz="2000" i="1">
                                            <a:latin typeface="Cambria Math" panose="02040503050406030204" pitchFamily="18" charset="0"/>
                                          </a:rPr>
                                          <m:t>𝑖</m:t>
                                        </m:r>
                                      </m:sub>
                                    </m:sSub>
                                  </m:e>
                                </m:nary>
                              </m:e>
                            </m:mr>
                            <m:mr>
                              <m:e>
                                <m:nary>
                                  <m:naryPr>
                                    <m:chr m:val="∑"/>
                                    <m:limLoc m:val="undOvr"/>
                                    <m:ctrlPr>
                                      <a:rPr lang="en-US" sz="2000" i="1">
                                        <a:latin typeface="Cambria Math" panose="02040503050406030204" pitchFamily="18" charset="0"/>
                                      </a:rPr>
                                    </m:ctrlPr>
                                  </m:naryPr>
                                  <m:sub>
                                    <m:r>
                                      <a:rPr lang="en-US" sz="2000" i="1">
                                        <a:latin typeface="Cambria Math" panose="02040503050406030204" pitchFamily="18" charset="0"/>
                                      </a:rPr>
                                      <m:t>𝑖</m:t>
                                    </m:r>
                                    <m:r>
                                      <a:rPr lang="en-US" sz="2000" i="1">
                                        <a:latin typeface="Cambria Math" panose="02040503050406030204" pitchFamily="18" charset="0"/>
                                      </a:rPr>
                                      <m:t>=1</m:t>
                                    </m:r>
                                  </m:sub>
                                  <m:sup>
                                    <m:r>
                                      <a:rPr lang="en-US" sz="2000" i="1">
                                        <a:latin typeface="Cambria Math" panose="02040503050406030204" pitchFamily="18" charset="0"/>
                                      </a:rPr>
                                      <m:t>𝑛</m:t>
                                    </m:r>
                                  </m:sup>
                                  <m:e>
                                    <m:sSub>
                                      <m:sSubPr>
                                        <m:ctrlPr>
                                          <a:rPr lang="en-US" sz="2000" i="1">
                                            <a:latin typeface="Cambria Math" panose="02040503050406030204" pitchFamily="18" charset="0"/>
                                          </a:rPr>
                                        </m:ctrlPr>
                                      </m:sSubPr>
                                      <m:e>
                                        <m:r>
                                          <a:rPr lang="en-US" sz="2000" i="1">
                                            <a:latin typeface="Cambria Math" panose="02040503050406030204" pitchFamily="18" charset="0"/>
                                          </a:rPr>
                                          <m:t>𝜆</m:t>
                                        </m:r>
                                      </m:e>
                                      <m:sub>
                                        <m:r>
                                          <a:rPr lang="en-US" sz="2000" i="1">
                                            <a:latin typeface="Cambria Math" panose="02040503050406030204" pitchFamily="18" charset="0"/>
                                          </a:rPr>
                                          <m:t>𝑖</m:t>
                                        </m:r>
                                      </m:sub>
                                    </m:sSub>
                                    <m:sSub>
                                      <m:sSubPr>
                                        <m:ctrlPr>
                                          <a:rPr lang="en-US" sz="2000" i="1">
                                            <a:latin typeface="Cambria Math" panose="02040503050406030204" pitchFamily="18" charset="0"/>
                                          </a:rPr>
                                        </m:ctrlPr>
                                      </m:sSubPr>
                                      <m:e>
                                        <m:r>
                                          <a:rPr lang="en-US" sz="2000" i="1">
                                            <a:latin typeface="Cambria Math" panose="02040503050406030204" pitchFamily="18" charset="0"/>
                                          </a:rPr>
                                          <m:t>𝑦</m:t>
                                        </m:r>
                                      </m:e>
                                      <m:sub>
                                        <m:r>
                                          <a:rPr lang="en-US" sz="2000" i="1">
                                            <a:latin typeface="Cambria Math" panose="02040503050406030204" pitchFamily="18" charset="0"/>
                                          </a:rPr>
                                          <m:t>𝑖</m:t>
                                        </m:r>
                                      </m:sub>
                                    </m:sSub>
                                  </m:e>
                                </m:nary>
                                <m:r>
                                  <a:rPr lang="en-US" sz="2000" i="1">
                                    <a:latin typeface="Cambria Math" panose="02040503050406030204" pitchFamily="18" charset="0"/>
                                  </a:rPr>
                                  <m:t>=0</m:t>
                                </m:r>
                              </m:e>
                            </m:mr>
                            <m:mr>
                              <m:e>
                                <m:sSub>
                                  <m:sSubPr>
                                    <m:ctrlPr>
                                      <a:rPr lang="en-US" sz="2000" i="1">
                                        <a:latin typeface="Cambria Math" panose="02040503050406030204" pitchFamily="18" charset="0"/>
                                      </a:rPr>
                                    </m:ctrlPr>
                                  </m:sSubPr>
                                  <m:e>
                                    <m:r>
                                      <a:rPr lang="en-US" sz="2000" i="1">
                                        <a:latin typeface="Cambria Math" panose="02040503050406030204" pitchFamily="18" charset="0"/>
                                      </a:rPr>
                                      <m:t>𝜆</m:t>
                                    </m:r>
                                  </m:e>
                                  <m:sub>
                                    <m:r>
                                      <a:rPr lang="en-US" sz="2000" i="1">
                                        <a:latin typeface="Cambria Math" panose="02040503050406030204" pitchFamily="18" charset="0"/>
                                      </a:rPr>
                                      <m:t>𝑖</m:t>
                                    </m:r>
                                  </m:sub>
                                </m:sSub>
                                <m:r>
                                  <a:rPr lang="en-US" sz="2000" i="1">
                                    <a:latin typeface="Cambria Math" panose="02040503050406030204" pitchFamily="18" charset="0"/>
                                  </a:rPr>
                                  <m:t>=</m:t>
                                </m:r>
                                <m:r>
                                  <a:rPr lang="en-US" sz="2000" i="1">
                                    <a:latin typeface="Cambria Math" panose="02040503050406030204" pitchFamily="18" charset="0"/>
                                  </a:rPr>
                                  <m:t>𝐶</m:t>
                                </m:r>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𝜇</m:t>
                                    </m:r>
                                  </m:e>
                                  <m:sub>
                                    <m:r>
                                      <a:rPr lang="en-US" sz="2000" i="1">
                                        <a:latin typeface="Cambria Math" panose="02040503050406030204" pitchFamily="18" charset="0"/>
                                      </a:rPr>
                                      <m:t>𝑖</m:t>
                                    </m:r>
                                  </m:sub>
                                </m:sSub>
                                <m:r>
                                  <a:rPr lang="en-US" sz="2000" i="1">
                                    <a:latin typeface="Cambria Math" panose="02040503050406030204" pitchFamily="18" charset="0"/>
                                  </a:rPr>
                                  <m:t>,∀</m:t>
                                </m:r>
                                <m:r>
                                  <a:rPr lang="en-US" sz="2000" i="1">
                                    <a:latin typeface="Cambria Math" panose="02040503050406030204" pitchFamily="18" charset="0"/>
                                  </a:rPr>
                                  <m:t>𝑖</m:t>
                                </m:r>
                              </m:e>
                            </m:mr>
                            <m:mr>
                              <m:e>
                                <m:r>
                                  <a:rPr lang="en-US" sz="2000" i="1">
                                    <a:latin typeface="Cambria Math" panose="02040503050406030204" pitchFamily="18" charset="0"/>
                                  </a:rPr>
                                  <m:t>1−</m:t>
                                </m:r>
                                <m:sSub>
                                  <m:sSubPr>
                                    <m:ctrlPr>
                                      <a:rPr lang="en-US" sz="2000" i="1">
                                        <a:latin typeface="Cambria Math" panose="02040503050406030204" pitchFamily="18" charset="0"/>
                                      </a:rPr>
                                    </m:ctrlPr>
                                  </m:sSubPr>
                                  <m:e>
                                    <m:r>
                                      <a:rPr lang="en-US" sz="2000" i="1">
                                        <a:latin typeface="Cambria Math" panose="02040503050406030204" pitchFamily="18" charset="0"/>
                                      </a:rPr>
                                      <m:t>𝑦</m:t>
                                    </m:r>
                                  </m:e>
                                  <m:sub>
                                    <m:r>
                                      <a:rPr lang="en-US" sz="2000" i="1">
                                        <a:latin typeface="Cambria Math" panose="02040503050406030204" pitchFamily="18" charset="0"/>
                                      </a:rPr>
                                      <m:t>𝑖</m:t>
                                    </m:r>
                                  </m:sub>
                                </m:sSub>
                                <m:d>
                                  <m:dPr>
                                    <m:ctrlPr>
                                      <a:rPr lang="en-US" sz="2000" i="1">
                                        <a:latin typeface="Cambria Math" panose="02040503050406030204" pitchFamily="18" charset="0"/>
                                      </a:rPr>
                                    </m:ctrlPr>
                                  </m:dPr>
                                  <m:e>
                                    <m:r>
                                      <a:rPr lang="en-US" sz="2000" i="1">
                                        <a:latin typeface="Cambria Math" panose="02040503050406030204" pitchFamily="18" charset="0"/>
                                      </a:rPr>
                                      <m:t>𝑊</m:t>
                                    </m:r>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𝑋</m:t>
                                        </m:r>
                                      </m:e>
                                      <m:sub>
                                        <m:r>
                                          <a:rPr lang="en-US" sz="2000" i="1">
                                            <a:latin typeface="Cambria Math" panose="02040503050406030204" pitchFamily="18" charset="0"/>
                                          </a:rPr>
                                          <m:t>𝑖</m:t>
                                        </m:r>
                                      </m:sub>
                                    </m:sSub>
                                    <m:r>
                                      <a:rPr lang="en-US" sz="2000" i="1">
                                        <a:latin typeface="Cambria Math" panose="02040503050406030204" pitchFamily="18" charset="0"/>
                                      </a:rPr>
                                      <m:t>−</m:t>
                                    </m:r>
                                    <m:r>
                                      <a:rPr lang="en-US" sz="2000" i="1">
                                        <a:latin typeface="Cambria Math" panose="02040503050406030204" pitchFamily="18" charset="0"/>
                                      </a:rPr>
                                      <m:t>𝑏</m:t>
                                    </m:r>
                                  </m:e>
                                </m:d>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𝜉</m:t>
                                    </m:r>
                                  </m:e>
                                  <m:sub>
                                    <m:r>
                                      <a:rPr lang="en-US" sz="2000" i="1">
                                        <a:latin typeface="Cambria Math" panose="02040503050406030204" pitchFamily="18" charset="0"/>
                                      </a:rPr>
                                      <m:t>𝑖</m:t>
                                    </m:r>
                                  </m:sub>
                                </m:sSub>
                                <m:r>
                                  <a:rPr lang="en-US" sz="2000" i="1">
                                    <a:latin typeface="Cambria Math" panose="02040503050406030204" pitchFamily="18" charset="0"/>
                                  </a:rPr>
                                  <m:t>≤0,∀</m:t>
                                </m:r>
                                <m:r>
                                  <a:rPr lang="en-US" sz="2000" i="1">
                                    <a:latin typeface="Cambria Math" panose="02040503050406030204" pitchFamily="18" charset="0"/>
                                  </a:rPr>
                                  <m:t>𝑖</m:t>
                                </m:r>
                              </m:e>
                            </m:mr>
                            <m:mr>
                              <m:e>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𝜉</m:t>
                                    </m:r>
                                  </m:e>
                                  <m:sub>
                                    <m:r>
                                      <a:rPr lang="en-US" sz="2000" i="1">
                                        <a:latin typeface="Cambria Math" panose="02040503050406030204" pitchFamily="18" charset="0"/>
                                      </a:rPr>
                                      <m:t>𝑖</m:t>
                                    </m:r>
                                  </m:sub>
                                </m:sSub>
                                <m:r>
                                  <a:rPr lang="en-US" sz="2000" i="1">
                                    <a:latin typeface="Cambria Math" panose="02040503050406030204" pitchFamily="18" charset="0"/>
                                  </a:rPr>
                                  <m:t>≤0,∀</m:t>
                                </m:r>
                                <m:r>
                                  <a:rPr lang="en-US" sz="2000" i="1">
                                    <a:latin typeface="Cambria Math" panose="02040503050406030204" pitchFamily="18" charset="0"/>
                                  </a:rPr>
                                  <m:t>𝑖</m:t>
                                </m:r>
                              </m:e>
                            </m:mr>
                            <m:mr>
                              <m:e>
                                <m:sSub>
                                  <m:sSubPr>
                                    <m:ctrlPr>
                                      <a:rPr lang="en-US" sz="2000" i="1">
                                        <a:latin typeface="Cambria Math" panose="02040503050406030204" pitchFamily="18" charset="0"/>
                                      </a:rPr>
                                    </m:ctrlPr>
                                  </m:sSubPr>
                                  <m:e>
                                    <m:r>
                                      <a:rPr lang="en-US" sz="2000" i="1">
                                        <a:latin typeface="Cambria Math" panose="02040503050406030204" pitchFamily="18" charset="0"/>
                                      </a:rPr>
                                      <m:t>𝜆</m:t>
                                    </m:r>
                                  </m:e>
                                  <m:sub>
                                    <m:r>
                                      <a:rPr lang="en-US" sz="2000" i="1">
                                        <a:latin typeface="Cambria Math" panose="02040503050406030204" pitchFamily="18" charset="0"/>
                                      </a:rPr>
                                      <m:t>𝑖</m:t>
                                    </m:r>
                                  </m:sub>
                                </m:sSub>
                                <m:r>
                                  <a:rPr lang="en-US" sz="2000" i="1">
                                    <a:latin typeface="Cambria Math" panose="02040503050406030204" pitchFamily="18" charset="0"/>
                                  </a:rPr>
                                  <m:t>≥0,</m:t>
                                </m:r>
                                <m:sSub>
                                  <m:sSubPr>
                                    <m:ctrlPr>
                                      <a:rPr lang="en-US" sz="2000" i="1">
                                        <a:latin typeface="Cambria Math" panose="02040503050406030204" pitchFamily="18" charset="0"/>
                                      </a:rPr>
                                    </m:ctrlPr>
                                  </m:sSubPr>
                                  <m:e>
                                    <m:r>
                                      <a:rPr lang="en-US" sz="2000" i="1">
                                        <a:latin typeface="Cambria Math" panose="02040503050406030204" pitchFamily="18" charset="0"/>
                                      </a:rPr>
                                      <m:t>𝜇</m:t>
                                    </m:r>
                                  </m:e>
                                  <m:sub>
                                    <m:r>
                                      <a:rPr lang="en-US" sz="2000" i="1">
                                        <a:latin typeface="Cambria Math" panose="02040503050406030204" pitchFamily="18" charset="0"/>
                                      </a:rPr>
                                      <m:t>𝑖</m:t>
                                    </m:r>
                                  </m:sub>
                                </m:sSub>
                                <m:r>
                                  <a:rPr lang="en-US" sz="2000" i="1">
                                    <a:latin typeface="Cambria Math" panose="02040503050406030204" pitchFamily="18" charset="0"/>
                                  </a:rPr>
                                  <m:t>≥0,∀</m:t>
                                </m:r>
                                <m:r>
                                  <a:rPr lang="en-US" sz="2000" i="1">
                                    <a:latin typeface="Cambria Math" panose="02040503050406030204" pitchFamily="18" charset="0"/>
                                  </a:rPr>
                                  <m:t>𝑖</m:t>
                                </m:r>
                              </m:e>
                            </m:mr>
                            <m:mr>
                              <m:e>
                                <m:sSub>
                                  <m:sSubPr>
                                    <m:ctrlPr>
                                      <a:rPr lang="en-US" sz="2000" i="1">
                                        <a:latin typeface="Cambria Math" panose="02040503050406030204" pitchFamily="18" charset="0"/>
                                      </a:rPr>
                                    </m:ctrlPr>
                                  </m:sSubPr>
                                  <m:e>
                                    <m:r>
                                      <a:rPr lang="en-US" sz="2000" i="1">
                                        <a:latin typeface="Cambria Math" panose="02040503050406030204" pitchFamily="18" charset="0"/>
                                      </a:rPr>
                                      <m:t>𝜆</m:t>
                                    </m:r>
                                  </m:e>
                                  <m:sub>
                                    <m:r>
                                      <a:rPr lang="en-US" sz="2000" i="1">
                                        <a:latin typeface="Cambria Math" panose="02040503050406030204" pitchFamily="18" charset="0"/>
                                      </a:rPr>
                                      <m:t>𝑖</m:t>
                                    </m:r>
                                  </m:sub>
                                </m:sSub>
                                <m:d>
                                  <m:dPr>
                                    <m:ctrlPr>
                                      <a:rPr lang="en-US" sz="2000" i="1">
                                        <a:latin typeface="Cambria Math" panose="02040503050406030204" pitchFamily="18" charset="0"/>
                                      </a:rPr>
                                    </m:ctrlPr>
                                  </m:dPr>
                                  <m:e>
                                    <m:r>
                                      <a:rPr lang="en-US" sz="2000" i="1">
                                        <a:latin typeface="Cambria Math" panose="02040503050406030204" pitchFamily="18" charset="0"/>
                                      </a:rPr>
                                      <m:t>1−</m:t>
                                    </m:r>
                                    <m:sSub>
                                      <m:sSubPr>
                                        <m:ctrlPr>
                                          <a:rPr lang="en-US" sz="2000" i="1">
                                            <a:latin typeface="Cambria Math" panose="02040503050406030204" pitchFamily="18" charset="0"/>
                                          </a:rPr>
                                        </m:ctrlPr>
                                      </m:sSubPr>
                                      <m:e>
                                        <m:r>
                                          <a:rPr lang="en-US" sz="2000" i="1">
                                            <a:latin typeface="Cambria Math" panose="02040503050406030204" pitchFamily="18" charset="0"/>
                                          </a:rPr>
                                          <m:t>𝑦</m:t>
                                        </m:r>
                                      </m:e>
                                      <m:sub>
                                        <m:r>
                                          <a:rPr lang="en-US" sz="2000" i="1">
                                            <a:latin typeface="Cambria Math" panose="02040503050406030204" pitchFamily="18" charset="0"/>
                                          </a:rPr>
                                          <m:t>𝑖</m:t>
                                        </m:r>
                                      </m:sub>
                                    </m:sSub>
                                    <m:d>
                                      <m:dPr>
                                        <m:ctrlPr>
                                          <a:rPr lang="en-US" sz="2000" i="1">
                                            <a:latin typeface="Cambria Math" panose="02040503050406030204" pitchFamily="18" charset="0"/>
                                          </a:rPr>
                                        </m:ctrlPr>
                                      </m:dPr>
                                      <m:e>
                                        <m:r>
                                          <a:rPr lang="en-US" sz="2000" i="1">
                                            <a:latin typeface="Cambria Math" panose="02040503050406030204" pitchFamily="18" charset="0"/>
                                          </a:rPr>
                                          <m:t>𝑊</m:t>
                                        </m:r>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𝑋</m:t>
                                            </m:r>
                                          </m:e>
                                          <m:sub>
                                            <m:r>
                                              <a:rPr lang="en-US" sz="2000" i="1">
                                                <a:latin typeface="Cambria Math" panose="02040503050406030204" pitchFamily="18" charset="0"/>
                                              </a:rPr>
                                              <m:t>𝑖</m:t>
                                            </m:r>
                                          </m:sub>
                                        </m:sSub>
                                        <m:r>
                                          <a:rPr lang="en-US" sz="2000" i="1">
                                            <a:latin typeface="Cambria Math" panose="02040503050406030204" pitchFamily="18" charset="0"/>
                                          </a:rPr>
                                          <m:t>−</m:t>
                                        </m:r>
                                        <m:r>
                                          <a:rPr lang="en-US" sz="2000" i="1">
                                            <a:latin typeface="Cambria Math" panose="02040503050406030204" pitchFamily="18" charset="0"/>
                                          </a:rPr>
                                          <m:t>𝑏</m:t>
                                        </m:r>
                                      </m:e>
                                    </m:d>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𝜉</m:t>
                                        </m:r>
                                      </m:e>
                                      <m:sub>
                                        <m:r>
                                          <a:rPr lang="en-US" sz="2000" i="1">
                                            <a:latin typeface="Cambria Math" panose="02040503050406030204" pitchFamily="18" charset="0"/>
                                          </a:rPr>
                                          <m:t>𝑖</m:t>
                                        </m:r>
                                      </m:sub>
                                    </m:sSub>
                                  </m:e>
                                </m:d>
                                <m:r>
                                  <a:rPr lang="en-US" sz="2000" i="1">
                                    <a:latin typeface="Cambria Math" panose="02040503050406030204" pitchFamily="18" charset="0"/>
                                  </a:rPr>
                                  <m:t>=0,∀</m:t>
                                </m:r>
                                <m:r>
                                  <a:rPr lang="en-US" sz="2000" i="1">
                                    <a:latin typeface="Cambria Math" panose="02040503050406030204" pitchFamily="18" charset="0"/>
                                  </a:rPr>
                                  <m:t>𝑖</m:t>
                                </m:r>
                              </m:e>
                            </m:mr>
                            <m:mr>
                              <m:e>
                                <m:r>
                                  <a:rPr lang="en-US" sz="2000" i="1">
                                    <a:latin typeface="Cambria Math" panose="02040503050406030204" pitchFamily="18" charset="0"/>
                                  </a:rPr>
                                  <m:t>−</m:t>
                                </m:r>
                                <m:sSub>
                                  <m:sSubPr>
                                    <m:ctrlPr>
                                      <a:rPr lang="en-US" sz="2000" i="1">
                                        <a:latin typeface="Cambria Math" panose="02040503050406030204" pitchFamily="18" charset="0"/>
                                      </a:rPr>
                                    </m:ctrlPr>
                                  </m:sSubPr>
                                  <m:e>
                                    <m:sSub>
                                      <m:sSubPr>
                                        <m:ctrlPr>
                                          <a:rPr lang="en-US" sz="2000" i="1">
                                            <a:latin typeface="Cambria Math" panose="02040503050406030204" pitchFamily="18" charset="0"/>
                                          </a:rPr>
                                        </m:ctrlPr>
                                      </m:sSubPr>
                                      <m:e>
                                        <m:r>
                                          <a:rPr lang="en-US" sz="2000" i="1">
                                            <a:latin typeface="Cambria Math" panose="02040503050406030204" pitchFamily="18" charset="0"/>
                                          </a:rPr>
                                          <m:t>𝜇</m:t>
                                        </m:r>
                                      </m:e>
                                      <m:sub>
                                        <m:r>
                                          <a:rPr lang="en-US" sz="2000" i="1">
                                            <a:latin typeface="Cambria Math" panose="02040503050406030204" pitchFamily="18" charset="0"/>
                                          </a:rPr>
                                          <m:t>𝑖</m:t>
                                        </m:r>
                                      </m:sub>
                                    </m:sSub>
                                    <m:r>
                                      <a:rPr lang="en-US" sz="2000" i="1">
                                        <a:latin typeface="Cambria Math" panose="02040503050406030204" pitchFamily="18" charset="0"/>
                                      </a:rPr>
                                      <m:t>𝜉</m:t>
                                    </m:r>
                                  </m:e>
                                  <m:sub>
                                    <m:r>
                                      <a:rPr lang="en-US" sz="2000" i="1">
                                        <a:latin typeface="Cambria Math" panose="02040503050406030204" pitchFamily="18" charset="0"/>
                                      </a:rPr>
                                      <m:t>𝑖</m:t>
                                    </m:r>
                                  </m:sub>
                                </m:sSub>
                                <m:r>
                                  <a:rPr lang="en-US" sz="2000" i="1">
                                    <a:latin typeface="Cambria Math" panose="02040503050406030204" pitchFamily="18" charset="0"/>
                                  </a:rPr>
                                  <m:t>=0,∀</m:t>
                                </m:r>
                                <m:r>
                                  <a:rPr lang="en-US" sz="2000" i="1">
                                    <a:latin typeface="Cambria Math" panose="02040503050406030204" pitchFamily="18" charset="0"/>
                                  </a:rPr>
                                  <m:t>𝑖</m:t>
                                </m:r>
                              </m:e>
                            </m:mr>
                          </m:m>
                        </m:e>
                      </m:d>
                      <m:r>
                        <a:rPr lang="en-US" sz="2000" b="0" i="1" smtClean="0">
                          <a:effectLst/>
                          <a:latin typeface="Cambria Math" panose="02040503050406030204" pitchFamily="18" charset="0"/>
                          <a:ea typeface="SimSun" panose="02010600030101010101" pitchFamily="2" charset="-122"/>
                          <a:cs typeface="Times New Roman" panose="02020603050405020304" pitchFamily="18" charset="0"/>
                        </a:rPr>
                        <m:t>(2.1)</m:t>
                      </m:r>
                    </m:oMath>
                  </m:oMathPara>
                </a14:m>
                <a:endParaRPr lang="en-US" sz="2000" dirty="0"/>
              </a:p>
            </p:txBody>
          </p:sp>
        </mc:Choice>
        <mc:Fallback xmlns="">
          <p:sp>
            <p:nvSpPr>
              <p:cNvPr id="3" name="Content Placeholder 2">
                <a:extLst>
                  <a:ext uri="{FF2B5EF4-FFF2-40B4-BE49-F238E27FC236}">
                    <a16:creationId xmlns:a16="http://schemas.microsoft.com/office/drawing/2014/main" id="{9B386680-03BA-5A71-32CE-3C75BCEAD856}"/>
                  </a:ext>
                </a:extLst>
              </p:cNvPr>
              <p:cNvSpPr>
                <a:spLocks noGrp="1" noRot="1" noChangeAspect="1" noMove="1" noResize="1" noEditPoints="1" noAdjustHandles="1" noChangeArrowheads="1" noChangeShapeType="1" noTextEdit="1"/>
              </p:cNvSpPr>
              <p:nvPr>
                <p:ph idx="1"/>
              </p:nvPr>
            </p:nvSpPr>
            <p:spPr>
              <a:xfrm>
                <a:off x="253218" y="731514"/>
                <a:ext cx="11662117" cy="5624835"/>
              </a:xfrm>
              <a:blipFill>
                <a:blip r:embed="rId2"/>
                <a:stretch>
                  <a:fillRect l="-575" t="-650" r="-523"/>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504058DF-FF10-62C2-14D8-3DDD9B4788A9}"/>
              </a:ext>
            </a:extLst>
          </p:cNvPr>
          <p:cNvSpPr>
            <a:spLocks noGrp="1"/>
          </p:cNvSpPr>
          <p:nvPr>
            <p:ph type="dt" sz="half" idx="10"/>
          </p:nvPr>
        </p:nvSpPr>
        <p:spPr/>
        <p:txBody>
          <a:bodyPr/>
          <a:lstStyle/>
          <a:p>
            <a:r>
              <a:rPr lang="en-US"/>
              <a:t>15/01/2023</a:t>
            </a:r>
          </a:p>
        </p:txBody>
      </p:sp>
      <p:sp>
        <p:nvSpPr>
          <p:cNvPr id="5" name="Footer Placeholder 4">
            <a:extLst>
              <a:ext uri="{FF2B5EF4-FFF2-40B4-BE49-F238E27FC236}">
                <a16:creationId xmlns:a16="http://schemas.microsoft.com/office/drawing/2014/main" id="{3A97210D-9933-38D4-AACD-3CC28E51651F}"/>
              </a:ext>
            </a:extLst>
          </p:cNvPr>
          <p:cNvSpPr>
            <a:spLocks noGrp="1"/>
          </p:cNvSpPr>
          <p:nvPr>
            <p:ph type="ftr" sz="quarter" idx="11"/>
          </p:nvPr>
        </p:nvSpPr>
        <p:spPr/>
        <p:txBody>
          <a:bodyPr/>
          <a:lstStyle/>
          <a:p>
            <a:r>
              <a:rPr lang="en-US"/>
              <a:t>Support Vector Machine - Loc Nguyen</a:t>
            </a:r>
          </a:p>
        </p:txBody>
      </p:sp>
      <p:sp>
        <p:nvSpPr>
          <p:cNvPr id="6" name="Slide Number Placeholder 5">
            <a:extLst>
              <a:ext uri="{FF2B5EF4-FFF2-40B4-BE49-F238E27FC236}">
                <a16:creationId xmlns:a16="http://schemas.microsoft.com/office/drawing/2014/main" id="{30D2D7BF-2326-4996-4121-567EF5E70F48}"/>
              </a:ext>
            </a:extLst>
          </p:cNvPr>
          <p:cNvSpPr>
            <a:spLocks noGrp="1"/>
          </p:cNvSpPr>
          <p:nvPr>
            <p:ph type="sldNum" sz="quarter" idx="12"/>
          </p:nvPr>
        </p:nvSpPr>
        <p:spPr/>
        <p:txBody>
          <a:bodyPr/>
          <a:lstStyle/>
          <a:p>
            <a:fld id="{5DB5036F-1FF2-46C4-8D2B-59C7E3B91952}" type="slidenum">
              <a:rPr lang="en-US" smtClean="0"/>
              <a:pPr/>
              <a:t>19</a:t>
            </a:fld>
            <a:endParaRPr lang="en-US"/>
          </a:p>
        </p:txBody>
      </p:sp>
      <p:sp>
        <p:nvSpPr>
          <p:cNvPr id="7" name="TextBox 6">
            <a:extLst>
              <a:ext uri="{FF2B5EF4-FFF2-40B4-BE49-F238E27FC236}">
                <a16:creationId xmlns:a16="http://schemas.microsoft.com/office/drawing/2014/main" id="{BC67FEBA-63AD-4261-89C8-550849277DB1}"/>
              </a:ext>
            </a:extLst>
          </p:cNvPr>
          <p:cNvSpPr txBox="1"/>
          <p:nvPr/>
        </p:nvSpPr>
        <p:spPr>
          <a:xfrm>
            <a:off x="253218" y="2474848"/>
            <a:ext cx="6977576" cy="3477875"/>
          </a:xfrm>
          <a:prstGeom prst="rect">
            <a:avLst/>
          </a:prstGeom>
          <a:noFill/>
        </p:spPr>
        <p:txBody>
          <a:bodyPr wrap="square" rtlCol="0">
            <a:spAutoFit/>
          </a:bodyPr>
          <a:lstStyle/>
          <a:p>
            <a:pPr algn="just"/>
            <a:r>
              <a:rPr lang="en-US" sz="2000" dirty="0">
                <a:effectLst/>
                <a:latin typeface="Times New Roman" panose="02020603050405020304" pitchFamily="18" charset="0"/>
                <a:ea typeface="SimSun" panose="02010600030101010101" pitchFamily="2" charset="-122"/>
                <a:cs typeface="Times New Roman" panose="02020603050405020304" pitchFamily="18" charset="0"/>
              </a:rPr>
              <a:t>In equation 2.1, the complementary slackness is </a:t>
            </a:r>
            <a:r>
              <a:rPr lang="en-US" sz="2000" i="1" dirty="0" err="1">
                <a:effectLst/>
                <a:latin typeface="Times New Roman" panose="02020603050405020304" pitchFamily="18" charset="0"/>
                <a:ea typeface="SimSun" panose="02010600030101010101" pitchFamily="2" charset="-122"/>
                <a:cs typeface="Times New Roman" panose="02020603050405020304" pitchFamily="18" charset="0"/>
              </a:rPr>
              <a:t>λ</a:t>
            </a:r>
            <a:r>
              <a:rPr lang="en-US" sz="2000" i="1" baseline="-25000" dirty="0" err="1">
                <a:effectLst/>
                <a:latin typeface="Times New Roman" panose="02020603050405020304" pitchFamily="18" charset="0"/>
                <a:ea typeface="SimSun" panose="02010600030101010101" pitchFamily="2" charset="-122"/>
                <a:cs typeface="Times New Roman" panose="02020603050405020304" pitchFamily="18" charset="0"/>
              </a:rPr>
              <a:t>i</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(1 – </a:t>
            </a:r>
            <a:r>
              <a:rPr lang="en-US" sz="2000" i="1" dirty="0" err="1">
                <a:effectLst/>
                <a:latin typeface="Times New Roman" panose="02020603050405020304" pitchFamily="18" charset="0"/>
                <a:ea typeface="SimSun" panose="02010600030101010101" pitchFamily="2" charset="-122"/>
                <a:cs typeface="Times New Roman" panose="02020603050405020304" pitchFamily="18" charset="0"/>
              </a:rPr>
              <a:t>y</a:t>
            </a:r>
            <a:r>
              <a:rPr lang="en-US" sz="2000" i="1" baseline="-25000" dirty="0" err="1">
                <a:effectLst/>
                <a:latin typeface="Times New Roman" panose="02020603050405020304" pitchFamily="18" charset="0"/>
                <a:ea typeface="SimSun" panose="02010600030101010101" pitchFamily="2" charset="-122"/>
                <a:cs typeface="Times New Roman" panose="02020603050405020304" pitchFamily="18" charset="0"/>
              </a:rPr>
              <a:t>i</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2000" i="1" dirty="0" err="1">
                <a:effectLst/>
                <a:latin typeface="Times New Roman" panose="02020603050405020304" pitchFamily="18" charset="0"/>
                <a:ea typeface="SimSun" panose="02010600030101010101" pitchFamily="2" charset="-122"/>
                <a:cs typeface="Times New Roman" panose="02020603050405020304" pitchFamily="18" charset="0"/>
              </a:rPr>
              <a:t>W</a:t>
            </a:r>
            <a:r>
              <a:rPr lang="en-US" sz="2000" dirty="0" err="1">
                <a:effectLst/>
                <a:latin typeface="Times New Roman" panose="02020603050405020304" pitchFamily="18" charset="0"/>
                <a:ea typeface="SimSun" panose="02010600030101010101" pitchFamily="2" charset="-122"/>
                <a:cs typeface="Times New Roman" panose="02020603050405020304" pitchFamily="18" charset="0"/>
              </a:rPr>
              <a:t>∘</a:t>
            </a:r>
            <a:r>
              <a:rPr lang="en-US" sz="2000" i="1" dirty="0" err="1">
                <a:effectLst/>
                <a:latin typeface="Times New Roman" panose="02020603050405020304" pitchFamily="18" charset="0"/>
                <a:ea typeface="SimSun" panose="02010600030101010101" pitchFamily="2" charset="-122"/>
                <a:cs typeface="Times New Roman" panose="02020603050405020304" pitchFamily="18" charset="0"/>
              </a:rPr>
              <a:t>X</a:t>
            </a:r>
            <a:r>
              <a:rPr lang="en-US" sz="2000" i="1" baseline="-25000" dirty="0" err="1">
                <a:effectLst/>
                <a:latin typeface="Times New Roman" panose="02020603050405020304" pitchFamily="18" charset="0"/>
                <a:ea typeface="SimSun" panose="02010600030101010101" pitchFamily="2" charset="-122"/>
                <a:cs typeface="Times New Roman" panose="02020603050405020304" pitchFamily="18" charset="0"/>
              </a:rPr>
              <a:t>i</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 </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b</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 </a:t>
            </a:r>
            <a:r>
              <a:rPr lang="en-US" sz="2000" i="1" dirty="0" err="1">
                <a:effectLst/>
                <a:latin typeface="Times New Roman" panose="02020603050405020304" pitchFamily="18" charset="0"/>
                <a:ea typeface="SimSun" panose="02010600030101010101" pitchFamily="2" charset="-122"/>
                <a:cs typeface="Times New Roman" panose="02020603050405020304" pitchFamily="18" charset="0"/>
              </a:rPr>
              <a:t>ξ</a:t>
            </a:r>
            <a:r>
              <a:rPr lang="en-US" sz="2000" i="1" baseline="-25000" dirty="0" err="1">
                <a:effectLst/>
                <a:latin typeface="Times New Roman" panose="02020603050405020304" pitchFamily="18" charset="0"/>
                <a:ea typeface="SimSun" panose="02010600030101010101" pitchFamily="2" charset="-122"/>
                <a:cs typeface="Times New Roman" panose="02020603050405020304" pitchFamily="18" charset="0"/>
              </a:rPr>
              <a:t>i</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 0 and –</a:t>
            </a:r>
            <a:r>
              <a:rPr lang="en-US" sz="2000" i="1" dirty="0" err="1">
                <a:effectLst/>
                <a:latin typeface="Times New Roman" panose="02020603050405020304" pitchFamily="18" charset="0"/>
                <a:ea typeface="SimSun" panose="02010600030101010101" pitchFamily="2" charset="-122"/>
                <a:cs typeface="Times New Roman" panose="02020603050405020304" pitchFamily="18" charset="0"/>
              </a:rPr>
              <a:t>μ</a:t>
            </a:r>
            <a:r>
              <a:rPr lang="en-US" sz="2000" i="1" baseline="-25000" dirty="0" err="1">
                <a:effectLst/>
                <a:latin typeface="Times New Roman" panose="02020603050405020304" pitchFamily="18" charset="0"/>
                <a:ea typeface="SimSun" panose="02010600030101010101" pitchFamily="2" charset="-122"/>
                <a:cs typeface="Times New Roman" panose="02020603050405020304" pitchFamily="18" charset="0"/>
              </a:rPr>
              <a:t>i</a:t>
            </a:r>
            <a:r>
              <a:rPr lang="en-US" sz="2000" i="1" dirty="0" err="1">
                <a:effectLst/>
                <a:latin typeface="Times New Roman" panose="02020603050405020304" pitchFamily="18" charset="0"/>
                <a:ea typeface="SimSun" panose="02010600030101010101" pitchFamily="2" charset="-122"/>
                <a:cs typeface="Times New Roman" panose="02020603050405020304" pitchFamily="18" charset="0"/>
              </a:rPr>
              <a:t>ξ</a:t>
            </a:r>
            <a:r>
              <a:rPr lang="en-US" sz="2000" i="1" baseline="-25000" dirty="0" err="1">
                <a:effectLst/>
                <a:latin typeface="Times New Roman" panose="02020603050405020304" pitchFamily="18" charset="0"/>
                <a:ea typeface="SimSun" panose="02010600030101010101" pitchFamily="2" charset="-122"/>
                <a:cs typeface="Times New Roman" panose="02020603050405020304" pitchFamily="18" charset="0"/>
              </a:rPr>
              <a:t>i</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 0 for all </a:t>
            </a:r>
            <a:r>
              <a:rPr lang="en-US" sz="2000" i="1" dirty="0" err="1">
                <a:effectLst/>
                <a:latin typeface="Times New Roman" panose="02020603050405020304" pitchFamily="18" charset="0"/>
                <a:ea typeface="SimSun" panose="02010600030101010101" pitchFamily="2" charset="-122"/>
                <a:cs typeface="Times New Roman" panose="02020603050405020304" pitchFamily="18" charset="0"/>
              </a:rPr>
              <a:t>i</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because of the primal feasibility condition 1 – </a:t>
            </a:r>
            <a:r>
              <a:rPr lang="en-US" sz="2000" i="1" dirty="0" err="1">
                <a:effectLst/>
                <a:latin typeface="Times New Roman" panose="02020603050405020304" pitchFamily="18" charset="0"/>
                <a:ea typeface="SimSun" panose="02010600030101010101" pitchFamily="2" charset="-122"/>
                <a:cs typeface="Times New Roman" panose="02020603050405020304" pitchFamily="18" charset="0"/>
              </a:rPr>
              <a:t>y</a:t>
            </a:r>
            <a:r>
              <a:rPr lang="en-US" sz="2000" i="1" baseline="-25000" dirty="0" err="1">
                <a:effectLst/>
                <a:latin typeface="Times New Roman" panose="02020603050405020304" pitchFamily="18" charset="0"/>
                <a:ea typeface="SimSun" panose="02010600030101010101" pitchFamily="2" charset="-122"/>
                <a:cs typeface="Times New Roman" panose="02020603050405020304" pitchFamily="18" charset="0"/>
              </a:rPr>
              <a:t>i</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2000" i="1" dirty="0" err="1">
                <a:effectLst/>
                <a:latin typeface="Times New Roman" panose="02020603050405020304" pitchFamily="18" charset="0"/>
                <a:ea typeface="SimSun" panose="02010600030101010101" pitchFamily="2" charset="-122"/>
                <a:cs typeface="Times New Roman" panose="02020603050405020304" pitchFamily="18" charset="0"/>
              </a:rPr>
              <a:t>W</a:t>
            </a:r>
            <a:r>
              <a:rPr lang="en-US" sz="2000" dirty="0" err="1">
                <a:effectLst/>
                <a:latin typeface="Times New Roman" panose="02020603050405020304" pitchFamily="18" charset="0"/>
                <a:ea typeface="SimSun" panose="02010600030101010101" pitchFamily="2" charset="-122"/>
                <a:cs typeface="Times New Roman" panose="02020603050405020304" pitchFamily="18" charset="0"/>
              </a:rPr>
              <a:t>∘</a:t>
            </a:r>
            <a:r>
              <a:rPr lang="en-US" sz="2000" i="1" dirty="0" err="1">
                <a:effectLst/>
                <a:latin typeface="Times New Roman" panose="02020603050405020304" pitchFamily="18" charset="0"/>
                <a:ea typeface="SimSun" panose="02010600030101010101" pitchFamily="2" charset="-122"/>
                <a:cs typeface="Times New Roman" panose="02020603050405020304" pitchFamily="18" charset="0"/>
              </a:rPr>
              <a:t>X</a:t>
            </a:r>
            <a:r>
              <a:rPr lang="en-US" sz="2000" i="1" baseline="-25000" dirty="0" err="1">
                <a:effectLst/>
                <a:latin typeface="Times New Roman" panose="02020603050405020304" pitchFamily="18" charset="0"/>
                <a:ea typeface="SimSun" panose="02010600030101010101" pitchFamily="2" charset="-122"/>
                <a:cs typeface="Times New Roman" panose="02020603050405020304" pitchFamily="18" charset="0"/>
              </a:rPr>
              <a:t>i</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 </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b</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 </a:t>
            </a:r>
            <a:r>
              <a:rPr lang="en-US" sz="2000" i="1" dirty="0" err="1">
                <a:effectLst/>
                <a:latin typeface="Times New Roman" panose="02020603050405020304" pitchFamily="18" charset="0"/>
                <a:ea typeface="SimSun" panose="02010600030101010101" pitchFamily="2" charset="-122"/>
                <a:cs typeface="Times New Roman" panose="02020603050405020304" pitchFamily="18" charset="0"/>
              </a:rPr>
              <a:t>ξ</a:t>
            </a:r>
            <a:r>
              <a:rPr lang="en-US" sz="2000" i="1" baseline="-25000" dirty="0" err="1">
                <a:effectLst/>
                <a:latin typeface="Times New Roman" panose="02020603050405020304" pitchFamily="18" charset="0"/>
                <a:ea typeface="SimSun" panose="02010600030101010101" pitchFamily="2" charset="-122"/>
                <a:cs typeface="Times New Roman" panose="02020603050405020304" pitchFamily="18" charset="0"/>
              </a:rPr>
              <a:t>i</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 0 and –</a:t>
            </a:r>
            <a:r>
              <a:rPr lang="en-US" sz="2000" i="1" dirty="0" err="1">
                <a:effectLst/>
                <a:latin typeface="Times New Roman" panose="02020603050405020304" pitchFamily="18" charset="0"/>
                <a:ea typeface="SimSun" panose="02010600030101010101" pitchFamily="2" charset="-122"/>
                <a:cs typeface="Times New Roman" panose="02020603050405020304" pitchFamily="18" charset="0"/>
              </a:rPr>
              <a:t>ξ</a:t>
            </a:r>
            <a:r>
              <a:rPr lang="en-US" sz="2000" i="1" baseline="-25000" dirty="0" err="1">
                <a:effectLst/>
                <a:latin typeface="Times New Roman" panose="02020603050405020304" pitchFamily="18" charset="0"/>
                <a:ea typeface="SimSun" panose="02010600030101010101" pitchFamily="2" charset="-122"/>
                <a:cs typeface="Times New Roman" panose="02020603050405020304" pitchFamily="18" charset="0"/>
              </a:rPr>
              <a:t>i</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 0 for all </a:t>
            </a:r>
            <a:r>
              <a:rPr lang="en-US" sz="2000" i="1" dirty="0" err="1">
                <a:effectLst/>
                <a:latin typeface="Times New Roman" panose="02020603050405020304" pitchFamily="18" charset="0"/>
                <a:ea typeface="SimSun" panose="02010600030101010101" pitchFamily="2" charset="-122"/>
                <a:cs typeface="Times New Roman" panose="02020603050405020304" pitchFamily="18" charset="0"/>
              </a:rPr>
              <a:t>i</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KKT condition specified by equation 2.1 implies Lagrange multipliers condition specified by equation 1.8, which aims to solve </a:t>
            </a:r>
            <a:r>
              <a:rPr lang="en-US" sz="2000" dirty="0" err="1">
                <a:effectLst/>
                <a:latin typeface="Times New Roman" panose="02020603050405020304" pitchFamily="18" charset="0"/>
                <a:ea typeface="SimSun" panose="02010600030101010101" pitchFamily="2" charset="-122"/>
                <a:cs typeface="Times New Roman" panose="02020603050405020304" pitchFamily="18" charset="0"/>
              </a:rPr>
              <a:t>Lagrangian</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duality problem whose solution (</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W</a:t>
            </a:r>
            <a:r>
              <a:rPr lang="en-US" sz="2000" i="1" baseline="30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b</a:t>
            </a:r>
            <a:r>
              <a:rPr lang="en-US" sz="2000" i="1" baseline="30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ξ</a:t>
            </a:r>
            <a:r>
              <a:rPr lang="en-US" sz="2000" baseline="30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λ</a:t>
            </a:r>
            <a:r>
              <a:rPr lang="en-US" sz="2000" baseline="30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μ</a:t>
            </a:r>
            <a:r>
              <a:rPr lang="en-US" sz="2000" baseline="30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is saddle point of </a:t>
            </a:r>
            <a:r>
              <a:rPr lang="en-US" sz="2000" dirty="0" err="1">
                <a:effectLst/>
                <a:latin typeface="Times New Roman" panose="02020603050405020304" pitchFamily="18" charset="0"/>
                <a:ea typeface="SimSun" panose="02010600030101010101" pitchFamily="2" charset="-122"/>
                <a:cs typeface="Times New Roman" panose="02020603050405020304" pitchFamily="18" charset="0"/>
              </a:rPr>
              <a:t>Lagrangian</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function. This is the reason that KKT condition is known as general form of Lagrange multipliers condition. It is easy to deduce that QP problem for SVM specified by equation 1.10 is derived from KKT condition within </a:t>
            </a:r>
            <a:r>
              <a:rPr lang="en-US" sz="2000" dirty="0" err="1">
                <a:effectLst/>
                <a:latin typeface="Times New Roman" panose="02020603050405020304" pitchFamily="18" charset="0"/>
                <a:ea typeface="SimSun" panose="02010600030101010101" pitchFamily="2" charset="-122"/>
                <a:cs typeface="Times New Roman" panose="02020603050405020304" pitchFamily="18" charset="0"/>
              </a:rPr>
              <a:t>Lagrangian</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duality theory.</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828609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a:t>
            </a:r>
          </a:p>
        </p:txBody>
      </p:sp>
      <p:sp>
        <p:nvSpPr>
          <p:cNvPr id="3" name="Content Placeholder 2"/>
          <p:cNvSpPr>
            <a:spLocks noGrp="1"/>
          </p:cNvSpPr>
          <p:nvPr>
            <p:ph idx="1"/>
          </p:nvPr>
        </p:nvSpPr>
        <p:spPr/>
        <p:txBody>
          <a:bodyPr>
            <a:normAutofit/>
          </a:bodyPr>
          <a:lstStyle/>
          <a:p>
            <a:pPr marL="0" indent="0">
              <a:buNone/>
            </a:pPr>
            <a:r>
              <a:rPr lang="en-US" sz="3500" dirty="0">
                <a:effectLst/>
                <a:latin typeface="Times New Roman" panose="02020603050405020304" pitchFamily="18" charset="0"/>
                <a:ea typeface="SimSun" panose="02010600030101010101" pitchFamily="2" charset="-122"/>
              </a:rPr>
              <a:t>Support vector machine is a powerful machine learning method in data classification. Using it for applied researches is easy but comprehending it for further development requires a lot of efforts. This report is a tutorial on support vector machine with full of mathematical proofs and example, which help researchers to understand it by the fastest way from theory to practice. The report focuses on theory of optimization which is the base of support vector machine.</a:t>
            </a:r>
            <a:endParaRPr lang="en-US" sz="3500" dirty="0"/>
          </a:p>
        </p:txBody>
      </p:sp>
      <p:sp>
        <p:nvSpPr>
          <p:cNvPr id="4" name="Slide Number Placeholder 3"/>
          <p:cNvSpPr>
            <a:spLocks noGrp="1"/>
          </p:cNvSpPr>
          <p:nvPr>
            <p:ph type="sldNum" sz="quarter" idx="12"/>
          </p:nvPr>
        </p:nvSpPr>
        <p:spPr/>
        <p:txBody>
          <a:bodyPr/>
          <a:lstStyle/>
          <a:p>
            <a:fld id="{5DB5036F-1FF2-46C4-8D2B-59C7E3B91952}" type="slidenum">
              <a:rPr lang="en-US" smtClean="0"/>
              <a:pPr/>
              <a:t>2</a:t>
            </a:fld>
            <a:endParaRPr lang="en-US"/>
          </a:p>
        </p:txBody>
      </p:sp>
      <p:sp>
        <p:nvSpPr>
          <p:cNvPr id="5" name="Footer Placeholder 4"/>
          <p:cNvSpPr>
            <a:spLocks noGrp="1"/>
          </p:cNvSpPr>
          <p:nvPr>
            <p:ph type="ftr" sz="quarter" idx="11"/>
          </p:nvPr>
        </p:nvSpPr>
        <p:spPr/>
        <p:txBody>
          <a:bodyPr/>
          <a:lstStyle/>
          <a:p>
            <a:r>
              <a:rPr lang="en-US"/>
              <a:t>Support Vector Machine - Loc Nguyen</a:t>
            </a:r>
          </a:p>
        </p:txBody>
      </p:sp>
      <p:sp>
        <p:nvSpPr>
          <p:cNvPr id="6" name="Date Placeholder 5"/>
          <p:cNvSpPr>
            <a:spLocks noGrp="1"/>
          </p:cNvSpPr>
          <p:nvPr>
            <p:ph type="dt" sz="half" idx="10"/>
          </p:nvPr>
        </p:nvSpPr>
        <p:spPr/>
        <p:txBody>
          <a:bodyPr/>
          <a:lstStyle/>
          <a:p>
            <a:r>
              <a:rPr lang="en-US"/>
              <a:t>15/01/2023</a:t>
            </a:r>
          </a:p>
        </p:txBody>
      </p:sp>
    </p:spTree>
    <p:extLst>
      <p:ext uri="{BB962C8B-B14F-4D97-AF65-F5344CB8AC3E}">
        <p14:creationId xmlns:p14="http://schemas.microsoft.com/office/powerpoint/2010/main" val="29531206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7C5A0-CCDA-8C04-0232-049E5D4A476B}"/>
              </a:ext>
            </a:extLst>
          </p:cNvPr>
          <p:cNvSpPr>
            <a:spLocks noGrp="1"/>
          </p:cNvSpPr>
          <p:nvPr>
            <p:ph type="title"/>
          </p:nvPr>
        </p:nvSpPr>
        <p:spPr/>
        <p:txBody>
          <a:bodyPr/>
          <a:lstStyle/>
          <a:p>
            <a:r>
              <a:rPr lang="en-US" dirty="0"/>
              <a:t>2. Sequential minimal optimization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6F4E41F3-50E6-4EE8-36E3-585601AABDBF}"/>
                  </a:ext>
                </a:extLst>
              </p:cNvPr>
              <p:cNvSpPr>
                <a:spLocks noGrp="1"/>
              </p:cNvSpPr>
              <p:nvPr>
                <p:ph idx="1"/>
              </p:nvPr>
            </p:nvSpPr>
            <p:spPr>
              <a:xfrm>
                <a:off x="295422" y="914399"/>
                <a:ext cx="11591778" cy="5176066"/>
              </a:xfrm>
            </p:spPr>
            <p:txBody>
              <a:bodyPr>
                <a:noAutofit/>
              </a:bodyPr>
              <a:lstStyle/>
              <a:p>
                <a:pPr marL="0" indent="0">
                  <a:buNone/>
                </a:pPr>
                <a:r>
                  <a:rPr lang="en-US" sz="2000" dirty="0">
                    <a:effectLst/>
                    <a:latin typeface="Times New Roman" panose="02020603050405020304" pitchFamily="18" charset="0"/>
                    <a:ea typeface="SimSun" panose="02010600030101010101" pitchFamily="2" charset="-122"/>
                  </a:rPr>
                  <a:t>KKT condition for SVM is analyzed into three following cases (</a:t>
                </a:r>
                <a:r>
                  <a:rPr lang="en-US" sz="2000" dirty="0" err="1">
                    <a:effectLst/>
                    <a:latin typeface="Times New Roman" panose="02020603050405020304" pitchFamily="18" charset="0"/>
                    <a:ea typeface="SimSun" panose="02010600030101010101" pitchFamily="2" charset="-122"/>
                  </a:rPr>
                  <a:t>Honavar</a:t>
                </a:r>
                <a:r>
                  <a:rPr lang="en-US" sz="2000" dirty="0">
                    <a:effectLst/>
                    <a:latin typeface="Times New Roman" panose="02020603050405020304" pitchFamily="18" charset="0"/>
                    <a:ea typeface="SimSun" panose="02010600030101010101" pitchFamily="2" charset="-122"/>
                  </a:rPr>
                  <a:t>, p. 7):</a:t>
                </a:r>
              </a:p>
              <a:p>
                <a:pPr marL="342900" indent="-342900">
                  <a:buFont typeface="+mj-lt"/>
                  <a:buAutoNum type="arabicPeriod"/>
                </a:pP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If </a:t>
                </a:r>
                <a:r>
                  <a:rPr lang="en-US" sz="2000" i="1" dirty="0" err="1">
                    <a:effectLst/>
                    <a:latin typeface="Times New Roman" panose="02020603050405020304" pitchFamily="18" charset="0"/>
                    <a:ea typeface="SimSun" panose="02010600030101010101" pitchFamily="2" charset="-122"/>
                    <a:cs typeface="Times New Roman" panose="02020603050405020304" pitchFamily="18" charset="0"/>
                  </a:rPr>
                  <a:t>λ</a:t>
                </a:r>
                <a:r>
                  <a:rPr lang="en-US" sz="2000" i="1" baseline="-25000" dirty="0" err="1">
                    <a:effectLst/>
                    <a:latin typeface="Times New Roman" panose="02020603050405020304" pitchFamily="18" charset="0"/>
                    <a:ea typeface="SimSun" panose="02010600030101010101" pitchFamily="2" charset="-122"/>
                    <a:cs typeface="Times New Roman" panose="02020603050405020304" pitchFamily="18" charset="0"/>
                  </a:rPr>
                  <a:t>i</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0 then, </a:t>
                </a:r>
                <a:r>
                  <a:rPr lang="en-US" sz="2000" i="1" dirty="0" err="1">
                    <a:effectLst/>
                    <a:latin typeface="Times New Roman" panose="02020603050405020304" pitchFamily="18" charset="0"/>
                    <a:ea typeface="SimSun" panose="02010600030101010101" pitchFamily="2" charset="-122"/>
                    <a:cs typeface="Times New Roman" panose="02020603050405020304" pitchFamily="18" charset="0"/>
                  </a:rPr>
                  <a:t>μ</a:t>
                </a:r>
                <a:r>
                  <a:rPr lang="en-US" sz="2000" i="1" baseline="-25000" dirty="0" err="1">
                    <a:effectLst/>
                    <a:latin typeface="Times New Roman" panose="02020603050405020304" pitchFamily="18" charset="0"/>
                    <a:ea typeface="SimSun" panose="02010600030101010101" pitchFamily="2" charset="-122"/>
                    <a:cs typeface="Times New Roman" panose="02020603050405020304" pitchFamily="18" charset="0"/>
                  </a:rPr>
                  <a:t>i</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 </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C</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 </a:t>
                </a:r>
                <a:r>
                  <a:rPr lang="en-US" sz="2000" i="1" dirty="0" err="1">
                    <a:effectLst/>
                    <a:latin typeface="Times New Roman" panose="02020603050405020304" pitchFamily="18" charset="0"/>
                    <a:ea typeface="SimSun" panose="02010600030101010101" pitchFamily="2" charset="-122"/>
                    <a:cs typeface="Times New Roman" panose="02020603050405020304" pitchFamily="18" charset="0"/>
                  </a:rPr>
                  <a:t>λ</a:t>
                </a:r>
                <a:r>
                  <a:rPr lang="en-US" sz="2000" i="1" baseline="-25000" dirty="0" err="1">
                    <a:effectLst/>
                    <a:latin typeface="Times New Roman" panose="02020603050405020304" pitchFamily="18" charset="0"/>
                    <a:ea typeface="SimSun" panose="02010600030101010101" pitchFamily="2" charset="-122"/>
                    <a:cs typeface="Times New Roman" panose="02020603050405020304" pitchFamily="18" charset="0"/>
                  </a:rPr>
                  <a:t>i</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 </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C</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It implies </a:t>
                </a:r>
                <a:r>
                  <a:rPr lang="en-US" sz="2000" i="1" dirty="0" err="1">
                    <a:effectLst/>
                    <a:latin typeface="Times New Roman" panose="02020603050405020304" pitchFamily="18" charset="0"/>
                    <a:ea typeface="SimSun" panose="02010600030101010101" pitchFamily="2" charset="-122"/>
                    <a:cs typeface="Times New Roman" panose="02020603050405020304" pitchFamily="18" charset="0"/>
                  </a:rPr>
                  <a:t>ξ</a:t>
                </a:r>
                <a:r>
                  <a:rPr lang="en-US" sz="2000" i="1" baseline="-25000" dirty="0" err="1">
                    <a:effectLst/>
                    <a:latin typeface="Times New Roman" panose="02020603050405020304" pitchFamily="18" charset="0"/>
                    <a:ea typeface="SimSun" panose="02010600030101010101" pitchFamily="2" charset="-122"/>
                    <a:cs typeface="Times New Roman" panose="02020603050405020304" pitchFamily="18" charset="0"/>
                  </a:rPr>
                  <a:t>i</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0 from equation </a:t>
                </a:r>
                <a14:m>
                  <m:oMath xmlns:m="http://schemas.openxmlformats.org/officeDocument/2006/math">
                    <m:sSub>
                      <m:sSub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Pr>
                      <m:e>
                        <m:sSub>
                          <m:sSubPr>
                            <m:ctrlPr>
                              <a:rPr lang="en-US" sz="2000" i="1">
                                <a:effectLst/>
                                <a:latin typeface="Cambria Math" panose="02040503050406030204" pitchFamily="18" charset="0"/>
                                <a:ea typeface="PMingLiU" panose="02020500000000000000" pitchFamily="18" charset="-120"/>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𝜇</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2000" i="1">
                            <a:effectLst/>
                            <a:latin typeface="Cambria Math" panose="02040503050406030204" pitchFamily="18" charset="0"/>
                            <a:ea typeface="SimSun" panose="02010600030101010101" pitchFamily="2" charset="-122"/>
                            <a:cs typeface="Times New Roman" panose="02020603050405020304" pitchFamily="18" charset="0"/>
                          </a:rPr>
                          <m:t>𝜉</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2000" i="1">
                        <a:effectLst/>
                        <a:latin typeface="Cambria Math" panose="02040503050406030204" pitchFamily="18" charset="0"/>
                        <a:ea typeface="SimSun" panose="02010600030101010101" pitchFamily="2" charset="-122"/>
                        <a:cs typeface="Times New Roman" panose="02020603050405020304" pitchFamily="18" charset="0"/>
                      </a:rPr>
                      <m:t>=0</m:t>
                    </m:r>
                  </m:oMath>
                </a14:m>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Then, from inequation </a:t>
                </a:r>
                <a14:m>
                  <m:oMath xmlns:m="http://schemas.openxmlformats.org/officeDocument/2006/math">
                    <m:r>
                      <a:rPr lang="en-US" sz="2000" i="1">
                        <a:effectLst/>
                        <a:latin typeface="Cambria Math" panose="02040503050406030204" pitchFamily="18" charset="0"/>
                        <a:ea typeface="SimSun" panose="02010600030101010101" pitchFamily="2" charset="-122"/>
                        <a:cs typeface="Times New Roman" panose="02020603050405020304" pitchFamily="18" charset="0"/>
                      </a:rPr>
                      <m:t>1−</m:t>
                    </m:r>
                    <m:sSub>
                      <m:sSub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𝑦</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𝑖</m:t>
                        </m:r>
                      </m:sub>
                    </m:sSub>
                    <m:d>
                      <m:d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𝑊</m:t>
                        </m:r>
                        <m:r>
                          <a:rPr lang="en-US" sz="20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2000" i="1">
                            <a:effectLst/>
                            <a:latin typeface="Cambria Math" panose="02040503050406030204" pitchFamily="18" charset="0"/>
                            <a:ea typeface="SimSun" panose="02010600030101010101" pitchFamily="2" charset="-122"/>
                            <a:cs typeface="Times New Roman" panose="02020603050405020304" pitchFamily="18" charset="0"/>
                          </a:rPr>
                          <m:t>−</m:t>
                        </m:r>
                        <m:r>
                          <a:rPr lang="en-US" sz="2000" i="1">
                            <a:effectLst/>
                            <a:latin typeface="Cambria Math" panose="02040503050406030204" pitchFamily="18" charset="0"/>
                            <a:ea typeface="SimSun" panose="02010600030101010101" pitchFamily="2" charset="-122"/>
                            <a:cs typeface="Times New Roman" panose="02020603050405020304" pitchFamily="18" charset="0"/>
                          </a:rPr>
                          <m:t>𝑏</m:t>
                        </m:r>
                      </m:e>
                    </m:d>
                    <m:r>
                      <a:rPr lang="en-US" sz="20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𝜉</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2000" i="1">
                        <a:effectLst/>
                        <a:latin typeface="Cambria Math" panose="02040503050406030204" pitchFamily="18" charset="0"/>
                        <a:ea typeface="SimSun" panose="02010600030101010101" pitchFamily="2" charset="-122"/>
                        <a:cs typeface="Times New Roman" panose="02020603050405020304" pitchFamily="18" charset="0"/>
                      </a:rPr>
                      <m:t>≤0</m:t>
                    </m:r>
                  </m:oMath>
                </a14:m>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we have:</a:t>
                </a:r>
              </a:p>
              <a:p>
                <a:pPr marL="0" indent="0">
                  <a:buNone/>
                </a:pPr>
                <a14:m>
                  <m:oMathPara xmlns:m="http://schemas.openxmlformats.org/officeDocument/2006/math">
                    <m:oMathParaPr>
                      <m:jc m:val="centerGroup"/>
                    </m:oMathParaPr>
                    <m:oMath xmlns:m="http://schemas.openxmlformats.org/officeDocument/2006/math">
                      <m:r>
                        <a:rPr lang="en-US" sz="2000" smtClean="0">
                          <a:effectLst/>
                          <a:latin typeface="Cambria Math" panose="02040503050406030204" pitchFamily="18" charset="0"/>
                          <a:ea typeface="SimSun" panose="02010600030101010101" pitchFamily="2" charset="-122"/>
                          <a:cs typeface="Times New Roman" panose="02020603050405020304" pitchFamily="18" charset="0"/>
                        </a:rPr>
                        <m:t>1</m:t>
                      </m:r>
                      <m:r>
                        <a:rPr lang="en-US" sz="20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000" i="1">
                              <a:effectLst/>
                              <a:latin typeface="Cambria Math" panose="020405030504060302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𝑦</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𝑖</m:t>
                          </m:r>
                        </m:sub>
                      </m:sSub>
                      <m:d>
                        <m:dPr>
                          <m:ctrlPr>
                            <a:rPr lang="en-US" sz="2000" i="1">
                              <a:effectLst/>
                              <a:latin typeface="Cambria Math" panose="02040503050406030204" pitchFamily="18" charset="0"/>
                            </a:rPr>
                          </m:ctrlPr>
                        </m:d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𝑊</m:t>
                          </m:r>
                          <m:r>
                            <a:rPr lang="en-US" sz="2000">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000" i="1">
                                  <a:effectLst/>
                                  <a:latin typeface="Cambria Math" panose="020405030504060302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2000" i="1">
                              <a:effectLst/>
                              <a:latin typeface="Cambria Math" panose="02040503050406030204" pitchFamily="18" charset="0"/>
                              <a:ea typeface="SimSun" panose="02010600030101010101" pitchFamily="2" charset="-122"/>
                              <a:cs typeface="Times New Roman" panose="02020603050405020304" pitchFamily="18" charset="0"/>
                            </a:rPr>
                            <m:t>−</m:t>
                          </m:r>
                          <m:r>
                            <a:rPr lang="en-US" sz="2000" i="1">
                              <a:effectLst/>
                              <a:latin typeface="Cambria Math" panose="02040503050406030204" pitchFamily="18" charset="0"/>
                              <a:ea typeface="SimSun" panose="02010600030101010101" pitchFamily="2" charset="-122"/>
                              <a:cs typeface="Times New Roman" panose="02020603050405020304" pitchFamily="18" charset="0"/>
                            </a:rPr>
                            <m:t>𝑏</m:t>
                          </m:r>
                        </m:e>
                      </m:d>
                      <m:r>
                        <a:rPr lang="en-US" sz="2000">
                          <a:effectLst/>
                          <a:latin typeface="Cambria Math" panose="02040503050406030204" pitchFamily="18" charset="0"/>
                          <a:ea typeface="SimSun" panose="02010600030101010101" pitchFamily="2" charset="-122"/>
                          <a:cs typeface="Times New Roman" panose="02020603050405020304" pitchFamily="18" charset="0"/>
                        </a:rPr>
                        <m:t>≤0</m:t>
                      </m:r>
                    </m:oMath>
                  </m:oMathPara>
                </a14:m>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p>
                <a:pPr marL="342900" marR="0" lvl="0" indent="-342900" algn="just">
                  <a:spcBef>
                    <a:spcPts val="0"/>
                  </a:spcBef>
                  <a:spcAft>
                    <a:spcPts val="0"/>
                  </a:spcAft>
                  <a:buFont typeface="+mj-lt"/>
                  <a:buAutoNum type="arabicPeriod" startAt="2"/>
                </a:pP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If 0 &lt; </a:t>
                </a:r>
                <a:r>
                  <a:rPr lang="en-US" sz="2000" i="1" dirty="0" err="1">
                    <a:effectLst/>
                    <a:latin typeface="Times New Roman" panose="02020603050405020304" pitchFamily="18" charset="0"/>
                    <a:ea typeface="SimSun" panose="02010600030101010101" pitchFamily="2" charset="-122"/>
                    <a:cs typeface="Times New Roman" panose="02020603050405020304" pitchFamily="18" charset="0"/>
                  </a:rPr>
                  <a:t>λ</a:t>
                </a:r>
                <a:r>
                  <a:rPr lang="en-US" sz="2000" i="1" baseline="-25000" dirty="0" err="1">
                    <a:effectLst/>
                    <a:latin typeface="Times New Roman" panose="02020603050405020304" pitchFamily="18" charset="0"/>
                    <a:ea typeface="SimSun" panose="02010600030101010101" pitchFamily="2" charset="-122"/>
                    <a:cs typeface="Times New Roman" panose="02020603050405020304" pitchFamily="18" charset="0"/>
                  </a:rPr>
                  <a:t>i</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&lt; </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C</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then, we have </a:t>
                </a:r>
                <a14:m>
                  <m:oMath xmlns:m="http://schemas.openxmlformats.org/officeDocument/2006/math">
                    <m:r>
                      <a:rPr lang="en-US" sz="2000" i="1">
                        <a:effectLst/>
                        <a:latin typeface="Cambria Math" panose="02040503050406030204" pitchFamily="18" charset="0"/>
                        <a:ea typeface="SimSun" panose="02010600030101010101" pitchFamily="2" charset="-122"/>
                        <a:cs typeface="Times New Roman" panose="02020603050405020304" pitchFamily="18" charset="0"/>
                      </a:rPr>
                      <m:t>1−</m:t>
                    </m:r>
                    <m:sSub>
                      <m:sSub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𝑦</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𝑖</m:t>
                        </m:r>
                      </m:sub>
                    </m:sSub>
                    <m:d>
                      <m:d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𝑊</m:t>
                        </m:r>
                        <m:r>
                          <a:rPr lang="en-US" sz="20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2000" i="1">
                            <a:effectLst/>
                            <a:latin typeface="Cambria Math" panose="02040503050406030204" pitchFamily="18" charset="0"/>
                            <a:ea typeface="SimSun" panose="02010600030101010101" pitchFamily="2" charset="-122"/>
                            <a:cs typeface="Times New Roman" panose="02020603050405020304" pitchFamily="18" charset="0"/>
                          </a:rPr>
                          <m:t>−</m:t>
                        </m:r>
                        <m:r>
                          <a:rPr lang="en-US" sz="2000" i="1">
                            <a:effectLst/>
                            <a:latin typeface="Cambria Math" panose="02040503050406030204" pitchFamily="18" charset="0"/>
                            <a:ea typeface="SimSun" panose="02010600030101010101" pitchFamily="2" charset="-122"/>
                            <a:cs typeface="Times New Roman" panose="02020603050405020304" pitchFamily="18" charset="0"/>
                          </a:rPr>
                          <m:t>𝑏</m:t>
                        </m:r>
                      </m:e>
                    </m:d>
                    <m:r>
                      <a:rPr lang="en-US" sz="20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𝜉</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2000" i="1">
                        <a:effectLst/>
                        <a:latin typeface="Cambria Math" panose="02040503050406030204" pitchFamily="18" charset="0"/>
                        <a:ea typeface="SimSun" panose="02010600030101010101" pitchFamily="2" charset="-122"/>
                        <a:cs typeface="Times New Roman" panose="02020603050405020304" pitchFamily="18" charset="0"/>
                      </a:rPr>
                      <m:t>=0</m:t>
                    </m:r>
                  </m:oMath>
                </a14:m>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due to the complementary slackness </a:t>
                </a:r>
                <a14:m>
                  <m:oMath xmlns:m="http://schemas.openxmlformats.org/officeDocument/2006/math">
                    <m:sSub>
                      <m:sSub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𝜆</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𝑖</m:t>
                        </m:r>
                      </m:sub>
                    </m:sSub>
                    <m:d>
                      <m:d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2000" i="1">
                            <a:effectLst/>
                            <a:latin typeface="Cambria Math" panose="02040503050406030204" pitchFamily="18" charset="0"/>
                            <a:ea typeface="SimSun" panose="02010600030101010101" pitchFamily="2" charset="-122"/>
                            <a:cs typeface="Times New Roman" panose="02020603050405020304" pitchFamily="18" charset="0"/>
                          </a:rPr>
                          <m:t>1−</m:t>
                        </m:r>
                        <m:sSub>
                          <m:sSub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𝑦</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𝑖</m:t>
                            </m:r>
                          </m:sub>
                        </m:sSub>
                        <m:d>
                          <m:d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𝑊</m:t>
                            </m:r>
                            <m:r>
                              <a:rPr lang="en-US" sz="20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2000" i="1">
                                <a:effectLst/>
                                <a:latin typeface="Cambria Math" panose="02040503050406030204" pitchFamily="18" charset="0"/>
                                <a:ea typeface="SimSun" panose="02010600030101010101" pitchFamily="2" charset="-122"/>
                                <a:cs typeface="Times New Roman" panose="02020603050405020304" pitchFamily="18" charset="0"/>
                              </a:rPr>
                              <m:t>−</m:t>
                            </m:r>
                            <m:r>
                              <a:rPr lang="en-US" sz="2000" i="1">
                                <a:effectLst/>
                                <a:latin typeface="Cambria Math" panose="02040503050406030204" pitchFamily="18" charset="0"/>
                                <a:ea typeface="SimSun" panose="02010600030101010101" pitchFamily="2" charset="-122"/>
                                <a:cs typeface="Times New Roman" panose="02020603050405020304" pitchFamily="18" charset="0"/>
                              </a:rPr>
                              <m:t>𝑏</m:t>
                            </m:r>
                          </m:e>
                        </m:d>
                        <m:r>
                          <a:rPr lang="en-US" sz="20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𝜉</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𝑖</m:t>
                            </m:r>
                          </m:sub>
                        </m:sSub>
                      </m:e>
                    </m:d>
                    <m:r>
                      <a:rPr lang="en-US" sz="2000" i="1">
                        <a:effectLst/>
                        <a:latin typeface="Cambria Math" panose="02040503050406030204" pitchFamily="18" charset="0"/>
                        <a:ea typeface="SimSun" panose="02010600030101010101" pitchFamily="2" charset="-122"/>
                        <a:cs typeface="Times New Roman" panose="02020603050405020304" pitchFamily="18" charset="0"/>
                      </a:rPr>
                      <m:t>=0</m:t>
                    </m:r>
                  </m:oMath>
                </a14:m>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Due to </a:t>
                </a:r>
                <a:r>
                  <a:rPr lang="en-US" sz="2000" i="1" dirty="0" err="1">
                    <a:effectLst/>
                    <a:latin typeface="Times New Roman" panose="02020603050405020304" pitchFamily="18" charset="0"/>
                    <a:ea typeface="SimSun" panose="02010600030101010101" pitchFamily="2" charset="-122"/>
                    <a:cs typeface="Times New Roman" panose="02020603050405020304" pitchFamily="18" charset="0"/>
                  </a:rPr>
                  <a:t>μ</a:t>
                </a:r>
                <a:r>
                  <a:rPr lang="en-US" sz="2000" i="1" baseline="-25000" dirty="0" err="1">
                    <a:effectLst/>
                    <a:latin typeface="Times New Roman" panose="02020603050405020304" pitchFamily="18" charset="0"/>
                    <a:ea typeface="SimSun" panose="02010600030101010101" pitchFamily="2" charset="-122"/>
                    <a:cs typeface="Times New Roman" panose="02020603050405020304" pitchFamily="18" charset="0"/>
                  </a:rPr>
                  <a:t>i</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 </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C</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 </a:t>
                </a:r>
                <a:r>
                  <a:rPr lang="en-US" sz="2000" i="1" dirty="0" err="1">
                    <a:effectLst/>
                    <a:latin typeface="Times New Roman" panose="02020603050405020304" pitchFamily="18" charset="0"/>
                    <a:ea typeface="SimSun" panose="02010600030101010101" pitchFamily="2" charset="-122"/>
                    <a:cs typeface="Times New Roman" panose="02020603050405020304" pitchFamily="18" charset="0"/>
                  </a:rPr>
                  <a:t>λ</a:t>
                </a:r>
                <a:r>
                  <a:rPr lang="en-US" sz="2000" i="1" baseline="-25000" dirty="0" err="1">
                    <a:effectLst/>
                    <a:latin typeface="Times New Roman" panose="02020603050405020304" pitchFamily="18" charset="0"/>
                    <a:ea typeface="SimSun" panose="02010600030101010101" pitchFamily="2" charset="-122"/>
                    <a:cs typeface="Times New Roman" panose="02020603050405020304" pitchFamily="18" charset="0"/>
                  </a:rPr>
                  <a:t>i</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&gt; 0, it implies </a:t>
                </a:r>
                <a:r>
                  <a:rPr lang="en-US" sz="2000" i="1" dirty="0" err="1">
                    <a:effectLst/>
                    <a:latin typeface="Times New Roman" panose="02020603050405020304" pitchFamily="18" charset="0"/>
                    <a:ea typeface="SimSun" panose="02010600030101010101" pitchFamily="2" charset="-122"/>
                    <a:cs typeface="Times New Roman" panose="02020603050405020304" pitchFamily="18" charset="0"/>
                  </a:rPr>
                  <a:t>ξ</a:t>
                </a:r>
                <a:r>
                  <a:rPr lang="en-US" sz="2000" i="1" baseline="-25000" dirty="0" err="1">
                    <a:effectLst/>
                    <a:latin typeface="Times New Roman" panose="02020603050405020304" pitchFamily="18" charset="0"/>
                    <a:ea typeface="SimSun" panose="02010600030101010101" pitchFamily="2" charset="-122"/>
                    <a:cs typeface="Times New Roman" panose="02020603050405020304" pitchFamily="18" charset="0"/>
                  </a:rPr>
                  <a:t>i</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0 from equation </a:t>
                </a:r>
                <a14:m>
                  <m:oMath xmlns:m="http://schemas.openxmlformats.org/officeDocument/2006/math">
                    <m:sSub>
                      <m:sSub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Pr>
                      <m:e>
                        <m:sSub>
                          <m:sSubPr>
                            <m:ctrlPr>
                              <a:rPr lang="en-US" sz="2000" i="1">
                                <a:effectLst/>
                                <a:latin typeface="Cambria Math" panose="02040503050406030204" pitchFamily="18" charset="0"/>
                                <a:ea typeface="PMingLiU" panose="02020500000000000000" pitchFamily="18" charset="-120"/>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𝜇</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2000" i="1">
                            <a:effectLst/>
                            <a:latin typeface="Cambria Math" panose="02040503050406030204" pitchFamily="18" charset="0"/>
                            <a:ea typeface="SimSun" panose="02010600030101010101" pitchFamily="2" charset="-122"/>
                            <a:cs typeface="Times New Roman" panose="02020603050405020304" pitchFamily="18" charset="0"/>
                          </a:rPr>
                          <m:t>𝜉</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2000" i="1">
                        <a:effectLst/>
                        <a:latin typeface="Cambria Math" panose="02040503050406030204" pitchFamily="18" charset="0"/>
                        <a:ea typeface="SimSun" panose="02010600030101010101" pitchFamily="2" charset="-122"/>
                        <a:cs typeface="Times New Roman" panose="02020603050405020304" pitchFamily="18" charset="0"/>
                      </a:rPr>
                      <m:t>=0</m:t>
                    </m:r>
                  </m:oMath>
                </a14:m>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It is easy to infer that:</a:t>
                </a:r>
              </a:p>
              <a:p>
                <a:pPr marL="0" marR="0" lvl="0" indent="0" algn="just">
                  <a:spcBef>
                    <a:spcPts val="0"/>
                  </a:spcBef>
                  <a:spcAft>
                    <a:spcPts val="0"/>
                  </a:spcAft>
                  <a:buNone/>
                </a:pPr>
                <a14:m>
                  <m:oMathPara xmlns:m="http://schemas.openxmlformats.org/officeDocument/2006/math">
                    <m:oMathParaPr>
                      <m:jc m:val="centerGroup"/>
                    </m:oMathParaPr>
                    <m:oMath xmlns:m="http://schemas.openxmlformats.org/officeDocument/2006/math">
                      <m:r>
                        <a:rPr lang="en-US" sz="2000" smtClean="0">
                          <a:effectLst/>
                          <a:latin typeface="Cambria Math" panose="02040503050406030204" pitchFamily="18" charset="0"/>
                          <a:ea typeface="SimSun" panose="02010600030101010101" pitchFamily="2" charset="-122"/>
                          <a:cs typeface="Times New Roman" panose="02020603050405020304" pitchFamily="18" charset="0"/>
                        </a:rPr>
                        <m:t>1</m:t>
                      </m:r>
                      <m:r>
                        <a:rPr lang="en-US" sz="20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000" i="1">
                              <a:effectLst/>
                              <a:latin typeface="Cambria Math" panose="020405030504060302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𝑦</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𝑖</m:t>
                          </m:r>
                        </m:sub>
                      </m:sSub>
                      <m:d>
                        <m:dPr>
                          <m:ctrlPr>
                            <a:rPr lang="en-US" sz="2000" i="1">
                              <a:effectLst/>
                              <a:latin typeface="Cambria Math" panose="02040503050406030204" pitchFamily="18" charset="0"/>
                            </a:rPr>
                          </m:ctrlPr>
                        </m:d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𝑊</m:t>
                          </m:r>
                          <m:r>
                            <a:rPr lang="en-US" sz="2000">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000" i="1">
                                  <a:effectLst/>
                                  <a:latin typeface="Cambria Math" panose="020405030504060302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2000" i="1">
                              <a:effectLst/>
                              <a:latin typeface="Cambria Math" panose="02040503050406030204" pitchFamily="18" charset="0"/>
                              <a:ea typeface="SimSun" panose="02010600030101010101" pitchFamily="2" charset="-122"/>
                              <a:cs typeface="Times New Roman" panose="02020603050405020304" pitchFamily="18" charset="0"/>
                            </a:rPr>
                            <m:t>−</m:t>
                          </m:r>
                          <m:r>
                            <a:rPr lang="en-US" sz="2000" i="1">
                              <a:effectLst/>
                              <a:latin typeface="Cambria Math" panose="02040503050406030204" pitchFamily="18" charset="0"/>
                              <a:ea typeface="SimSun" panose="02010600030101010101" pitchFamily="2" charset="-122"/>
                              <a:cs typeface="Times New Roman" panose="02020603050405020304" pitchFamily="18" charset="0"/>
                            </a:rPr>
                            <m:t>𝑏</m:t>
                          </m:r>
                        </m:e>
                      </m:d>
                      <m:r>
                        <a:rPr lang="en-US" sz="2000">
                          <a:effectLst/>
                          <a:latin typeface="Cambria Math" panose="02040503050406030204" pitchFamily="18" charset="0"/>
                          <a:ea typeface="SimSun" panose="02010600030101010101" pitchFamily="2" charset="-122"/>
                          <a:cs typeface="Times New Roman" panose="02020603050405020304" pitchFamily="18" charset="0"/>
                        </a:rPr>
                        <m:t>=0</m:t>
                      </m:r>
                    </m:oMath>
                  </m:oMathPara>
                </a14:m>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p>
                <a:pPr marL="342900" marR="0" lvl="0" indent="-342900" algn="just">
                  <a:spcBef>
                    <a:spcPts val="0"/>
                  </a:spcBef>
                  <a:spcAft>
                    <a:spcPts val="0"/>
                  </a:spcAft>
                  <a:buFont typeface="+mj-lt"/>
                  <a:buAutoNum type="arabicPeriod" startAt="3"/>
                </a:pP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If </a:t>
                </a:r>
                <a:r>
                  <a:rPr lang="en-US" sz="2000" i="1" dirty="0" err="1">
                    <a:effectLst/>
                    <a:latin typeface="Times New Roman" panose="02020603050405020304" pitchFamily="18" charset="0"/>
                    <a:ea typeface="SimSun" panose="02010600030101010101" pitchFamily="2" charset="-122"/>
                    <a:cs typeface="Times New Roman" panose="02020603050405020304" pitchFamily="18" charset="0"/>
                  </a:rPr>
                  <a:t>λ</a:t>
                </a:r>
                <a:r>
                  <a:rPr lang="en-US" sz="2000" i="1" baseline="-25000" dirty="0" err="1">
                    <a:effectLst/>
                    <a:latin typeface="Times New Roman" panose="02020603050405020304" pitchFamily="18" charset="0"/>
                    <a:ea typeface="SimSun" panose="02010600030101010101" pitchFamily="2" charset="-122"/>
                    <a:cs typeface="Times New Roman" panose="02020603050405020304" pitchFamily="18" charset="0"/>
                  </a:rPr>
                  <a:t>i</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=C</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then, we have </a:t>
                </a:r>
                <a:r>
                  <a:rPr lang="en-US" sz="2000" i="1" dirty="0" err="1">
                    <a:effectLst/>
                    <a:latin typeface="Times New Roman" panose="02020603050405020304" pitchFamily="18" charset="0"/>
                    <a:ea typeface="SimSun" panose="02010600030101010101" pitchFamily="2" charset="-122"/>
                    <a:cs typeface="Times New Roman" panose="02020603050405020304" pitchFamily="18" charset="0"/>
                  </a:rPr>
                  <a:t>μ</a:t>
                </a:r>
                <a:r>
                  <a:rPr lang="en-US" sz="2000" i="1" baseline="-25000" dirty="0" err="1">
                    <a:effectLst/>
                    <a:latin typeface="Times New Roman" panose="02020603050405020304" pitchFamily="18" charset="0"/>
                    <a:ea typeface="SimSun" panose="02010600030101010101" pitchFamily="2" charset="-122"/>
                    <a:cs typeface="Times New Roman" panose="02020603050405020304" pitchFamily="18" charset="0"/>
                  </a:rPr>
                  <a:t>i</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 </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C</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 </a:t>
                </a:r>
                <a:r>
                  <a:rPr lang="en-US" sz="2000" i="1" dirty="0" err="1">
                    <a:effectLst/>
                    <a:latin typeface="Times New Roman" panose="02020603050405020304" pitchFamily="18" charset="0"/>
                    <a:ea typeface="SimSun" panose="02010600030101010101" pitchFamily="2" charset="-122"/>
                    <a:cs typeface="Times New Roman" panose="02020603050405020304" pitchFamily="18" charset="0"/>
                  </a:rPr>
                  <a:t>λ</a:t>
                </a:r>
                <a:r>
                  <a:rPr lang="en-US" sz="2000" i="1" baseline="-25000" dirty="0" err="1">
                    <a:effectLst/>
                    <a:latin typeface="Times New Roman" panose="02020603050405020304" pitchFamily="18" charset="0"/>
                    <a:ea typeface="SimSun" panose="02010600030101010101" pitchFamily="2" charset="-122"/>
                    <a:cs typeface="Times New Roman" panose="02020603050405020304" pitchFamily="18" charset="0"/>
                  </a:rPr>
                  <a:t>i</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 0 and </a:t>
                </a:r>
                <a14:m>
                  <m:oMath xmlns:m="http://schemas.openxmlformats.org/officeDocument/2006/math">
                    <m:r>
                      <a:rPr lang="en-US" sz="2000" i="1">
                        <a:effectLst/>
                        <a:latin typeface="Cambria Math" panose="02040503050406030204" pitchFamily="18" charset="0"/>
                        <a:ea typeface="SimSun" panose="02010600030101010101" pitchFamily="2" charset="-122"/>
                        <a:cs typeface="Times New Roman" panose="02020603050405020304" pitchFamily="18" charset="0"/>
                      </a:rPr>
                      <m:t>1−</m:t>
                    </m:r>
                    <m:sSub>
                      <m:sSub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𝑦</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𝑖</m:t>
                        </m:r>
                      </m:sub>
                    </m:sSub>
                    <m:d>
                      <m:d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𝑊</m:t>
                        </m:r>
                        <m:r>
                          <a:rPr lang="en-US" sz="20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2000" i="1">
                            <a:effectLst/>
                            <a:latin typeface="Cambria Math" panose="02040503050406030204" pitchFamily="18" charset="0"/>
                            <a:ea typeface="SimSun" panose="02010600030101010101" pitchFamily="2" charset="-122"/>
                            <a:cs typeface="Times New Roman" panose="02020603050405020304" pitchFamily="18" charset="0"/>
                          </a:rPr>
                          <m:t>−</m:t>
                        </m:r>
                        <m:r>
                          <a:rPr lang="en-US" sz="2000" i="1">
                            <a:effectLst/>
                            <a:latin typeface="Cambria Math" panose="02040503050406030204" pitchFamily="18" charset="0"/>
                            <a:ea typeface="SimSun" panose="02010600030101010101" pitchFamily="2" charset="-122"/>
                            <a:cs typeface="Times New Roman" panose="02020603050405020304" pitchFamily="18" charset="0"/>
                          </a:rPr>
                          <m:t>𝑏</m:t>
                        </m:r>
                      </m:e>
                    </m:d>
                    <m:r>
                      <a:rPr lang="en-US" sz="20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𝜉</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2000" i="1">
                        <a:effectLst/>
                        <a:latin typeface="Cambria Math" panose="02040503050406030204" pitchFamily="18" charset="0"/>
                        <a:ea typeface="SimSun" panose="02010600030101010101" pitchFamily="2" charset="-122"/>
                        <a:cs typeface="Times New Roman" panose="02020603050405020304" pitchFamily="18" charset="0"/>
                      </a:rPr>
                      <m:t>=0</m:t>
                    </m:r>
                  </m:oMath>
                </a14:m>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due to the complementary slackness </a:t>
                </a:r>
                <a14:m>
                  <m:oMath xmlns:m="http://schemas.openxmlformats.org/officeDocument/2006/math">
                    <m:sSub>
                      <m:sSub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𝜆</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𝑖</m:t>
                        </m:r>
                      </m:sub>
                    </m:sSub>
                    <m:d>
                      <m:d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2000" i="1">
                            <a:effectLst/>
                            <a:latin typeface="Cambria Math" panose="02040503050406030204" pitchFamily="18" charset="0"/>
                            <a:ea typeface="SimSun" panose="02010600030101010101" pitchFamily="2" charset="-122"/>
                            <a:cs typeface="Times New Roman" panose="02020603050405020304" pitchFamily="18" charset="0"/>
                          </a:rPr>
                          <m:t>1−</m:t>
                        </m:r>
                        <m:sSub>
                          <m:sSub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𝑦</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𝑖</m:t>
                            </m:r>
                          </m:sub>
                        </m:sSub>
                        <m:d>
                          <m:d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𝑊</m:t>
                            </m:r>
                            <m:r>
                              <a:rPr lang="en-US" sz="20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2000" i="1">
                                <a:effectLst/>
                                <a:latin typeface="Cambria Math" panose="02040503050406030204" pitchFamily="18" charset="0"/>
                                <a:ea typeface="SimSun" panose="02010600030101010101" pitchFamily="2" charset="-122"/>
                                <a:cs typeface="Times New Roman" panose="02020603050405020304" pitchFamily="18" charset="0"/>
                              </a:rPr>
                              <m:t>−</m:t>
                            </m:r>
                            <m:r>
                              <a:rPr lang="en-US" sz="2000" i="1">
                                <a:effectLst/>
                                <a:latin typeface="Cambria Math" panose="02040503050406030204" pitchFamily="18" charset="0"/>
                                <a:ea typeface="SimSun" panose="02010600030101010101" pitchFamily="2" charset="-122"/>
                                <a:cs typeface="Times New Roman" panose="02020603050405020304" pitchFamily="18" charset="0"/>
                              </a:rPr>
                              <m:t>𝑏</m:t>
                            </m:r>
                          </m:e>
                        </m:d>
                        <m:r>
                          <a:rPr lang="en-US" sz="20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𝜉</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𝑖</m:t>
                            </m:r>
                          </m:sub>
                        </m:sSub>
                      </m:e>
                    </m:d>
                    <m:r>
                      <a:rPr lang="en-US" sz="2000" i="1">
                        <a:effectLst/>
                        <a:latin typeface="Cambria Math" panose="02040503050406030204" pitchFamily="18" charset="0"/>
                        <a:ea typeface="SimSun" panose="02010600030101010101" pitchFamily="2" charset="-122"/>
                        <a:cs typeface="Times New Roman" panose="02020603050405020304" pitchFamily="18" charset="0"/>
                      </a:rPr>
                      <m:t>=0</m:t>
                    </m:r>
                  </m:oMath>
                </a14:m>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Due to </a:t>
                </a:r>
                <a:r>
                  <a:rPr lang="en-US" sz="2000" i="1" dirty="0" err="1">
                    <a:effectLst/>
                    <a:latin typeface="Times New Roman" panose="02020603050405020304" pitchFamily="18" charset="0"/>
                    <a:ea typeface="SimSun" panose="02010600030101010101" pitchFamily="2" charset="-122"/>
                    <a:cs typeface="Times New Roman" panose="02020603050405020304" pitchFamily="18" charset="0"/>
                  </a:rPr>
                  <a:t>μ</a:t>
                </a:r>
                <a:r>
                  <a:rPr lang="en-US" sz="2000" i="1" baseline="-25000" dirty="0" err="1">
                    <a:effectLst/>
                    <a:latin typeface="Times New Roman" panose="02020603050405020304" pitchFamily="18" charset="0"/>
                    <a:ea typeface="SimSun" panose="02010600030101010101" pitchFamily="2" charset="-122"/>
                    <a:cs typeface="Times New Roman" panose="02020603050405020304" pitchFamily="18" charset="0"/>
                  </a:rPr>
                  <a:t>i</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 0, it implies </a:t>
                </a:r>
                <a:r>
                  <a:rPr lang="en-US" sz="2000" i="1" dirty="0" err="1">
                    <a:effectLst/>
                    <a:latin typeface="Times New Roman" panose="02020603050405020304" pitchFamily="18" charset="0"/>
                    <a:ea typeface="SimSun" panose="02010600030101010101" pitchFamily="2" charset="-122"/>
                    <a:cs typeface="Times New Roman" panose="02020603050405020304" pitchFamily="18" charset="0"/>
                  </a:rPr>
                  <a:t>ξ</a:t>
                </a:r>
                <a:r>
                  <a:rPr lang="en-US" sz="2000" i="1" baseline="-25000" dirty="0" err="1">
                    <a:effectLst/>
                    <a:latin typeface="Times New Roman" panose="02020603050405020304" pitchFamily="18" charset="0"/>
                    <a:ea typeface="SimSun" panose="02010600030101010101" pitchFamily="2" charset="-122"/>
                    <a:cs typeface="Times New Roman" panose="02020603050405020304" pitchFamily="18" charset="0"/>
                  </a:rPr>
                  <a:t>i</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 0 from the complementary slackness </a:t>
                </a:r>
                <a14:m>
                  <m:oMath xmlns:m="http://schemas.openxmlformats.org/officeDocument/2006/math">
                    <m:sSub>
                      <m:sSub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Pr>
                      <m:e>
                        <m:sSub>
                          <m:sSubPr>
                            <m:ctrlPr>
                              <a:rPr lang="en-US" sz="2000" i="1">
                                <a:effectLst/>
                                <a:latin typeface="Cambria Math" panose="02040503050406030204" pitchFamily="18" charset="0"/>
                                <a:ea typeface="PMingLiU" panose="02020500000000000000" pitchFamily="18" charset="-120"/>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𝜇</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2000" i="1">
                            <a:effectLst/>
                            <a:latin typeface="Cambria Math" panose="02040503050406030204" pitchFamily="18" charset="0"/>
                            <a:ea typeface="SimSun" panose="02010600030101010101" pitchFamily="2" charset="-122"/>
                            <a:cs typeface="Times New Roman" panose="02020603050405020304" pitchFamily="18" charset="0"/>
                          </a:rPr>
                          <m:t>𝜉</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2000" i="1">
                        <a:effectLst/>
                        <a:latin typeface="Cambria Math" panose="02040503050406030204" pitchFamily="18" charset="0"/>
                        <a:ea typeface="SimSun" panose="02010600030101010101" pitchFamily="2" charset="-122"/>
                        <a:cs typeface="Times New Roman" panose="02020603050405020304" pitchFamily="18" charset="0"/>
                      </a:rPr>
                      <m:t>=0</m:t>
                    </m:r>
                  </m:oMath>
                </a14:m>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Given </a:t>
                </a:r>
                <a:r>
                  <a:rPr lang="en-US" sz="2000" i="1" dirty="0" err="1">
                    <a:effectLst/>
                    <a:latin typeface="Times New Roman" panose="02020603050405020304" pitchFamily="18" charset="0"/>
                    <a:ea typeface="SimSun" panose="02010600030101010101" pitchFamily="2" charset="-122"/>
                    <a:cs typeface="Times New Roman" panose="02020603050405020304" pitchFamily="18" charset="0"/>
                  </a:rPr>
                  <a:t>ξ</a:t>
                </a:r>
                <a:r>
                  <a:rPr lang="en-US" sz="2000" i="1" baseline="-25000" dirty="0" err="1">
                    <a:effectLst/>
                    <a:latin typeface="Times New Roman" panose="02020603050405020304" pitchFamily="18" charset="0"/>
                    <a:ea typeface="SimSun" panose="02010600030101010101" pitchFamily="2" charset="-122"/>
                    <a:cs typeface="Times New Roman" panose="02020603050405020304" pitchFamily="18" charset="0"/>
                  </a:rPr>
                  <a:t>i</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 0 the equation </a:t>
                </a:r>
                <a14:m>
                  <m:oMath xmlns:m="http://schemas.openxmlformats.org/officeDocument/2006/math">
                    <m:r>
                      <a:rPr lang="en-US" sz="2000" i="1">
                        <a:effectLst/>
                        <a:latin typeface="Cambria Math" panose="02040503050406030204" pitchFamily="18" charset="0"/>
                        <a:ea typeface="SimSun" panose="02010600030101010101" pitchFamily="2" charset="-122"/>
                        <a:cs typeface="Times New Roman" panose="02020603050405020304" pitchFamily="18" charset="0"/>
                      </a:rPr>
                      <m:t>1−</m:t>
                    </m:r>
                    <m:sSub>
                      <m:sSub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𝑦</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𝑖</m:t>
                        </m:r>
                      </m:sub>
                    </m:sSub>
                    <m:d>
                      <m:d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𝑊</m:t>
                        </m:r>
                        <m:r>
                          <a:rPr lang="en-US" sz="20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2000" i="1">
                            <a:effectLst/>
                            <a:latin typeface="Cambria Math" panose="02040503050406030204" pitchFamily="18" charset="0"/>
                            <a:ea typeface="SimSun" panose="02010600030101010101" pitchFamily="2" charset="-122"/>
                            <a:cs typeface="Times New Roman" panose="02020603050405020304" pitchFamily="18" charset="0"/>
                          </a:rPr>
                          <m:t>−</m:t>
                        </m:r>
                        <m:r>
                          <a:rPr lang="en-US" sz="2000" i="1">
                            <a:effectLst/>
                            <a:latin typeface="Cambria Math" panose="02040503050406030204" pitchFamily="18" charset="0"/>
                            <a:ea typeface="SimSun" panose="02010600030101010101" pitchFamily="2" charset="-122"/>
                            <a:cs typeface="Times New Roman" panose="02020603050405020304" pitchFamily="18" charset="0"/>
                          </a:rPr>
                          <m:t>𝑏</m:t>
                        </m:r>
                      </m:e>
                    </m:d>
                    <m:r>
                      <a:rPr lang="en-US" sz="20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𝜉</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2000" i="1">
                        <a:effectLst/>
                        <a:latin typeface="Cambria Math" panose="02040503050406030204" pitchFamily="18" charset="0"/>
                        <a:ea typeface="SimSun" panose="02010600030101010101" pitchFamily="2" charset="-122"/>
                        <a:cs typeface="Times New Roman" panose="02020603050405020304" pitchFamily="18" charset="0"/>
                      </a:rPr>
                      <m:t>=0</m:t>
                    </m:r>
                  </m:oMath>
                </a14:m>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leads to:</a:t>
                </a:r>
              </a:p>
              <a:p>
                <a:pPr marL="0" marR="0" lvl="0" indent="0" algn="just">
                  <a:spcBef>
                    <a:spcPts val="0"/>
                  </a:spcBef>
                  <a:spcAft>
                    <a:spcPts val="0"/>
                  </a:spcAft>
                  <a:buNone/>
                </a:pPr>
                <a14:m>
                  <m:oMathPara xmlns:m="http://schemas.openxmlformats.org/officeDocument/2006/math">
                    <m:oMathParaPr>
                      <m:jc m:val="centerGroup"/>
                    </m:oMathParaPr>
                    <m:oMath xmlns:m="http://schemas.openxmlformats.org/officeDocument/2006/math">
                      <m:r>
                        <a:rPr lang="en-US" sz="2000" smtClean="0">
                          <a:effectLst/>
                          <a:latin typeface="Cambria Math" panose="02040503050406030204" pitchFamily="18" charset="0"/>
                          <a:ea typeface="SimSun" panose="02010600030101010101" pitchFamily="2" charset="-122"/>
                          <a:cs typeface="Times New Roman" panose="02020603050405020304" pitchFamily="18" charset="0"/>
                        </a:rPr>
                        <m:t>1</m:t>
                      </m:r>
                      <m:r>
                        <a:rPr lang="en-US" sz="20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000" i="1">
                              <a:effectLst/>
                              <a:latin typeface="Cambria Math" panose="020405030504060302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𝑦</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𝑖</m:t>
                          </m:r>
                        </m:sub>
                      </m:sSub>
                      <m:d>
                        <m:dPr>
                          <m:ctrlPr>
                            <a:rPr lang="en-US" sz="2000" i="1">
                              <a:effectLst/>
                              <a:latin typeface="Cambria Math" panose="02040503050406030204" pitchFamily="18" charset="0"/>
                            </a:rPr>
                          </m:ctrlPr>
                        </m:d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𝑊</m:t>
                          </m:r>
                          <m:r>
                            <a:rPr lang="en-US" sz="2000">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000" i="1">
                                  <a:effectLst/>
                                  <a:latin typeface="Cambria Math" panose="020405030504060302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2000" i="1">
                              <a:effectLst/>
                              <a:latin typeface="Cambria Math" panose="02040503050406030204" pitchFamily="18" charset="0"/>
                              <a:ea typeface="SimSun" panose="02010600030101010101" pitchFamily="2" charset="-122"/>
                              <a:cs typeface="Times New Roman" panose="02020603050405020304" pitchFamily="18" charset="0"/>
                            </a:rPr>
                            <m:t>−</m:t>
                          </m:r>
                          <m:r>
                            <a:rPr lang="en-US" sz="2000" i="1">
                              <a:effectLst/>
                              <a:latin typeface="Cambria Math" panose="02040503050406030204" pitchFamily="18" charset="0"/>
                              <a:ea typeface="SimSun" panose="02010600030101010101" pitchFamily="2" charset="-122"/>
                              <a:cs typeface="Times New Roman" panose="02020603050405020304" pitchFamily="18" charset="0"/>
                            </a:rPr>
                            <m:t>𝑏</m:t>
                          </m:r>
                        </m:e>
                      </m:d>
                      <m:r>
                        <a:rPr lang="en-US" sz="2000">
                          <a:effectLst/>
                          <a:latin typeface="Cambria Math" panose="02040503050406030204" pitchFamily="18" charset="0"/>
                          <a:ea typeface="SimSun" panose="02010600030101010101" pitchFamily="2" charset="-122"/>
                          <a:cs typeface="Times New Roman" panose="02020603050405020304" pitchFamily="18" charset="0"/>
                        </a:rPr>
                        <m:t>≥0</m:t>
                      </m:r>
                    </m:oMath>
                  </m:oMathPara>
                </a14:m>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p>
                <a:pPr marL="0" indent="0">
                  <a:buNone/>
                </a:pPr>
                <a14:m>
                  <m:oMathPara xmlns:m="http://schemas.openxmlformats.org/officeDocument/2006/math">
                    <m:oMathParaPr>
                      <m:jc m:val="right"/>
                    </m:oMathParaPr>
                    <m:oMath xmlns:m="http://schemas.openxmlformats.org/officeDocument/2006/math">
                      <m:m>
                        <m:mPr>
                          <m:mcs>
                            <m:mc>
                              <m:mcPr>
                                <m:count m:val="1"/>
                                <m:mcJc m:val="center"/>
                              </m:mcPr>
                            </m:mc>
                          </m:mcs>
                          <m:ctrlPr>
                            <a:rPr lang="en-US" sz="2000" i="1" smtClean="0">
                              <a:effectLst/>
                              <a:latin typeface="Cambria Math" panose="02040503050406030204" pitchFamily="18" charset="0"/>
                              <a:ea typeface="SimSun" panose="02010600030101010101" pitchFamily="2" charset="-122"/>
                              <a:cs typeface="Times New Roman" panose="02020603050405020304" pitchFamily="18" charset="0"/>
                            </a:rPr>
                          </m:ctrlPr>
                        </m:mPr>
                        <m:mr>
                          <m:e>
                            <m:m>
                              <m:mPr>
                                <m:mcs>
                                  <m:mc>
                                    <m:mcPr>
                                      <m:count m:val="3"/>
                                      <m:mcJc m:val="center"/>
                                    </m:mcPr>
                                  </m:mc>
                                </m:mcs>
                                <m:ctrlPr>
                                  <a:rPr lang="en-US" sz="2000" i="1">
                                    <a:latin typeface="Cambria Math" panose="02040503050406030204" pitchFamily="18" charset="0"/>
                                  </a:rPr>
                                </m:ctrlPr>
                              </m:mPr>
                              <m:mr>
                                <m:e>
                                  <m:sSub>
                                    <m:sSubPr>
                                      <m:ctrlPr>
                                        <a:rPr lang="en-US" sz="2000" i="1">
                                          <a:latin typeface="Cambria Math" panose="02040503050406030204" pitchFamily="18" charset="0"/>
                                        </a:rPr>
                                      </m:ctrlPr>
                                    </m:sSubPr>
                                    <m:e>
                                      <m:r>
                                        <a:rPr lang="en-US" sz="2000" i="1">
                                          <a:latin typeface="Cambria Math" panose="02040503050406030204" pitchFamily="18" charset="0"/>
                                        </a:rPr>
                                        <m:t>𝜆</m:t>
                                      </m:r>
                                    </m:e>
                                    <m:sub>
                                      <m:r>
                                        <a:rPr lang="en-US" sz="2000" i="1">
                                          <a:latin typeface="Cambria Math" panose="02040503050406030204" pitchFamily="18" charset="0"/>
                                        </a:rPr>
                                        <m:t>𝑖</m:t>
                                      </m:r>
                                    </m:sub>
                                  </m:sSub>
                                  <m:r>
                                    <a:rPr lang="en-US" sz="2000" i="1">
                                      <a:latin typeface="Cambria Math" panose="02040503050406030204" pitchFamily="18" charset="0"/>
                                    </a:rPr>
                                    <m:t>=0</m:t>
                                  </m:r>
                                </m:e>
                                <m:e>
                                  <m:r>
                                    <a:rPr lang="en-US" sz="2000" i="1">
                                      <a:latin typeface="Cambria Math" panose="02040503050406030204" pitchFamily="18" charset="0"/>
                                    </a:rPr>
                                    <m:t>⟹</m:t>
                                  </m:r>
                                </m:e>
                                <m:e>
                                  <m:sSub>
                                    <m:sSubPr>
                                      <m:ctrlPr>
                                        <a:rPr lang="en-US" sz="2000" i="1">
                                          <a:latin typeface="Cambria Math" panose="02040503050406030204" pitchFamily="18" charset="0"/>
                                        </a:rPr>
                                      </m:ctrlPr>
                                    </m:sSubPr>
                                    <m:e>
                                      <m:r>
                                        <a:rPr lang="en-US" sz="2000" i="1">
                                          <a:latin typeface="Cambria Math" panose="02040503050406030204" pitchFamily="18" charset="0"/>
                                        </a:rPr>
                                        <m:t>𝑦</m:t>
                                      </m:r>
                                    </m:e>
                                    <m:sub>
                                      <m:r>
                                        <a:rPr lang="en-US" sz="2000" i="1">
                                          <a:latin typeface="Cambria Math" panose="02040503050406030204" pitchFamily="18" charset="0"/>
                                        </a:rPr>
                                        <m:t>𝑖</m:t>
                                      </m:r>
                                    </m:sub>
                                  </m:sSub>
                                  <m:sSub>
                                    <m:sSubPr>
                                      <m:ctrlPr>
                                        <a:rPr lang="en-US" sz="2000" i="1">
                                          <a:latin typeface="Cambria Math" panose="02040503050406030204" pitchFamily="18" charset="0"/>
                                        </a:rPr>
                                      </m:ctrlPr>
                                    </m:sSubPr>
                                    <m:e>
                                      <m:r>
                                        <a:rPr lang="en-US" sz="2000" i="1">
                                          <a:latin typeface="Cambria Math" panose="02040503050406030204" pitchFamily="18" charset="0"/>
                                        </a:rPr>
                                        <m:t>𝐸</m:t>
                                      </m:r>
                                    </m:e>
                                    <m:sub>
                                      <m:r>
                                        <a:rPr lang="en-US" sz="2000" i="1">
                                          <a:latin typeface="Cambria Math" panose="02040503050406030204" pitchFamily="18" charset="0"/>
                                        </a:rPr>
                                        <m:t>𝑖</m:t>
                                      </m:r>
                                    </m:sub>
                                  </m:sSub>
                                  <m:r>
                                    <a:rPr lang="en-US" sz="2000" i="1">
                                      <a:latin typeface="Cambria Math" panose="02040503050406030204" pitchFamily="18" charset="0"/>
                                    </a:rPr>
                                    <m:t>≤0</m:t>
                                  </m:r>
                                </m:e>
                              </m:mr>
                              <m:mr>
                                <m:e>
                                  <m:r>
                                    <a:rPr lang="en-US" sz="2000" i="1">
                                      <a:latin typeface="Cambria Math" panose="02040503050406030204" pitchFamily="18" charset="0"/>
                                    </a:rPr>
                                    <m:t>0&lt;</m:t>
                                  </m:r>
                                  <m:sSub>
                                    <m:sSubPr>
                                      <m:ctrlPr>
                                        <a:rPr lang="en-US" sz="2000" i="1">
                                          <a:latin typeface="Cambria Math" panose="02040503050406030204" pitchFamily="18" charset="0"/>
                                        </a:rPr>
                                      </m:ctrlPr>
                                    </m:sSubPr>
                                    <m:e>
                                      <m:r>
                                        <a:rPr lang="en-US" sz="2000" i="1">
                                          <a:latin typeface="Cambria Math" panose="02040503050406030204" pitchFamily="18" charset="0"/>
                                        </a:rPr>
                                        <m:t>𝜆</m:t>
                                      </m:r>
                                    </m:e>
                                    <m:sub>
                                      <m:r>
                                        <a:rPr lang="en-US" sz="2000" i="1">
                                          <a:latin typeface="Cambria Math" panose="02040503050406030204" pitchFamily="18" charset="0"/>
                                        </a:rPr>
                                        <m:t>𝑖</m:t>
                                      </m:r>
                                    </m:sub>
                                  </m:sSub>
                                  <m:r>
                                    <a:rPr lang="en-US" sz="2000" i="1">
                                      <a:latin typeface="Cambria Math" panose="02040503050406030204" pitchFamily="18" charset="0"/>
                                    </a:rPr>
                                    <m:t>&lt;</m:t>
                                  </m:r>
                                  <m:r>
                                    <a:rPr lang="en-US" sz="2000" i="1">
                                      <a:latin typeface="Cambria Math" panose="02040503050406030204" pitchFamily="18" charset="0"/>
                                    </a:rPr>
                                    <m:t>𝐶</m:t>
                                  </m:r>
                                </m:e>
                                <m:e>
                                  <m:r>
                                    <a:rPr lang="en-US" sz="2000" i="1">
                                      <a:latin typeface="Cambria Math" panose="02040503050406030204" pitchFamily="18" charset="0"/>
                                    </a:rPr>
                                    <m:t>⟹</m:t>
                                  </m:r>
                                </m:e>
                                <m:e>
                                  <m:sSub>
                                    <m:sSubPr>
                                      <m:ctrlPr>
                                        <a:rPr lang="en-US" sz="2000" i="1">
                                          <a:latin typeface="Cambria Math" panose="02040503050406030204" pitchFamily="18" charset="0"/>
                                        </a:rPr>
                                      </m:ctrlPr>
                                    </m:sSubPr>
                                    <m:e>
                                      <m:r>
                                        <a:rPr lang="en-US" sz="2000" i="1">
                                          <a:latin typeface="Cambria Math" panose="02040503050406030204" pitchFamily="18" charset="0"/>
                                        </a:rPr>
                                        <m:t>𝑦</m:t>
                                      </m:r>
                                    </m:e>
                                    <m:sub>
                                      <m:r>
                                        <a:rPr lang="en-US" sz="2000" i="1">
                                          <a:latin typeface="Cambria Math" panose="02040503050406030204" pitchFamily="18" charset="0"/>
                                        </a:rPr>
                                        <m:t>𝑖</m:t>
                                      </m:r>
                                    </m:sub>
                                  </m:sSub>
                                  <m:sSub>
                                    <m:sSubPr>
                                      <m:ctrlPr>
                                        <a:rPr lang="en-US" sz="2000" i="1">
                                          <a:latin typeface="Cambria Math" panose="02040503050406030204" pitchFamily="18" charset="0"/>
                                        </a:rPr>
                                      </m:ctrlPr>
                                    </m:sSubPr>
                                    <m:e>
                                      <m:r>
                                        <a:rPr lang="en-US" sz="2000" i="1">
                                          <a:latin typeface="Cambria Math" panose="02040503050406030204" pitchFamily="18" charset="0"/>
                                        </a:rPr>
                                        <m:t>𝐸</m:t>
                                      </m:r>
                                    </m:e>
                                    <m:sub>
                                      <m:r>
                                        <a:rPr lang="en-US" sz="2000" i="1">
                                          <a:latin typeface="Cambria Math" panose="02040503050406030204" pitchFamily="18" charset="0"/>
                                        </a:rPr>
                                        <m:t>𝑖</m:t>
                                      </m:r>
                                    </m:sub>
                                  </m:sSub>
                                  <m:r>
                                    <a:rPr lang="en-US" sz="2000" i="1">
                                      <a:latin typeface="Cambria Math" panose="02040503050406030204" pitchFamily="18" charset="0"/>
                                    </a:rPr>
                                    <m:t>=0</m:t>
                                  </m:r>
                                </m:e>
                              </m:mr>
                              <m:mr>
                                <m:e>
                                  <m:sSub>
                                    <m:sSubPr>
                                      <m:ctrlPr>
                                        <a:rPr lang="en-US" sz="2000" i="1">
                                          <a:latin typeface="Cambria Math" panose="02040503050406030204" pitchFamily="18" charset="0"/>
                                        </a:rPr>
                                      </m:ctrlPr>
                                    </m:sSubPr>
                                    <m:e>
                                      <m:r>
                                        <a:rPr lang="en-US" sz="2000" i="1">
                                          <a:latin typeface="Cambria Math" panose="02040503050406030204" pitchFamily="18" charset="0"/>
                                        </a:rPr>
                                        <m:t>𝜆</m:t>
                                      </m:r>
                                    </m:e>
                                    <m:sub>
                                      <m:r>
                                        <a:rPr lang="en-US" sz="2000" i="1">
                                          <a:latin typeface="Cambria Math" panose="02040503050406030204" pitchFamily="18" charset="0"/>
                                        </a:rPr>
                                        <m:t>𝑖</m:t>
                                      </m:r>
                                    </m:sub>
                                  </m:sSub>
                                  <m:r>
                                    <a:rPr lang="en-US" sz="2000" i="1">
                                      <a:latin typeface="Cambria Math" panose="02040503050406030204" pitchFamily="18" charset="0"/>
                                    </a:rPr>
                                    <m:t>=</m:t>
                                  </m:r>
                                  <m:r>
                                    <a:rPr lang="en-US" sz="2000" i="1">
                                      <a:latin typeface="Cambria Math" panose="02040503050406030204" pitchFamily="18" charset="0"/>
                                    </a:rPr>
                                    <m:t>𝐶</m:t>
                                  </m:r>
                                </m:e>
                                <m:e>
                                  <m:r>
                                    <a:rPr lang="en-US" sz="2000" i="1">
                                      <a:latin typeface="Cambria Math" panose="02040503050406030204" pitchFamily="18" charset="0"/>
                                    </a:rPr>
                                    <m:t>⟹</m:t>
                                  </m:r>
                                </m:e>
                                <m:e>
                                  <m:sSub>
                                    <m:sSubPr>
                                      <m:ctrlPr>
                                        <a:rPr lang="en-US" sz="2000" i="1">
                                          <a:latin typeface="Cambria Math" panose="02040503050406030204" pitchFamily="18" charset="0"/>
                                        </a:rPr>
                                      </m:ctrlPr>
                                    </m:sSubPr>
                                    <m:e>
                                      <m:r>
                                        <a:rPr lang="en-US" sz="2000" i="1">
                                          <a:latin typeface="Cambria Math" panose="02040503050406030204" pitchFamily="18" charset="0"/>
                                        </a:rPr>
                                        <m:t>𝑦</m:t>
                                      </m:r>
                                    </m:e>
                                    <m:sub>
                                      <m:r>
                                        <a:rPr lang="en-US" sz="2000" i="1">
                                          <a:latin typeface="Cambria Math" panose="02040503050406030204" pitchFamily="18" charset="0"/>
                                        </a:rPr>
                                        <m:t>𝑖</m:t>
                                      </m:r>
                                    </m:sub>
                                  </m:sSub>
                                  <m:sSub>
                                    <m:sSubPr>
                                      <m:ctrlPr>
                                        <a:rPr lang="en-US" sz="2000" i="1">
                                          <a:latin typeface="Cambria Math" panose="02040503050406030204" pitchFamily="18" charset="0"/>
                                        </a:rPr>
                                      </m:ctrlPr>
                                    </m:sSubPr>
                                    <m:e>
                                      <m:r>
                                        <a:rPr lang="en-US" sz="2000" i="1">
                                          <a:latin typeface="Cambria Math" panose="02040503050406030204" pitchFamily="18" charset="0"/>
                                        </a:rPr>
                                        <m:t>𝐸</m:t>
                                      </m:r>
                                    </m:e>
                                    <m:sub>
                                      <m:r>
                                        <a:rPr lang="en-US" sz="2000" i="1">
                                          <a:latin typeface="Cambria Math" panose="02040503050406030204" pitchFamily="18" charset="0"/>
                                        </a:rPr>
                                        <m:t>𝑖</m:t>
                                      </m:r>
                                    </m:sub>
                                  </m:sSub>
                                  <m:r>
                                    <a:rPr lang="en-US" sz="2000" i="1">
                                      <a:latin typeface="Cambria Math" panose="02040503050406030204" pitchFamily="18" charset="0"/>
                                    </a:rPr>
                                    <m:t>≥0</m:t>
                                  </m:r>
                                </m:e>
                              </m:mr>
                            </m:m>
                          </m:e>
                        </m:mr>
                        <m:mr>
                          <m:e>
                            <m:r>
                              <m:rPr>
                                <m:sty m:val="p"/>
                              </m:rPr>
                              <a:rPr lang="en-US" sz="2000">
                                <a:latin typeface="Cambria Math" panose="02040503050406030204" pitchFamily="18" charset="0"/>
                              </a:rPr>
                              <m:t>Where</m:t>
                            </m:r>
                            <m:r>
                              <a:rPr lang="en-US" sz="2000">
                                <a:latin typeface="Cambria Math" panose="02040503050406030204" pitchFamily="18" charset="0"/>
                              </a:rPr>
                              <m:t> </m:t>
                            </m:r>
                            <m:sSub>
                              <m:sSubPr>
                                <m:ctrlPr>
                                  <a:rPr lang="en-US" sz="2000" i="1">
                                    <a:latin typeface="Cambria Math" panose="02040503050406030204" pitchFamily="18" charset="0"/>
                                  </a:rPr>
                                </m:ctrlPr>
                              </m:sSubPr>
                              <m:e>
                                <m:r>
                                  <a:rPr lang="en-US" sz="2000" i="1">
                                    <a:latin typeface="Cambria Math" panose="02040503050406030204" pitchFamily="18" charset="0"/>
                                  </a:rPr>
                                  <m:t>𝐸</m:t>
                                </m:r>
                              </m:e>
                              <m:sub>
                                <m:r>
                                  <a:rPr lang="en-US" sz="2000" i="1">
                                    <a:latin typeface="Cambria Math" panose="02040503050406030204" pitchFamily="18" charset="0"/>
                                  </a:rPr>
                                  <m:t>𝑖</m:t>
                                </m:r>
                              </m:sub>
                            </m:sSub>
                            <m:r>
                              <a:rPr lang="en-US" sz="2000">
                                <a:latin typeface="Cambria Math" panose="02040503050406030204" pitchFamily="18" charset="0"/>
                              </a:rPr>
                              <m:t> </m:t>
                            </m:r>
                            <m:r>
                              <m:rPr>
                                <m:sty m:val="p"/>
                              </m:rPr>
                              <a:rPr lang="en-US" sz="2000">
                                <a:latin typeface="Cambria Math" panose="02040503050406030204" pitchFamily="18" charset="0"/>
                              </a:rPr>
                              <m:t>is</m:t>
                            </m:r>
                            <m:r>
                              <a:rPr lang="en-US" sz="2000">
                                <a:latin typeface="Cambria Math" panose="02040503050406030204" pitchFamily="18" charset="0"/>
                              </a:rPr>
                              <m:t> </m:t>
                            </m:r>
                            <m:r>
                              <m:rPr>
                                <m:sty m:val="p"/>
                              </m:rPr>
                              <a:rPr lang="en-US" sz="2000">
                                <a:latin typeface="Cambria Math" panose="02040503050406030204" pitchFamily="18" charset="0"/>
                              </a:rPr>
                              <m:t>prediction</m:t>
                            </m:r>
                            <m:r>
                              <a:rPr lang="en-US" sz="2000">
                                <a:latin typeface="Cambria Math" panose="02040503050406030204" pitchFamily="18" charset="0"/>
                              </a:rPr>
                              <m:t> </m:t>
                            </m:r>
                            <m:r>
                              <m:rPr>
                                <m:sty m:val="p"/>
                              </m:rPr>
                              <a:rPr lang="en-US" sz="2000">
                                <a:latin typeface="Cambria Math" panose="02040503050406030204" pitchFamily="18" charset="0"/>
                              </a:rPr>
                              <m:t>error</m:t>
                            </m:r>
                            <m:r>
                              <a:rPr lang="en-US" sz="2000">
                                <a:latin typeface="Cambria Math" panose="02040503050406030204" pitchFamily="18" charset="0"/>
                              </a:rPr>
                              <m:t>:</m:t>
                            </m:r>
                          </m:e>
                        </m:mr>
                        <m:mr>
                          <m:e>
                            <m:sSub>
                              <m:sSubPr>
                                <m:ctrlPr>
                                  <a:rPr lang="en-US" sz="2000" i="1">
                                    <a:latin typeface="Cambria Math" panose="02040503050406030204" pitchFamily="18" charset="0"/>
                                  </a:rPr>
                                </m:ctrlPr>
                              </m:sSubPr>
                              <m:e>
                                <m:r>
                                  <a:rPr lang="en-US" sz="2000" i="1">
                                    <a:latin typeface="Cambria Math" panose="02040503050406030204" pitchFamily="18" charset="0"/>
                                  </a:rPr>
                                  <m:t>𝐸</m:t>
                                </m:r>
                              </m:e>
                              <m:sub>
                                <m:r>
                                  <a:rPr lang="en-US" sz="2000" i="1">
                                    <a:latin typeface="Cambria Math" panose="02040503050406030204" pitchFamily="18" charset="0"/>
                                  </a:rPr>
                                  <m:t>𝑖</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𝑦</m:t>
                                </m:r>
                              </m:e>
                              <m:sub>
                                <m:r>
                                  <a:rPr lang="en-US" sz="2000" i="1">
                                    <a:latin typeface="Cambria Math" panose="02040503050406030204" pitchFamily="18" charset="0"/>
                                  </a:rPr>
                                  <m:t>𝑖</m:t>
                                </m:r>
                              </m:sub>
                            </m:sSub>
                            <m:r>
                              <a:rPr lang="en-US" sz="2000" i="1">
                                <a:latin typeface="Cambria Math" panose="02040503050406030204" pitchFamily="18" charset="0"/>
                              </a:rPr>
                              <m:t>−</m:t>
                            </m:r>
                            <m:d>
                              <m:dPr>
                                <m:ctrlPr>
                                  <a:rPr lang="en-US" sz="2000" i="1">
                                    <a:latin typeface="Cambria Math" panose="02040503050406030204" pitchFamily="18" charset="0"/>
                                  </a:rPr>
                                </m:ctrlPr>
                              </m:dPr>
                              <m:e>
                                <m:r>
                                  <a:rPr lang="en-US" sz="2000" i="1">
                                    <a:latin typeface="Cambria Math" panose="02040503050406030204" pitchFamily="18" charset="0"/>
                                  </a:rPr>
                                  <m:t>𝑊</m:t>
                                </m:r>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𝑋</m:t>
                                    </m:r>
                                  </m:e>
                                  <m:sub>
                                    <m:r>
                                      <a:rPr lang="en-US" sz="2000" i="1">
                                        <a:latin typeface="Cambria Math" panose="02040503050406030204" pitchFamily="18" charset="0"/>
                                      </a:rPr>
                                      <m:t>𝑖</m:t>
                                    </m:r>
                                  </m:sub>
                                </m:sSub>
                                <m:r>
                                  <a:rPr lang="en-US" sz="2000" i="1">
                                    <a:latin typeface="Cambria Math" panose="02040503050406030204" pitchFamily="18" charset="0"/>
                                  </a:rPr>
                                  <m:t>−</m:t>
                                </m:r>
                                <m:r>
                                  <a:rPr lang="en-US" sz="2000" i="1">
                                    <a:latin typeface="Cambria Math" panose="02040503050406030204" pitchFamily="18" charset="0"/>
                                  </a:rPr>
                                  <m:t>𝑏</m:t>
                                </m:r>
                              </m:e>
                            </m:d>
                          </m:e>
                        </m:mr>
                      </m:m>
                      <m:r>
                        <a:rPr lang="en-US" sz="2000" b="0" i="1" smtClean="0">
                          <a:effectLst/>
                          <a:latin typeface="Cambria Math" panose="02040503050406030204" pitchFamily="18" charset="0"/>
                        </a:rPr>
                        <m:t>    (2.2)</m:t>
                      </m:r>
                    </m:oMath>
                  </m:oMathPara>
                </a14:m>
                <a:endParaRPr lang="en-US" sz="2000" dirty="0"/>
              </a:p>
            </p:txBody>
          </p:sp>
        </mc:Choice>
        <mc:Fallback>
          <p:sp>
            <p:nvSpPr>
              <p:cNvPr id="3" name="Content Placeholder 2">
                <a:extLst>
                  <a:ext uri="{FF2B5EF4-FFF2-40B4-BE49-F238E27FC236}">
                    <a16:creationId xmlns:a16="http://schemas.microsoft.com/office/drawing/2014/main" id="{6F4E41F3-50E6-4EE8-36E3-585601AABDBF}"/>
                  </a:ext>
                </a:extLst>
              </p:cNvPr>
              <p:cNvSpPr>
                <a:spLocks noGrp="1" noRot="1" noChangeAspect="1" noMove="1" noResize="1" noEditPoints="1" noAdjustHandles="1" noChangeArrowheads="1" noChangeShapeType="1" noTextEdit="1"/>
              </p:cNvSpPr>
              <p:nvPr>
                <p:ph idx="1"/>
              </p:nvPr>
            </p:nvSpPr>
            <p:spPr>
              <a:xfrm>
                <a:off x="295422" y="914399"/>
                <a:ext cx="11591778" cy="5176066"/>
              </a:xfrm>
              <a:blipFill>
                <a:blip r:embed="rId2"/>
                <a:stretch>
                  <a:fillRect l="-526" t="-3769" r="-2050" b="-1296"/>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4C6D578D-576A-14D6-2FF3-5295CA827B2F}"/>
              </a:ext>
            </a:extLst>
          </p:cNvPr>
          <p:cNvSpPr>
            <a:spLocks noGrp="1"/>
          </p:cNvSpPr>
          <p:nvPr>
            <p:ph type="dt" sz="half" idx="10"/>
          </p:nvPr>
        </p:nvSpPr>
        <p:spPr/>
        <p:txBody>
          <a:bodyPr/>
          <a:lstStyle/>
          <a:p>
            <a:r>
              <a:rPr lang="en-US"/>
              <a:t>15/01/2023</a:t>
            </a:r>
          </a:p>
        </p:txBody>
      </p:sp>
      <p:sp>
        <p:nvSpPr>
          <p:cNvPr id="5" name="Footer Placeholder 4">
            <a:extLst>
              <a:ext uri="{FF2B5EF4-FFF2-40B4-BE49-F238E27FC236}">
                <a16:creationId xmlns:a16="http://schemas.microsoft.com/office/drawing/2014/main" id="{66173162-7DC4-DFA0-74F7-62907D17D289}"/>
              </a:ext>
            </a:extLst>
          </p:cNvPr>
          <p:cNvSpPr>
            <a:spLocks noGrp="1"/>
          </p:cNvSpPr>
          <p:nvPr>
            <p:ph type="ftr" sz="quarter" idx="11"/>
          </p:nvPr>
        </p:nvSpPr>
        <p:spPr/>
        <p:txBody>
          <a:bodyPr/>
          <a:lstStyle/>
          <a:p>
            <a:r>
              <a:rPr lang="en-US"/>
              <a:t>Support Vector Machine - Loc Nguyen</a:t>
            </a:r>
          </a:p>
        </p:txBody>
      </p:sp>
      <p:sp>
        <p:nvSpPr>
          <p:cNvPr id="6" name="Slide Number Placeholder 5">
            <a:extLst>
              <a:ext uri="{FF2B5EF4-FFF2-40B4-BE49-F238E27FC236}">
                <a16:creationId xmlns:a16="http://schemas.microsoft.com/office/drawing/2014/main" id="{5CB84841-31E9-EE0B-44FE-06C32298A479}"/>
              </a:ext>
            </a:extLst>
          </p:cNvPr>
          <p:cNvSpPr>
            <a:spLocks noGrp="1"/>
          </p:cNvSpPr>
          <p:nvPr>
            <p:ph type="sldNum" sz="quarter" idx="12"/>
          </p:nvPr>
        </p:nvSpPr>
        <p:spPr/>
        <p:txBody>
          <a:bodyPr/>
          <a:lstStyle/>
          <a:p>
            <a:fld id="{5DB5036F-1FF2-46C4-8D2B-59C7E3B91952}" type="slidenum">
              <a:rPr lang="en-US" smtClean="0"/>
              <a:pPr/>
              <a:t>20</a:t>
            </a:fld>
            <a:endParaRPr lang="en-US"/>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6F6FBCC7-55FA-DA21-DADD-9F61A7C8D9C4}"/>
                  </a:ext>
                </a:extLst>
              </p:cNvPr>
              <p:cNvSpPr txBox="1"/>
              <p:nvPr/>
            </p:nvSpPr>
            <p:spPr>
              <a:xfrm>
                <a:off x="838200" y="4927938"/>
                <a:ext cx="7315200" cy="1015663"/>
              </a:xfrm>
              <a:prstGeom prst="rect">
                <a:avLst/>
              </a:prstGeom>
              <a:noFill/>
            </p:spPr>
            <p:txBody>
              <a:bodyPr wrap="square" rtlCol="0">
                <a:spAutoFit/>
              </a:bodyPr>
              <a:lstStyle/>
              <a:p>
                <a:pPr marL="0" marR="0" algn="just">
                  <a:spcBef>
                    <a:spcPts val="0"/>
                  </a:spcBef>
                  <a:spcAft>
                    <a:spcPts val="0"/>
                  </a:spcAft>
                </a:pP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Let </a:t>
                </a:r>
                <a14:m>
                  <m:oMath xmlns:m="http://schemas.openxmlformats.org/officeDocument/2006/math">
                    <m:sSub>
                      <m:sSub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𝐸</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20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𝑦</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2000" i="1">
                        <a:effectLst/>
                        <a:latin typeface="Cambria Math" panose="02040503050406030204" pitchFamily="18" charset="0"/>
                        <a:ea typeface="SimSun" panose="02010600030101010101" pitchFamily="2" charset="-122"/>
                        <a:cs typeface="Times New Roman" panose="02020603050405020304" pitchFamily="18" charset="0"/>
                      </a:rPr>
                      <m:t>−</m:t>
                    </m:r>
                    <m:d>
                      <m:d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𝑊</m:t>
                        </m:r>
                        <m:r>
                          <a:rPr lang="en-US" sz="20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2000" i="1">
                            <a:effectLst/>
                            <a:latin typeface="Cambria Math" panose="02040503050406030204" pitchFamily="18" charset="0"/>
                            <a:ea typeface="SimSun" panose="02010600030101010101" pitchFamily="2" charset="-122"/>
                            <a:cs typeface="Times New Roman" panose="02020603050405020304" pitchFamily="18" charset="0"/>
                          </a:rPr>
                          <m:t>−</m:t>
                        </m:r>
                        <m:r>
                          <a:rPr lang="en-US" sz="2000" i="1">
                            <a:effectLst/>
                            <a:latin typeface="Cambria Math" panose="02040503050406030204" pitchFamily="18" charset="0"/>
                            <a:ea typeface="SimSun" panose="02010600030101010101" pitchFamily="2" charset="-122"/>
                            <a:cs typeface="Times New Roman" panose="02020603050405020304" pitchFamily="18" charset="0"/>
                          </a:rPr>
                          <m:t>𝑏</m:t>
                        </m:r>
                      </m:e>
                    </m:d>
                  </m:oMath>
                </a14:m>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be prediction error, we have:</a:t>
                </a:r>
              </a:p>
              <a:p>
                <a:pPr marL="0" marR="0" algn="just">
                  <a:spcBef>
                    <a:spcPts val="0"/>
                  </a:spcBef>
                  <a:spcAft>
                    <a:spcPts val="0"/>
                  </a:spcAft>
                </a:pPr>
                <a14:m>
                  <m:oMathPara xmlns:m="http://schemas.openxmlformats.org/officeDocument/2006/math">
                    <m:oMathParaPr>
                      <m:jc m:val="centerGroup"/>
                    </m:oMathParaPr>
                    <m:oMath xmlns:m="http://schemas.openxmlformats.org/officeDocument/2006/math">
                      <m:sSub>
                        <m:sSub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𝑦</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𝑖</m:t>
                          </m:r>
                        </m:sub>
                      </m:sSub>
                      <m:sSub>
                        <m:sSub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𝐸</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2000" i="1">
                          <a:effectLst/>
                          <a:latin typeface="Cambria Math" panose="02040503050406030204" pitchFamily="18" charset="0"/>
                          <a:ea typeface="SimSun" panose="02010600030101010101" pitchFamily="2" charset="-122"/>
                          <a:cs typeface="Times New Roman" panose="02020603050405020304" pitchFamily="18" charset="0"/>
                        </a:rPr>
                        <m:t>=</m:t>
                      </m:r>
                      <m:sSup>
                        <m:sSup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pPr>
                        <m:e>
                          <m:d>
                            <m:d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dPr>
                            <m:e>
                              <m:sSub>
                                <m:sSub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𝑦</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𝑖</m:t>
                                  </m:r>
                                </m:sub>
                              </m:sSub>
                            </m:e>
                          </m:d>
                        </m:e>
                        <m:sup>
                          <m:r>
                            <a:rPr lang="en-US" sz="2000" i="1">
                              <a:effectLst/>
                              <a:latin typeface="Cambria Math" panose="02040503050406030204" pitchFamily="18" charset="0"/>
                              <a:ea typeface="SimSun" panose="02010600030101010101" pitchFamily="2" charset="-122"/>
                              <a:cs typeface="Times New Roman" panose="02020603050405020304" pitchFamily="18" charset="0"/>
                            </a:rPr>
                            <m:t>2</m:t>
                          </m:r>
                        </m:sup>
                      </m:sSup>
                      <m:r>
                        <a:rPr lang="en-US" sz="20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𝑦</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𝑖</m:t>
                          </m:r>
                        </m:sub>
                      </m:sSub>
                      <m:d>
                        <m:d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𝑊</m:t>
                          </m:r>
                          <m:r>
                            <a:rPr lang="en-US" sz="20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2000" i="1">
                              <a:effectLst/>
                              <a:latin typeface="Cambria Math" panose="02040503050406030204" pitchFamily="18" charset="0"/>
                              <a:ea typeface="SimSun" panose="02010600030101010101" pitchFamily="2" charset="-122"/>
                              <a:cs typeface="Times New Roman" panose="02020603050405020304" pitchFamily="18" charset="0"/>
                            </a:rPr>
                            <m:t>−</m:t>
                          </m:r>
                          <m:r>
                            <a:rPr lang="en-US" sz="2000" i="1">
                              <a:effectLst/>
                              <a:latin typeface="Cambria Math" panose="02040503050406030204" pitchFamily="18" charset="0"/>
                              <a:ea typeface="SimSun" panose="02010600030101010101" pitchFamily="2" charset="-122"/>
                              <a:cs typeface="Times New Roman" panose="02020603050405020304" pitchFamily="18" charset="0"/>
                            </a:rPr>
                            <m:t>𝑏</m:t>
                          </m:r>
                        </m:e>
                      </m:d>
                      <m:r>
                        <a:rPr lang="en-US" sz="2000" i="1">
                          <a:effectLst/>
                          <a:latin typeface="Cambria Math" panose="02040503050406030204" pitchFamily="18" charset="0"/>
                          <a:ea typeface="SimSun" panose="02010600030101010101" pitchFamily="2" charset="-122"/>
                          <a:cs typeface="Times New Roman" panose="02020603050405020304" pitchFamily="18" charset="0"/>
                        </a:rPr>
                        <m:t>=1−</m:t>
                      </m:r>
                      <m:sSub>
                        <m:sSub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𝑦</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𝑖</m:t>
                          </m:r>
                        </m:sub>
                      </m:sSub>
                      <m:d>
                        <m:d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𝑊</m:t>
                          </m:r>
                          <m:r>
                            <a:rPr lang="en-US" sz="20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2000" i="1">
                              <a:effectLst/>
                              <a:latin typeface="Cambria Math" panose="02040503050406030204" pitchFamily="18" charset="0"/>
                              <a:ea typeface="SimSun" panose="02010600030101010101" pitchFamily="2" charset="-122"/>
                              <a:cs typeface="Times New Roman" panose="02020603050405020304" pitchFamily="18" charset="0"/>
                            </a:rPr>
                            <m:t>−</m:t>
                          </m:r>
                          <m:r>
                            <a:rPr lang="en-US" sz="2000" i="1">
                              <a:effectLst/>
                              <a:latin typeface="Cambria Math" panose="02040503050406030204" pitchFamily="18" charset="0"/>
                              <a:ea typeface="SimSun" panose="02010600030101010101" pitchFamily="2" charset="-122"/>
                              <a:cs typeface="Times New Roman" panose="02020603050405020304" pitchFamily="18" charset="0"/>
                            </a:rPr>
                            <m:t>𝑏</m:t>
                          </m:r>
                        </m:e>
                      </m:d>
                    </m:oMath>
                  </m:oMathPara>
                </a14:m>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p>
                <a:r>
                  <a:rPr lang="en-US" sz="2000" dirty="0">
                    <a:effectLst/>
                    <a:latin typeface="Times New Roman" panose="02020603050405020304" pitchFamily="18" charset="0"/>
                    <a:ea typeface="SimSun" panose="02010600030101010101" pitchFamily="2" charset="-122"/>
                  </a:rPr>
                  <a:t>The KKT condition implies equation 2.2:</a:t>
                </a:r>
                <a:endParaRPr lang="en-US" sz="2000" dirty="0"/>
              </a:p>
            </p:txBody>
          </p:sp>
        </mc:Choice>
        <mc:Fallback xmlns="">
          <p:sp>
            <p:nvSpPr>
              <p:cNvPr id="7" name="TextBox 6">
                <a:extLst>
                  <a:ext uri="{FF2B5EF4-FFF2-40B4-BE49-F238E27FC236}">
                    <a16:creationId xmlns:a16="http://schemas.microsoft.com/office/drawing/2014/main" id="{6F6FBCC7-55FA-DA21-DADD-9F61A7C8D9C4}"/>
                  </a:ext>
                </a:extLst>
              </p:cNvPr>
              <p:cNvSpPr txBox="1">
                <a:spLocks noRot="1" noChangeAspect="1" noMove="1" noResize="1" noEditPoints="1" noAdjustHandles="1" noChangeArrowheads="1" noChangeShapeType="1" noTextEdit="1"/>
              </p:cNvSpPr>
              <p:nvPr/>
            </p:nvSpPr>
            <p:spPr>
              <a:xfrm>
                <a:off x="838200" y="4927938"/>
                <a:ext cx="7315200" cy="1015663"/>
              </a:xfrm>
              <a:prstGeom prst="rect">
                <a:avLst/>
              </a:prstGeom>
              <a:blipFill>
                <a:blip r:embed="rId3"/>
                <a:stretch>
                  <a:fillRect l="-917" t="-2994" b="-8982"/>
                </a:stretch>
              </a:blipFill>
            </p:spPr>
            <p:txBody>
              <a:bodyPr/>
              <a:lstStyle/>
              <a:p>
                <a:r>
                  <a:rPr lang="en-US">
                    <a:noFill/>
                  </a:rPr>
                  <a:t> </a:t>
                </a:r>
              </a:p>
            </p:txBody>
          </p:sp>
        </mc:Fallback>
      </mc:AlternateContent>
    </p:spTree>
    <p:extLst>
      <p:ext uri="{BB962C8B-B14F-4D97-AF65-F5344CB8AC3E}">
        <p14:creationId xmlns:p14="http://schemas.microsoft.com/office/powerpoint/2010/main" val="3390078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A2696E-D4D3-59DD-B098-A14B272B1B28}"/>
              </a:ext>
            </a:extLst>
          </p:cNvPr>
          <p:cNvSpPr>
            <a:spLocks noGrp="1"/>
          </p:cNvSpPr>
          <p:nvPr>
            <p:ph type="title"/>
          </p:nvPr>
        </p:nvSpPr>
        <p:spPr/>
        <p:txBody>
          <a:bodyPr/>
          <a:lstStyle/>
          <a:p>
            <a:r>
              <a:rPr lang="en-US" dirty="0"/>
              <a:t>2. Sequential minimal optimization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3208932D-F2DC-2953-6A1F-3E62AF8EAB60}"/>
                  </a:ext>
                </a:extLst>
              </p:cNvPr>
              <p:cNvSpPr>
                <a:spLocks noGrp="1"/>
              </p:cNvSpPr>
              <p:nvPr>
                <p:ph idx="1"/>
              </p:nvPr>
            </p:nvSpPr>
            <p:spPr>
              <a:xfrm>
                <a:off x="168812" y="914399"/>
                <a:ext cx="11844997" cy="5176066"/>
              </a:xfrm>
            </p:spPr>
            <p:txBody>
              <a:bodyPr>
                <a:normAutofit/>
              </a:bodyPr>
              <a:lstStyle/>
              <a:p>
                <a:pPr marL="0" marR="0" indent="0" algn="just">
                  <a:spcBef>
                    <a:spcPts val="0"/>
                  </a:spcBef>
                  <a:spcAft>
                    <a:spcPts val="0"/>
                  </a:spcAft>
                  <a:buNone/>
                </a:pPr>
                <a:r>
                  <a:rPr lang="en-US" sz="1900" dirty="0">
                    <a:effectLst/>
                    <a:ea typeface="SimSun" panose="02010600030101010101" pitchFamily="2" charset="-122"/>
                  </a:rPr>
                  <a:t>Equation 2.2 expresses directed corollaries from KKT condition. It is commented on equation 2.2 that if </a:t>
                </a:r>
                <a:r>
                  <a:rPr lang="en-US" sz="1900" i="1" dirty="0" err="1">
                    <a:effectLst/>
                    <a:ea typeface="SimSun" panose="02010600030101010101" pitchFamily="2" charset="-122"/>
                  </a:rPr>
                  <a:t>E</a:t>
                </a:r>
                <a:r>
                  <a:rPr lang="en-US" sz="1900" i="1" baseline="-25000" dirty="0" err="1">
                    <a:effectLst/>
                    <a:ea typeface="SimSun" panose="02010600030101010101" pitchFamily="2" charset="-122"/>
                  </a:rPr>
                  <a:t>i</a:t>
                </a:r>
                <a:r>
                  <a:rPr lang="en-US" sz="1900" dirty="0">
                    <a:effectLst/>
                    <a:ea typeface="SimSun" panose="02010600030101010101" pitchFamily="2" charset="-122"/>
                  </a:rPr>
                  <a:t>=0 and </a:t>
                </a:r>
                <a:r>
                  <a:rPr lang="en-US" sz="1900" i="1" dirty="0" err="1">
                    <a:effectLst/>
                    <a:ea typeface="SimSun" panose="02010600030101010101" pitchFamily="2" charset="-122"/>
                  </a:rPr>
                  <a:t>ξ</a:t>
                </a:r>
                <a:r>
                  <a:rPr lang="en-US" sz="1900" i="1" baseline="-25000" dirty="0" err="1">
                    <a:effectLst/>
                    <a:ea typeface="SimSun" panose="02010600030101010101" pitchFamily="2" charset="-122"/>
                  </a:rPr>
                  <a:t>i</a:t>
                </a:r>
                <a:r>
                  <a:rPr lang="en-US" sz="1900" dirty="0">
                    <a:effectLst/>
                    <a:ea typeface="SimSun" panose="02010600030101010101" pitchFamily="2" charset="-122"/>
                  </a:rPr>
                  <a:t>=0, the KKT condition is satisfied. Therefore, the data points </a:t>
                </a:r>
                <a:r>
                  <a:rPr lang="en-US" sz="1900" i="1" dirty="0">
                    <a:effectLst/>
                    <a:ea typeface="SimSun" panose="02010600030101010101" pitchFamily="2" charset="-122"/>
                  </a:rPr>
                  <a:t>X</a:t>
                </a:r>
                <a:r>
                  <a:rPr lang="en-US" sz="1900" i="1" baseline="-25000" dirty="0">
                    <a:effectLst/>
                    <a:ea typeface="SimSun" panose="02010600030101010101" pitchFamily="2" charset="-122"/>
                  </a:rPr>
                  <a:t>i</a:t>
                </a:r>
                <a:r>
                  <a:rPr lang="en-US" sz="1900" dirty="0">
                    <a:effectLst/>
                    <a:ea typeface="SimSun" panose="02010600030101010101" pitchFamily="2" charset="-122"/>
                  </a:rPr>
                  <a:t> satisfying equation </a:t>
                </a:r>
                <a:r>
                  <a:rPr lang="en-US" sz="1900" i="1" dirty="0" err="1">
                    <a:effectLst/>
                    <a:ea typeface="SimSun" panose="02010600030101010101" pitchFamily="2" charset="-122"/>
                  </a:rPr>
                  <a:t>y</a:t>
                </a:r>
                <a:r>
                  <a:rPr lang="en-US" sz="1900" i="1" baseline="-25000" dirty="0" err="1">
                    <a:effectLst/>
                    <a:ea typeface="SimSun" panose="02010600030101010101" pitchFamily="2" charset="-122"/>
                  </a:rPr>
                  <a:t>i</a:t>
                </a:r>
                <a:r>
                  <a:rPr lang="en-US" sz="1900" i="1" dirty="0" err="1">
                    <a:effectLst/>
                    <a:ea typeface="SimSun" panose="02010600030101010101" pitchFamily="2" charset="-122"/>
                  </a:rPr>
                  <a:t>E</a:t>
                </a:r>
                <a:r>
                  <a:rPr lang="en-US" sz="1900" i="1" baseline="-25000" dirty="0" err="1">
                    <a:effectLst/>
                    <a:ea typeface="SimSun" panose="02010600030101010101" pitchFamily="2" charset="-122"/>
                  </a:rPr>
                  <a:t>i</a:t>
                </a:r>
                <a:r>
                  <a:rPr lang="en-US" sz="1900" i="1" dirty="0">
                    <a:effectLst/>
                    <a:ea typeface="SimSun" panose="02010600030101010101" pitchFamily="2" charset="-122"/>
                  </a:rPr>
                  <a:t>=</a:t>
                </a:r>
                <a:r>
                  <a:rPr lang="en-US" sz="1900" dirty="0">
                    <a:effectLst/>
                    <a:ea typeface="SimSun" panose="02010600030101010101" pitchFamily="2" charset="-122"/>
                  </a:rPr>
                  <a:t>0 (also </a:t>
                </a:r>
                <a:r>
                  <a:rPr lang="en-US" sz="1900" i="1" dirty="0" err="1">
                    <a:effectLst/>
                    <a:ea typeface="SimSun" panose="02010600030101010101" pitchFamily="2" charset="-122"/>
                  </a:rPr>
                  <a:t>E</a:t>
                </a:r>
                <a:r>
                  <a:rPr lang="en-US" sz="1900" i="1" baseline="-25000" dirty="0" err="1">
                    <a:effectLst/>
                    <a:ea typeface="SimSun" panose="02010600030101010101" pitchFamily="2" charset="-122"/>
                  </a:rPr>
                  <a:t>i</a:t>
                </a:r>
                <a:r>
                  <a:rPr lang="en-US" sz="1900" dirty="0">
                    <a:effectLst/>
                    <a:ea typeface="SimSun" panose="02010600030101010101" pitchFamily="2" charset="-122"/>
                  </a:rPr>
                  <a:t>=0 where </a:t>
                </a:r>
                <a:r>
                  <a:rPr lang="en-US" sz="1900" i="1" dirty="0">
                    <a:effectLst/>
                    <a:ea typeface="SimSun" panose="02010600030101010101" pitchFamily="2" charset="-122"/>
                  </a:rPr>
                  <a:t>y</a:t>
                </a:r>
                <a:r>
                  <a:rPr lang="en-US" sz="1900" i="1" baseline="-25000" dirty="0">
                    <a:effectLst/>
                    <a:ea typeface="SimSun" panose="02010600030101010101" pitchFamily="2" charset="-122"/>
                  </a:rPr>
                  <a:t>i</a:t>
                </a:r>
                <a:r>
                  <a:rPr lang="en-US" sz="1900" baseline="30000" dirty="0">
                    <a:effectLst/>
                    <a:ea typeface="SimSun" panose="02010600030101010101" pitchFamily="2" charset="-122"/>
                  </a:rPr>
                  <a:t>2</a:t>
                </a:r>
                <a:r>
                  <a:rPr lang="en-US" sz="1900" dirty="0">
                    <a:effectLst/>
                    <a:ea typeface="SimSun" panose="02010600030101010101" pitchFamily="2" charset="-122"/>
                  </a:rPr>
                  <a:t>=1 and </a:t>
                </a:r>
                <a14:m>
                  <m:oMath xmlns:m="http://schemas.openxmlformats.org/officeDocument/2006/math">
                    <m:r>
                      <a:rPr lang="en-US" sz="1900" i="1">
                        <a:effectLst/>
                        <a:latin typeface="Cambria Math" panose="02040503050406030204" pitchFamily="18" charset="0"/>
                        <a:ea typeface="SimSun" panose="02010600030101010101" pitchFamily="2" charset="-122"/>
                      </a:rPr>
                      <m:t>𝑦</m:t>
                    </m:r>
                    <m:r>
                      <a:rPr lang="en-US" sz="1900" i="1">
                        <a:effectLst/>
                        <a:latin typeface="Cambria Math" panose="02040503050406030204" pitchFamily="18" charset="0"/>
                        <a:ea typeface="SimSun" panose="02010600030101010101" pitchFamily="2" charset="-122"/>
                      </a:rPr>
                      <m:t>=±1</m:t>
                    </m:r>
                  </m:oMath>
                </a14:m>
                <a:r>
                  <a:rPr lang="en-US" sz="1900" dirty="0">
                    <a:effectLst/>
                    <a:ea typeface="SimSun" panose="02010600030101010101" pitchFamily="2" charset="-122"/>
                  </a:rPr>
                  <a:t>) lie on the margin, also lie on the two parallel hyperplanes, when they contribute to formulation of the normal vector </a:t>
                </a:r>
                <a14:m>
                  <m:oMath xmlns:m="http://schemas.openxmlformats.org/officeDocument/2006/math">
                    <m:sSup>
                      <m:sSupPr>
                        <m:ctrlPr>
                          <a:rPr lang="en-US" sz="1900" i="1">
                            <a:effectLst/>
                            <a:latin typeface="Cambria Math" panose="02040503050406030204" pitchFamily="18" charset="0"/>
                          </a:rPr>
                        </m:ctrlPr>
                      </m:sSupPr>
                      <m:e>
                        <m:r>
                          <a:rPr lang="en-US" sz="1900" i="1">
                            <a:effectLst/>
                            <a:latin typeface="Cambria Math" panose="02040503050406030204" pitchFamily="18" charset="0"/>
                            <a:ea typeface="SimSun" panose="02010600030101010101" pitchFamily="2" charset="-122"/>
                          </a:rPr>
                          <m:t>𝑊</m:t>
                        </m:r>
                      </m:e>
                      <m:sup>
                        <m:r>
                          <a:rPr lang="en-US" sz="1900" i="1">
                            <a:effectLst/>
                            <a:latin typeface="Cambria Math" panose="02040503050406030204" pitchFamily="18" charset="0"/>
                            <a:ea typeface="SimSun" panose="02010600030101010101" pitchFamily="2" charset="-122"/>
                          </a:rPr>
                          <m:t>∗</m:t>
                        </m:r>
                      </m:sup>
                    </m:sSup>
                    <m:r>
                      <a:rPr lang="en-US" sz="1900" i="1">
                        <a:effectLst/>
                        <a:latin typeface="Cambria Math" panose="02040503050406030204" pitchFamily="18" charset="0"/>
                        <a:ea typeface="SimSun" panose="02010600030101010101" pitchFamily="2" charset="-122"/>
                      </a:rPr>
                      <m:t>=</m:t>
                    </m:r>
                    <m:nary>
                      <m:naryPr>
                        <m:chr m:val="∑"/>
                        <m:limLoc m:val="undOvr"/>
                        <m:ctrlPr>
                          <a:rPr lang="en-US" sz="1900" i="1">
                            <a:effectLst/>
                            <a:latin typeface="Cambria Math" panose="02040503050406030204" pitchFamily="18" charset="0"/>
                          </a:rPr>
                        </m:ctrlPr>
                      </m:naryPr>
                      <m:sub>
                        <m:r>
                          <a:rPr lang="en-US" sz="1900" i="1">
                            <a:effectLst/>
                            <a:latin typeface="Cambria Math" panose="02040503050406030204" pitchFamily="18" charset="0"/>
                            <a:ea typeface="SimSun" panose="02010600030101010101" pitchFamily="2" charset="-122"/>
                          </a:rPr>
                          <m:t>𝑖</m:t>
                        </m:r>
                        <m:r>
                          <a:rPr lang="en-US" sz="1900" i="1">
                            <a:effectLst/>
                            <a:latin typeface="Cambria Math" panose="02040503050406030204" pitchFamily="18" charset="0"/>
                            <a:ea typeface="SimSun" panose="02010600030101010101" pitchFamily="2" charset="-122"/>
                          </a:rPr>
                          <m:t>=1</m:t>
                        </m:r>
                      </m:sub>
                      <m:sup>
                        <m:r>
                          <a:rPr lang="en-US" sz="1900" i="1">
                            <a:effectLst/>
                            <a:latin typeface="Cambria Math" panose="02040503050406030204" pitchFamily="18" charset="0"/>
                            <a:ea typeface="SimSun" panose="02010600030101010101" pitchFamily="2" charset="-122"/>
                          </a:rPr>
                          <m:t>𝑛</m:t>
                        </m:r>
                      </m:sup>
                      <m:e>
                        <m:sSub>
                          <m:sSubPr>
                            <m:ctrlPr>
                              <a:rPr lang="en-US" sz="1900" i="1">
                                <a:effectLst/>
                                <a:latin typeface="Cambria Math" panose="02040503050406030204" pitchFamily="18" charset="0"/>
                              </a:rPr>
                            </m:ctrlPr>
                          </m:sSubPr>
                          <m:e>
                            <m:r>
                              <a:rPr lang="en-US" sz="1900" i="1">
                                <a:effectLst/>
                                <a:latin typeface="Cambria Math" panose="02040503050406030204" pitchFamily="18" charset="0"/>
                                <a:ea typeface="SimSun" panose="02010600030101010101" pitchFamily="2" charset="-122"/>
                              </a:rPr>
                              <m:t>𝜆</m:t>
                            </m:r>
                          </m:e>
                          <m:sub>
                            <m:r>
                              <a:rPr lang="en-US" sz="1900" i="1">
                                <a:effectLst/>
                                <a:latin typeface="Cambria Math" panose="02040503050406030204" pitchFamily="18" charset="0"/>
                                <a:ea typeface="SimSun" panose="02010600030101010101" pitchFamily="2" charset="-122"/>
                              </a:rPr>
                              <m:t>𝑖</m:t>
                            </m:r>
                          </m:sub>
                        </m:sSub>
                        <m:sSub>
                          <m:sSubPr>
                            <m:ctrlPr>
                              <a:rPr lang="en-US" sz="1900" i="1">
                                <a:effectLst/>
                                <a:latin typeface="Cambria Math" panose="02040503050406030204" pitchFamily="18" charset="0"/>
                              </a:rPr>
                            </m:ctrlPr>
                          </m:sSubPr>
                          <m:e>
                            <m:r>
                              <a:rPr lang="en-US" sz="1900" i="1">
                                <a:effectLst/>
                                <a:latin typeface="Cambria Math" panose="02040503050406030204" pitchFamily="18" charset="0"/>
                                <a:ea typeface="SimSun" panose="02010600030101010101" pitchFamily="2" charset="-122"/>
                              </a:rPr>
                              <m:t>𝑦</m:t>
                            </m:r>
                          </m:e>
                          <m:sub>
                            <m:r>
                              <a:rPr lang="en-US" sz="1900" i="1">
                                <a:effectLst/>
                                <a:latin typeface="Cambria Math" panose="02040503050406030204" pitchFamily="18" charset="0"/>
                                <a:ea typeface="SimSun" panose="02010600030101010101" pitchFamily="2" charset="-122"/>
                              </a:rPr>
                              <m:t>𝑖</m:t>
                            </m:r>
                          </m:sub>
                        </m:sSub>
                        <m:sSub>
                          <m:sSubPr>
                            <m:ctrlPr>
                              <a:rPr lang="en-US" sz="1900" i="1">
                                <a:effectLst/>
                                <a:latin typeface="Cambria Math" panose="02040503050406030204" pitchFamily="18" charset="0"/>
                              </a:rPr>
                            </m:ctrlPr>
                          </m:sSubPr>
                          <m:e>
                            <m:r>
                              <a:rPr lang="en-US" sz="1900" i="1">
                                <a:effectLst/>
                                <a:latin typeface="Cambria Math" panose="02040503050406030204" pitchFamily="18" charset="0"/>
                                <a:ea typeface="SimSun" panose="02010600030101010101" pitchFamily="2" charset="-122"/>
                              </a:rPr>
                              <m:t>𝑋</m:t>
                            </m:r>
                          </m:e>
                          <m:sub>
                            <m:r>
                              <a:rPr lang="en-US" sz="1900" i="1">
                                <a:effectLst/>
                                <a:latin typeface="Cambria Math" panose="02040503050406030204" pitchFamily="18" charset="0"/>
                                <a:ea typeface="SimSun" panose="02010600030101010101" pitchFamily="2" charset="-122"/>
                              </a:rPr>
                              <m:t>𝑖</m:t>
                            </m:r>
                          </m:sub>
                        </m:sSub>
                      </m:e>
                    </m:nary>
                  </m:oMath>
                </a14:m>
                <a:r>
                  <a:rPr lang="en-US" sz="1900" dirty="0">
                    <a:effectLst/>
                    <a:ea typeface="SimSun" panose="02010600030101010101" pitchFamily="2" charset="-122"/>
                  </a:rPr>
                  <a:t>. These points </a:t>
                </a:r>
                <a:r>
                  <a:rPr lang="en-US" sz="1900" i="1" dirty="0">
                    <a:effectLst/>
                    <a:ea typeface="SimSun" panose="02010600030101010101" pitchFamily="2" charset="-122"/>
                  </a:rPr>
                  <a:t>X</a:t>
                </a:r>
                <a:r>
                  <a:rPr lang="en-US" sz="1900" i="1" baseline="-25000" dirty="0">
                    <a:effectLst/>
                    <a:ea typeface="SimSun" panose="02010600030101010101" pitchFamily="2" charset="-122"/>
                  </a:rPr>
                  <a:t>i</a:t>
                </a:r>
                <a:r>
                  <a:rPr lang="en-US" sz="1900" dirty="0">
                    <a:effectLst/>
                    <a:ea typeface="SimSun" panose="02010600030101010101" pitchFamily="2" charset="-122"/>
                  </a:rPr>
                  <a:t> are called </a:t>
                </a:r>
                <a:r>
                  <a:rPr lang="en-US" sz="1900" i="1" dirty="0">
                    <a:effectLst/>
                    <a:ea typeface="SimSun" panose="02010600030101010101" pitchFamily="2" charset="-122"/>
                  </a:rPr>
                  <a:t>support vectors</a:t>
                </a:r>
                <a:r>
                  <a:rPr lang="en-US" sz="1900" dirty="0">
                    <a:effectLst/>
                    <a:ea typeface="SimSun" panose="02010600030101010101" pitchFamily="2" charset="-122"/>
                  </a:rPr>
                  <a:t>. According to KKT condition specified by equation 2.1, support vectors are always associated with non-zero Lagrange multipliers such that 0&lt;</a:t>
                </a:r>
                <a:r>
                  <a:rPr lang="en-US" sz="1900" i="1" dirty="0" err="1">
                    <a:effectLst/>
                    <a:ea typeface="SimSun" panose="02010600030101010101" pitchFamily="2" charset="-122"/>
                  </a:rPr>
                  <a:t>λ</a:t>
                </a:r>
                <a:r>
                  <a:rPr lang="en-US" sz="1900" i="1" baseline="-25000" dirty="0" err="1">
                    <a:effectLst/>
                    <a:ea typeface="SimSun" panose="02010600030101010101" pitchFamily="2" charset="-122"/>
                  </a:rPr>
                  <a:t>i</a:t>
                </a:r>
                <a:r>
                  <a:rPr lang="en-US" sz="1900" dirty="0">
                    <a:effectLst/>
                    <a:ea typeface="SimSun" panose="02010600030101010101" pitchFamily="2" charset="-122"/>
                  </a:rPr>
                  <a:t>&lt;</a:t>
                </a:r>
                <a:r>
                  <a:rPr lang="en-US" sz="1900" i="1" dirty="0">
                    <a:effectLst/>
                    <a:ea typeface="SimSun" panose="02010600030101010101" pitchFamily="2" charset="-122"/>
                  </a:rPr>
                  <a:t>C</a:t>
                </a:r>
                <a:r>
                  <a:rPr lang="en-US" sz="1900" dirty="0">
                    <a:effectLst/>
                    <a:ea typeface="SimSun" panose="02010600030101010101" pitchFamily="2" charset="-122"/>
                  </a:rPr>
                  <a:t> because they will not contribute to the normal vector </a:t>
                </a:r>
                <a14:m>
                  <m:oMath xmlns:m="http://schemas.openxmlformats.org/officeDocument/2006/math">
                    <m:sSup>
                      <m:sSupPr>
                        <m:ctrlPr>
                          <a:rPr lang="en-US" sz="1900" i="1">
                            <a:effectLst/>
                            <a:latin typeface="Cambria Math" panose="02040503050406030204" pitchFamily="18" charset="0"/>
                          </a:rPr>
                        </m:ctrlPr>
                      </m:sSupPr>
                      <m:e>
                        <m:r>
                          <a:rPr lang="en-US" sz="1900" i="1">
                            <a:effectLst/>
                            <a:latin typeface="Cambria Math" panose="02040503050406030204" pitchFamily="18" charset="0"/>
                            <a:ea typeface="SimSun" panose="02010600030101010101" pitchFamily="2" charset="-122"/>
                          </a:rPr>
                          <m:t>𝑊</m:t>
                        </m:r>
                      </m:e>
                      <m:sup>
                        <m:r>
                          <a:rPr lang="en-US" sz="1900" i="1">
                            <a:effectLst/>
                            <a:latin typeface="Cambria Math" panose="02040503050406030204" pitchFamily="18" charset="0"/>
                            <a:ea typeface="SimSun" panose="02010600030101010101" pitchFamily="2" charset="-122"/>
                          </a:rPr>
                          <m:t>∗</m:t>
                        </m:r>
                      </m:sup>
                    </m:sSup>
                    <m:r>
                      <a:rPr lang="en-US" sz="1900" i="1">
                        <a:effectLst/>
                        <a:latin typeface="Cambria Math" panose="02040503050406030204" pitchFamily="18" charset="0"/>
                        <a:ea typeface="SimSun" panose="02010600030101010101" pitchFamily="2" charset="-122"/>
                      </a:rPr>
                      <m:t>=</m:t>
                    </m:r>
                    <m:nary>
                      <m:naryPr>
                        <m:chr m:val="∑"/>
                        <m:limLoc m:val="undOvr"/>
                        <m:ctrlPr>
                          <a:rPr lang="en-US" sz="1900" i="1">
                            <a:effectLst/>
                            <a:latin typeface="Cambria Math" panose="02040503050406030204" pitchFamily="18" charset="0"/>
                          </a:rPr>
                        </m:ctrlPr>
                      </m:naryPr>
                      <m:sub>
                        <m:r>
                          <a:rPr lang="en-US" sz="1900" i="1">
                            <a:effectLst/>
                            <a:latin typeface="Cambria Math" panose="02040503050406030204" pitchFamily="18" charset="0"/>
                            <a:ea typeface="SimSun" panose="02010600030101010101" pitchFamily="2" charset="-122"/>
                          </a:rPr>
                          <m:t>𝑖</m:t>
                        </m:r>
                        <m:r>
                          <a:rPr lang="en-US" sz="1900" i="1">
                            <a:effectLst/>
                            <a:latin typeface="Cambria Math" panose="02040503050406030204" pitchFamily="18" charset="0"/>
                            <a:ea typeface="SimSun" panose="02010600030101010101" pitchFamily="2" charset="-122"/>
                          </a:rPr>
                          <m:t>=1</m:t>
                        </m:r>
                      </m:sub>
                      <m:sup>
                        <m:r>
                          <a:rPr lang="en-US" sz="1900" i="1">
                            <a:effectLst/>
                            <a:latin typeface="Cambria Math" panose="02040503050406030204" pitchFamily="18" charset="0"/>
                            <a:ea typeface="SimSun" panose="02010600030101010101" pitchFamily="2" charset="-122"/>
                          </a:rPr>
                          <m:t>𝑛</m:t>
                        </m:r>
                      </m:sup>
                      <m:e>
                        <m:sSub>
                          <m:sSubPr>
                            <m:ctrlPr>
                              <a:rPr lang="en-US" sz="1900" i="1">
                                <a:effectLst/>
                                <a:latin typeface="Cambria Math" panose="02040503050406030204" pitchFamily="18" charset="0"/>
                              </a:rPr>
                            </m:ctrlPr>
                          </m:sSubPr>
                          <m:e>
                            <m:r>
                              <a:rPr lang="en-US" sz="1900" i="1">
                                <a:effectLst/>
                                <a:latin typeface="Cambria Math" panose="02040503050406030204" pitchFamily="18" charset="0"/>
                                <a:ea typeface="SimSun" panose="02010600030101010101" pitchFamily="2" charset="-122"/>
                              </a:rPr>
                              <m:t>𝜆</m:t>
                            </m:r>
                          </m:e>
                          <m:sub>
                            <m:r>
                              <a:rPr lang="en-US" sz="1900" i="1">
                                <a:effectLst/>
                                <a:latin typeface="Cambria Math" panose="02040503050406030204" pitchFamily="18" charset="0"/>
                                <a:ea typeface="SimSun" panose="02010600030101010101" pitchFamily="2" charset="-122"/>
                              </a:rPr>
                              <m:t>𝑖</m:t>
                            </m:r>
                          </m:sub>
                        </m:sSub>
                        <m:sSub>
                          <m:sSubPr>
                            <m:ctrlPr>
                              <a:rPr lang="en-US" sz="1900" i="1">
                                <a:effectLst/>
                                <a:latin typeface="Cambria Math" panose="02040503050406030204" pitchFamily="18" charset="0"/>
                              </a:rPr>
                            </m:ctrlPr>
                          </m:sSubPr>
                          <m:e>
                            <m:r>
                              <a:rPr lang="en-US" sz="1900" i="1">
                                <a:effectLst/>
                                <a:latin typeface="Cambria Math" panose="02040503050406030204" pitchFamily="18" charset="0"/>
                                <a:ea typeface="SimSun" panose="02010600030101010101" pitchFamily="2" charset="-122"/>
                              </a:rPr>
                              <m:t>𝑦</m:t>
                            </m:r>
                          </m:e>
                          <m:sub>
                            <m:r>
                              <a:rPr lang="en-US" sz="1900" i="1">
                                <a:effectLst/>
                                <a:latin typeface="Cambria Math" panose="02040503050406030204" pitchFamily="18" charset="0"/>
                                <a:ea typeface="SimSun" panose="02010600030101010101" pitchFamily="2" charset="-122"/>
                              </a:rPr>
                              <m:t>𝑖</m:t>
                            </m:r>
                          </m:sub>
                        </m:sSub>
                        <m:sSub>
                          <m:sSubPr>
                            <m:ctrlPr>
                              <a:rPr lang="en-US" sz="1900" i="1">
                                <a:effectLst/>
                                <a:latin typeface="Cambria Math" panose="02040503050406030204" pitchFamily="18" charset="0"/>
                              </a:rPr>
                            </m:ctrlPr>
                          </m:sSubPr>
                          <m:e>
                            <m:r>
                              <a:rPr lang="en-US" sz="1900" i="1">
                                <a:effectLst/>
                                <a:latin typeface="Cambria Math" panose="02040503050406030204" pitchFamily="18" charset="0"/>
                                <a:ea typeface="SimSun" panose="02010600030101010101" pitchFamily="2" charset="-122"/>
                              </a:rPr>
                              <m:t>𝑋</m:t>
                            </m:r>
                          </m:e>
                          <m:sub>
                            <m:r>
                              <a:rPr lang="en-US" sz="1900" i="1">
                                <a:effectLst/>
                                <a:latin typeface="Cambria Math" panose="02040503050406030204" pitchFamily="18" charset="0"/>
                                <a:ea typeface="SimSun" panose="02010600030101010101" pitchFamily="2" charset="-122"/>
                              </a:rPr>
                              <m:t>𝑖</m:t>
                            </m:r>
                          </m:sub>
                        </m:sSub>
                      </m:e>
                    </m:nary>
                  </m:oMath>
                </a14:m>
                <a:r>
                  <a:rPr lang="en-US" sz="1900" dirty="0">
                    <a:effectLst/>
                    <a:ea typeface="SimSun" panose="02010600030101010101" pitchFamily="2" charset="-122"/>
                  </a:rPr>
                  <a:t> if their </a:t>
                </a:r>
                <a:r>
                  <a:rPr lang="en-US" sz="1900" i="1" dirty="0" err="1">
                    <a:effectLst/>
                    <a:ea typeface="SimSun" panose="02010600030101010101" pitchFamily="2" charset="-122"/>
                  </a:rPr>
                  <a:t>λ</a:t>
                </a:r>
                <a:r>
                  <a:rPr lang="en-US" sz="1900" i="1" baseline="-25000" dirty="0" err="1">
                    <a:effectLst/>
                    <a:ea typeface="SimSun" panose="02010600030101010101" pitchFamily="2" charset="-122"/>
                  </a:rPr>
                  <a:t>i</a:t>
                </a:r>
                <a:r>
                  <a:rPr lang="en-US" sz="1900" dirty="0">
                    <a:effectLst/>
                    <a:ea typeface="SimSun" panose="02010600030101010101" pitchFamily="2" charset="-122"/>
                  </a:rPr>
                  <a:t> are zero or </a:t>
                </a:r>
                <a:r>
                  <a:rPr lang="en-US" sz="1900" i="1" dirty="0">
                    <a:effectLst/>
                    <a:ea typeface="SimSun" panose="02010600030101010101" pitchFamily="2" charset="-122"/>
                  </a:rPr>
                  <a:t>C</a:t>
                </a:r>
                <a:r>
                  <a:rPr lang="en-US" sz="1900" dirty="0">
                    <a:effectLst/>
                    <a:ea typeface="SimSun" panose="02010600030101010101" pitchFamily="2" charset="-122"/>
                  </a:rPr>
                  <a:t>. Note, errors </a:t>
                </a:r>
                <a:r>
                  <a:rPr lang="en-US" sz="1900" i="1" dirty="0" err="1">
                    <a:effectLst/>
                    <a:ea typeface="SimSun" panose="02010600030101010101" pitchFamily="2" charset="-122"/>
                  </a:rPr>
                  <a:t>ξ</a:t>
                </a:r>
                <a:r>
                  <a:rPr lang="en-US" sz="1900" i="1" baseline="-25000" dirty="0" err="1">
                    <a:effectLst/>
                    <a:ea typeface="SimSun" panose="02010600030101010101" pitchFamily="2" charset="-122"/>
                  </a:rPr>
                  <a:t>i</a:t>
                </a:r>
                <a:r>
                  <a:rPr lang="en-US" sz="1900" dirty="0">
                    <a:effectLst/>
                    <a:ea typeface="SimSun" panose="02010600030101010101" pitchFamily="2" charset="-122"/>
                  </a:rPr>
                  <a:t> of support vectors are 0 because of the complementary slackness, </a:t>
                </a:r>
                <a:r>
                  <a:rPr lang="en-US" sz="1900" i="1" dirty="0" err="1">
                    <a:effectLst/>
                    <a:ea typeface="SimSun" panose="02010600030101010101" pitchFamily="2" charset="-122"/>
                  </a:rPr>
                  <a:t>λ</a:t>
                </a:r>
                <a:r>
                  <a:rPr lang="en-US" sz="1900" i="1" baseline="-25000" dirty="0" err="1">
                    <a:effectLst/>
                    <a:ea typeface="SimSun" panose="02010600030101010101" pitchFamily="2" charset="-122"/>
                  </a:rPr>
                  <a:t>i</a:t>
                </a:r>
                <a:r>
                  <a:rPr lang="en-US" sz="1900" dirty="0">
                    <a:effectLst/>
                    <a:ea typeface="SimSun" panose="02010600030101010101" pitchFamily="2" charset="-122"/>
                  </a:rPr>
                  <a:t>&gt;0, and </a:t>
                </a:r>
                <a:r>
                  <a:rPr lang="en-US" sz="1900" i="1" dirty="0" err="1">
                    <a:effectLst/>
                    <a:ea typeface="SimSun" panose="02010600030101010101" pitchFamily="2" charset="-122"/>
                  </a:rPr>
                  <a:t>E</a:t>
                </a:r>
                <a:r>
                  <a:rPr lang="en-US" sz="1900" i="1" baseline="-25000" dirty="0" err="1">
                    <a:effectLst/>
                    <a:ea typeface="SimSun" panose="02010600030101010101" pitchFamily="2" charset="-122"/>
                  </a:rPr>
                  <a:t>i</a:t>
                </a:r>
                <a:r>
                  <a:rPr lang="en-US" sz="1900" i="1" dirty="0">
                    <a:effectLst/>
                    <a:ea typeface="SimSun" panose="02010600030101010101" pitchFamily="2" charset="-122"/>
                  </a:rPr>
                  <a:t>=</a:t>
                </a:r>
                <a:r>
                  <a:rPr lang="en-US" sz="1900" dirty="0">
                    <a:effectLst/>
                    <a:ea typeface="SimSun" panose="02010600030101010101" pitchFamily="2" charset="-122"/>
                  </a:rPr>
                  <a:t>0. When </a:t>
                </a:r>
                <a:r>
                  <a:rPr lang="en-US" sz="1900" i="1" dirty="0" err="1">
                    <a:effectLst/>
                    <a:ea typeface="SimSun" panose="02010600030101010101" pitchFamily="2" charset="-122"/>
                  </a:rPr>
                  <a:t>ξ</a:t>
                </a:r>
                <a:r>
                  <a:rPr lang="en-US" sz="1900" i="1" baseline="-25000" dirty="0" err="1">
                    <a:effectLst/>
                    <a:ea typeface="SimSun" panose="02010600030101010101" pitchFamily="2" charset="-122"/>
                  </a:rPr>
                  <a:t>i</a:t>
                </a:r>
                <a:r>
                  <a:rPr lang="en-US" sz="1900" dirty="0">
                    <a:effectLst/>
                    <a:ea typeface="SimSun" panose="02010600030101010101" pitchFamily="2" charset="-122"/>
                  </a:rPr>
                  <a:t>=0 then </a:t>
                </a:r>
                <a:r>
                  <a:rPr lang="en-US" sz="1900" i="1" dirty="0" err="1">
                    <a:effectLst/>
                    <a:ea typeface="SimSun" panose="02010600030101010101" pitchFamily="2" charset="-122"/>
                  </a:rPr>
                  <a:t>μ</a:t>
                </a:r>
                <a:r>
                  <a:rPr lang="en-US" sz="1900" i="1" baseline="-25000" dirty="0" err="1">
                    <a:effectLst/>
                    <a:ea typeface="SimSun" panose="02010600030101010101" pitchFamily="2" charset="-122"/>
                  </a:rPr>
                  <a:t>i</a:t>
                </a:r>
                <a:r>
                  <a:rPr lang="en-US" sz="1900" dirty="0">
                    <a:effectLst/>
                    <a:ea typeface="SimSun" panose="02010600030101010101" pitchFamily="2" charset="-122"/>
                  </a:rPr>
                  <a:t> can be positive from equation </a:t>
                </a:r>
                <a:r>
                  <a:rPr lang="en-US" sz="1900" i="1" dirty="0" err="1">
                    <a:effectLst/>
                    <a:ea typeface="SimSun" panose="02010600030101010101" pitchFamily="2" charset="-122"/>
                  </a:rPr>
                  <a:t>μ</a:t>
                </a:r>
                <a:r>
                  <a:rPr lang="en-US" sz="1900" i="1" baseline="-25000" dirty="0" err="1">
                    <a:effectLst/>
                    <a:ea typeface="SimSun" panose="02010600030101010101" pitchFamily="2" charset="-122"/>
                  </a:rPr>
                  <a:t>i</a:t>
                </a:r>
                <a:r>
                  <a:rPr lang="en-US" sz="1900" i="1" dirty="0" err="1">
                    <a:effectLst/>
                    <a:ea typeface="SimSun" panose="02010600030101010101" pitchFamily="2" charset="-122"/>
                  </a:rPr>
                  <a:t>ξ</a:t>
                </a:r>
                <a:r>
                  <a:rPr lang="en-US" sz="1900" i="1" baseline="-25000" dirty="0" err="1">
                    <a:effectLst/>
                    <a:ea typeface="SimSun" panose="02010600030101010101" pitchFamily="2" charset="-122"/>
                  </a:rPr>
                  <a:t>i</a:t>
                </a:r>
                <a:r>
                  <a:rPr lang="en-US" sz="1900" dirty="0">
                    <a:effectLst/>
                    <a:ea typeface="SimSun" panose="02010600030101010101" pitchFamily="2" charset="-122"/>
                  </a:rPr>
                  <a:t> = 0, which can violate the equation </a:t>
                </a:r>
                <a:r>
                  <a:rPr lang="en-US" sz="1900" i="1" dirty="0" err="1">
                    <a:effectLst/>
                    <a:ea typeface="SimSun" panose="02010600030101010101" pitchFamily="2" charset="-122"/>
                  </a:rPr>
                  <a:t>λ</a:t>
                </a:r>
                <a:r>
                  <a:rPr lang="en-US" sz="1900" i="1" baseline="-25000" dirty="0" err="1">
                    <a:effectLst/>
                    <a:ea typeface="SimSun" panose="02010600030101010101" pitchFamily="2" charset="-122"/>
                  </a:rPr>
                  <a:t>i</a:t>
                </a:r>
                <a:r>
                  <a:rPr lang="en-US" sz="1900" dirty="0">
                    <a:effectLst/>
                    <a:ea typeface="SimSun" panose="02010600030101010101" pitchFamily="2" charset="-122"/>
                  </a:rPr>
                  <a:t> = </a:t>
                </a:r>
                <a:r>
                  <a:rPr lang="en-US" sz="1900" i="1" dirty="0">
                    <a:effectLst/>
                    <a:ea typeface="SimSun" panose="02010600030101010101" pitchFamily="2" charset="-122"/>
                  </a:rPr>
                  <a:t>C</a:t>
                </a:r>
                <a:r>
                  <a:rPr lang="en-US" sz="1900" dirty="0">
                    <a:effectLst/>
                    <a:ea typeface="SimSun" panose="02010600030101010101" pitchFamily="2" charset="-122"/>
                  </a:rPr>
                  <a:t> – </a:t>
                </a:r>
                <a:r>
                  <a:rPr lang="en-US" sz="1900" i="1" dirty="0" err="1">
                    <a:effectLst/>
                    <a:ea typeface="SimSun" panose="02010600030101010101" pitchFamily="2" charset="-122"/>
                  </a:rPr>
                  <a:t>μ</a:t>
                </a:r>
                <a:r>
                  <a:rPr lang="en-US" sz="1900" i="1" baseline="-25000" dirty="0" err="1">
                    <a:effectLst/>
                    <a:ea typeface="SimSun" panose="02010600030101010101" pitchFamily="2" charset="-122"/>
                  </a:rPr>
                  <a:t>i</a:t>
                </a:r>
                <a:r>
                  <a:rPr lang="en-US" sz="1900" dirty="0">
                    <a:effectLst/>
                    <a:ea typeface="SimSun" panose="02010600030101010101" pitchFamily="2" charset="-122"/>
                  </a:rPr>
                  <a:t> if </a:t>
                </a:r>
                <a:r>
                  <a:rPr lang="en-US" sz="1900" i="1" dirty="0" err="1">
                    <a:effectLst/>
                    <a:ea typeface="SimSun" panose="02010600030101010101" pitchFamily="2" charset="-122"/>
                  </a:rPr>
                  <a:t>λ</a:t>
                </a:r>
                <a:r>
                  <a:rPr lang="en-US" sz="1900" i="1" baseline="-25000" dirty="0" err="1">
                    <a:effectLst/>
                    <a:ea typeface="SimSun" panose="02010600030101010101" pitchFamily="2" charset="-122"/>
                  </a:rPr>
                  <a:t>i</a:t>
                </a:r>
                <a:r>
                  <a:rPr lang="en-US" sz="1900" dirty="0">
                    <a:effectLst/>
                    <a:ea typeface="SimSun" panose="02010600030101010101" pitchFamily="2" charset="-122"/>
                  </a:rPr>
                  <a:t>=</a:t>
                </a:r>
                <a:r>
                  <a:rPr lang="en-US" sz="1900" i="1" dirty="0">
                    <a:effectLst/>
                    <a:ea typeface="SimSun" panose="02010600030101010101" pitchFamily="2" charset="-122"/>
                  </a:rPr>
                  <a:t>C</a:t>
                </a:r>
                <a:r>
                  <a:rPr lang="en-US" sz="1900" dirty="0">
                    <a:effectLst/>
                    <a:ea typeface="SimSun" panose="02010600030101010101" pitchFamily="2" charset="-122"/>
                  </a:rPr>
                  <a:t>. Such Lagrange multipliers 0&lt;</a:t>
                </a:r>
                <a:r>
                  <a:rPr lang="en-US" sz="1900" i="1" dirty="0" err="1">
                    <a:effectLst/>
                    <a:ea typeface="SimSun" panose="02010600030101010101" pitchFamily="2" charset="-122"/>
                  </a:rPr>
                  <a:t>λ</a:t>
                </a:r>
                <a:r>
                  <a:rPr lang="en-US" sz="1900" i="1" baseline="-25000" dirty="0" err="1">
                    <a:effectLst/>
                    <a:ea typeface="SimSun" panose="02010600030101010101" pitchFamily="2" charset="-122"/>
                  </a:rPr>
                  <a:t>i</a:t>
                </a:r>
                <a:r>
                  <a:rPr lang="en-US" sz="1900" dirty="0">
                    <a:effectLst/>
                    <a:ea typeface="SimSun" panose="02010600030101010101" pitchFamily="2" charset="-122"/>
                  </a:rPr>
                  <a:t>&lt;</a:t>
                </a:r>
                <a:r>
                  <a:rPr lang="en-US" sz="1900" i="1" dirty="0">
                    <a:effectLst/>
                    <a:ea typeface="SimSun" panose="02010600030101010101" pitchFamily="2" charset="-122"/>
                  </a:rPr>
                  <a:t>C</a:t>
                </a:r>
                <a:r>
                  <a:rPr lang="en-US" sz="1900" dirty="0">
                    <a:effectLst/>
                    <a:ea typeface="SimSun" panose="02010600030101010101" pitchFamily="2" charset="-122"/>
                  </a:rPr>
                  <a:t> are also called non-boundary multipliers because they are not bounds such as 0 and </a:t>
                </a:r>
                <a:r>
                  <a:rPr lang="en-US" sz="1900" i="1" dirty="0">
                    <a:effectLst/>
                    <a:ea typeface="SimSun" panose="02010600030101010101" pitchFamily="2" charset="-122"/>
                  </a:rPr>
                  <a:t>C</a:t>
                </a:r>
                <a:r>
                  <a:rPr lang="en-US" sz="1900" dirty="0">
                    <a:effectLst/>
                    <a:ea typeface="SimSun" panose="02010600030101010101" pitchFamily="2" charset="-122"/>
                  </a:rPr>
                  <a:t>. So, support vectors are also known as </a:t>
                </a:r>
                <a:r>
                  <a:rPr lang="en-US" sz="1900" i="1" dirty="0">
                    <a:effectLst/>
                    <a:ea typeface="SimSun" panose="02010600030101010101" pitchFamily="2" charset="-122"/>
                  </a:rPr>
                  <a:t>non-boundary </a:t>
                </a:r>
                <a:r>
                  <a:rPr lang="en-US" sz="1900" dirty="0">
                    <a:effectLst/>
                    <a:ea typeface="SimSun" panose="02010600030101010101" pitchFamily="2" charset="-122"/>
                  </a:rPr>
                  <a:t>data points. It is easy to infer from equation 1.8:</a:t>
                </a: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sSup>
                        <m:sSupPr>
                          <m:ctrlPr>
                            <a:rPr lang="en-US" sz="1900" i="1">
                              <a:effectLst/>
                              <a:latin typeface="Cambria Math" panose="02040503050406030204" pitchFamily="18" charset="0"/>
                              <a:ea typeface="SimSun" panose="02010600030101010101" pitchFamily="2" charset="-122"/>
                            </a:rPr>
                          </m:ctrlPr>
                        </m:sSupPr>
                        <m:e>
                          <m:r>
                            <a:rPr lang="en-US" sz="1900" i="1">
                              <a:effectLst/>
                              <a:latin typeface="Cambria Math" panose="02040503050406030204" pitchFamily="18" charset="0"/>
                              <a:ea typeface="SimSun" panose="02010600030101010101" pitchFamily="2" charset="-122"/>
                            </a:rPr>
                            <m:t>𝑊</m:t>
                          </m:r>
                        </m:e>
                        <m:sup>
                          <m:r>
                            <a:rPr lang="en-US" sz="1900" i="1">
                              <a:effectLst/>
                              <a:latin typeface="Cambria Math" panose="02040503050406030204" pitchFamily="18" charset="0"/>
                              <a:ea typeface="SimSun" panose="02010600030101010101" pitchFamily="2" charset="-122"/>
                            </a:rPr>
                            <m:t>∗</m:t>
                          </m:r>
                        </m:sup>
                      </m:sSup>
                      <m:r>
                        <a:rPr lang="en-US" sz="1900" i="1">
                          <a:effectLst/>
                          <a:latin typeface="Cambria Math" panose="02040503050406030204" pitchFamily="18" charset="0"/>
                          <a:ea typeface="SimSun" panose="02010600030101010101" pitchFamily="2" charset="-122"/>
                        </a:rPr>
                        <m:t>=</m:t>
                      </m:r>
                      <m:nary>
                        <m:naryPr>
                          <m:chr m:val="∑"/>
                          <m:limLoc m:val="undOvr"/>
                          <m:ctrlPr>
                            <a:rPr lang="en-US" sz="1900" i="1">
                              <a:effectLst/>
                              <a:latin typeface="Cambria Math" panose="02040503050406030204" pitchFamily="18" charset="0"/>
                              <a:ea typeface="SimSun" panose="02010600030101010101" pitchFamily="2" charset="-122"/>
                            </a:rPr>
                          </m:ctrlPr>
                        </m:naryPr>
                        <m:sub>
                          <m:r>
                            <a:rPr lang="en-US" sz="1900" i="1">
                              <a:effectLst/>
                              <a:latin typeface="Cambria Math" panose="02040503050406030204" pitchFamily="18" charset="0"/>
                              <a:ea typeface="SimSun" panose="02010600030101010101" pitchFamily="2" charset="-122"/>
                            </a:rPr>
                            <m:t>𝑖</m:t>
                          </m:r>
                          <m:r>
                            <a:rPr lang="en-US" sz="1900" i="1">
                              <a:effectLst/>
                              <a:latin typeface="Cambria Math" panose="02040503050406030204" pitchFamily="18" charset="0"/>
                              <a:ea typeface="SimSun" panose="02010600030101010101" pitchFamily="2" charset="-122"/>
                            </a:rPr>
                            <m:t>=1</m:t>
                          </m:r>
                        </m:sub>
                        <m:sup>
                          <m:r>
                            <a:rPr lang="en-US" sz="1900" i="1">
                              <a:effectLst/>
                              <a:latin typeface="Cambria Math" panose="02040503050406030204" pitchFamily="18" charset="0"/>
                              <a:ea typeface="SimSun" panose="02010600030101010101" pitchFamily="2" charset="-122"/>
                            </a:rPr>
                            <m:t>𝑛</m:t>
                          </m:r>
                        </m:sup>
                        <m:e>
                          <m:sSub>
                            <m:sSubPr>
                              <m:ctrlPr>
                                <a:rPr lang="en-US" sz="1900" i="1">
                                  <a:effectLst/>
                                  <a:latin typeface="Cambria Math" panose="02040503050406030204" pitchFamily="18" charset="0"/>
                                  <a:ea typeface="SimSun" panose="02010600030101010101" pitchFamily="2" charset="-122"/>
                                </a:rPr>
                              </m:ctrlPr>
                            </m:sSubPr>
                            <m:e>
                              <m:r>
                                <a:rPr lang="en-US" sz="1900" i="1">
                                  <a:effectLst/>
                                  <a:latin typeface="Cambria Math" panose="02040503050406030204" pitchFamily="18" charset="0"/>
                                  <a:ea typeface="SimSun" panose="02010600030101010101" pitchFamily="2" charset="-122"/>
                                </a:rPr>
                                <m:t>𝜆</m:t>
                              </m:r>
                            </m:e>
                            <m:sub>
                              <m:r>
                                <a:rPr lang="en-US" sz="1900" i="1">
                                  <a:effectLst/>
                                  <a:latin typeface="Cambria Math" panose="02040503050406030204" pitchFamily="18" charset="0"/>
                                  <a:ea typeface="SimSun" panose="02010600030101010101" pitchFamily="2" charset="-122"/>
                                </a:rPr>
                                <m:t>𝑖</m:t>
                              </m:r>
                            </m:sub>
                          </m:sSub>
                          <m:sSub>
                            <m:sSubPr>
                              <m:ctrlPr>
                                <a:rPr lang="en-US" sz="1900" i="1">
                                  <a:effectLst/>
                                  <a:latin typeface="Cambria Math" panose="02040503050406030204" pitchFamily="18" charset="0"/>
                                  <a:ea typeface="SimSun" panose="02010600030101010101" pitchFamily="2" charset="-122"/>
                                </a:rPr>
                              </m:ctrlPr>
                            </m:sSubPr>
                            <m:e>
                              <m:r>
                                <a:rPr lang="en-US" sz="1900" i="1">
                                  <a:effectLst/>
                                  <a:latin typeface="Cambria Math" panose="02040503050406030204" pitchFamily="18" charset="0"/>
                                  <a:ea typeface="SimSun" panose="02010600030101010101" pitchFamily="2" charset="-122"/>
                                </a:rPr>
                                <m:t>𝑦</m:t>
                              </m:r>
                            </m:e>
                            <m:sub>
                              <m:r>
                                <a:rPr lang="en-US" sz="1900" i="1">
                                  <a:effectLst/>
                                  <a:latin typeface="Cambria Math" panose="02040503050406030204" pitchFamily="18" charset="0"/>
                                  <a:ea typeface="SimSun" panose="02010600030101010101" pitchFamily="2" charset="-122"/>
                                </a:rPr>
                                <m:t>𝑖</m:t>
                              </m:r>
                            </m:sub>
                          </m:sSub>
                          <m:sSub>
                            <m:sSubPr>
                              <m:ctrlPr>
                                <a:rPr lang="en-US" sz="1900" i="1">
                                  <a:effectLst/>
                                  <a:latin typeface="Cambria Math" panose="02040503050406030204" pitchFamily="18" charset="0"/>
                                  <a:ea typeface="SimSun" panose="02010600030101010101" pitchFamily="2" charset="-122"/>
                                </a:rPr>
                              </m:ctrlPr>
                            </m:sSubPr>
                            <m:e>
                              <m:r>
                                <a:rPr lang="en-US" sz="1900" i="1">
                                  <a:effectLst/>
                                  <a:latin typeface="Cambria Math" panose="02040503050406030204" pitchFamily="18" charset="0"/>
                                  <a:ea typeface="SimSun" panose="02010600030101010101" pitchFamily="2" charset="-122"/>
                                </a:rPr>
                                <m:t>𝑋</m:t>
                              </m:r>
                            </m:e>
                            <m:sub>
                              <m:r>
                                <a:rPr lang="en-US" sz="1900" i="1">
                                  <a:effectLst/>
                                  <a:latin typeface="Cambria Math" panose="02040503050406030204" pitchFamily="18" charset="0"/>
                                  <a:ea typeface="SimSun" panose="02010600030101010101" pitchFamily="2" charset="-122"/>
                                </a:rPr>
                                <m:t>𝑖</m:t>
                              </m:r>
                            </m:sub>
                          </m:sSub>
                        </m:e>
                      </m:nary>
                    </m:oMath>
                  </m:oMathPara>
                </a14:m>
                <a:endParaRPr lang="en-US" sz="1900" dirty="0">
                  <a:effectLst/>
                  <a:ea typeface="SimSun" panose="02010600030101010101" pitchFamily="2" charset="-122"/>
                </a:endParaRPr>
              </a:p>
            </p:txBody>
          </p:sp>
        </mc:Choice>
        <mc:Fallback>
          <p:sp>
            <p:nvSpPr>
              <p:cNvPr id="3" name="Content Placeholder 2">
                <a:extLst>
                  <a:ext uri="{FF2B5EF4-FFF2-40B4-BE49-F238E27FC236}">
                    <a16:creationId xmlns:a16="http://schemas.microsoft.com/office/drawing/2014/main" id="{3208932D-F2DC-2953-6A1F-3E62AF8EAB60}"/>
                  </a:ext>
                </a:extLst>
              </p:cNvPr>
              <p:cNvSpPr>
                <a:spLocks noGrp="1" noRot="1" noChangeAspect="1" noMove="1" noResize="1" noEditPoints="1" noAdjustHandles="1" noChangeArrowheads="1" noChangeShapeType="1" noTextEdit="1"/>
              </p:cNvSpPr>
              <p:nvPr>
                <p:ph idx="1"/>
              </p:nvPr>
            </p:nvSpPr>
            <p:spPr>
              <a:xfrm>
                <a:off x="168812" y="914399"/>
                <a:ext cx="11844997" cy="5176066"/>
              </a:xfrm>
              <a:blipFill>
                <a:blip r:embed="rId2"/>
                <a:stretch>
                  <a:fillRect l="-515" t="-589" r="-463"/>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99D593E9-86DD-5C0B-E1B7-59B4D8C69510}"/>
              </a:ext>
            </a:extLst>
          </p:cNvPr>
          <p:cNvSpPr>
            <a:spLocks noGrp="1"/>
          </p:cNvSpPr>
          <p:nvPr>
            <p:ph type="dt" sz="half" idx="10"/>
          </p:nvPr>
        </p:nvSpPr>
        <p:spPr/>
        <p:txBody>
          <a:bodyPr/>
          <a:lstStyle/>
          <a:p>
            <a:r>
              <a:rPr lang="en-US"/>
              <a:t>15/01/2023</a:t>
            </a:r>
          </a:p>
        </p:txBody>
      </p:sp>
      <p:sp>
        <p:nvSpPr>
          <p:cNvPr id="5" name="Footer Placeholder 4">
            <a:extLst>
              <a:ext uri="{FF2B5EF4-FFF2-40B4-BE49-F238E27FC236}">
                <a16:creationId xmlns:a16="http://schemas.microsoft.com/office/drawing/2014/main" id="{D73974B1-2C0B-CFCF-D4DB-77849837CBBD}"/>
              </a:ext>
            </a:extLst>
          </p:cNvPr>
          <p:cNvSpPr>
            <a:spLocks noGrp="1"/>
          </p:cNvSpPr>
          <p:nvPr>
            <p:ph type="ftr" sz="quarter" idx="11"/>
          </p:nvPr>
        </p:nvSpPr>
        <p:spPr/>
        <p:txBody>
          <a:bodyPr/>
          <a:lstStyle/>
          <a:p>
            <a:r>
              <a:rPr lang="en-US"/>
              <a:t>Support Vector Machine - Loc Nguyen</a:t>
            </a:r>
          </a:p>
        </p:txBody>
      </p:sp>
      <p:sp>
        <p:nvSpPr>
          <p:cNvPr id="6" name="Slide Number Placeholder 5">
            <a:extLst>
              <a:ext uri="{FF2B5EF4-FFF2-40B4-BE49-F238E27FC236}">
                <a16:creationId xmlns:a16="http://schemas.microsoft.com/office/drawing/2014/main" id="{121678BE-E57F-6FD2-E335-10AF62262088}"/>
              </a:ext>
            </a:extLst>
          </p:cNvPr>
          <p:cNvSpPr>
            <a:spLocks noGrp="1"/>
          </p:cNvSpPr>
          <p:nvPr>
            <p:ph type="sldNum" sz="quarter" idx="12"/>
          </p:nvPr>
        </p:nvSpPr>
        <p:spPr/>
        <p:txBody>
          <a:bodyPr/>
          <a:lstStyle/>
          <a:p>
            <a:fld id="{5DB5036F-1FF2-46C4-8D2B-59C7E3B91952}" type="slidenum">
              <a:rPr lang="en-US" smtClean="0"/>
              <a:pPr/>
              <a:t>21</a:t>
            </a:fld>
            <a:endParaRPr lang="en-US"/>
          </a:p>
        </p:txBody>
      </p:sp>
      <p:pic>
        <p:nvPicPr>
          <p:cNvPr id="8" name="Picture 7" descr="Chart&#10;&#10;Description automatically generated">
            <a:extLst>
              <a:ext uri="{FF2B5EF4-FFF2-40B4-BE49-F238E27FC236}">
                <a16:creationId xmlns:a16="http://schemas.microsoft.com/office/drawing/2014/main" id="{442D3D58-BE5E-02C7-127E-AD419B46F7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19360" y="3556461"/>
            <a:ext cx="4115374" cy="2534004"/>
          </a:xfrm>
          <a:prstGeom prst="rect">
            <a:avLst/>
          </a:prstGeom>
        </p:spPr>
      </p:pic>
      <p:sp>
        <p:nvSpPr>
          <p:cNvPr id="9" name="TextBox 8">
            <a:extLst>
              <a:ext uri="{FF2B5EF4-FFF2-40B4-BE49-F238E27FC236}">
                <a16:creationId xmlns:a16="http://schemas.microsoft.com/office/drawing/2014/main" id="{9593287E-6212-957D-BF50-CD501C7CC6FA}"/>
              </a:ext>
            </a:extLst>
          </p:cNvPr>
          <p:cNvSpPr txBox="1"/>
          <p:nvPr/>
        </p:nvSpPr>
        <p:spPr>
          <a:xfrm>
            <a:off x="178191" y="4692253"/>
            <a:ext cx="7541169" cy="1846659"/>
          </a:xfrm>
          <a:prstGeom prst="rect">
            <a:avLst/>
          </a:prstGeom>
          <a:noFill/>
        </p:spPr>
        <p:txBody>
          <a:bodyPr wrap="square" rtlCol="0">
            <a:spAutoFit/>
          </a:bodyPr>
          <a:lstStyle/>
          <a:p>
            <a:pPr algn="just"/>
            <a:r>
              <a:rPr lang="en-US" sz="1900" dirty="0">
                <a:effectLst/>
                <a:latin typeface="Times New Roman" panose="02020603050405020304" pitchFamily="18" charset="0"/>
                <a:ea typeface="SimSun" panose="02010600030101010101" pitchFamily="2" charset="-122"/>
                <a:cs typeface="Times New Roman" panose="02020603050405020304" pitchFamily="18" charset="0"/>
              </a:rPr>
              <a:t>that support vectors along with their non-zero Lagrange multipliers form mainly the optimal weight vector </a:t>
            </a:r>
            <a:r>
              <a:rPr lang="en-US" sz="1900" i="1" dirty="0">
                <a:effectLst/>
                <a:latin typeface="Times New Roman" panose="02020603050405020304" pitchFamily="18" charset="0"/>
                <a:ea typeface="SimSun" panose="02010600030101010101" pitchFamily="2" charset="-122"/>
                <a:cs typeface="Times New Roman" panose="02020603050405020304" pitchFamily="18" charset="0"/>
              </a:rPr>
              <a:t>W</a:t>
            </a:r>
            <a:r>
              <a:rPr lang="en-US" sz="1900" i="1" baseline="30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1900" dirty="0">
                <a:effectLst/>
                <a:latin typeface="Times New Roman" panose="02020603050405020304" pitchFamily="18" charset="0"/>
                <a:ea typeface="SimSun" panose="02010600030101010101" pitchFamily="2" charset="-122"/>
                <a:cs typeface="Times New Roman" panose="02020603050405020304" pitchFamily="18" charset="0"/>
              </a:rPr>
              <a:t> representing the maximum-margin hyperplane – the SVM classifier. This is the reason that this classification approach is called support vector machine (SVM). Figure 2.1 (Moore, 2001, p. 5) illustrates an example of support vectors.</a:t>
            </a:r>
            <a:endParaRPr lang="en-US" sz="1900" dirty="0">
              <a:latin typeface="Times New Roman" panose="02020603050405020304" pitchFamily="18" charset="0"/>
              <a:cs typeface="Times New Roman" panose="02020603050405020304" pitchFamily="18" charset="0"/>
            </a:endParaRPr>
          </a:p>
          <a:p>
            <a:pPr algn="just"/>
            <a:endParaRPr lang="en-US" sz="19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DD415450-0E61-DA52-0617-9EFF1025990B}"/>
              </a:ext>
            </a:extLst>
          </p:cNvPr>
          <p:cNvSpPr txBox="1"/>
          <p:nvPr/>
        </p:nvSpPr>
        <p:spPr>
          <a:xfrm>
            <a:off x="6501699" y="6016134"/>
            <a:ext cx="2892523" cy="384721"/>
          </a:xfrm>
          <a:prstGeom prst="rect">
            <a:avLst/>
          </a:prstGeom>
          <a:noFill/>
        </p:spPr>
        <p:txBody>
          <a:bodyPr wrap="none" rtlCol="0">
            <a:spAutoFit/>
          </a:bodyPr>
          <a:lstStyle/>
          <a:p>
            <a:r>
              <a:rPr lang="en-US" sz="1900" b="1" dirty="0">
                <a:latin typeface="Times New Roman" panose="02020603050405020304" pitchFamily="18" charset="0"/>
                <a:cs typeface="Times New Roman" panose="02020603050405020304" pitchFamily="18" charset="0"/>
              </a:rPr>
              <a:t>Figure 2.1.</a:t>
            </a:r>
            <a:r>
              <a:rPr lang="en-US" sz="1900" dirty="0">
                <a:latin typeface="Times New Roman" panose="02020603050405020304" pitchFamily="18" charset="0"/>
                <a:cs typeface="Times New Roman" panose="02020603050405020304" pitchFamily="18" charset="0"/>
              </a:rPr>
              <a:t> Support vectors</a:t>
            </a:r>
          </a:p>
        </p:txBody>
      </p:sp>
    </p:spTree>
    <p:extLst>
      <p:ext uri="{BB962C8B-B14F-4D97-AF65-F5344CB8AC3E}">
        <p14:creationId xmlns:p14="http://schemas.microsoft.com/office/powerpoint/2010/main" val="37028416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A009A-A6DA-B919-FF00-4DA491F800DE}"/>
              </a:ext>
            </a:extLst>
          </p:cNvPr>
          <p:cNvSpPr>
            <a:spLocks noGrp="1"/>
          </p:cNvSpPr>
          <p:nvPr>
            <p:ph type="title"/>
          </p:nvPr>
        </p:nvSpPr>
        <p:spPr/>
        <p:txBody>
          <a:bodyPr/>
          <a:lstStyle/>
          <a:p>
            <a:r>
              <a:rPr lang="en-US" dirty="0"/>
              <a:t>2. Sequential minimal optimization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353F6D6-EC4B-2E1E-7FF3-D0870D039CE7}"/>
                  </a:ext>
                </a:extLst>
              </p:cNvPr>
              <p:cNvSpPr>
                <a:spLocks noGrp="1"/>
              </p:cNvSpPr>
              <p:nvPr>
                <p:ph idx="1"/>
              </p:nvPr>
            </p:nvSpPr>
            <p:spPr/>
            <p:txBody>
              <a:bodyPr>
                <a:normAutofit/>
              </a:bodyPr>
              <a:lstStyle/>
              <a:p>
                <a:pPr marL="0" marR="0" indent="0" algn="just">
                  <a:spcBef>
                    <a:spcPts val="0"/>
                  </a:spcBef>
                  <a:spcAft>
                    <a:spcPts val="0"/>
                  </a:spcAft>
                  <a:buNone/>
                </a:pPr>
                <a:r>
                  <a:rPr lang="en-US" sz="2200" dirty="0">
                    <a:effectLst/>
                    <a:latin typeface="Times New Roman" panose="02020603050405020304" pitchFamily="18" charset="0"/>
                    <a:ea typeface="SimSun" panose="02010600030101010101" pitchFamily="2" charset="-122"/>
                    <a:cs typeface="Times New Roman" panose="02020603050405020304" pitchFamily="18" charset="0"/>
                  </a:rPr>
                  <a:t>Violating KKT condition is the first choice heuristic of SMO algorithm. By negating three corollaries specified by equation 2.2, KKT condition is violated in three following cases:</a:t>
                </a:r>
              </a:p>
              <a:p>
                <a:pPr marL="0" indent="0">
                  <a:buNone/>
                </a:pPr>
                <a14:m>
                  <m:oMathPara xmlns:m="http://schemas.openxmlformats.org/officeDocument/2006/math">
                    <m:oMathParaPr>
                      <m:jc m:val="centerGroup"/>
                    </m:oMathParaPr>
                    <m:oMath xmlns:m="http://schemas.openxmlformats.org/officeDocument/2006/math">
                      <m:m>
                        <m:mPr>
                          <m:mcs>
                            <m:mc>
                              <m:mcPr>
                                <m:count m:val="3"/>
                                <m:mcJc m:val="center"/>
                              </m:mcPr>
                            </m:mc>
                          </m:mcs>
                          <m:ctrlPr>
                            <a:rPr lang="en-US" sz="2200" i="1">
                              <a:effectLst/>
                              <a:latin typeface="Cambria Math" panose="02040503050406030204" pitchFamily="18" charset="0"/>
                            </a:rPr>
                          </m:ctrlPr>
                        </m:mPr>
                        <m:mr>
                          <m:e>
                            <m:sSub>
                              <m:sSubPr>
                                <m:ctrlPr>
                                  <a:rPr lang="en-US" sz="2200" i="1">
                                    <a:effectLst/>
                                    <a:latin typeface="Cambria Math" panose="02040503050406030204" pitchFamily="18" charset="0"/>
                                  </a:rPr>
                                </m:ctrlPr>
                              </m:sSubPr>
                              <m:e>
                                <m:r>
                                  <a:rPr lang="en-US" sz="2200" i="1">
                                    <a:effectLst/>
                                    <a:latin typeface="Cambria Math" panose="02040503050406030204" pitchFamily="18" charset="0"/>
                                    <a:ea typeface="SimSun" panose="02010600030101010101" pitchFamily="2" charset="-122"/>
                                    <a:cs typeface="Times New Roman" panose="02020603050405020304" pitchFamily="18" charset="0"/>
                                  </a:rPr>
                                  <m:t>𝜆</m:t>
                                </m:r>
                              </m:e>
                              <m:sub>
                                <m:r>
                                  <a:rPr lang="en-US" sz="2200" i="1">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2200" i="1">
                                <a:effectLst/>
                                <a:latin typeface="Cambria Math" panose="02040503050406030204" pitchFamily="18" charset="0"/>
                                <a:ea typeface="SimSun" panose="02010600030101010101" pitchFamily="2" charset="-122"/>
                                <a:cs typeface="Times New Roman" panose="02020603050405020304" pitchFamily="18" charset="0"/>
                              </a:rPr>
                              <m:t>=0</m:t>
                            </m:r>
                          </m:e>
                          <m:e>
                            <m:r>
                              <m:rPr>
                                <m:sty m:val="p"/>
                              </m:rPr>
                              <a:rPr lang="en-US" sz="2200">
                                <a:effectLst/>
                                <a:latin typeface="Cambria Math" panose="02040503050406030204" pitchFamily="18" charset="0"/>
                                <a:ea typeface="SimSun" panose="02010600030101010101" pitchFamily="2" charset="-122"/>
                                <a:cs typeface="Times New Roman" panose="02020603050405020304" pitchFamily="18" charset="0"/>
                              </a:rPr>
                              <m:t>and</m:t>
                            </m:r>
                          </m:e>
                          <m:e>
                            <m:sSub>
                              <m:sSubPr>
                                <m:ctrlPr>
                                  <a:rPr lang="en-US" sz="2200" i="1">
                                    <a:effectLst/>
                                    <a:latin typeface="Cambria Math" panose="02040503050406030204" pitchFamily="18" charset="0"/>
                                  </a:rPr>
                                </m:ctrlPr>
                              </m:sSubPr>
                              <m:e>
                                <m:r>
                                  <a:rPr lang="en-US" sz="2200" i="1">
                                    <a:effectLst/>
                                    <a:latin typeface="Cambria Math" panose="02040503050406030204" pitchFamily="18" charset="0"/>
                                    <a:ea typeface="SimSun" panose="02010600030101010101" pitchFamily="2" charset="-122"/>
                                    <a:cs typeface="Times New Roman" panose="02020603050405020304" pitchFamily="18" charset="0"/>
                                  </a:rPr>
                                  <m:t>𝑦</m:t>
                                </m:r>
                              </m:e>
                              <m:sub>
                                <m:r>
                                  <a:rPr lang="en-US" sz="2200" i="1">
                                    <a:effectLst/>
                                    <a:latin typeface="Cambria Math" panose="02040503050406030204" pitchFamily="18" charset="0"/>
                                    <a:ea typeface="SimSun" panose="02010600030101010101" pitchFamily="2" charset="-122"/>
                                    <a:cs typeface="Times New Roman" panose="02020603050405020304" pitchFamily="18" charset="0"/>
                                  </a:rPr>
                                  <m:t>𝑖</m:t>
                                </m:r>
                              </m:sub>
                            </m:sSub>
                            <m:sSub>
                              <m:sSubPr>
                                <m:ctrlPr>
                                  <a:rPr lang="en-US" sz="2200" i="1">
                                    <a:effectLst/>
                                    <a:latin typeface="Cambria Math" panose="02040503050406030204" pitchFamily="18" charset="0"/>
                                  </a:rPr>
                                </m:ctrlPr>
                              </m:sSubPr>
                              <m:e>
                                <m:r>
                                  <a:rPr lang="en-US" sz="2200" i="1">
                                    <a:effectLst/>
                                    <a:latin typeface="Cambria Math" panose="02040503050406030204" pitchFamily="18" charset="0"/>
                                    <a:ea typeface="SimSun" panose="02010600030101010101" pitchFamily="2" charset="-122"/>
                                    <a:cs typeface="Times New Roman" panose="02020603050405020304" pitchFamily="18" charset="0"/>
                                  </a:rPr>
                                  <m:t>𝐸</m:t>
                                </m:r>
                              </m:e>
                              <m:sub>
                                <m:r>
                                  <a:rPr lang="en-US" sz="2200" i="1">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2200" i="1">
                                <a:effectLst/>
                                <a:latin typeface="Cambria Math" panose="02040503050406030204" pitchFamily="18" charset="0"/>
                                <a:ea typeface="SimSun" panose="02010600030101010101" pitchFamily="2" charset="-122"/>
                                <a:cs typeface="Times New Roman" panose="02020603050405020304" pitchFamily="18" charset="0"/>
                              </a:rPr>
                              <m:t>&gt;0</m:t>
                            </m:r>
                          </m:e>
                        </m:mr>
                        <m:mr>
                          <m:e>
                            <m:r>
                              <a:rPr lang="en-US" sz="2200" i="1">
                                <a:effectLst/>
                                <a:latin typeface="Cambria Math" panose="02040503050406030204" pitchFamily="18" charset="0"/>
                                <a:ea typeface="SimSun" panose="02010600030101010101" pitchFamily="2" charset="-122"/>
                                <a:cs typeface="Times New Roman" panose="02020603050405020304" pitchFamily="18" charset="0"/>
                              </a:rPr>
                              <m:t>0&lt;</m:t>
                            </m:r>
                            <m:sSub>
                              <m:sSubPr>
                                <m:ctrlPr>
                                  <a:rPr lang="en-US" sz="2200" i="1">
                                    <a:effectLst/>
                                    <a:latin typeface="Cambria Math" panose="02040503050406030204" pitchFamily="18" charset="0"/>
                                  </a:rPr>
                                </m:ctrlPr>
                              </m:sSubPr>
                              <m:e>
                                <m:r>
                                  <a:rPr lang="en-US" sz="2200" i="1">
                                    <a:effectLst/>
                                    <a:latin typeface="Cambria Math" panose="02040503050406030204" pitchFamily="18" charset="0"/>
                                    <a:ea typeface="SimSun" panose="02010600030101010101" pitchFamily="2" charset="-122"/>
                                    <a:cs typeface="Times New Roman" panose="02020603050405020304" pitchFamily="18" charset="0"/>
                                  </a:rPr>
                                  <m:t>𝜆</m:t>
                                </m:r>
                              </m:e>
                              <m:sub>
                                <m:r>
                                  <a:rPr lang="en-US" sz="2200" i="1">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2200" i="1">
                                <a:effectLst/>
                                <a:latin typeface="Cambria Math" panose="02040503050406030204" pitchFamily="18" charset="0"/>
                                <a:ea typeface="SimSun" panose="02010600030101010101" pitchFamily="2" charset="-122"/>
                                <a:cs typeface="Times New Roman" panose="02020603050405020304" pitchFamily="18" charset="0"/>
                              </a:rPr>
                              <m:t>&lt;</m:t>
                            </m:r>
                            <m:r>
                              <a:rPr lang="en-US" sz="2200" i="1">
                                <a:effectLst/>
                                <a:latin typeface="Cambria Math" panose="02040503050406030204" pitchFamily="18" charset="0"/>
                                <a:ea typeface="SimSun" panose="02010600030101010101" pitchFamily="2" charset="-122"/>
                                <a:cs typeface="Times New Roman" panose="02020603050405020304" pitchFamily="18" charset="0"/>
                              </a:rPr>
                              <m:t>𝐶</m:t>
                            </m:r>
                          </m:e>
                          <m:e>
                            <m:r>
                              <m:rPr>
                                <m:sty m:val="p"/>
                              </m:rPr>
                              <a:rPr lang="en-US" sz="2200">
                                <a:effectLst/>
                                <a:latin typeface="Cambria Math" panose="02040503050406030204" pitchFamily="18" charset="0"/>
                                <a:ea typeface="SimSun" panose="02010600030101010101" pitchFamily="2" charset="-122"/>
                                <a:cs typeface="Times New Roman" panose="02020603050405020304" pitchFamily="18" charset="0"/>
                              </a:rPr>
                              <m:t>and</m:t>
                            </m:r>
                          </m:e>
                          <m:e>
                            <m:sSub>
                              <m:sSubPr>
                                <m:ctrlPr>
                                  <a:rPr lang="en-US" sz="2200" i="1">
                                    <a:effectLst/>
                                    <a:latin typeface="Cambria Math" panose="02040503050406030204" pitchFamily="18" charset="0"/>
                                  </a:rPr>
                                </m:ctrlPr>
                              </m:sSubPr>
                              <m:e>
                                <m:r>
                                  <a:rPr lang="en-US" sz="2200" i="1">
                                    <a:effectLst/>
                                    <a:latin typeface="Cambria Math" panose="02040503050406030204" pitchFamily="18" charset="0"/>
                                    <a:ea typeface="SimSun" panose="02010600030101010101" pitchFamily="2" charset="-122"/>
                                    <a:cs typeface="Times New Roman" panose="02020603050405020304" pitchFamily="18" charset="0"/>
                                  </a:rPr>
                                  <m:t>𝑦</m:t>
                                </m:r>
                              </m:e>
                              <m:sub>
                                <m:r>
                                  <a:rPr lang="en-US" sz="2200" i="1">
                                    <a:effectLst/>
                                    <a:latin typeface="Cambria Math" panose="02040503050406030204" pitchFamily="18" charset="0"/>
                                    <a:ea typeface="SimSun" panose="02010600030101010101" pitchFamily="2" charset="-122"/>
                                    <a:cs typeface="Times New Roman" panose="02020603050405020304" pitchFamily="18" charset="0"/>
                                  </a:rPr>
                                  <m:t>𝑖</m:t>
                                </m:r>
                              </m:sub>
                            </m:sSub>
                            <m:sSub>
                              <m:sSubPr>
                                <m:ctrlPr>
                                  <a:rPr lang="en-US" sz="2200" i="1">
                                    <a:effectLst/>
                                    <a:latin typeface="Cambria Math" panose="02040503050406030204" pitchFamily="18" charset="0"/>
                                  </a:rPr>
                                </m:ctrlPr>
                              </m:sSubPr>
                              <m:e>
                                <m:r>
                                  <a:rPr lang="en-US" sz="2200" i="1">
                                    <a:effectLst/>
                                    <a:latin typeface="Cambria Math" panose="02040503050406030204" pitchFamily="18" charset="0"/>
                                    <a:ea typeface="SimSun" panose="02010600030101010101" pitchFamily="2" charset="-122"/>
                                    <a:cs typeface="Times New Roman" panose="02020603050405020304" pitchFamily="18" charset="0"/>
                                  </a:rPr>
                                  <m:t>𝐸</m:t>
                                </m:r>
                              </m:e>
                              <m:sub>
                                <m:r>
                                  <a:rPr lang="en-US" sz="2200" i="1">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2200" i="1">
                                <a:effectLst/>
                                <a:latin typeface="Cambria Math" panose="02040503050406030204" pitchFamily="18" charset="0"/>
                                <a:ea typeface="SimSun" panose="02010600030101010101" pitchFamily="2" charset="-122"/>
                                <a:cs typeface="Times New Roman" panose="02020603050405020304" pitchFamily="18" charset="0"/>
                              </a:rPr>
                              <m:t>≠0</m:t>
                            </m:r>
                          </m:e>
                        </m:mr>
                        <m:mr>
                          <m:e>
                            <m:sSub>
                              <m:sSubPr>
                                <m:ctrlPr>
                                  <a:rPr lang="en-US" sz="2200" i="1">
                                    <a:effectLst/>
                                    <a:latin typeface="Cambria Math" panose="02040503050406030204" pitchFamily="18" charset="0"/>
                                  </a:rPr>
                                </m:ctrlPr>
                              </m:sSubPr>
                              <m:e>
                                <m:r>
                                  <a:rPr lang="en-US" sz="2200" i="1">
                                    <a:effectLst/>
                                    <a:latin typeface="Cambria Math" panose="02040503050406030204" pitchFamily="18" charset="0"/>
                                    <a:ea typeface="SimSun" panose="02010600030101010101" pitchFamily="2" charset="-122"/>
                                    <a:cs typeface="Times New Roman" panose="02020603050405020304" pitchFamily="18" charset="0"/>
                                  </a:rPr>
                                  <m:t>𝜆</m:t>
                                </m:r>
                              </m:e>
                              <m:sub>
                                <m:r>
                                  <a:rPr lang="en-US" sz="2200" i="1">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2200" i="1">
                                <a:effectLst/>
                                <a:latin typeface="Cambria Math" panose="02040503050406030204" pitchFamily="18" charset="0"/>
                                <a:ea typeface="SimSun" panose="02010600030101010101" pitchFamily="2" charset="-122"/>
                                <a:cs typeface="Times New Roman" panose="02020603050405020304" pitchFamily="18" charset="0"/>
                              </a:rPr>
                              <m:t>=</m:t>
                            </m:r>
                            <m:r>
                              <a:rPr lang="en-US" sz="2200" i="1">
                                <a:effectLst/>
                                <a:latin typeface="Cambria Math" panose="02040503050406030204" pitchFamily="18" charset="0"/>
                                <a:ea typeface="SimSun" panose="02010600030101010101" pitchFamily="2" charset="-122"/>
                                <a:cs typeface="Times New Roman" panose="02020603050405020304" pitchFamily="18" charset="0"/>
                              </a:rPr>
                              <m:t>𝐶</m:t>
                            </m:r>
                          </m:e>
                          <m:e>
                            <m:r>
                              <m:rPr>
                                <m:sty m:val="p"/>
                              </m:rPr>
                              <a:rPr lang="en-US" sz="2200">
                                <a:effectLst/>
                                <a:latin typeface="Cambria Math" panose="02040503050406030204" pitchFamily="18" charset="0"/>
                                <a:ea typeface="SimSun" panose="02010600030101010101" pitchFamily="2" charset="-122"/>
                                <a:cs typeface="Times New Roman" panose="02020603050405020304" pitchFamily="18" charset="0"/>
                              </a:rPr>
                              <m:t>and</m:t>
                            </m:r>
                          </m:e>
                          <m:e>
                            <m:sSub>
                              <m:sSubPr>
                                <m:ctrlPr>
                                  <a:rPr lang="en-US" sz="2200" i="1">
                                    <a:effectLst/>
                                    <a:latin typeface="Cambria Math" panose="02040503050406030204" pitchFamily="18" charset="0"/>
                                  </a:rPr>
                                </m:ctrlPr>
                              </m:sSubPr>
                              <m:e>
                                <m:r>
                                  <a:rPr lang="en-US" sz="2200" i="1">
                                    <a:effectLst/>
                                    <a:latin typeface="Cambria Math" panose="02040503050406030204" pitchFamily="18" charset="0"/>
                                    <a:ea typeface="SimSun" panose="02010600030101010101" pitchFamily="2" charset="-122"/>
                                    <a:cs typeface="Times New Roman" panose="02020603050405020304" pitchFamily="18" charset="0"/>
                                  </a:rPr>
                                  <m:t>𝑦</m:t>
                                </m:r>
                              </m:e>
                              <m:sub>
                                <m:r>
                                  <a:rPr lang="en-US" sz="2200" i="1">
                                    <a:effectLst/>
                                    <a:latin typeface="Cambria Math" panose="02040503050406030204" pitchFamily="18" charset="0"/>
                                    <a:ea typeface="SimSun" panose="02010600030101010101" pitchFamily="2" charset="-122"/>
                                    <a:cs typeface="Times New Roman" panose="02020603050405020304" pitchFamily="18" charset="0"/>
                                  </a:rPr>
                                  <m:t>𝑖</m:t>
                                </m:r>
                              </m:sub>
                            </m:sSub>
                            <m:sSub>
                              <m:sSubPr>
                                <m:ctrlPr>
                                  <a:rPr lang="en-US" sz="2200" i="1">
                                    <a:effectLst/>
                                    <a:latin typeface="Cambria Math" panose="02040503050406030204" pitchFamily="18" charset="0"/>
                                  </a:rPr>
                                </m:ctrlPr>
                              </m:sSubPr>
                              <m:e>
                                <m:r>
                                  <a:rPr lang="en-US" sz="2200" i="1">
                                    <a:effectLst/>
                                    <a:latin typeface="Cambria Math" panose="02040503050406030204" pitchFamily="18" charset="0"/>
                                    <a:ea typeface="SimSun" panose="02010600030101010101" pitchFamily="2" charset="-122"/>
                                    <a:cs typeface="Times New Roman" panose="02020603050405020304" pitchFamily="18" charset="0"/>
                                  </a:rPr>
                                  <m:t>𝐸</m:t>
                                </m:r>
                              </m:e>
                              <m:sub>
                                <m:r>
                                  <a:rPr lang="en-US" sz="2200" i="1">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2200" i="1">
                                <a:effectLst/>
                                <a:latin typeface="Cambria Math" panose="02040503050406030204" pitchFamily="18" charset="0"/>
                                <a:ea typeface="SimSun" panose="02010600030101010101" pitchFamily="2" charset="-122"/>
                                <a:cs typeface="Times New Roman" panose="02020603050405020304" pitchFamily="18" charset="0"/>
                              </a:rPr>
                              <m:t>&lt;0</m:t>
                            </m:r>
                          </m:e>
                        </m:mr>
                      </m:m>
                    </m:oMath>
                  </m:oMathPara>
                </a14:m>
                <a:endParaRPr lang="en-US" sz="2200" dirty="0"/>
              </a:p>
              <a:p>
                <a:pPr marL="0" indent="0">
                  <a:buNone/>
                </a:pPr>
                <a:r>
                  <a:rPr lang="en-US" sz="2200" dirty="0">
                    <a:effectLst/>
                    <a:latin typeface="Times New Roman" panose="02020603050405020304" pitchFamily="18" charset="0"/>
                    <a:ea typeface="SimSun" panose="02010600030101010101" pitchFamily="2" charset="-122"/>
                  </a:rPr>
                  <a:t>By logic induction, these cases are reduced into two cases specified by equation 2.3.</a:t>
                </a:r>
              </a:p>
              <a:p>
                <a:pPr marL="0" indent="0">
                  <a:buNone/>
                </a:pPr>
                <a14:m>
                  <m:oMathPara xmlns:m="http://schemas.openxmlformats.org/officeDocument/2006/math">
                    <m:oMathParaPr>
                      <m:jc m:val="right"/>
                    </m:oMathParaPr>
                    <m:oMath xmlns:m="http://schemas.openxmlformats.org/officeDocument/2006/math">
                      <m:m>
                        <m:mPr>
                          <m:mcs>
                            <m:mc>
                              <m:mcPr>
                                <m:count m:val="3"/>
                                <m:mcJc m:val="center"/>
                              </m:mcPr>
                            </m:mc>
                          </m:mcs>
                          <m:ctrlPr>
                            <a:rPr lang="en-US" sz="2200" i="1" smtClean="0">
                              <a:effectLst/>
                              <a:latin typeface="Cambria Math" panose="02040503050406030204" pitchFamily="18" charset="0"/>
                              <a:ea typeface="SimSun" panose="02010600030101010101" pitchFamily="2" charset="-122"/>
                              <a:cs typeface="Times New Roman" panose="02020603050405020304" pitchFamily="18" charset="0"/>
                            </a:rPr>
                          </m:ctrlPr>
                        </m:mPr>
                        <m:mr>
                          <m:e>
                            <m:sSub>
                              <m:sSubPr>
                                <m:ctrlPr>
                                  <a:rPr lang="en-US" sz="22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200" i="1">
                                    <a:effectLst/>
                                    <a:latin typeface="Cambria Math" panose="02040503050406030204" pitchFamily="18" charset="0"/>
                                    <a:ea typeface="SimSun" panose="02010600030101010101" pitchFamily="2" charset="-122"/>
                                    <a:cs typeface="Times New Roman" panose="02020603050405020304" pitchFamily="18" charset="0"/>
                                  </a:rPr>
                                  <m:t>𝜆</m:t>
                                </m:r>
                              </m:e>
                              <m:sub>
                                <m:r>
                                  <a:rPr lang="en-US" sz="2200" i="1">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2200" i="1">
                                <a:effectLst/>
                                <a:latin typeface="Cambria Math" panose="02040503050406030204" pitchFamily="18" charset="0"/>
                                <a:ea typeface="SimSun" panose="02010600030101010101" pitchFamily="2" charset="-122"/>
                                <a:cs typeface="Times New Roman" panose="02020603050405020304" pitchFamily="18" charset="0"/>
                              </a:rPr>
                              <m:t>&lt;</m:t>
                            </m:r>
                            <m:r>
                              <a:rPr lang="en-US" sz="2200" i="1">
                                <a:effectLst/>
                                <a:latin typeface="Cambria Math" panose="02040503050406030204" pitchFamily="18" charset="0"/>
                                <a:ea typeface="SimSun" panose="02010600030101010101" pitchFamily="2" charset="-122"/>
                                <a:cs typeface="Times New Roman" panose="02020603050405020304" pitchFamily="18" charset="0"/>
                              </a:rPr>
                              <m:t>𝐶</m:t>
                            </m:r>
                          </m:e>
                          <m:e>
                            <m:r>
                              <m:rPr>
                                <m:sty m:val="p"/>
                              </m:rPr>
                              <a:rPr lang="en-US" sz="2200">
                                <a:effectLst/>
                                <a:latin typeface="Cambria Math" panose="02040503050406030204" pitchFamily="18" charset="0"/>
                                <a:ea typeface="SimSun" panose="02010600030101010101" pitchFamily="2" charset="-122"/>
                                <a:cs typeface="Times New Roman" panose="02020603050405020304" pitchFamily="18" charset="0"/>
                              </a:rPr>
                              <m:t>and</m:t>
                            </m:r>
                          </m:e>
                          <m:e>
                            <m:sSub>
                              <m:sSubPr>
                                <m:ctrlPr>
                                  <a:rPr lang="en-US" sz="22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200" i="1">
                                    <a:effectLst/>
                                    <a:latin typeface="Cambria Math" panose="02040503050406030204" pitchFamily="18" charset="0"/>
                                    <a:ea typeface="SimSun" panose="02010600030101010101" pitchFamily="2" charset="-122"/>
                                    <a:cs typeface="Times New Roman" panose="02020603050405020304" pitchFamily="18" charset="0"/>
                                  </a:rPr>
                                  <m:t>𝑦</m:t>
                                </m:r>
                              </m:e>
                              <m:sub>
                                <m:r>
                                  <a:rPr lang="en-US" sz="2200" i="1">
                                    <a:effectLst/>
                                    <a:latin typeface="Cambria Math" panose="02040503050406030204" pitchFamily="18" charset="0"/>
                                    <a:ea typeface="SimSun" panose="02010600030101010101" pitchFamily="2" charset="-122"/>
                                    <a:cs typeface="Times New Roman" panose="02020603050405020304" pitchFamily="18" charset="0"/>
                                  </a:rPr>
                                  <m:t>𝑖</m:t>
                                </m:r>
                              </m:sub>
                            </m:sSub>
                            <m:sSub>
                              <m:sSubPr>
                                <m:ctrlPr>
                                  <a:rPr lang="en-US" sz="22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200" i="1">
                                    <a:effectLst/>
                                    <a:latin typeface="Cambria Math" panose="02040503050406030204" pitchFamily="18" charset="0"/>
                                    <a:ea typeface="SimSun" panose="02010600030101010101" pitchFamily="2" charset="-122"/>
                                    <a:cs typeface="Times New Roman" panose="02020603050405020304" pitchFamily="18" charset="0"/>
                                  </a:rPr>
                                  <m:t>𝐸</m:t>
                                </m:r>
                              </m:e>
                              <m:sub>
                                <m:r>
                                  <a:rPr lang="en-US" sz="2200" i="1">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2200" i="1">
                                <a:effectLst/>
                                <a:latin typeface="Cambria Math" panose="02040503050406030204" pitchFamily="18" charset="0"/>
                                <a:ea typeface="SimSun" panose="02010600030101010101" pitchFamily="2" charset="-122"/>
                                <a:cs typeface="Times New Roman" panose="02020603050405020304" pitchFamily="18" charset="0"/>
                              </a:rPr>
                              <m:t>&gt;0</m:t>
                            </m:r>
                          </m:e>
                        </m:mr>
                        <m:mr>
                          <m:e>
                            <m:sSub>
                              <m:sSubPr>
                                <m:ctrlPr>
                                  <a:rPr lang="en-US" sz="22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200" i="1">
                                    <a:effectLst/>
                                    <a:latin typeface="Cambria Math" panose="02040503050406030204" pitchFamily="18" charset="0"/>
                                    <a:ea typeface="SimSun" panose="02010600030101010101" pitchFamily="2" charset="-122"/>
                                    <a:cs typeface="Times New Roman" panose="02020603050405020304" pitchFamily="18" charset="0"/>
                                  </a:rPr>
                                  <m:t>𝜆</m:t>
                                </m:r>
                              </m:e>
                              <m:sub>
                                <m:r>
                                  <a:rPr lang="en-US" sz="2200" i="1">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2200" i="1">
                                <a:effectLst/>
                                <a:latin typeface="Cambria Math" panose="02040503050406030204" pitchFamily="18" charset="0"/>
                                <a:ea typeface="SimSun" panose="02010600030101010101" pitchFamily="2" charset="-122"/>
                                <a:cs typeface="Times New Roman" panose="02020603050405020304" pitchFamily="18" charset="0"/>
                              </a:rPr>
                              <m:t>&gt;0</m:t>
                            </m:r>
                          </m:e>
                          <m:e>
                            <m:r>
                              <m:rPr>
                                <m:sty m:val="p"/>
                              </m:rPr>
                              <a:rPr lang="en-US" sz="2200">
                                <a:effectLst/>
                                <a:latin typeface="Cambria Math" panose="02040503050406030204" pitchFamily="18" charset="0"/>
                                <a:ea typeface="SimSun" panose="02010600030101010101" pitchFamily="2" charset="-122"/>
                                <a:cs typeface="Times New Roman" panose="02020603050405020304" pitchFamily="18" charset="0"/>
                              </a:rPr>
                              <m:t>and</m:t>
                            </m:r>
                          </m:e>
                          <m:e>
                            <m:sSub>
                              <m:sSubPr>
                                <m:ctrlPr>
                                  <a:rPr lang="en-US" sz="22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200" i="1">
                                    <a:effectLst/>
                                    <a:latin typeface="Cambria Math" panose="02040503050406030204" pitchFamily="18" charset="0"/>
                                    <a:ea typeface="SimSun" panose="02010600030101010101" pitchFamily="2" charset="-122"/>
                                    <a:cs typeface="Times New Roman" panose="02020603050405020304" pitchFamily="18" charset="0"/>
                                  </a:rPr>
                                  <m:t>𝑦</m:t>
                                </m:r>
                              </m:e>
                              <m:sub>
                                <m:r>
                                  <a:rPr lang="en-US" sz="2200" i="1">
                                    <a:effectLst/>
                                    <a:latin typeface="Cambria Math" panose="02040503050406030204" pitchFamily="18" charset="0"/>
                                    <a:ea typeface="SimSun" panose="02010600030101010101" pitchFamily="2" charset="-122"/>
                                    <a:cs typeface="Times New Roman" panose="02020603050405020304" pitchFamily="18" charset="0"/>
                                  </a:rPr>
                                  <m:t>𝑖</m:t>
                                </m:r>
                              </m:sub>
                            </m:sSub>
                            <m:sSub>
                              <m:sSubPr>
                                <m:ctrlPr>
                                  <a:rPr lang="en-US" sz="22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200" i="1">
                                    <a:effectLst/>
                                    <a:latin typeface="Cambria Math" panose="02040503050406030204" pitchFamily="18" charset="0"/>
                                    <a:ea typeface="SimSun" panose="02010600030101010101" pitchFamily="2" charset="-122"/>
                                    <a:cs typeface="Times New Roman" panose="02020603050405020304" pitchFamily="18" charset="0"/>
                                  </a:rPr>
                                  <m:t>𝐸</m:t>
                                </m:r>
                              </m:e>
                              <m:sub>
                                <m:r>
                                  <a:rPr lang="en-US" sz="2200" i="1">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2200" i="1">
                                <a:effectLst/>
                                <a:latin typeface="Cambria Math" panose="02040503050406030204" pitchFamily="18" charset="0"/>
                                <a:ea typeface="SimSun" panose="02010600030101010101" pitchFamily="2" charset="-122"/>
                                <a:cs typeface="Times New Roman" panose="02020603050405020304" pitchFamily="18" charset="0"/>
                              </a:rPr>
                              <m:t>&lt;0</m:t>
                            </m:r>
                          </m:e>
                        </m:mr>
                      </m:m>
                      <m:r>
                        <a:rPr lang="en-US" sz="2200" b="0" i="1" smtClean="0">
                          <a:effectLst/>
                          <a:latin typeface="Cambria Math" panose="02040503050406030204" pitchFamily="18" charset="0"/>
                          <a:ea typeface="SimSun" panose="02010600030101010101" pitchFamily="2" charset="-122"/>
                          <a:cs typeface="Times New Roman" panose="02020603050405020304" pitchFamily="18" charset="0"/>
                        </a:rPr>
                        <m:t>    (2.3)</m:t>
                      </m:r>
                    </m:oMath>
                  </m:oMathPara>
                </a14:m>
                <a:endParaRPr lang="en-US" sz="2200" dirty="0">
                  <a:effectLst/>
                  <a:latin typeface="Times New Roman" panose="02020603050405020304" pitchFamily="18" charset="0"/>
                  <a:ea typeface="SimSun" panose="02010600030101010101" pitchFamily="2" charset="-122"/>
                  <a:cs typeface="Times New Roman" panose="02020603050405020304" pitchFamily="18" charset="0"/>
                </a:endParaRP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r>
                        <m:rPr>
                          <m:sty m:val="p"/>
                        </m:rPr>
                        <a:rPr lang="en-US" sz="2200" smtClean="0">
                          <a:effectLst/>
                          <a:latin typeface="Cambria Math" panose="02040503050406030204" pitchFamily="18" charset="0"/>
                          <a:ea typeface="SimSun" panose="02010600030101010101" pitchFamily="2" charset="-122"/>
                          <a:cs typeface="Times New Roman" panose="02020603050405020304" pitchFamily="18" charset="0"/>
                        </a:rPr>
                        <m:t>Where</m:t>
                      </m:r>
                      <m:r>
                        <a:rPr lang="en-US" sz="2200" smtClean="0">
                          <a:effectLst/>
                          <a:latin typeface="Cambria Math" panose="02040503050406030204" pitchFamily="18" charset="0"/>
                          <a:ea typeface="SimSun" panose="02010600030101010101" pitchFamily="2" charset="-122"/>
                          <a:cs typeface="Times New Roman" panose="02020603050405020304" pitchFamily="18" charset="0"/>
                        </a:rPr>
                        <m:t> </m:t>
                      </m:r>
                      <m:sSub>
                        <m:sSubPr>
                          <m:ctrlPr>
                            <a:rPr lang="en-US" sz="22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200" i="1">
                              <a:effectLst/>
                              <a:latin typeface="Cambria Math" panose="02040503050406030204" pitchFamily="18" charset="0"/>
                              <a:ea typeface="SimSun" panose="02010600030101010101" pitchFamily="2" charset="-122"/>
                              <a:cs typeface="Times New Roman" panose="02020603050405020304" pitchFamily="18" charset="0"/>
                            </a:rPr>
                            <m:t>𝐸</m:t>
                          </m:r>
                        </m:e>
                        <m:sub>
                          <m:r>
                            <a:rPr lang="en-US" sz="2200" i="1">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2200">
                          <a:effectLst/>
                          <a:latin typeface="Cambria Math" panose="02040503050406030204" pitchFamily="18" charset="0"/>
                          <a:ea typeface="SimSun" panose="02010600030101010101" pitchFamily="2" charset="-122"/>
                          <a:cs typeface="Times New Roman" panose="02020603050405020304" pitchFamily="18" charset="0"/>
                        </a:rPr>
                        <m:t> </m:t>
                      </m:r>
                      <m:r>
                        <m:rPr>
                          <m:sty m:val="p"/>
                        </m:rPr>
                        <a:rPr lang="en-US" sz="2200">
                          <a:effectLst/>
                          <a:latin typeface="Cambria Math" panose="02040503050406030204" pitchFamily="18" charset="0"/>
                          <a:ea typeface="SimSun" panose="02010600030101010101" pitchFamily="2" charset="-122"/>
                          <a:cs typeface="Times New Roman" panose="02020603050405020304" pitchFamily="18" charset="0"/>
                        </a:rPr>
                        <m:t>is</m:t>
                      </m:r>
                      <m:r>
                        <a:rPr lang="en-US" sz="2200">
                          <a:effectLst/>
                          <a:latin typeface="Cambria Math" panose="02040503050406030204" pitchFamily="18" charset="0"/>
                          <a:ea typeface="SimSun" panose="02010600030101010101" pitchFamily="2" charset="-122"/>
                          <a:cs typeface="Times New Roman" panose="02020603050405020304" pitchFamily="18" charset="0"/>
                        </a:rPr>
                        <m:t> </m:t>
                      </m:r>
                      <m:r>
                        <m:rPr>
                          <m:sty m:val="p"/>
                        </m:rPr>
                        <a:rPr lang="en-US" sz="2200">
                          <a:effectLst/>
                          <a:latin typeface="Cambria Math" panose="02040503050406030204" pitchFamily="18" charset="0"/>
                          <a:ea typeface="SimSun" panose="02010600030101010101" pitchFamily="2" charset="-122"/>
                          <a:cs typeface="Times New Roman" panose="02020603050405020304" pitchFamily="18" charset="0"/>
                        </a:rPr>
                        <m:t>prediction</m:t>
                      </m:r>
                      <m:r>
                        <a:rPr lang="en-US" sz="2200">
                          <a:effectLst/>
                          <a:latin typeface="Cambria Math" panose="02040503050406030204" pitchFamily="18" charset="0"/>
                          <a:ea typeface="SimSun" panose="02010600030101010101" pitchFamily="2" charset="-122"/>
                          <a:cs typeface="Times New Roman" panose="02020603050405020304" pitchFamily="18" charset="0"/>
                        </a:rPr>
                        <m:t> </m:t>
                      </m:r>
                      <m:r>
                        <m:rPr>
                          <m:sty m:val="p"/>
                        </m:rPr>
                        <a:rPr lang="en-US" sz="2200">
                          <a:effectLst/>
                          <a:latin typeface="Cambria Math" panose="02040503050406030204" pitchFamily="18" charset="0"/>
                          <a:ea typeface="SimSun" panose="02010600030101010101" pitchFamily="2" charset="-122"/>
                          <a:cs typeface="Times New Roman" panose="02020603050405020304" pitchFamily="18" charset="0"/>
                        </a:rPr>
                        <m:t>error</m:t>
                      </m:r>
                      <m:r>
                        <a:rPr lang="en-US" sz="2200">
                          <a:effectLst/>
                          <a:latin typeface="Cambria Math" panose="02040503050406030204" pitchFamily="18" charset="0"/>
                          <a:ea typeface="SimSun" panose="02010600030101010101" pitchFamily="2" charset="-122"/>
                          <a:cs typeface="Times New Roman" panose="02020603050405020304" pitchFamily="18" charset="0"/>
                        </a:rPr>
                        <m:t>:</m:t>
                      </m:r>
                    </m:oMath>
                  </m:oMathPara>
                </a14:m>
                <a:endParaRPr lang="en-US" sz="2200" dirty="0">
                  <a:effectLst/>
                  <a:latin typeface="Times New Roman" panose="02020603050405020304" pitchFamily="18" charset="0"/>
                  <a:ea typeface="SimSun" panose="02010600030101010101" pitchFamily="2" charset="-122"/>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sz="2200" i="1">
                              <a:effectLst/>
                              <a:latin typeface="Cambria Math" panose="02040503050406030204" pitchFamily="18" charset="0"/>
                            </a:rPr>
                          </m:ctrlPr>
                        </m:sSubPr>
                        <m:e>
                          <m:r>
                            <a:rPr lang="en-US" sz="2200" i="1">
                              <a:effectLst/>
                              <a:latin typeface="Cambria Math" panose="02040503050406030204" pitchFamily="18" charset="0"/>
                              <a:ea typeface="SimSun" panose="02010600030101010101" pitchFamily="2" charset="-122"/>
                              <a:cs typeface="Times New Roman" panose="02020603050405020304" pitchFamily="18" charset="0"/>
                            </a:rPr>
                            <m:t>𝐸</m:t>
                          </m:r>
                        </m:e>
                        <m:sub>
                          <m:r>
                            <a:rPr lang="en-US" sz="2200" i="1">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22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200" i="1">
                              <a:effectLst/>
                              <a:latin typeface="Cambria Math" panose="02040503050406030204" pitchFamily="18" charset="0"/>
                            </a:rPr>
                          </m:ctrlPr>
                        </m:sSubPr>
                        <m:e>
                          <m:r>
                            <a:rPr lang="en-US" sz="2200" i="1">
                              <a:effectLst/>
                              <a:latin typeface="Cambria Math" panose="02040503050406030204" pitchFamily="18" charset="0"/>
                              <a:ea typeface="SimSun" panose="02010600030101010101" pitchFamily="2" charset="-122"/>
                              <a:cs typeface="Times New Roman" panose="02020603050405020304" pitchFamily="18" charset="0"/>
                            </a:rPr>
                            <m:t>𝑦</m:t>
                          </m:r>
                        </m:e>
                        <m:sub>
                          <m:r>
                            <a:rPr lang="en-US" sz="2200" i="1">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2200" i="1">
                          <a:effectLst/>
                          <a:latin typeface="Cambria Math" panose="02040503050406030204" pitchFamily="18" charset="0"/>
                          <a:ea typeface="SimSun" panose="02010600030101010101" pitchFamily="2" charset="-122"/>
                          <a:cs typeface="Times New Roman" panose="02020603050405020304" pitchFamily="18" charset="0"/>
                        </a:rPr>
                        <m:t>−</m:t>
                      </m:r>
                      <m:d>
                        <m:dPr>
                          <m:ctrlPr>
                            <a:rPr lang="en-US" sz="2200" i="1">
                              <a:effectLst/>
                              <a:latin typeface="Cambria Math" panose="02040503050406030204" pitchFamily="18" charset="0"/>
                            </a:rPr>
                          </m:ctrlPr>
                        </m:dPr>
                        <m:e>
                          <m:r>
                            <a:rPr lang="en-US" sz="2200" i="1">
                              <a:effectLst/>
                              <a:latin typeface="Cambria Math" panose="02040503050406030204" pitchFamily="18" charset="0"/>
                              <a:ea typeface="SimSun" panose="02010600030101010101" pitchFamily="2" charset="-122"/>
                              <a:cs typeface="Times New Roman" panose="02020603050405020304" pitchFamily="18" charset="0"/>
                            </a:rPr>
                            <m:t>𝑊</m:t>
                          </m:r>
                          <m:r>
                            <a:rPr lang="en-US" sz="22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200" i="1">
                                  <a:effectLst/>
                                  <a:latin typeface="Cambria Math" panose="02040503050406030204" pitchFamily="18" charset="0"/>
                                </a:rPr>
                              </m:ctrlPr>
                            </m:sSubPr>
                            <m:e>
                              <m:r>
                                <a:rPr lang="en-US" sz="22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2200" i="1">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2200" i="1">
                              <a:effectLst/>
                              <a:latin typeface="Cambria Math" panose="02040503050406030204" pitchFamily="18" charset="0"/>
                              <a:ea typeface="SimSun" panose="02010600030101010101" pitchFamily="2" charset="-122"/>
                              <a:cs typeface="Times New Roman" panose="02020603050405020304" pitchFamily="18" charset="0"/>
                            </a:rPr>
                            <m:t>−</m:t>
                          </m:r>
                          <m:r>
                            <a:rPr lang="en-US" sz="2200" i="1">
                              <a:effectLst/>
                              <a:latin typeface="Cambria Math" panose="02040503050406030204" pitchFamily="18" charset="0"/>
                              <a:ea typeface="SimSun" panose="02010600030101010101" pitchFamily="2" charset="-122"/>
                              <a:cs typeface="Times New Roman" panose="02020603050405020304" pitchFamily="18" charset="0"/>
                            </a:rPr>
                            <m:t>𝑏</m:t>
                          </m:r>
                        </m:e>
                      </m:d>
                    </m:oMath>
                  </m:oMathPara>
                </a14:m>
                <a:endParaRPr lang="en-US" sz="2200" dirty="0"/>
              </a:p>
              <a:p>
                <a:pPr marL="0" indent="0">
                  <a:buNone/>
                </a:pPr>
                <a:r>
                  <a:rPr lang="en-US" sz="2200" dirty="0">
                    <a:effectLst/>
                    <a:latin typeface="Times New Roman" panose="02020603050405020304" pitchFamily="18" charset="0"/>
                    <a:ea typeface="SimSun" panose="02010600030101010101" pitchFamily="2" charset="-122"/>
                  </a:rPr>
                  <a:t>Equation 2.3 is used to check whether given data point </a:t>
                </a:r>
                <a:r>
                  <a:rPr lang="en-US" sz="2200" i="1" dirty="0">
                    <a:effectLst/>
                    <a:latin typeface="Times New Roman" panose="02020603050405020304" pitchFamily="18" charset="0"/>
                    <a:ea typeface="SimSun" panose="02010600030101010101" pitchFamily="2" charset="-122"/>
                  </a:rPr>
                  <a:t>X</a:t>
                </a:r>
                <a:r>
                  <a:rPr lang="en-US" sz="2200" i="1" baseline="-25000" dirty="0">
                    <a:effectLst/>
                    <a:latin typeface="Times New Roman" panose="02020603050405020304" pitchFamily="18" charset="0"/>
                    <a:ea typeface="SimSun" panose="02010600030101010101" pitchFamily="2" charset="-122"/>
                  </a:rPr>
                  <a:t>i</a:t>
                </a:r>
                <a:r>
                  <a:rPr lang="en-US" sz="2200" dirty="0">
                    <a:effectLst/>
                    <a:latin typeface="Times New Roman" panose="02020603050405020304" pitchFamily="18" charset="0"/>
                    <a:ea typeface="SimSun" panose="02010600030101010101" pitchFamily="2" charset="-122"/>
                  </a:rPr>
                  <a:t> violates KKT condition. For explaining the logic induction, from (</a:t>
                </a:r>
                <a:r>
                  <a:rPr lang="en-US" sz="2200" i="1" dirty="0" err="1">
                    <a:effectLst/>
                    <a:latin typeface="Times New Roman" panose="02020603050405020304" pitchFamily="18" charset="0"/>
                    <a:ea typeface="SimSun" panose="02010600030101010101" pitchFamily="2" charset="-122"/>
                  </a:rPr>
                  <a:t>λ</a:t>
                </a:r>
                <a:r>
                  <a:rPr lang="en-US" sz="2200" baseline="-25000" dirty="0" err="1">
                    <a:effectLst/>
                    <a:latin typeface="Times New Roman" panose="02020603050405020304" pitchFamily="18" charset="0"/>
                    <a:ea typeface="SimSun" panose="02010600030101010101" pitchFamily="2" charset="-122"/>
                  </a:rPr>
                  <a:t>i</a:t>
                </a:r>
                <a:r>
                  <a:rPr lang="en-US" sz="2200" dirty="0">
                    <a:effectLst/>
                    <a:latin typeface="Times New Roman" panose="02020603050405020304" pitchFamily="18" charset="0"/>
                    <a:ea typeface="SimSun" panose="02010600030101010101" pitchFamily="2" charset="-122"/>
                  </a:rPr>
                  <a:t> = 0 and </a:t>
                </a:r>
                <a:r>
                  <a:rPr lang="en-US" sz="2200" i="1" dirty="0" err="1">
                    <a:effectLst/>
                    <a:latin typeface="Times New Roman" panose="02020603050405020304" pitchFamily="18" charset="0"/>
                    <a:ea typeface="SimSun" panose="02010600030101010101" pitchFamily="2" charset="-122"/>
                  </a:rPr>
                  <a:t>y</a:t>
                </a:r>
                <a:r>
                  <a:rPr lang="en-US" sz="2200" i="1" baseline="-25000" dirty="0" err="1">
                    <a:effectLst/>
                    <a:latin typeface="Times New Roman" panose="02020603050405020304" pitchFamily="18" charset="0"/>
                    <a:ea typeface="SimSun" panose="02010600030101010101" pitchFamily="2" charset="-122"/>
                  </a:rPr>
                  <a:t>i</a:t>
                </a:r>
                <a:r>
                  <a:rPr lang="en-US" sz="2200" i="1" dirty="0" err="1">
                    <a:effectLst/>
                    <a:latin typeface="Times New Roman" panose="02020603050405020304" pitchFamily="18" charset="0"/>
                    <a:ea typeface="SimSun" panose="02010600030101010101" pitchFamily="2" charset="-122"/>
                  </a:rPr>
                  <a:t>E</a:t>
                </a:r>
                <a:r>
                  <a:rPr lang="en-US" sz="2200" i="1" baseline="-25000" dirty="0" err="1">
                    <a:effectLst/>
                    <a:latin typeface="Times New Roman" panose="02020603050405020304" pitchFamily="18" charset="0"/>
                    <a:ea typeface="SimSun" panose="02010600030101010101" pitchFamily="2" charset="-122"/>
                  </a:rPr>
                  <a:t>i</a:t>
                </a:r>
                <a:r>
                  <a:rPr lang="en-US" sz="2200" dirty="0">
                    <a:effectLst/>
                    <a:latin typeface="Times New Roman" panose="02020603050405020304" pitchFamily="18" charset="0"/>
                    <a:ea typeface="SimSun" panose="02010600030101010101" pitchFamily="2" charset="-122"/>
                  </a:rPr>
                  <a:t> &gt; 0) and (0 &lt; </a:t>
                </a:r>
                <a:r>
                  <a:rPr lang="en-US" sz="2200" i="1" dirty="0" err="1">
                    <a:effectLst/>
                    <a:latin typeface="Times New Roman" panose="02020603050405020304" pitchFamily="18" charset="0"/>
                    <a:ea typeface="SimSun" panose="02010600030101010101" pitchFamily="2" charset="-122"/>
                  </a:rPr>
                  <a:t>λ</a:t>
                </a:r>
                <a:r>
                  <a:rPr lang="en-US" sz="2200" i="1" baseline="-25000" dirty="0" err="1">
                    <a:effectLst/>
                    <a:latin typeface="Times New Roman" panose="02020603050405020304" pitchFamily="18" charset="0"/>
                    <a:ea typeface="SimSun" panose="02010600030101010101" pitchFamily="2" charset="-122"/>
                  </a:rPr>
                  <a:t>i</a:t>
                </a:r>
                <a:r>
                  <a:rPr lang="en-US" sz="2200" dirty="0">
                    <a:effectLst/>
                    <a:latin typeface="Times New Roman" panose="02020603050405020304" pitchFamily="18" charset="0"/>
                    <a:ea typeface="SimSun" panose="02010600030101010101" pitchFamily="2" charset="-122"/>
                  </a:rPr>
                  <a:t> &lt; </a:t>
                </a:r>
                <a:r>
                  <a:rPr lang="en-US" sz="2200" i="1" dirty="0">
                    <a:effectLst/>
                    <a:latin typeface="Times New Roman" panose="02020603050405020304" pitchFamily="18" charset="0"/>
                    <a:ea typeface="SimSun" panose="02010600030101010101" pitchFamily="2" charset="-122"/>
                  </a:rPr>
                  <a:t>C</a:t>
                </a:r>
                <a:r>
                  <a:rPr lang="en-US" sz="2200" dirty="0">
                    <a:effectLst/>
                    <a:latin typeface="Times New Roman" panose="02020603050405020304" pitchFamily="18" charset="0"/>
                    <a:ea typeface="SimSun" panose="02010600030101010101" pitchFamily="2" charset="-122"/>
                  </a:rPr>
                  <a:t> and </a:t>
                </a:r>
                <a:r>
                  <a:rPr lang="en-US" sz="2200" i="1" dirty="0" err="1">
                    <a:effectLst/>
                    <a:latin typeface="Times New Roman" panose="02020603050405020304" pitchFamily="18" charset="0"/>
                    <a:ea typeface="SimSun" panose="02010600030101010101" pitchFamily="2" charset="-122"/>
                  </a:rPr>
                  <a:t>y</a:t>
                </a:r>
                <a:r>
                  <a:rPr lang="en-US" sz="2200" i="1" baseline="-25000" dirty="0" err="1">
                    <a:effectLst/>
                    <a:latin typeface="Times New Roman" panose="02020603050405020304" pitchFamily="18" charset="0"/>
                    <a:ea typeface="SimSun" panose="02010600030101010101" pitchFamily="2" charset="-122"/>
                  </a:rPr>
                  <a:t>i</a:t>
                </a:r>
                <a:r>
                  <a:rPr lang="en-US" sz="2200" i="1" dirty="0" err="1">
                    <a:effectLst/>
                    <a:latin typeface="Times New Roman" panose="02020603050405020304" pitchFamily="18" charset="0"/>
                    <a:ea typeface="SimSun" panose="02010600030101010101" pitchFamily="2" charset="-122"/>
                  </a:rPr>
                  <a:t>E</a:t>
                </a:r>
                <a:r>
                  <a:rPr lang="en-US" sz="2200" i="1" baseline="-25000" dirty="0" err="1">
                    <a:effectLst/>
                    <a:latin typeface="Times New Roman" panose="02020603050405020304" pitchFamily="18" charset="0"/>
                    <a:ea typeface="SimSun" panose="02010600030101010101" pitchFamily="2" charset="-122"/>
                  </a:rPr>
                  <a:t>i</a:t>
                </a:r>
                <a:r>
                  <a:rPr lang="en-US" sz="2200" dirty="0">
                    <a:effectLst/>
                    <a:latin typeface="Times New Roman" panose="02020603050405020304" pitchFamily="18" charset="0"/>
                    <a:ea typeface="SimSun" panose="02010600030101010101" pitchFamily="2" charset="-122"/>
                  </a:rPr>
                  <a:t> ≠ 0) obtaining (</a:t>
                </a:r>
                <a:r>
                  <a:rPr lang="en-US" sz="2200" i="1" dirty="0" err="1">
                    <a:effectLst/>
                    <a:latin typeface="Times New Roman" panose="02020603050405020304" pitchFamily="18" charset="0"/>
                    <a:ea typeface="SimSun" panose="02010600030101010101" pitchFamily="2" charset="-122"/>
                  </a:rPr>
                  <a:t>λ</a:t>
                </a:r>
                <a:r>
                  <a:rPr lang="en-US" sz="2200" i="1" baseline="-25000" dirty="0" err="1">
                    <a:effectLst/>
                    <a:latin typeface="Times New Roman" panose="02020603050405020304" pitchFamily="18" charset="0"/>
                    <a:ea typeface="SimSun" panose="02010600030101010101" pitchFamily="2" charset="-122"/>
                  </a:rPr>
                  <a:t>i</a:t>
                </a:r>
                <a:r>
                  <a:rPr lang="en-US" sz="2200" dirty="0">
                    <a:effectLst/>
                    <a:latin typeface="Times New Roman" panose="02020603050405020304" pitchFamily="18" charset="0"/>
                    <a:ea typeface="SimSun" panose="02010600030101010101" pitchFamily="2" charset="-122"/>
                  </a:rPr>
                  <a:t> &lt; </a:t>
                </a:r>
                <a:r>
                  <a:rPr lang="en-US" sz="2200" i="1" dirty="0">
                    <a:effectLst/>
                    <a:latin typeface="Times New Roman" panose="02020603050405020304" pitchFamily="18" charset="0"/>
                    <a:ea typeface="SimSun" panose="02010600030101010101" pitchFamily="2" charset="-122"/>
                  </a:rPr>
                  <a:t>C</a:t>
                </a:r>
                <a:r>
                  <a:rPr lang="en-US" sz="2200" dirty="0">
                    <a:effectLst/>
                    <a:latin typeface="Times New Roman" panose="02020603050405020304" pitchFamily="18" charset="0"/>
                    <a:ea typeface="SimSun" panose="02010600030101010101" pitchFamily="2" charset="-122"/>
                  </a:rPr>
                  <a:t> and </a:t>
                </a:r>
                <a:r>
                  <a:rPr lang="en-US" sz="2200" i="1" dirty="0" err="1">
                    <a:effectLst/>
                    <a:latin typeface="Times New Roman" panose="02020603050405020304" pitchFamily="18" charset="0"/>
                    <a:ea typeface="SimSun" panose="02010600030101010101" pitchFamily="2" charset="-122"/>
                  </a:rPr>
                  <a:t>y</a:t>
                </a:r>
                <a:r>
                  <a:rPr lang="en-US" sz="2200" i="1" baseline="-25000" dirty="0" err="1">
                    <a:effectLst/>
                    <a:latin typeface="Times New Roman" panose="02020603050405020304" pitchFamily="18" charset="0"/>
                    <a:ea typeface="SimSun" panose="02010600030101010101" pitchFamily="2" charset="-122"/>
                  </a:rPr>
                  <a:t>i</a:t>
                </a:r>
                <a:r>
                  <a:rPr lang="en-US" sz="2200" i="1" dirty="0" err="1">
                    <a:effectLst/>
                    <a:latin typeface="Times New Roman" panose="02020603050405020304" pitchFamily="18" charset="0"/>
                    <a:ea typeface="SimSun" panose="02010600030101010101" pitchFamily="2" charset="-122"/>
                  </a:rPr>
                  <a:t>E</a:t>
                </a:r>
                <a:r>
                  <a:rPr lang="en-US" sz="2200" i="1" baseline="-25000" dirty="0" err="1">
                    <a:effectLst/>
                    <a:latin typeface="Times New Roman" panose="02020603050405020304" pitchFamily="18" charset="0"/>
                    <a:ea typeface="SimSun" panose="02010600030101010101" pitchFamily="2" charset="-122"/>
                  </a:rPr>
                  <a:t>i</a:t>
                </a:r>
                <a:r>
                  <a:rPr lang="en-US" sz="2200" dirty="0">
                    <a:effectLst/>
                    <a:latin typeface="Times New Roman" panose="02020603050405020304" pitchFamily="18" charset="0"/>
                    <a:ea typeface="SimSun" panose="02010600030101010101" pitchFamily="2" charset="-122"/>
                  </a:rPr>
                  <a:t> &gt; 0), from (</a:t>
                </a:r>
                <a:r>
                  <a:rPr lang="en-US" sz="2200" i="1" dirty="0" err="1">
                    <a:effectLst/>
                    <a:latin typeface="Times New Roman" panose="02020603050405020304" pitchFamily="18" charset="0"/>
                    <a:ea typeface="SimSun" panose="02010600030101010101" pitchFamily="2" charset="-122"/>
                  </a:rPr>
                  <a:t>λ</a:t>
                </a:r>
                <a:r>
                  <a:rPr lang="en-US" sz="2200" i="1" baseline="-25000" dirty="0" err="1">
                    <a:effectLst/>
                    <a:latin typeface="Times New Roman" panose="02020603050405020304" pitchFamily="18" charset="0"/>
                    <a:ea typeface="SimSun" panose="02010600030101010101" pitchFamily="2" charset="-122"/>
                  </a:rPr>
                  <a:t>i</a:t>
                </a:r>
                <a:r>
                  <a:rPr lang="en-US" sz="2200" dirty="0">
                    <a:effectLst/>
                    <a:latin typeface="Times New Roman" panose="02020603050405020304" pitchFamily="18" charset="0"/>
                    <a:ea typeface="SimSun" panose="02010600030101010101" pitchFamily="2" charset="-122"/>
                  </a:rPr>
                  <a:t> = </a:t>
                </a:r>
                <a:r>
                  <a:rPr lang="en-US" sz="2200" i="1" dirty="0">
                    <a:effectLst/>
                    <a:latin typeface="Times New Roman" panose="02020603050405020304" pitchFamily="18" charset="0"/>
                    <a:ea typeface="SimSun" panose="02010600030101010101" pitchFamily="2" charset="-122"/>
                  </a:rPr>
                  <a:t>C</a:t>
                </a:r>
                <a:r>
                  <a:rPr lang="en-US" sz="2200" dirty="0">
                    <a:effectLst/>
                    <a:latin typeface="Times New Roman" panose="02020603050405020304" pitchFamily="18" charset="0"/>
                    <a:ea typeface="SimSun" panose="02010600030101010101" pitchFamily="2" charset="-122"/>
                  </a:rPr>
                  <a:t> and </a:t>
                </a:r>
                <a:r>
                  <a:rPr lang="en-US" sz="2200" i="1" dirty="0" err="1">
                    <a:effectLst/>
                    <a:latin typeface="Times New Roman" panose="02020603050405020304" pitchFamily="18" charset="0"/>
                    <a:ea typeface="SimSun" panose="02010600030101010101" pitchFamily="2" charset="-122"/>
                  </a:rPr>
                  <a:t>y</a:t>
                </a:r>
                <a:r>
                  <a:rPr lang="en-US" sz="2200" i="1" baseline="-25000" dirty="0" err="1">
                    <a:effectLst/>
                    <a:latin typeface="Times New Roman" panose="02020603050405020304" pitchFamily="18" charset="0"/>
                    <a:ea typeface="SimSun" panose="02010600030101010101" pitchFamily="2" charset="-122"/>
                  </a:rPr>
                  <a:t>i</a:t>
                </a:r>
                <a:r>
                  <a:rPr lang="en-US" sz="2200" i="1" dirty="0" err="1">
                    <a:effectLst/>
                    <a:latin typeface="Times New Roman" panose="02020603050405020304" pitchFamily="18" charset="0"/>
                    <a:ea typeface="SimSun" panose="02010600030101010101" pitchFamily="2" charset="-122"/>
                  </a:rPr>
                  <a:t>E</a:t>
                </a:r>
                <a:r>
                  <a:rPr lang="en-US" sz="2200" i="1" baseline="-25000" dirty="0" err="1">
                    <a:effectLst/>
                    <a:latin typeface="Times New Roman" panose="02020603050405020304" pitchFamily="18" charset="0"/>
                    <a:ea typeface="SimSun" panose="02010600030101010101" pitchFamily="2" charset="-122"/>
                  </a:rPr>
                  <a:t>i</a:t>
                </a:r>
                <a:r>
                  <a:rPr lang="en-US" sz="2200" dirty="0">
                    <a:effectLst/>
                    <a:latin typeface="Times New Roman" panose="02020603050405020304" pitchFamily="18" charset="0"/>
                    <a:ea typeface="SimSun" panose="02010600030101010101" pitchFamily="2" charset="-122"/>
                  </a:rPr>
                  <a:t> &lt; 0) and (0 &lt; </a:t>
                </a:r>
                <a:r>
                  <a:rPr lang="en-US" sz="2200" i="1" dirty="0" err="1">
                    <a:effectLst/>
                    <a:latin typeface="Times New Roman" panose="02020603050405020304" pitchFamily="18" charset="0"/>
                    <a:ea typeface="SimSun" panose="02010600030101010101" pitchFamily="2" charset="-122"/>
                  </a:rPr>
                  <a:t>λ</a:t>
                </a:r>
                <a:r>
                  <a:rPr lang="en-US" sz="2200" i="1" baseline="-25000" dirty="0" err="1">
                    <a:effectLst/>
                    <a:latin typeface="Times New Roman" panose="02020603050405020304" pitchFamily="18" charset="0"/>
                    <a:ea typeface="SimSun" panose="02010600030101010101" pitchFamily="2" charset="-122"/>
                  </a:rPr>
                  <a:t>i</a:t>
                </a:r>
                <a:r>
                  <a:rPr lang="en-US" sz="2200" dirty="0">
                    <a:effectLst/>
                    <a:latin typeface="Times New Roman" panose="02020603050405020304" pitchFamily="18" charset="0"/>
                    <a:ea typeface="SimSun" panose="02010600030101010101" pitchFamily="2" charset="-122"/>
                  </a:rPr>
                  <a:t> &lt; </a:t>
                </a:r>
                <a:r>
                  <a:rPr lang="en-US" sz="2200" i="1" dirty="0">
                    <a:effectLst/>
                    <a:latin typeface="Times New Roman" panose="02020603050405020304" pitchFamily="18" charset="0"/>
                    <a:ea typeface="SimSun" panose="02010600030101010101" pitchFamily="2" charset="-122"/>
                  </a:rPr>
                  <a:t>C</a:t>
                </a:r>
                <a:r>
                  <a:rPr lang="en-US" sz="2200" dirty="0">
                    <a:effectLst/>
                    <a:latin typeface="Times New Roman" panose="02020603050405020304" pitchFamily="18" charset="0"/>
                    <a:ea typeface="SimSun" panose="02010600030101010101" pitchFamily="2" charset="-122"/>
                  </a:rPr>
                  <a:t> and </a:t>
                </a:r>
                <a:r>
                  <a:rPr lang="en-US" sz="2200" i="1" dirty="0" err="1">
                    <a:effectLst/>
                    <a:latin typeface="Times New Roman" panose="02020603050405020304" pitchFamily="18" charset="0"/>
                    <a:ea typeface="SimSun" panose="02010600030101010101" pitchFamily="2" charset="-122"/>
                  </a:rPr>
                  <a:t>y</a:t>
                </a:r>
                <a:r>
                  <a:rPr lang="en-US" sz="2200" i="1" baseline="-25000" dirty="0" err="1">
                    <a:effectLst/>
                    <a:latin typeface="Times New Roman" panose="02020603050405020304" pitchFamily="18" charset="0"/>
                    <a:ea typeface="SimSun" panose="02010600030101010101" pitchFamily="2" charset="-122"/>
                  </a:rPr>
                  <a:t>i</a:t>
                </a:r>
                <a:r>
                  <a:rPr lang="en-US" sz="2200" i="1" dirty="0" err="1">
                    <a:effectLst/>
                    <a:latin typeface="Times New Roman" panose="02020603050405020304" pitchFamily="18" charset="0"/>
                    <a:ea typeface="SimSun" panose="02010600030101010101" pitchFamily="2" charset="-122"/>
                  </a:rPr>
                  <a:t>E</a:t>
                </a:r>
                <a:r>
                  <a:rPr lang="en-US" sz="2200" i="1" baseline="-25000" dirty="0" err="1">
                    <a:effectLst/>
                    <a:latin typeface="Times New Roman" panose="02020603050405020304" pitchFamily="18" charset="0"/>
                    <a:ea typeface="SimSun" panose="02010600030101010101" pitchFamily="2" charset="-122"/>
                  </a:rPr>
                  <a:t>i</a:t>
                </a:r>
                <a:r>
                  <a:rPr lang="en-US" sz="2200" dirty="0">
                    <a:effectLst/>
                    <a:latin typeface="Times New Roman" panose="02020603050405020304" pitchFamily="18" charset="0"/>
                    <a:ea typeface="SimSun" panose="02010600030101010101" pitchFamily="2" charset="-122"/>
                  </a:rPr>
                  <a:t> ≠ 0) obtaining (</a:t>
                </a:r>
                <a:r>
                  <a:rPr lang="en-US" sz="2200" i="1" dirty="0" err="1">
                    <a:effectLst/>
                    <a:latin typeface="Times New Roman" panose="02020603050405020304" pitchFamily="18" charset="0"/>
                    <a:ea typeface="SimSun" panose="02010600030101010101" pitchFamily="2" charset="-122"/>
                  </a:rPr>
                  <a:t>λ</a:t>
                </a:r>
                <a:r>
                  <a:rPr lang="en-US" sz="2200" i="1" baseline="-25000" dirty="0" err="1">
                    <a:effectLst/>
                    <a:latin typeface="Times New Roman" panose="02020603050405020304" pitchFamily="18" charset="0"/>
                    <a:ea typeface="SimSun" panose="02010600030101010101" pitchFamily="2" charset="-122"/>
                  </a:rPr>
                  <a:t>i</a:t>
                </a:r>
                <a:r>
                  <a:rPr lang="en-US" sz="2200" dirty="0">
                    <a:effectLst/>
                    <a:latin typeface="Times New Roman" panose="02020603050405020304" pitchFamily="18" charset="0"/>
                    <a:ea typeface="SimSun" panose="02010600030101010101" pitchFamily="2" charset="-122"/>
                  </a:rPr>
                  <a:t> &gt; 0 and </a:t>
                </a:r>
                <a:r>
                  <a:rPr lang="en-US" sz="2200" i="1" dirty="0" err="1">
                    <a:effectLst/>
                    <a:latin typeface="Times New Roman" panose="02020603050405020304" pitchFamily="18" charset="0"/>
                    <a:ea typeface="SimSun" panose="02010600030101010101" pitchFamily="2" charset="-122"/>
                  </a:rPr>
                  <a:t>y</a:t>
                </a:r>
                <a:r>
                  <a:rPr lang="en-US" sz="2200" i="1" baseline="-25000" dirty="0" err="1">
                    <a:effectLst/>
                    <a:latin typeface="Times New Roman" panose="02020603050405020304" pitchFamily="18" charset="0"/>
                    <a:ea typeface="SimSun" panose="02010600030101010101" pitchFamily="2" charset="-122"/>
                  </a:rPr>
                  <a:t>i</a:t>
                </a:r>
                <a:r>
                  <a:rPr lang="en-US" sz="2200" i="1" dirty="0" err="1">
                    <a:effectLst/>
                    <a:latin typeface="Times New Roman" panose="02020603050405020304" pitchFamily="18" charset="0"/>
                    <a:ea typeface="SimSun" panose="02010600030101010101" pitchFamily="2" charset="-122"/>
                  </a:rPr>
                  <a:t>E</a:t>
                </a:r>
                <a:r>
                  <a:rPr lang="en-US" sz="2200" i="1" baseline="-25000" dirty="0" err="1">
                    <a:effectLst/>
                    <a:latin typeface="Times New Roman" panose="02020603050405020304" pitchFamily="18" charset="0"/>
                    <a:ea typeface="SimSun" panose="02010600030101010101" pitchFamily="2" charset="-122"/>
                  </a:rPr>
                  <a:t>i</a:t>
                </a:r>
                <a:r>
                  <a:rPr lang="en-US" sz="2200" dirty="0">
                    <a:effectLst/>
                    <a:latin typeface="Times New Roman" panose="02020603050405020304" pitchFamily="18" charset="0"/>
                    <a:ea typeface="SimSun" panose="02010600030101010101" pitchFamily="2" charset="-122"/>
                  </a:rPr>
                  <a:t> &lt; 0). Conversely, from (</a:t>
                </a:r>
                <a:r>
                  <a:rPr lang="en-US" sz="2200" i="1" dirty="0" err="1">
                    <a:effectLst/>
                    <a:latin typeface="Times New Roman" panose="02020603050405020304" pitchFamily="18" charset="0"/>
                    <a:ea typeface="SimSun" panose="02010600030101010101" pitchFamily="2" charset="-122"/>
                  </a:rPr>
                  <a:t>λ</a:t>
                </a:r>
                <a:r>
                  <a:rPr lang="en-US" sz="2200" i="1" baseline="-25000" dirty="0" err="1">
                    <a:effectLst/>
                    <a:latin typeface="Times New Roman" panose="02020603050405020304" pitchFamily="18" charset="0"/>
                    <a:ea typeface="SimSun" panose="02010600030101010101" pitchFamily="2" charset="-122"/>
                  </a:rPr>
                  <a:t>i</a:t>
                </a:r>
                <a:r>
                  <a:rPr lang="en-US" sz="2200" dirty="0">
                    <a:effectLst/>
                    <a:latin typeface="Times New Roman" panose="02020603050405020304" pitchFamily="18" charset="0"/>
                    <a:ea typeface="SimSun" panose="02010600030101010101" pitchFamily="2" charset="-122"/>
                  </a:rPr>
                  <a:t> &lt; </a:t>
                </a:r>
                <a:r>
                  <a:rPr lang="en-US" sz="2200" i="1" dirty="0">
                    <a:effectLst/>
                    <a:latin typeface="Times New Roman" panose="02020603050405020304" pitchFamily="18" charset="0"/>
                    <a:ea typeface="SimSun" panose="02010600030101010101" pitchFamily="2" charset="-122"/>
                  </a:rPr>
                  <a:t>C</a:t>
                </a:r>
                <a:r>
                  <a:rPr lang="en-US" sz="2200" dirty="0">
                    <a:effectLst/>
                    <a:latin typeface="Times New Roman" panose="02020603050405020304" pitchFamily="18" charset="0"/>
                    <a:ea typeface="SimSun" panose="02010600030101010101" pitchFamily="2" charset="-122"/>
                  </a:rPr>
                  <a:t> and </a:t>
                </a:r>
                <a:r>
                  <a:rPr lang="en-US" sz="2200" i="1" dirty="0" err="1">
                    <a:effectLst/>
                    <a:latin typeface="Times New Roman" panose="02020603050405020304" pitchFamily="18" charset="0"/>
                    <a:ea typeface="SimSun" panose="02010600030101010101" pitchFamily="2" charset="-122"/>
                  </a:rPr>
                  <a:t>y</a:t>
                </a:r>
                <a:r>
                  <a:rPr lang="en-US" sz="2200" i="1" baseline="-25000" dirty="0" err="1">
                    <a:effectLst/>
                    <a:latin typeface="Times New Roman" panose="02020603050405020304" pitchFamily="18" charset="0"/>
                    <a:ea typeface="SimSun" panose="02010600030101010101" pitchFamily="2" charset="-122"/>
                  </a:rPr>
                  <a:t>i</a:t>
                </a:r>
                <a:r>
                  <a:rPr lang="en-US" sz="2200" i="1" dirty="0" err="1">
                    <a:effectLst/>
                    <a:latin typeface="Times New Roman" panose="02020603050405020304" pitchFamily="18" charset="0"/>
                    <a:ea typeface="SimSun" panose="02010600030101010101" pitchFamily="2" charset="-122"/>
                  </a:rPr>
                  <a:t>E</a:t>
                </a:r>
                <a:r>
                  <a:rPr lang="en-US" sz="2200" i="1" baseline="-25000" dirty="0" err="1">
                    <a:effectLst/>
                    <a:latin typeface="Times New Roman" panose="02020603050405020304" pitchFamily="18" charset="0"/>
                    <a:ea typeface="SimSun" panose="02010600030101010101" pitchFamily="2" charset="-122"/>
                  </a:rPr>
                  <a:t>i</a:t>
                </a:r>
                <a:r>
                  <a:rPr lang="en-US" sz="2200" dirty="0">
                    <a:effectLst/>
                    <a:latin typeface="Times New Roman" panose="02020603050405020304" pitchFamily="18" charset="0"/>
                    <a:ea typeface="SimSun" panose="02010600030101010101" pitchFamily="2" charset="-122"/>
                  </a:rPr>
                  <a:t> &gt; 0) and (</a:t>
                </a:r>
                <a:r>
                  <a:rPr lang="en-US" sz="2200" i="1" dirty="0" err="1">
                    <a:effectLst/>
                    <a:latin typeface="Times New Roman" panose="02020603050405020304" pitchFamily="18" charset="0"/>
                    <a:ea typeface="SimSun" panose="02010600030101010101" pitchFamily="2" charset="-122"/>
                  </a:rPr>
                  <a:t>λ</a:t>
                </a:r>
                <a:r>
                  <a:rPr lang="en-US" sz="2200" i="1" baseline="-25000" dirty="0" err="1">
                    <a:effectLst/>
                    <a:latin typeface="Times New Roman" panose="02020603050405020304" pitchFamily="18" charset="0"/>
                    <a:ea typeface="SimSun" panose="02010600030101010101" pitchFamily="2" charset="-122"/>
                  </a:rPr>
                  <a:t>i</a:t>
                </a:r>
                <a:r>
                  <a:rPr lang="en-US" sz="2200" dirty="0">
                    <a:effectLst/>
                    <a:latin typeface="Times New Roman" panose="02020603050405020304" pitchFamily="18" charset="0"/>
                    <a:ea typeface="SimSun" panose="02010600030101010101" pitchFamily="2" charset="-122"/>
                  </a:rPr>
                  <a:t> &gt; 0 and </a:t>
                </a:r>
                <a:r>
                  <a:rPr lang="en-US" sz="2200" i="1" dirty="0" err="1">
                    <a:effectLst/>
                    <a:latin typeface="Times New Roman" panose="02020603050405020304" pitchFamily="18" charset="0"/>
                    <a:ea typeface="SimSun" panose="02010600030101010101" pitchFamily="2" charset="-122"/>
                  </a:rPr>
                  <a:t>y</a:t>
                </a:r>
                <a:r>
                  <a:rPr lang="en-US" sz="2200" i="1" baseline="-25000" dirty="0" err="1">
                    <a:effectLst/>
                    <a:latin typeface="Times New Roman" panose="02020603050405020304" pitchFamily="18" charset="0"/>
                    <a:ea typeface="SimSun" panose="02010600030101010101" pitchFamily="2" charset="-122"/>
                  </a:rPr>
                  <a:t>i</a:t>
                </a:r>
                <a:r>
                  <a:rPr lang="en-US" sz="2200" i="1" dirty="0" err="1">
                    <a:effectLst/>
                    <a:latin typeface="Times New Roman" panose="02020603050405020304" pitchFamily="18" charset="0"/>
                    <a:ea typeface="SimSun" panose="02010600030101010101" pitchFamily="2" charset="-122"/>
                  </a:rPr>
                  <a:t>E</a:t>
                </a:r>
                <a:r>
                  <a:rPr lang="en-US" sz="2200" i="1" baseline="-25000" dirty="0" err="1">
                    <a:effectLst/>
                    <a:latin typeface="Times New Roman" panose="02020603050405020304" pitchFamily="18" charset="0"/>
                    <a:ea typeface="SimSun" panose="02010600030101010101" pitchFamily="2" charset="-122"/>
                  </a:rPr>
                  <a:t>i</a:t>
                </a:r>
                <a:r>
                  <a:rPr lang="en-US" sz="2200" dirty="0">
                    <a:effectLst/>
                    <a:latin typeface="Times New Roman" panose="02020603050405020304" pitchFamily="18" charset="0"/>
                    <a:ea typeface="SimSun" panose="02010600030101010101" pitchFamily="2" charset="-122"/>
                  </a:rPr>
                  <a:t> &lt; 0) we obtain (</a:t>
                </a:r>
                <a:r>
                  <a:rPr lang="en-US" sz="2200" i="1" dirty="0" err="1">
                    <a:effectLst/>
                    <a:latin typeface="Times New Roman" panose="02020603050405020304" pitchFamily="18" charset="0"/>
                    <a:ea typeface="SimSun" panose="02010600030101010101" pitchFamily="2" charset="-122"/>
                  </a:rPr>
                  <a:t>λ</a:t>
                </a:r>
                <a:r>
                  <a:rPr lang="en-US" sz="2200" baseline="-25000" dirty="0" err="1">
                    <a:effectLst/>
                    <a:latin typeface="Times New Roman" panose="02020603050405020304" pitchFamily="18" charset="0"/>
                    <a:ea typeface="SimSun" panose="02010600030101010101" pitchFamily="2" charset="-122"/>
                  </a:rPr>
                  <a:t>i</a:t>
                </a:r>
                <a:r>
                  <a:rPr lang="en-US" sz="2200" dirty="0">
                    <a:effectLst/>
                    <a:latin typeface="Times New Roman" panose="02020603050405020304" pitchFamily="18" charset="0"/>
                    <a:ea typeface="SimSun" panose="02010600030101010101" pitchFamily="2" charset="-122"/>
                  </a:rPr>
                  <a:t> = 0 and </a:t>
                </a:r>
                <a:r>
                  <a:rPr lang="en-US" sz="2200" i="1" dirty="0" err="1">
                    <a:effectLst/>
                    <a:latin typeface="Times New Roman" panose="02020603050405020304" pitchFamily="18" charset="0"/>
                    <a:ea typeface="SimSun" panose="02010600030101010101" pitchFamily="2" charset="-122"/>
                  </a:rPr>
                  <a:t>y</a:t>
                </a:r>
                <a:r>
                  <a:rPr lang="en-US" sz="2200" i="1" baseline="-25000" dirty="0" err="1">
                    <a:effectLst/>
                    <a:latin typeface="Times New Roman" panose="02020603050405020304" pitchFamily="18" charset="0"/>
                    <a:ea typeface="SimSun" panose="02010600030101010101" pitchFamily="2" charset="-122"/>
                  </a:rPr>
                  <a:t>i</a:t>
                </a:r>
                <a:r>
                  <a:rPr lang="en-US" sz="2200" i="1" dirty="0" err="1">
                    <a:effectLst/>
                    <a:latin typeface="Times New Roman" panose="02020603050405020304" pitchFamily="18" charset="0"/>
                    <a:ea typeface="SimSun" panose="02010600030101010101" pitchFamily="2" charset="-122"/>
                  </a:rPr>
                  <a:t>E</a:t>
                </a:r>
                <a:r>
                  <a:rPr lang="en-US" sz="2200" i="1" baseline="-25000" dirty="0" err="1">
                    <a:effectLst/>
                    <a:latin typeface="Times New Roman" panose="02020603050405020304" pitchFamily="18" charset="0"/>
                    <a:ea typeface="SimSun" panose="02010600030101010101" pitchFamily="2" charset="-122"/>
                  </a:rPr>
                  <a:t>i</a:t>
                </a:r>
                <a:r>
                  <a:rPr lang="en-US" sz="2200" dirty="0">
                    <a:effectLst/>
                    <a:latin typeface="Times New Roman" panose="02020603050405020304" pitchFamily="18" charset="0"/>
                    <a:ea typeface="SimSun" panose="02010600030101010101" pitchFamily="2" charset="-122"/>
                  </a:rPr>
                  <a:t> &gt; 0), (0 &lt; </a:t>
                </a:r>
                <a:r>
                  <a:rPr lang="en-US" sz="2200" i="1" dirty="0" err="1">
                    <a:effectLst/>
                    <a:latin typeface="Times New Roman" panose="02020603050405020304" pitchFamily="18" charset="0"/>
                    <a:ea typeface="SimSun" panose="02010600030101010101" pitchFamily="2" charset="-122"/>
                  </a:rPr>
                  <a:t>λ</a:t>
                </a:r>
                <a:r>
                  <a:rPr lang="en-US" sz="2200" i="1" baseline="-25000" dirty="0" err="1">
                    <a:effectLst/>
                    <a:latin typeface="Times New Roman" panose="02020603050405020304" pitchFamily="18" charset="0"/>
                    <a:ea typeface="SimSun" panose="02010600030101010101" pitchFamily="2" charset="-122"/>
                  </a:rPr>
                  <a:t>i</a:t>
                </a:r>
                <a:r>
                  <a:rPr lang="en-US" sz="2200" dirty="0">
                    <a:effectLst/>
                    <a:latin typeface="Times New Roman" panose="02020603050405020304" pitchFamily="18" charset="0"/>
                    <a:ea typeface="SimSun" panose="02010600030101010101" pitchFamily="2" charset="-122"/>
                  </a:rPr>
                  <a:t> &lt; </a:t>
                </a:r>
                <a:r>
                  <a:rPr lang="en-US" sz="2200" i="1" dirty="0">
                    <a:effectLst/>
                    <a:latin typeface="Times New Roman" panose="02020603050405020304" pitchFamily="18" charset="0"/>
                    <a:ea typeface="SimSun" panose="02010600030101010101" pitchFamily="2" charset="-122"/>
                  </a:rPr>
                  <a:t>C</a:t>
                </a:r>
                <a:r>
                  <a:rPr lang="en-US" sz="2200" dirty="0">
                    <a:effectLst/>
                    <a:latin typeface="Times New Roman" panose="02020603050405020304" pitchFamily="18" charset="0"/>
                    <a:ea typeface="SimSun" panose="02010600030101010101" pitchFamily="2" charset="-122"/>
                  </a:rPr>
                  <a:t> and </a:t>
                </a:r>
                <a:r>
                  <a:rPr lang="en-US" sz="2200" i="1" dirty="0" err="1">
                    <a:effectLst/>
                    <a:latin typeface="Times New Roman" panose="02020603050405020304" pitchFamily="18" charset="0"/>
                    <a:ea typeface="SimSun" panose="02010600030101010101" pitchFamily="2" charset="-122"/>
                  </a:rPr>
                  <a:t>y</a:t>
                </a:r>
                <a:r>
                  <a:rPr lang="en-US" sz="2200" i="1" baseline="-25000" dirty="0" err="1">
                    <a:effectLst/>
                    <a:latin typeface="Times New Roman" panose="02020603050405020304" pitchFamily="18" charset="0"/>
                    <a:ea typeface="SimSun" panose="02010600030101010101" pitchFamily="2" charset="-122"/>
                  </a:rPr>
                  <a:t>i</a:t>
                </a:r>
                <a:r>
                  <a:rPr lang="en-US" sz="2200" i="1" dirty="0" err="1">
                    <a:effectLst/>
                    <a:latin typeface="Times New Roman" panose="02020603050405020304" pitchFamily="18" charset="0"/>
                    <a:ea typeface="SimSun" panose="02010600030101010101" pitchFamily="2" charset="-122"/>
                  </a:rPr>
                  <a:t>E</a:t>
                </a:r>
                <a:r>
                  <a:rPr lang="en-US" sz="2200" i="1" baseline="-25000" dirty="0" err="1">
                    <a:effectLst/>
                    <a:latin typeface="Times New Roman" panose="02020603050405020304" pitchFamily="18" charset="0"/>
                    <a:ea typeface="SimSun" panose="02010600030101010101" pitchFamily="2" charset="-122"/>
                  </a:rPr>
                  <a:t>i</a:t>
                </a:r>
                <a:r>
                  <a:rPr lang="en-US" sz="2200" dirty="0">
                    <a:effectLst/>
                    <a:latin typeface="Times New Roman" panose="02020603050405020304" pitchFamily="18" charset="0"/>
                    <a:ea typeface="SimSun" panose="02010600030101010101" pitchFamily="2" charset="-122"/>
                  </a:rPr>
                  <a:t> ≠ 0), and (</a:t>
                </a:r>
                <a:r>
                  <a:rPr lang="en-US" sz="2200" i="1" dirty="0" err="1">
                    <a:effectLst/>
                    <a:latin typeface="Times New Roman" panose="02020603050405020304" pitchFamily="18" charset="0"/>
                    <a:ea typeface="SimSun" panose="02010600030101010101" pitchFamily="2" charset="-122"/>
                  </a:rPr>
                  <a:t>λ</a:t>
                </a:r>
                <a:r>
                  <a:rPr lang="en-US" sz="2200" i="1" baseline="-25000" dirty="0" err="1">
                    <a:effectLst/>
                    <a:latin typeface="Times New Roman" panose="02020603050405020304" pitchFamily="18" charset="0"/>
                    <a:ea typeface="SimSun" panose="02010600030101010101" pitchFamily="2" charset="-122"/>
                  </a:rPr>
                  <a:t>i</a:t>
                </a:r>
                <a:r>
                  <a:rPr lang="en-US" sz="2200" dirty="0">
                    <a:effectLst/>
                    <a:latin typeface="Times New Roman" panose="02020603050405020304" pitchFamily="18" charset="0"/>
                    <a:ea typeface="SimSun" panose="02010600030101010101" pitchFamily="2" charset="-122"/>
                  </a:rPr>
                  <a:t> = </a:t>
                </a:r>
                <a:r>
                  <a:rPr lang="en-US" sz="2200" i="1" dirty="0">
                    <a:effectLst/>
                    <a:latin typeface="Times New Roman" panose="02020603050405020304" pitchFamily="18" charset="0"/>
                    <a:ea typeface="SimSun" panose="02010600030101010101" pitchFamily="2" charset="-122"/>
                  </a:rPr>
                  <a:t>C</a:t>
                </a:r>
                <a:r>
                  <a:rPr lang="en-US" sz="2200" dirty="0">
                    <a:effectLst/>
                    <a:latin typeface="Times New Roman" panose="02020603050405020304" pitchFamily="18" charset="0"/>
                    <a:ea typeface="SimSun" panose="02010600030101010101" pitchFamily="2" charset="-122"/>
                  </a:rPr>
                  <a:t> and </a:t>
                </a:r>
                <a:r>
                  <a:rPr lang="en-US" sz="2200" i="1" dirty="0" err="1">
                    <a:effectLst/>
                    <a:latin typeface="Times New Roman" panose="02020603050405020304" pitchFamily="18" charset="0"/>
                    <a:ea typeface="SimSun" panose="02010600030101010101" pitchFamily="2" charset="-122"/>
                  </a:rPr>
                  <a:t>y</a:t>
                </a:r>
                <a:r>
                  <a:rPr lang="en-US" sz="2200" i="1" baseline="-25000" dirty="0" err="1">
                    <a:effectLst/>
                    <a:latin typeface="Times New Roman" panose="02020603050405020304" pitchFamily="18" charset="0"/>
                    <a:ea typeface="SimSun" panose="02010600030101010101" pitchFamily="2" charset="-122"/>
                  </a:rPr>
                  <a:t>i</a:t>
                </a:r>
                <a:r>
                  <a:rPr lang="en-US" sz="2200" i="1" dirty="0" err="1">
                    <a:effectLst/>
                    <a:latin typeface="Times New Roman" panose="02020603050405020304" pitchFamily="18" charset="0"/>
                    <a:ea typeface="SimSun" panose="02010600030101010101" pitchFamily="2" charset="-122"/>
                  </a:rPr>
                  <a:t>E</a:t>
                </a:r>
                <a:r>
                  <a:rPr lang="en-US" sz="2200" i="1" baseline="-25000" dirty="0" err="1">
                    <a:effectLst/>
                    <a:latin typeface="Times New Roman" panose="02020603050405020304" pitchFamily="18" charset="0"/>
                    <a:ea typeface="SimSun" panose="02010600030101010101" pitchFamily="2" charset="-122"/>
                  </a:rPr>
                  <a:t>i</a:t>
                </a:r>
                <a:r>
                  <a:rPr lang="en-US" sz="2200" dirty="0">
                    <a:effectLst/>
                    <a:latin typeface="Times New Roman" panose="02020603050405020304" pitchFamily="18" charset="0"/>
                    <a:ea typeface="SimSun" panose="02010600030101010101" pitchFamily="2" charset="-122"/>
                  </a:rPr>
                  <a:t> &lt; 0).</a:t>
                </a:r>
                <a:endParaRPr lang="en-US" sz="2200" dirty="0"/>
              </a:p>
            </p:txBody>
          </p:sp>
        </mc:Choice>
        <mc:Fallback>
          <p:sp>
            <p:nvSpPr>
              <p:cNvPr id="3" name="Content Placeholder 2">
                <a:extLst>
                  <a:ext uri="{FF2B5EF4-FFF2-40B4-BE49-F238E27FC236}">
                    <a16:creationId xmlns:a16="http://schemas.microsoft.com/office/drawing/2014/main" id="{2353F6D6-EC4B-2E1E-7FF3-D0870D039CE7}"/>
                  </a:ext>
                </a:extLst>
              </p:cNvPr>
              <p:cNvSpPr>
                <a:spLocks noGrp="1" noRot="1" noChangeAspect="1" noMove="1" noResize="1" noEditPoints="1" noAdjustHandles="1" noChangeArrowheads="1" noChangeShapeType="1" noTextEdit="1"/>
              </p:cNvSpPr>
              <p:nvPr>
                <p:ph idx="1"/>
              </p:nvPr>
            </p:nvSpPr>
            <p:spPr>
              <a:blipFill>
                <a:blip r:embed="rId2"/>
                <a:stretch>
                  <a:fillRect l="-754" t="-824" r="-696" b="-236"/>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8F9366CE-A6C6-DB8A-7921-D8B089E06887}"/>
              </a:ext>
            </a:extLst>
          </p:cNvPr>
          <p:cNvSpPr>
            <a:spLocks noGrp="1"/>
          </p:cNvSpPr>
          <p:nvPr>
            <p:ph type="dt" sz="half" idx="10"/>
          </p:nvPr>
        </p:nvSpPr>
        <p:spPr/>
        <p:txBody>
          <a:bodyPr/>
          <a:lstStyle/>
          <a:p>
            <a:r>
              <a:rPr lang="en-US"/>
              <a:t>15/01/2023</a:t>
            </a:r>
          </a:p>
        </p:txBody>
      </p:sp>
      <p:sp>
        <p:nvSpPr>
          <p:cNvPr id="5" name="Footer Placeholder 4">
            <a:extLst>
              <a:ext uri="{FF2B5EF4-FFF2-40B4-BE49-F238E27FC236}">
                <a16:creationId xmlns:a16="http://schemas.microsoft.com/office/drawing/2014/main" id="{AC9704CF-4DED-618F-A9A3-9D270DCAD44E}"/>
              </a:ext>
            </a:extLst>
          </p:cNvPr>
          <p:cNvSpPr>
            <a:spLocks noGrp="1"/>
          </p:cNvSpPr>
          <p:nvPr>
            <p:ph type="ftr" sz="quarter" idx="11"/>
          </p:nvPr>
        </p:nvSpPr>
        <p:spPr/>
        <p:txBody>
          <a:bodyPr/>
          <a:lstStyle/>
          <a:p>
            <a:r>
              <a:rPr lang="en-US"/>
              <a:t>Support Vector Machine - Loc Nguyen</a:t>
            </a:r>
          </a:p>
        </p:txBody>
      </p:sp>
      <p:sp>
        <p:nvSpPr>
          <p:cNvPr id="6" name="Slide Number Placeholder 5">
            <a:extLst>
              <a:ext uri="{FF2B5EF4-FFF2-40B4-BE49-F238E27FC236}">
                <a16:creationId xmlns:a16="http://schemas.microsoft.com/office/drawing/2014/main" id="{E92B8760-D9CC-398A-5F8C-020B9A8D8E7D}"/>
              </a:ext>
            </a:extLst>
          </p:cNvPr>
          <p:cNvSpPr>
            <a:spLocks noGrp="1"/>
          </p:cNvSpPr>
          <p:nvPr>
            <p:ph type="sldNum" sz="quarter" idx="12"/>
          </p:nvPr>
        </p:nvSpPr>
        <p:spPr/>
        <p:txBody>
          <a:bodyPr/>
          <a:lstStyle/>
          <a:p>
            <a:fld id="{5DB5036F-1FF2-46C4-8D2B-59C7E3B91952}" type="slidenum">
              <a:rPr lang="en-US" smtClean="0"/>
              <a:pPr/>
              <a:t>22</a:t>
            </a:fld>
            <a:endParaRPr lang="en-US"/>
          </a:p>
        </p:txBody>
      </p:sp>
    </p:spTree>
    <p:extLst>
      <p:ext uri="{BB962C8B-B14F-4D97-AF65-F5344CB8AC3E}">
        <p14:creationId xmlns:p14="http://schemas.microsoft.com/office/powerpoint/2010/main" val="28105408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BA648-EE43-7046-7FBD-62214E42A954}"/>
              </a:ext>
            </a:extLst>
          </p:cNvPr>
          <p:cNvSpPr>
            <a:spLocks noGrp="1"/>
          </p:cNvSpPr>
          <p:nvPr>
            <p:ph type="title"/>
          </p:nvPr>
        </p:nvSpPr>
        <p:spPr/>
        <p:txBody>
          <a:bodyPr/>
          <a:lstStyle/>
          <a:p>
            <a:r>
              <a:rPr lang="en-US" dirty="0"/>
              <a:t>2. Sequential minimal optimization</a:t>
            </a:r>
          </a:p>
        </p:txBody>
      </p:sp>
      <p:sp>
        <p:nvSpPr>
          <p:cNvPr id="3" name="Content Placeholder 2">
            <a:extLst>
              <a:ext uri="{FF2B5EF4-FFF2-40B4-BE49-F238E27FC236}">
                <a16:creationId xmlns:a16="http://schemas.microsoft.com/office/drawing/2014/main" id="{A6A48A99-56CC-CE1D-FA8F-43F74EF7F1BA}"/>
              </a:ext>
            </a:extLst>
          </p:cNvPr>
          <p:cNvSpPr>
            <a:spLocks noGrp="1"/>
          </p:cNvSpPr>
          <p:nvPr>
            <p:ph idx="1"/>
          </p:nvPr>
        </p:nvSpPr>
        <p:spPr/>
        <p:txBody>
          <a:bodyPr/>
          <a:lstStyle/>
          <a:p>
            <a:endParaRPr lang="en-US"/>
          </a:p>
        </p:txBody>
      </p:sp>
      <p:sp>
        <p:nvSpPr>
          <p:cNvPr id="4" name="Date Placeholder 3">
            <a:extLst>
              <a:ext uri="{FF2B5EF4-FFF2-40B4-BE49-F238E27FC236}">
                <a16:creationId xmlns:a16="http://schemas.microsoft.com/office/drawing/2014/main" id="{1AE7BA79-91F6-AD36-98FE-FB66E7999613}"/>
              </a:ext>
            </a:extLst>
          </p:cNvPr>
          <p:cNvSpPr>
            <a:spLocks noGrp="1"/>
          </p:cNvSpPr>
          <p:nvPr>
            <p:ph type="dt" sz="half" idx="10"/>
          </p:nvPr>
        </p:nvSpPr>
        <p:spPr/>
        <p:txBody>
          <a:bodyPr/>
          <a:lstStyle/>
          <a:p>
            <a:r>
              <a:rPr lang="en-US"/>
              <a:t>15/01/2023</a:t>
            </a:r>
          </a:p>
        </p:txBody>
      </p:sp>
      <p:sp>
        <p:nvSpPr>
          <p:cNvPr id="5" name="Footer Placeholder 4">
            <a:extLst>
              <a:ext uri="{FF2B5EF4-FFF2-40B4-BE49-F238E27FC236}">
                <a16:creationId xmlns:a16="http://schemas.microsoft.com/office/drawing/2014/main" id="{3EA229C2-2948-098D-BAA9-FB8B870EBA2A}"/>
              </a:ext>
            </a:extLst>
          </p:cNvPr>
          <p:cNvSpPr>
            <a:spLocks noGrp="1"/>
          </p:cNvSpPr>
          <p:nvPr>
            <p:ph type="ftr" sz="quarter" idx="11"/>
          </p:nvPr>
        </p:nvSpPr>
        <p:spPr/>
        <p:txBody>
          <a:bodyPr/>
          <a:lstStyle/>
          <a:p>
            <a:r>
              <a:rPr lang="en-US"/>
              <a:t>Support Vector Machine - Loc Nguyen</a:t>
            </a:r>
          </a:p>
        </p:txBody>
      </p:sp>
      <p:sp>
        <p:nvSpPr>
          <p:cNvPr id="6" name="Slide Number Placeholder 5">
            <a:extLst>
              <a:ext uri="{FF2B5EF4-FFF2-40B4-BE49-F238E27FC236}">
                <a16:creationId xmlns:a16="http://schemas.microsoft.com/office/drawing/2014/main" id="{99227872-71FD-E8B9-12D8-0AC7DA1B6829}"/>
              </a:ext>
            </a:extLst>
          </p:cNvPr>
          <p:cNvSpPr>
            <a:spLocks noGrp="1"/>
          </p:cNvSpPr>
          <p:nvPr>
            <p:ph type="sldNum" sz="quarter" idx="12"/>
          </p:nvPr>
        </p:nvSpPr>
        <p:spPr/>
        <p:txBody>
          <a:bodyPr/>
          <a:lstStyle/>
          <a:p>
            <a:fld id="{5DB5036F-1FF2-46C4-8D2B-59C7E3B91952}" type="slidenum">
              <a:rPr lang="en-US" smtClean="0"/>
              <a:pPr/>
              <a:t>23</a:t>
            </a:fld>
            <a:endParaRPr lang="en-US"/>
          </a:p>
        </p:txBody>
      </p:sp>
    </p:spTree>
    <p:extLst>
      <p:ext uri="{BB962C8B-B14F-4D97-AF65-F5344CB8AC3E}">
        <p14:creationId xmlns:p14="http://schemas.microsoft.com/office/powerpoint/2010/main" val="16942103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An example of data classification by SVM</a:t>
            </a:r>
          </a:p>
        </p:txBody>
      </p:sp>
      <p:sp>
        <p:nvSpPr>
          <p:cNvPr id="3" name="Content Placeholder 2"/>
          <p:cNvSpPr>
            <a:spLocks noGrp="1"/>
          </p:cNvSpPr>
          <p:nvPr>
            <p:ph idx="1"/>
          </p:nvPr>
        </p:nvSpPr>
        <p:spPr/>
        <p:txBody>
          <a:bodyPr/>
          <a:lstStyle/>
          <a:p>
            <a:r>
              <a:rPr lang="en-US" dirty="0"/>
              <a:t>Result 1.</a:t>
            </a:r>
          </a:p>
          <a:p>
            <a:r>
              <a:rPr lang="en-US" dirty="0"/>
              <a:t>Result 2.</a:t>
            </a:r>
          </a:p>
          <a:p>
            <a:r>
              <a:rPr lang="en-US" dirty="0"/>
              <a:t>Result 3.</a:t>
            </a:r>
          </a:p>
          <a:p>
            <a:r>
              <a:rPr lang="en-US" dirty="0"/>
              <a:t>Discussion 1.</a:t>
            </a:r>
          </a:p>
          <a:p>
            <a:r>
              <a:rPr lang="en-US" dirty="0"/>
              <a:t>Discussion 2.</a:t>
            </a:r>
          </a:p>
          <a:p>
            <a:r>
              <a:rPr lang="en-US" dirty="0"/>
              <a:t>Discussion 3.</a:t>
            </a:r>
          </a:p>
        </p:txBody>
      </p:sp>
      <p:sp>
        <p:nvSpPr>
          <p:cNvPr id="4" name="Date Placeholder 3"/>
          <p:cNvSpPr>
            <a:spLocks noGrp="1"/>
          </p:cNvSpPr>
          <p:nvPr>
            <p:ph type="dt" sz="half" idx="10"/>
          </p:nvPr>
        </p:nvSpPr>
        <p:spPr/>
        <p:txBody>
          <a:bodyPr/>
          <a:lstStyle/>
          <a:p>
            <a:r>
              <a:rPr lang="en-US"/>
              <a:t>15/01/2023</a:t>
            </a:r>
          </a:p>
        </p:txBody>
      </p:sp>
      <p:sp>
        <p:nvSpPr>
          <p:cNvPr id="5" name="Footer Placeholder 4"/>
          <p:cNvSpPr>
            <a:spLocks noGrp="1"/>
          </p:cNvSpPr>
          <p:nvPr>
            <p:ph type="ftr" sz="quarter" idx="11"/>
          </p:nvPr>
        </p:nvSpPr>
        <p:spPr/>
        <p:txBody>
          <a:bodyPr/>
          <a:lstStyle/>
          <a:p>
            <a:r>
              <a:rPr lang="en-US"/>
              <a:t>Support Vector Machine - Loc Nguyen</a:t>
            </a:r>
          </a:p>
        </p:txBody>
      </p:sp>
      <p:sp>
        <p:nvSpPr>
          <p:cNvPr id="6" name="Slide Number Placeholder 5"/>
          <p:cNvSpPr>
            <a:spLocks noGrp="1"/>
          </p:cNvSpPr>
          <p:nvPr>
            <p:ph type="sldNum" sz="quarter" idx="12"/>
          </p:nvPr>
        </p:nvSpPr>
        <p:spPr/>
        <p:txBody>
          <a:bodyPr/>
          <a:lstStyle/>
          <a:p>
            <a:fld id="{5DB5036F-1FF2-46C4-8D2B-59C7E3B91952}" type="slidenum">
              <a:rPr lang="en-US" smtClean="0"/>
              <a:pPr/>
              <a:t>24</a:t>
            </a:fld>
            <a:endParaRPr lang="en-US"/>
          </a:p>
        </p:txBody>
      </p:sp>
    </p:spTree>
    <p:extLst>
      <p:ext uri="{BB962C8B-B14F-4D97-AF65-F5344CB8AC3E}">
        <p14:creationId xmlns:p14="http://schemas.microsoft.com/office/powerpoint/2010/main" val="34245959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 Conclusions</a:t>
            </a:r>
          </a:p>
        </p:txBody>
      </p:sp>
      <p:sp>
        <p:nvSpPr>
          <p:cNvPr id="3" name="Content Placeholder 2"/>
          <p:cNvSpPr>
            <a:spLocks noGrp="1"/>
          </p:cNvSpPr>
          <p:nvPr>
            <p:ph idx="1"/>
          </p:nvPr>
        </p:nvSpPr>
        <p:spPr/>
        <p:txBody>
          <a:bodyPr/>
          <a:lstStyle/>
          <a:p>
            <a:r>
              <a:rPr lang="en-US" dirty="0"/>
              <a:t>Conclusion 1.</a:t>
            </a:r>
          </a:p>
          <a:p>
            <a:r>
              <a:rPr lang="en-US" dirty="0"/>
              <a:t>Conclusion 2.</a:t>
            </a:r>
          </a:p>
          <a:p>
            <a:r>
              <a:rPr lang="en-US" dirty="0"/>
              <a:t>Conclusion 3.</a:t>
            </a:r>
          </a:p>
        </p:txBody>
      </p:sp>
      <p:sp>
        <p:nvSpPr>
          <p:cNvPr id="4" name="Date Placeholder 3"/>
          <p:cNvSpPr>
            <a:spLocks noGrp="1"/>
          </p:cNvSpPr>
          <p:nvPr>
            <p:ph type="dt" sz="half" idx="10"/>
          </p:nvPr>
        </p:nvSpPr>
        <p:spPr/>
        <p:txBody>
          <a:bodyPr/>
          <a:lstStyle/>
          <a:p>
            <a:r>
              <a:rPr lang="en-US"/>
              <a:t>15/01/2023</a:t>
            </a:r>
          </a:p>
        </p:txBody>
      </p:sp>
      <p:sp>
        <p:nvSpPr>
          <p:cNvPr id="5" name="Footer Placeholder 4"/>
          <p:cNvSpPr>
            <a:spLocks noGrp="1"/>
          </p:cNvSpPr>
          <p:nvPr>
            <p:ph type="ftr" sz="quarter" idx="11"/>
          </p:nvPr>
        </p:nvSpPr>
        <p:spPr/>
        <p:txBody>
          <a:bodyPr/>
          <a:lstStyle/>
          <a:p>
            <a:r>
              <a:rPr lang="en-US"/>
              <a:t>Support Vector Machine - Loc Nguyen</a:t>
            </a:r>
          </a:p>
        </p:txBody>
      </p:sp>
      <p:sp>
        <p:nvSpPr>
          <p:cNvPr id="6" name="Slide Number Placeholder 5"/>
          <p:cNvSpPr>
            <a:spLocks noGrp="1"/>
          </p:cNvSpPr>
          <p:nvPr>
            <p:ph type="sldNum" sz="quarter" idx="12"/>
          </p:nvPr>
        </p:nvSpPr>
        <p:spPr/>
        <p:txBody>
          <a:bodyPr/>
          <a:lstStyle/>
          <a:p>
            <a:fld id="{5DB5036F-1FF2-46C4-8D2B-59C7E3B91952}" type="slidenum">
              <a:rPr lang="en-US" smtClean="0"/>
              <a:pPr/>
              <a:t>25</a:t>
            </a:fld>
            <a:endParaRPr lang="en-US"/>
          </a:p>
        </p:txBody>
      </p:sp>
    </p:spTree>
    <p:extLst>
      <p:ext uri="{BB962C8B-B14F-4D97-AF65-F5344CB8AC3E}">
        <p14:creationId xmlns:p14="http://schemas.microsoft.com/office/powerpoint/2010/main" val="34142568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48159"/>
            <a:ext cx="10515600" cy="660486"/>
          </a:xfrm>
        </p:spPr>
        <p:txBody>
          <a:bodyPr>
            <a:noAutofit/>
          </a:bodyPr>
          <a:lstStyle/>
          <a:p>
            <a:pPr algn="ctr"/>
            <a:r>
              <a:rPr lang="en-US" sz="5000" dirty="0"/>
              <a:t>Thank you for attention</a:t>
            </a:r>
          </a:p>
        </p:txBody>
      </p:sp>
      <p:sp>
        <p:nvSpPr>
          <p:cNvPr id="4" name="Slide Number Placeholder 3"/>
          <p:cNvSpPr>
            <a:spLocks noGrp="1"/>
          </p:cNvSpPr>
          <p:nvPr>
            <p:ph type="sldNum" sz="quarter" idx="12"/>
          </p:nvPr>
        </p:nvSpPr>
        <p:spPr/>
        <p:txBody>
          <a:bodyPr/>
          <a:lstStyle/>
          <a:p>
            <a:fld id="{5DB5036F-1FF2-46C4-8D2B-59C7E3B91952}" type="slidenum">
              <a:rPr lang="en-US" smtClean="0"/>
              <a:pPr/>
              <a:t>26</a:t>
            </a:fld>
            <a:endParaRPr lang="en-US"/>
          </a:p>
        </p:txBody>
      </p:sp>
      <p:sp>
        <p:nvSpPr>
          <p:cNvPr id="3" name="Footer Placeholder 2"/>
          <p:cNvSpPr>
            <a:spLocks noGrp="1"/>
          </p:cNvSpPr>
          <p:nvPr>
            <p:ph type="ftr" sz="quarter" idx="11"/>
          </p:nvPr>
        </p:nvSpPr>
        <p:spPr/>
        <p:txBody>
          <a:bodyPr/>
          <a:lstStyle/>
          <a:p>
            <a:r>
              <a:rPr lang="en-US"/>
              <a:t>Support Vector Machine - Loc Nguyen</a:t>
            </a:r>
          </a:p>
        </p:txBody>
      </p:sp>
      <p:sp>
        <p:nvSpPr>
          <p:cNvPr id="5" name="Date Placeholder 4"/>
          <p:cNvSpPr>
            <a:spLocks noGrp="1"/>
          </p:cNvSpPr>
          <p:nvPr>
            <p:ph type="dt" sz="half" idx="10"/>
          </p:nvPr>
        </p:nvSpPr>
        <p:spPr/>
        <p:txBody>
          <a:bodyPr/>
          <a:lstStyle/>
          <a:p>
            <a:r>
              <a:rPr lang="en-US"/>
              <a:t>15/01/2023</a:t>
            </a:r>
          </a:p>
        </p:txBody>
      </p:sp>
    </p:spTree>
    <p:extLst>
      <p:ext uri="{BB962C8B-B14F-4D97-AF65-F5344CB8AC3E}">
        <p14:creationId xmlns:p14="http://schemas.microsoft.com/office/powerpoint/2010/main" val="13266088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p:txBody>
          <a:bodyPr/>
          <a:lstStyle/>
          <a:p>
            <a:pPr marL="457200" indent="-457200">
              <a:buFont typeface="+mj-lt"/>
              <a:buAutoNum type="arabicPeriod"/>
            </a:pPr>
            <a:r>
              <a:rPr lang="en-US" dirty="0"/>
              <a:t>Reference 1</a:t>
            </a:r>
          </a:p>
          <a:p>
            <a:pPr marL="457200" indent="-457200">
              <a:buFont typeface="+mj-lt"/>
              <a:buAutoNum type="arabicPeriod"/>
            </a:pPr>
            <a:r>
              <a:rPr lang="en-US" dirty="0"/>
              <a:t>Reference 2.</a:t>
            </a:r>
          </a:p>
          <a:p>
            <a:pPr marL="457200" indent="-457200">
              <a:buFont typeface="+mj-lt"/>
              <a:buAutoNum type="arabicPeriod"/>
            </a:pPr>
            <a:r>
              <a:rPr lang="en-US" dirty="0"/>
              <a:t>Reference 3.</a:t>
            </a:r>
          </a:p>
        </p:txBody>
      </p:sp>
      <p:sp>
        <p:nvSpPr>
          <p:cNvPr id="4" name="Date Placeholder 3"/>
          <p:cNvSpPr>
            <a:spLocks noGrp="1"/>
          </p:cNvSpPr>
          <p:nvPr>
            <p:ph type="dt" sz="half" idx="10"/>
          </p:nvPr>
        </p:nvSpPr>
        <p:spPr/>
        <p:txBody>
          <a:bodyPr/>
          <a:lstStyle/>
          <a:p>
            <a:r>
              <a:rPr lang="en-US"/>
              <a:t>15/01/2023</a:t>
            </a:r>
          </a:p>
        </p:txBody>
      </p:sp>
      <p:sp>
        <p:nvSpPr>
          <p:cNvPr id="5" name="Footer Placeholder 4"/>
          <p:cNvSpPr>
            <a:spLocks noGrp="1"/>
          </p:cNvSpPr>
          <p:nvPr>
            <p:ph type="ftr" sz="quarter" idx="11"/>
          </p:nvPr>
        </p:nvSpPr>
        <p:spPr/>
        <p:txBody>
          <a:bodyPr/>
          <a:lstStyle/>
          <a:p>
            <a:r>
              <a:rPr lang="en-US"/>
              <a:t>Support Vector Machine - Loc Nguyen</a:t>
            </a:r>
          </a:p>
        </p:txBody>
      </p:sp>
      <p:sp>
        <p:nvSpPr>
          <p:cNvPr id="6" name="Slide Number Placeholder 5"/>
          <p:cNvSpPr>
            <a:spLocks noGrp="1"/>
          </p:cNvSpPr>
          <p:nvPr>
            <p:ph type="sldNum" sz="quarter" idx="12"/>
          </p:nvPr>
        </p:nvSpPr>
        <p:spPr/>
        <p:txBody>
          <a:bodyPr/>
          <a:lstStyle/>
          <a:p>
            <a:fld id="{5DB5036F-1FF2-46C4-8D2B-59C7E3B91952}" type="slidenum">
              <a:rPr lang="en-US" smtClean="0"/>
              <a:pPr/>
              <a:t>27</a:t>
            </a:fld>
            <a:endParaRPr lang="en-US"/>
          </a:p>
        </p:txBody>
      </p:sp>
    </p:spTree>
    <p:extLst>
      <p:ext uri="{BB962C8B-B14F-4D97-AF65-F5344CB8AC3E}">
        <p14:creationId xmlns:p14="http://schemas.microsoft.com/office/powerpoint/2010/main" val="10655490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Table of contents</a:t>
            </a:r>
          </a:p>
        </p:txBody>
      </p:sp>
      <p:sp>
        <p:nvSpPr>
          <p:cNvPr id="3" name="Content Placeholder 2"/>
          <p:cNvSpPr>
            <a:spLocks noGrp="1"/>
          </p:cNvSpPr>
          <p:nvPr>
            <p:ph idx="1"/>
          </p:nvPr>
        </p:nvSpPr>
        <p:spPr/>
        <p:txBody>
          <a:bodyPr/>
          <a:lstStyle/>
          <a:p>
            <a:pPr marL="457200" indent="-457200">
              <a:buFont typeface="+mj-lt"/>
              <a:buAutoNum type="arabicPeriod"/>
            </a:pPr>
            <a:r>
              <a:rPr lang="en-US" dirty="0"/>
              <a:t>Support vector machine</a:t>
            </a:r>
          </a:p>
          <a:p>
            <a:pPr marL="457200" indent="-457200">
              <a:buFont typeface="+mj-lt"/>
              <a:buAutoNum type="arabicPeriod"/>
            </a:pPr>
            <a:r>
              <a:rPr lang="en-US" dirty="0"/>
              <a:t>Sequential minimal optimization</a:t>
            </a:r>
          </a:p>
          <a:p>
            <a:pPr marL="457200" indent="-457200">
              <a:buFont typeface="+mj-lt"/>
              <a:buAutoNum type="arabicPeriod"/>
            </a:pPr>
            <a:r>
              <a:rPr lang="en-US" dirty="0"/>
              <a:t>An example of data classification by SVM</a:t>
            </a:r>
          </a:p>
          <a:p>
            <a:pPr marL="457200" indent="-457200">
              <a:buFont typeface="+mj-lt"/>
              <a:buAutoNum type="arabicPeriod"/>
            </a:pPr>
            <a:r>
              <a:rPr lang="en-US" dirty="0"/>
              <a:t>Conclusions</a:t>
            </a:r>
          </a:p>
        </p:txBody>
      </p:sp>
      <p:sp>
        <p:nvSpPr>
          <p:cNvPr id="4" name="Slide Number Placeholder 3"/>
          <p:cNvSpPr>
            <a:spLocks noGrp="1"/>
          </p:cNvSpPr>
          <p:nvPr>
            <p:ph type="sldNum" sz="quarter" idx="12"/>
          </p:nvPr>
        </p:nvSpPr>
        <p:spPr/>
        <p:txBody>
          <a:bodyPr/>
          <a:lstStyle/>
          <a:p>
            <a:fld id="{5DB5036F-1FF2-46C4-8D2B-59C7E3B91952}" type="slidenum">
              <a:rPr lang="en-US" smtClean="0"/>
              <a:pPr/>
              <a:t>3</a:t>
            </a:fld>
            <a:endParaRPr lang="en-US"/>
          </a:p>
        </p:txBody>
      </p:sp>
      <p:sp>
        <p:nvSpPr>
          <p:cNvPr id="5" name="Footer Placeholder 4"/>
          <p:cNvSpPr>
            <a:spLocks noGrp="1"/>
          </p:cNvSpPr>
          <p:nvPr>
            <p:ph type="ftr" sz="quarter" idx="11"/>
          </p:nvPr>
        </p:nvSpPr>
        <p:spPr/>
        <p:txBody>
          <a:bodyPr/>
          <a:lstStyle/>
          <a:p>
            <a:r>
              <a:rPr lang="en-US"/>
              <a:t>Support Vector Machine - Loc Nguyen</a:t>
            </a:r>
          </a:p>
        </p:txBody>
      </p:sp>
      <p:sp>
        <p:nvSpPr>
          <p:cNvPr id="6" name="Date Placeholder 5"/>
          <p:cNvSpPr>
            <a:spLocks noGrp="1"/>
          </p:cNvSpPr>
          <p:nvPr>
            <p:ph type="dt" sz="half" idx="10"/>
          </p:nvPr>
        </p:nvSpPr>
        <p:spPr/>
        <p:txBody>
          <a:bodyPr/>
          <a:lstStyle/>
          <a:p>
            <a:r>
              <a:rPr lang="en-US"/>
              <a:t>15/01/2023</a:t>
            </a:r>
          </a:p>
        </p:txBody>
      </p:sp>
    </p:spTree>
    <p:extLst>
      <p:ext uri="{BB962C8B-B14F-4D97-AF65-F5344CB8AC3E}">
        <p14:creationId xmlns:p14="http://schemas.microsoft.com/office/powerpoint/2010/main" val="31122415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Support vector machine</a:t>
            </a:r>
          </a:p>
        </p:txBody>
      </p:sp>
      <p:sp>
        <p:nvSpPr>
          <p:cNvPr id="3" name="Content Placeholder 2"/>
          <p:cNvSpPr>
            <a:spLocks noGrp="1"/>
          </p:cNvSpPr>
          <p:nvPr>
            <p:ph idx="1"/>
          </p:nvPr>
        </p:nvSpPr>
        <p:spPr>
          <a:xfrm>
            <a:off x="421827" y="914399"/>
            <a:ext cx="7034049" cy="5176066"/>
          </a:xfrm>
        </p:spPr>
        <p:txBody>
          <a:bodyPr>
            <a:noAutofit/>
          </a:bodyPr>
          <a:lstStyle/>
          <a:p>
            <a:pPr marL="0" indent="0">
              <a:buNone/>
            </a:pPr>
            <a:r>
              <a:rPr lang="en-US" sz="2000" b="1" dirty="0">
                <a:effectLst/>
                <a:latin typeface="Times New Roman" panose="02020603050405020304" pitchFamily="18" charset="0"/>
                <a:ea typeface="SimSun" panose="02010600030101010101" pitchFamily="2" charset="-122"/>
              </a:rPr>
              <a:t>Support vector machine (SVM)</a:t>
            </a:r>
            <a:r>
              <a:rPr lang="en-US" sz="2000" dirty="0">
                <a:effectLst/>
                <a:latin typeface="Times New Roman" panose="02020603050405020304" pitchFamily="18" charset="0"/>
                <a:ea typeface="SimSun" panose="02010600030101010101" pitchFamily="2" charset="-122"/>
              </a:rPr>
              <a:t> (Law, 2006) is a supervised learning algorithm for classification and regression. Given a set of </a:t>
            </a:r>
            <a:r>
              <a:rPr lang="en-US" sz="2000" i="1" dirty="0">
                <a:effectLst/>
                <a:latin typeface="Times New Roman" panose="02020603050405020304" pitchFamily="18" charset="0"/>
                <a:ea typeface="SimSun" panose="02010600030101010101" pitchFamily="2" charset="-122"/>
              </a:rPr>
              <a:t>p-</a:t>
            </a:r>
            <a:r>
              <a:rPr lang="en-US" sz="2000" dirty="0">
                <a:effectLst/>
                <a:latin typeface="Times New Roman" panose="02020603050405020304" pitchFamily="18" charset="0"/>
                <a:ea typeface="SimSun" panose="02010600030101010101" pitchFamily="2" charset="-122"/>
              </a:rPr>
              <a:t>dimensional vectors in vector space, SVM finds the </a:t>
            </a:r>
            <a:r>
              <a:rPr lang="en-US" sz="2000" i="1" dirty="0">
                <a:effectLst/>
                <a:latin typeface="Times New Roman" panose="02020603050405020304" pitchFamily="18" charset="0"/>
                <a:ea typeface="SimSun" panose="02010600030101010101" pitchFamily="2" charset="-122"/>
              </a:rPr>
              <a:t>separating hyperplane</a:t>
            </a:r>
            <a:r>
              <a:rPr lang="en-US" sz="2000" dirty="0">
                <a:effectLst/>
                <a:latin typeface="Times New Roman" panose="02020603050405020304" pitchFamily="18" charset="0"/>
                <a:ea typeface="SimSun" panose="02010600030101010101" pitchFamily="2" charset="-122"/>
              </a:rPr>
              <a:t> that splits vector space into sub-set of vectors; each separated sub-set (so-called data set) is assigned by one class. There is the condition for this separating hyperplane: “it must maximize the margin between two sub-sets”. Figure 1.1 (</a:t>
            </a:r>
            <a:r>
              <a:rPr lang="en-US" sz="2000" dirty="0" err="1">
                <a:effectLst/>
                <a:latin typeface="Times New Roman" panose="02020603050405020304" pitchFamily="18" charset="0"/>
                <a:ea typeface="SimSun" panose="02010600030101010101" pitchFamily="2" charset="-122"/>
              </a:rPr>
              <a:t>Wikibooks</a:t>
            </a:r>
            <a:r>
              <a:rPr lang="en-US" sz="2000" dirty="0">
                <a:effectLst/>
                <a:latin typeface="Times New Roman" panose="02020603050405020304" pitchFamily="18" charset="0"/>
                <a:ea typeface="SimSun" panose="02010600030101010101" pitchFamily="2" charset="-122"/>
              </a:rPr>
              <a:t>, 2008) shows separating hyperplanes </a:t>
            </a:r>
            <a:r>
              <a:rPr lang="en-US" sz="2000" i="1" dirty="0">
                <a:effectLst/>
                <a:latin typeface="Times New Roman" panose="02020603050405020304" pitchFamily="18" charset="0"/>
                <a:ea typeface="SimSun" panose="02010600030101010101" pitchFamily="2" charset="-122"/>
              </a:rPr>
              <a:t>H</a:t>
            </a:r>
            <a:r>
              <a:rPr lang="en-US" sz="2000" baseline="-25000" dirty="0">
                <a:effectLst/>
                <a:latin typeface="Times New Roman" panose="02020603050405020304" pitchFamily="18" charset="0"/>
                <a:ea typeface="SimSun" panose="02010600030101010101" pitchFamily="2" charset="-122"/>
              </a:rPr>
              <a:t>1</a:t>
            </a:r>
            <a:r>
              <a:rPr lang="en-US" sz="2000" dirty="0">
                <a:effectLst/>
                <a:latin typeface="Times New Roman" panose="02020603050405020304" pitchFamily="18" charset="0"/>
                <a:ea typeface="SimSun" panose="02010600030101010101" pitchFamily="2" charset="-122"/>
              </a:rPr>
              <a:t>, </a:t>
            </a:r>
            <a:r>
              <a:rPr lang="en-US" sz="2000" i="1" dirty="0">
                <a:effectLst/>
                <a:latin typeface="Times New Roman" panose="02020603050405020304" pitchFamily="18" charset="0"/>
                <a:ea typeface="SimSun" panose="02010600030101010101" pitchFamily="2" charset="-122"/>
              </a:rPr>
              <a:t>H</a:t>
            </a:r>
            <a:r>
              <a:rPr lang="en-US" sz="2000" baseline="-25000" dirty="0">
                <a:effectLst/>
                <a:latin typeface="Times New Roman" panose="02020603050405020304" pitchFamily="18" charset="0"/>
                <a:ea typeface="SimSun" panose="02010600030101010101" pitchFamily="2" charset="-122"/>
              </a:rPr>
              <a:t>2</a:t>
            </a:r>
            <a:r>
              <a:rPr lang="en-US" sz="2000" dirty="0">
                <a:effectLst/>
                <a:latin typeface="Times New Roman" panose="02020603050405020304" pitchFamily="18" charset="0"/>
                <a:ea typeface="SimSun" panose="02010600030101010101" pitchFamily="2" charset="-122"/>
              </a:rPr>
              <a:t>, and </a:t>
            </a:r>
            <a:r>
              <a:rPr lang="en-US" sz="2000" i="1" dirty="0">
                <a:effectLst/>
                <a:latin typeface="Times New Roman" panose="02020603050405020304" pitchFamily="18" charset="0"/>
                <a:ea typeface="SimSun" panose="02010600030101010101" pitchFamily="2" charset="-122"/>
              </a:rPr>
              <a:t>H</a:t>
            </a:r>
            <a:r>
              <a:rPr lang="en-US" sz="2000" baseline="-25000" dirty="0">
                <a:effectLst/>
                <a:latin typeface="Times New Roman" panose="02020603050405020304" pitchFamily="18" charset="0"/>
                <a:ea typeface="SimSun" panose="02010600030101010101" pitchFamily="2" charset="-122"/>
              </a:rPr>
              <a:t>3</a:t>
            </a:r>
            <a:r>
              <a:rPr lang="en-US" sz="2000" dirty="0">
                <a:effectLst/>
                <a:latin typeface="Times New Roman" panose="02020603050405020304" pitchFamily="18" charset="0"/>
                <a:ea typeface="SimSun" panose="02010600030101010101" pitchFamily="2" charset="-122"/>
              </a:rPr>
              <a:t> in which only </a:t>
            </a:r>
            <a:r>
              <a:rPr lang="en-US" sz="2000" i="1" dirty="0">
                <a:effectLst/>
                <a:latin typeface="Times New Roman" panose="02020603050405020304" pitchFamily="18" charset="0"/>
                <a:ea typeface="SimSun" panose="02010600030101010101" pitchFamily="2" charset="-122"/>
              </a:rPr>
              <a:t>H</a:t>
            </a:r>
            <a:r>
              <a:rPr lang="en-US" sz="2000" baseline="-25000" dirty="0">
                <a:effectLst/>
                <a:latin typeface="Times New Roman" panose="02020603050405020304" pitchFamily="18" charset="0"/>
                <a:ea typeface="SimSun" panose="02010600030101010101" pitchFamily="2" charset="-122"/>
              </a:rPr>
              <a:t>2</a:t>
            </a:r>
            <a:r>
              <a:rPr lang="en-US" sz="2000" dirty="0">
                <a:effectLst/>
                <a:latin typeface="Times New Roman" panose="02020603050405020304" pitchFamily="18" charset="0"/>
                <a:ea typeface="SimSun" panose="02010600030101010101" pitchFamily="2" charset="-122"/>
              </a:rPr>
              <a:t> gets maximum margin according to this condition. Suppose we have some </a:t>
            </a:r>
            <a:r>
              <a:rPr lang="en-US" sz="2000" i="1" dirty="0">
                <a:effectLst/>
                <a:latin typeface="Times New Roman" panose="02020603050405020304" pitchFamily="18" charset="0"/>
                <a:ea typeface="SimSun" panose="02010600030101010101" pitchFamily="2" charset="-122"/>
              </a:rPr>
              <a:t>p-</a:t>
            </a:r>
            <a:r>
              <a:rPr lang="en-US" sz="2000" dirty="0">
                <a:effectLst/>
                <a:latin typeface="Times New Roman" panose="02020603050405020304" pitchFamily="18" charset="0"/>
                <a:ea typeface="SimSun" panose="02010600030101010101" pitchFamily="2" charset="-122"/>
              </a:rPr>
              <a:t>dimensional vectors; each of them belongs to one of two classes. We can find many </a:t>
            </a:r>
            <a:r>
              <a:rPr lang="en-US" sz="2000" i="1" dirty="0">
                <a:effectLst/>
                <a:latin typeface="Times New Roman" panose="02020603050405020304" pitchFamily="18" charset="0"/>
                <a:ea typeface="SimSun" panose="02010600030101010101" pitchFamily="2" charset="-122"/>
              </a:rPr>
              <a:t>p–</a:t>
            </a:r>
            <a:r>
              <a:rPr lang="en-US" sz="2000" dirty="0">
                <a:effectLst/>
                <a:latin typeface="Times New Roman" panose="02020603050405020304" pitchFamily="18" charset="0"/>
                <a:ea typeface="SimSun" panose="02010600030101010101" pitchFamily="2" charset="-122"/>
              </a:rPr>
              <a:t>1 dimensional hyperplanes that classify such vectors but there is only one hyperplane that maximizes the margin between two classes. In other words, the nearest between one side of this hyperplane and other side of this hyperplane is maximized. Such hyperplane is called </a:t>
            </a:r>
            <a:r>
              <a:rPr lang="en-US" sz="2000" i="1" dirty="0">
                <a:effectLst/>
                <a:latin typeface="Times New Roman" panose="02020603050405020304" pitchFamily="18" charset="0"/>
                <a:ea typeface="SimSun" panose="02010600030101010101" pitchFamily="2" charset="-122"/>
              </a:rPr>
              <a:t>maximum-margin hyperplane</a:t>
            </a:r>
            <a:r>
              <a:rPr lang="en-US" sz="2000" dirty="0">
                <a:effectLst/>
                <a:latin typeface="Times New Roman" panose="02020603050405020304" pitchFamily="18" charset="0"/>
                <a:ea typeface="SimSun" panose="02010600030101010101" pitchFamily="2" charset="-122"/>
              </a:rPr>
              <a:t> and it is considered as the SVM</a:t>
            </a:r>
            <a:r>
              <a:rPr lang="en-US" sz="2000" i="1" dirty="0">
                <a:effectLst/>
                <a:latin typeface="Times New Roman" panose="02020603050405020304" pitchFamily="18" charset="0"/>
                <a:ea typeface="SimSun" panose="02010600030101010101" pitchFamily="2" charset="-122"/>
              </a:rPr>
              <a:t> classifier</a:t>
            </a:r>
            <a:r>
              <a:rPr lang="en-US" sz="2000" dirty="0">
                <a:effectLst/>
                <a:latin typeface="Times New Roman" panose="02020603050405020304" pitchFamily="18" charset="0"/>
                <a:ea typeface="SimSun" panose="02010600030101010101" pitchFamily="2" charset="-122"/>
              </a:rPr>
              <a:t>.</a:t>
            </a:r>
            <a:endParaRPr lang="en-US" sz="2000" dirty="0"/>
          </a:p>
        </p:txBody>
      </p:sp>
      <p:sp>
        <p:nvSpPr>
          <p:cNvPr id="4" name="Date Placeholder 3"/>
          <p:cNvSpPr>
            <a:spLocks noGrp="1"/>
          </p:cNvSpPr>
          <p:nvPr>
            <p:ph type="dt" sz="half" idx="10"/>
          </p:nvPr>
        </p:nvSpPr>
        <p:spPr/>
        <p:txBody>
          <a:bodyPr/>
          <a:lstStyle/>
          <a:p>
            <a:r>
              <a:rPr lang="en-US"/>
              <a:t>15/01/2023</a:t>
            </a:r>
          </a:p>
        </p:txBody>
      </p:sp>
      <p:sp>
        <p:nvSpPr>
          <p:cNvPr id="5" name="Footer Placeholder 4"/>
          <p:cNvSpPr>
            <a:spLocks noGrp="1"/>
          </p:cNvSpPr>
          <p:nvPr>
            <p:ph type="ftr" sz="quarter" idx="11"/>
          </p:nvPr>
        </p:nvSpPr>
        <p:spPr/>
        <p:txBody>
          <a:bodyPr/>
          <a:lstStyle/>
          <a:p>
            <a:r>
              <a:rPr lang="en-US"/>
              <a:t>Support Vector Machine - Loc Nguyen</a:t>
            </a:r>
          </a:p>
        </p:txBody>
      </p:sp>
      <p:sp>
        <p:nvSpPr>
          <p:cNvPr id="6" name="Slide Number Placeholder 5"/>
          <p:cNvSpPr>
            <a:spLocks noGrp="1"/>
          </p:cNvSpPr>
          <p:nvPr>
            <p:ph type="sldNum" sz="quarter" idx="12"/>
          </p:nvPr>
        </p:nvSpPr>
        <p:spPr/>
        <p:txBody>
          <a:bodyPr/>
          <a:lstStyle/>
          <a:p>
            <a:fld id="{5DB5036F-1FF2-46C4-8D2B-59C7E3B91952}" type="slidenum">
              <a:rPr lang="en-US" smtClean="0"/>
              <a:pPr/>
              <a:t>4</a:t>
            </a:fld>
            <a:endParaRPr lang="en-US"/>
          </a:p>
        </p:txBody>
      </p:sp>
      <p:pic>
        <p:nvPicPr>
          <p:cNvPr id="9" name="Picture 8" descr="Chart, scatter chart&#10;&#10;Description automatically generated">
            <a:extLst>
              <a:ext uri="{FF2B5EF4-FFF2-40B4-BE49-F238E27FC236}">
                <a16:creationId xmlns:a16="http://schemas.microsoft.com/office/drawing/2014/main" id="{590944B2-5130-4D7C-FDDC-76D43E27E3E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27188" y="1451095"/>
            <a:ext cx="4142984" cy="3955809"/>
          </a:xfrm>
          <a:prstGeom prst="rect">
            <a:avLst/>
          </a:prstGeom>
        </p:spPr>
      </p:pic>
      <p:sp>
        <p:nvSpPr>
          <p:cNvPr id="11" name="TextBox 10">
            <a:extLst>
              <a:ext uri="{FF2B5EF4-FFF2-40B4-BE49-F238E27FC236}">
                <a16:creationId xmlns:a16="http://schemas.microsoft.com/office/drawing/2014/main" id="{93FBF96B-C6D2-D052-AC13-D9B44D8FF6BB}"/>
              </a:ext>
            </a:extLst>
          </p:cNvPr>
          <p:cNvSpPr txBox="1"/>
          <p:nvPr/>
        </p:nvSpPr>
        <p:spPr>
          <a:xfrm>
            <a:off x="7783715" y="5406904"/>
            <a:ext cx="3829930" cy="400110"/>
          </a:xfrm>
          <a:prstGeom prst="rect">
            <a:avLst/>
          </a:prstGeom>
          <a:noFill/>
        </p:spPr>
        <p:txBody>
          <a:bodyPr wrap="square">
            <a:spAutoFit/>
          </a:bodyPr>
          <a:lstStyle/>
          <a:p>
            <a:r>
              <a:rPr lang="en-US" sz="2000" b="1" dirty="0">
                <a:latin typeface="Times New Roman" panose="02020603050405020304" pitchFamily="18" charset="0"/>
                <a:cs typeface="Times New Roman" panose="02020603050405020304" pitchFamily="18" charset="0"/>
              </a:rPr>
              <a:t>Figure 1.1.</a:t>
            </a:r>
            <a:r>
              <a:rPr lang="en-US" sz="2000" dirty="0">
                <a:latin typeface="Times New Roman" panose="02020603050405020304" pitchFamily="18" charset="0"/>
                <a:cs typeface="Times New Roman" panose="02020603050405020304" pitchFamily="18" charset="0"/>
              </a:rPr>
              <a:t> Separating hyperplanes</a:t>
            </a:r>
          </a:p>
        </p:txBody>
      </p:sp>
    </p:spTree>
    <p:extLst>
      <p:ext uri="{BB962C8B-B14F-4D97-AF65-F5344CB8AC3E}">
        <p14:creationId xmlns:p14="http://schemas.microsoft.com/office/powerpoint/2010/main" val="22376104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4795F-7F2B-7338-E2A0-99AFC47198BF}"/>
              </a:ext>
            </a:extLst>
          </p:cNvPr>
          <p:cNvSpPr>
            <a:spLocks noGrp="1"/>
          </p:cNvSpPr>
          <p:nvPr>
            <p:ph type="title"/>
          </p:nvPr>
        </p:nvSpPr>
        <p:spPr/>
        <p:txBody>
          <a:bodyPr/>
          <a:lstStyle/>
          <a:p>
            <a:r>
              <a:rPr lang="en-US" dirty="0"/>
              <a:t>1. Support vector machine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535F054-7009-E766-8A5D-7D53452DD3A6}"/>
                  </a:ext>
                </a:extLst>
              </p:cNvPr>
              <p:cNvSpPr>
                <a:spLocks noGrp="1"/>
              </p:cNvSpPr>
              <p:nvPr>
                <p:ph idx="1"/>
              </p:nvPr>
            </p:nvSpPr>
            <p:spPr>
              <a:xfrm>
                <a:off x="661181" y="914399"/>
                <a:ext cx="10902461" cy="5176066"/>
              </a:xfrm>
            </p:spPr>
            <p:txBody>
              <a:bodyPr>
                <a:noAutofit/>
              </a:bodyPr>
              <a:lstStyle/>
              <a:p>
                <a:pPr marL="0" indent="0">
                  <a:buNone/>
                </a:pPr>
                <a:r>
                  <a:rPr lang="en-US" sz="2000" dirty="0">
                    <a:effectLst/>
                    <a:latin typeface="Times New Roman" panose="02020603050405020304" pitchFamily="18" charset="0"/>
                    <a:ea typeface="SimSun" panose="02010600030101010101" pitchFamily="2" charset="-122"/>
                  </a:rPr>
                  <a:t>Let {</a:t>
                </a:r>
                <a:r>
                  <a:rPr lang="en-US" sz="2000" i="1" dirty="0">
                    <a:effectLst/>
                    <a:latin typeface="Times New Roman" panose="02020603050405020304" pitchFamily="18" charset="0"/>
                    <a:ea typeface="SimSun" panose="02010600030101010101" pitchFamily="2" charset="-122"/>
                  </a:rPr>
                  <a:t>X</a:t>
                </a:r>
                <a:r>
                  <a:rPr lang="en-US" sz="2000" baseline="-25000" dirty="0">
                    <a:effectLst/>
                    <a:latin typeface="Times New Roman" panose="02020603050405020304" pitchFamily="18" charset="0"/>
                    <a:ea typeface="SimSun" panose="02010600030101010101" pitchFamily="2" charset="-122"/>
                  </a:rPr>
                  <a:t>1</a:t>
                </a:r>
                <a:r>
                  <a:rPr lang="en-US" sz="2000" dirty="0">
                    <a:effectLst/>
                    <a:latin typeface="Times New Roman" panose="02020603050405020304" pitchFamily="18" charset="0"/>
                    <a:ea typeface="SimSun" panose="02010600030101010101" pitchFamily="2" charset="-122"/>
                  </a:rPr>
                  <a:t>,</a:t>
                </a:r>
                <a:r>
                  <a:rPr lang="en-US" sz="2000" i="1" dirty="0">
                    <a:effectLst/>
                    <a:latin typeface="Times New Roman" panose="02020603050405020304" pitchFamily="18" charset="0"/>
                    <a:ea typeface="SimSun" panose="02010600030101010101" pitchFamily="2" charset="-122"/>
                  </a:rPr>
                  <a:t> X</a:t>
                </a:r>
                <a:r>
                  <a:rPr lang="en-US" sz="2000" baseline="-25000" dirty="0">
                    <a:effectLst/>
                    <a:latin typeface="Times New Roman" panose="02020603050405020304" pitchFamily="18" charset="0"/>
                    <a:ea typeface="SimSun" panose="02010600030101010101" pitchFamily="2" charset="-122"/>
                  </a:rPr>
                  <a:t>2</a:t>
                </a:r>
                <a:r>
                  <a:rPr lang="en-US" sz="2000" dirty="0">
                    <a:effectLst/>
                    <a:latin typeface="Times New Roman" panose="02020603050405020304" pitchFamily="18" charset="0"/>
                    <a:ea typeface="SimSun" panose="02010600030101010101" pitchFamily="2" charset="-122"/>
                  </a:rPr>
                  <a:t>,…,</a:t>
                </a:r>
                <a:r>
                  <a:rPr lang="en-US" sz="2000" i="1" dirty="0">
                    <a:effectLst/>
                    <a:latin typeface="Times New Roman" panose="02020603050405020304" pitchFamily="18" charset="0"/>
                    <a:ea typeface="SimSun" panose="02010600030101010101" pitchFamily="2" charset="-122"/>
                  </a:rPr>
                  <a:t> </a:t>
                </a:r>
                <a:r>
                  <a:rPr lang="en-US" sz="2000" i="1" dirty="0" err="1">
                    <a:effectLst/>
                    <a:latin typeface="Times New Roman" panose="02020603050405020304" pitchFamily="18" charset="0"/>
                    <a:ea typeface="SimSun" panose="02010600030101010101" pitchFamily="2" charset="-122"/>
                  </a:rPr>
                  <a:t>X</a:t>
                </a:r>
                <a:r>
                  <a:rPr lang="en-US" sz="2000" i="1" baseline="-25000" dirty="0" err="1">
                    <a:effectLst/>
                    <a:latin typeface="Times New Roman" panose="02020603050405020304" pitchFamily="18" charset="0"/>
                    <a:ea typeface="SimSun" panose="02010600030101010101" pitchFamily="2" charset="-122"/>
                  </a:rPr>
                  <a:t>n</a:t>
                </a:r>
                <a:r>
                  <a:rPr lang="en-US" sz="2000" dirty="0">
                    <a:effectLst/>
                    <a:latin typeface="Times New Roman" panose="02020603050405020304" pitchFamily="18" charset="0"/>
                    <a:ea typeface="SimSun" panose="02010600030101010101" pitchFamily="2" charset="-122"/>
                  </a:rPr>
                  <a:t>} be the training set of </a:t>
                </a:r>
                <a:r>
                  <a:rPr lang="en-US" sz="2000" i="1" dirty="0">
                    <a:effectLst/>
                    <a:latin typeface="Times New Roman" panose="02020603050405020304" pitchFamily="18" charset="0"/>
                    <a:ea typeface="SimSun" panose="02010600030101010101" pitchFamily="2" charset="-122"/>
                  </a:rPr>
                  <a:t>n</a:t>
                </a:r>
                <a:r>
                  <a:rPr lang="en-US" sz="2000" dirty="0">
                    <a:effectLst/>
                    <a:latin typeface="Times New Roman" panose="02020603050405020304" pitchFamily="18" charset="0"/>
                    <a:ea typeface="SimSun" panose="02010600030101010101" pitchFamily="2" charset="-122"/>
                  </a:rPr>
                  <a:t> vectors </a:t>
                </a:r>
                <a:r>
                  <a:rPr lang="en-US" sz="2000" i="1" dirty="0">
                    <a:effectLst/>
                    <a:latin typeface="Times New Roman" panose="02020603050405020304" pitchFamily="18" charset="0"/>
                    <a:ea typeface="SimSun" panose="02010600030101010101" pitchFamily="2" charset="-122"/>
                  </a:rPr>
                  <a:t>X</a:t>
                </a:r>
                <a:r>
                  <a:rPr lang="en-US" sz="2000" i="1" baseline="-25000" dirty="0">
                    <a:effectLst/>
                    <a:latin typeface="Times New Roman" panose="02020603050405020304" pitchFamily="18" charset="0"/>
                    <a:ea typeface="SimSun" panose="02010600030101010101" pitchFamily="2" charset="-122"/>
                  </a:rPr>
                  <a:t>i</a:t>
                </a:r>
                <a:r>
                  <a:rPr lang="en-US" sz="2000" dirty="0">
                    <a:effectLst/>
                    <a:latin typeface="Times New Roman" panose="02020603050405020304" pitchFamily="18" charset="0"/>
                    <a:ea typeface="SimSun" panose="02010600030101010101" pitchFamily="2" charset="-122"/>
                  </a:rPr>
                  <a:t> (s) and let </a:t>
                </a:r>
                <a:r>
                  <a:rPr lang="en-US" sz="2000" i="1" dirty="0" err="1">
                    <a:effectLst/>
                    <a:latin typeface="Times New Roman" panose="02020603050405020304" pitchFamily="18" charset="0"/>
                    <a:ea typeface="SimSun" panose="02010600030101010101" pitchFamily="2" charset="-122"/>
                  </a:rPr>
                  <a:t>y</a:t>
                </a:r>
                <a:r>
                  <a:rPr lang="en-US" sz="2000" i="1" baseline="-25000" dirty="0" err="1">
                    <a:effectLst/>
                    <a:latin typeface="Times New Roman" panose="02020603050405020304" pitchFamily="18" charset="0"/>
                    <a:ea typeface="SimSun" panose="02010600030101010101" pitchFamily="2" charset="-122"/>
                  </a:rPr>
                  <a:t>i</a:t>
                </a:r>
                <a:r>
                  <a:rPr lang="en-US" sz="2000" dirty="0">
                    <a:effectLst/>
                    <a:latin typeface="Times New Roman" panose="02020603050405020304" pitchFamily="18" charset="0"/>
                    <a:ea typeface="SimSun" panose="02010600030101010101" pitchFamily="2" charset="-122"/>
                  </a:rPr>
                  <a:t> = {+1, –1} be the class label of vector </a:t>
                </a:r>
                <a:r>
                  <a:rPr lang="en-US" sz="2000" i="1" dirty="0">
                    <a:effectLst/>
                    <a:latin typeface="Times New Roman" panose="02020603050405020304" pitchFamily="18" charset="0"/>
                    <a:ea typeface="SimSun" panose="02010600030101010101" pitchFamily="2" charset="-122"/>
                  </a:rPr>
                  <a:t>X</a:t>
                </a:r>
                <a:r>
                  <a:rPr lang="en-US" sz="2000" i="1" baseline="-25000" dirty="0">
                    <a:effectLst/>
                    <a:latin typeface="Times New Roman" panose="02020603050405020304" pitchFamily="18" charset="0"/>
                    <a:ea typeface="SimSun" panose="02010600030101010101" pitchFamily="2" charset="-122"/>
                  </a:rPr>
                  <a:t>i</a:t>
                </a:r>
                <a:r>
                  <a:rPr lang="en-US" sz="2000" dirty="0">
                    <a:effectLst/>
                    <a:latin typeface="Times New Roman" panose="02020603050405020304" pitchFamily="18" charset="0"/>
                    <a:ea typeface="SimSun" panose="02010600030101010101" pitchFamily="2" charset="-122"/>
                  </a:rPr>
                  <a:t>. Each </a:t>
                </a:r>
                <a:r>
                  <a:rPr lang="en-US" sz="2000" i="1" dirty="0">
                    <a:effectLst/>
                    <a:latin typeface="Times New Roman" panose="02020603050405020304" pitchFamily="18" charset="0"/>
                    <a:ea typeface="SimSun" panose="02010600030101010101" pitchFamily="2" charset="-122"/>
                  </a:rPr>
                  <a:t>X</a:t>
                </a:r>
                <a:r>
                  <a:rPr lang="en-US" sz="2000" i="1" baseline="-25000" dirty="0">
                    <a:effectLst/>
                    <a:latin typeface="Times New Roman" panose="02020603050405020304" pitchFamily="18" charset="0"/>
                    <a:ea typeface="SimSun" panose="02010600030101010101" pitchFamily="2" charset="-122"/>
                  </a:rPr>
                  <a:t>i</a:t>
                </a:r>
                <a:r>
                  <a:rPr lang="en-US" sz="2000" dirty="0">
                    <a:effectLst/>
                    <a:latin typeface="Times New Roman" panose="02020603050405020304" pitchFamily="18" charset="0"/>
                    <a:ea typeface="SimSun" panose="02010600030101010101" pitchFamily="2" charset="-122"/>
                  </a:rPr>
                  <a:t> is also called a data point with attention that </a:t>
                </a:r>
                <a:r>
                  <a:rPr lang="en-US" sz="2000" i="1" dirty="0">
                    <a:effectLst/>
                    <a:latin typeface="Times New Roman" panose="02020603050405020304" pitchFamily="18" charset="0"/>
                    <a:ea typeface="SimSun" panose="02010600030101010101" pitchFamily="2" charset="-122"/>
                  </a:rPr>
                  <a:t>vectors can be identified with data points</a:t>
                </a:r>
                <a:r>
                  <a:rPr lang="en-US" sz="2000" dirty="0">
                    <a:effectLst/>
                    <a:latin typeface="Times New Roman" panose="02020603050405020304" pitchFamily="18" charset="0"/>
                    <a:ea typeface="SimSun" panose="02010600030101010101" pitchFamily="2" charset="-122"/>
                  </a:rPr>
                  <a:t>. Data point can be called </a:t>
                </a:r>
                <a:r>
                  <a:rPr lang="en-US" sz="2000" i="1" dirty="0">
                    <a:effectLst/>
                    <a:latin typeface="Times New Roman" panose="02020603050405020304" pitchFamily="18" charset="0"/>
                    <a:ea typeface="SimSun" panose="02010600030101010101" pitchFamily="2" charset="-122"/>
                  </a:rPr>
                  <a:t>point</a:t>
                </a:r>
                <a:r>
                  <a:rPr lang="en-US" sz="2000" dirty="0">
                    <a:effectLst/>
                    <a:latin typeface="Times New Roman" panose="02020603050405020304" pitchFamily="18" charset="0"/>
                    <a:ea typeface="SimSun" panose="02010600030101010101" pitchFamily="2" charset="-122"/>
                  </a:rPr>
                  <a:t>, in brief. It is necessary to determine the maximum-margin hyperplane that separates data points belonging to </a:t>
                </a:r>
                <a:r>
                  <a:rPr lang="en-US" sz="2000" i="1" dirty="0" err="1">
                    <a:effectLst/>
                    <a:latin typeface="Times New Roman" panose="02020603050405020304" pitchFamily="18" charset="0"/>
                    <a:ea typeface="SimSun" panose="02010600030101010101" pitchFamily="2" charset="-122"/>
                  </a:rPr>
                  <a:t>y</a:t>
                </a:r>
                <a:r>
                  <a:rPr lang="en-US" sz="2000" i="1" baseline="-25000" dirty="0" err="1">
                    <a:effectLst/>
                    <a:latin typeface="Times New Roman" panose="02020603050405020304" pitchFamily="18" charset="0"/>
                    <a:ea typeface="SimSun" panose="02010600030101010101" pitchFamily="2" charset="-122"/>
                  </a:rPr>
                  <a:t>i</a:t>
                </a:r>
                <a:r>
                  <a:rPr lang="en-US" sz="2000" i="1" dirty="0">
                    <a:effectLst/>
                    <a:latin typeface="Times New Roman" panose="02020603050405020304" pitchFamily="18" charset="0"/>
                    <a:ea typeface="SimSun" panose="02010600030101010101" pitchFamily="2" charset="-122"/>
                  </a:rPr>
                  <a:t>=+</a:t>
                </a:r>
                <a:r>
                  <a:rPr lang="en-US" sz="2000" dirty="0">
                    <a:effectLst/>
                    <a:latin typeface="Times New Roman" panose="02020603050405020304" pitchFamily="18" charset="0"/>
                    <a:ea typeface="SimSun" panose="02010600030101010101" pitchFamily="2" charset="-122"/>
                  </a:rPr>
                  <a:t>1 from data points belonging to </a:t>
                </a:r>
                <a:r>
                  <a:rPr lang="en-US" sz="2000" i="1" dirty="0" err="1">
                    <a:effectLst/>
                    <a:latin typeface="Times New Roman" panose="02020603050405020304" pitchFamily="18" charset="0"/>
                    <a:ea typeface="SimSun" panose="02010600030101010101" pitchFamily="2" charset="-122"/>
                  </a:rPr>
                  <a:t>y</a:t>
                </a:r>
                <a:r>
                  <a:rPr lang="en-US" sz="2000" i="1" baseline="-25000" dirty="0" err="1">
                    <a:effectLst/>
                    <a:latin typeface="Times New Roman" panose="02020603050405020304" pitchFamily="18" charset="0"/>
                    <a:ea typeface="SimSun" panose="02010600030101010101" pitchFamily="2" charset="-122"/>
                  </a:rPr>
                  <a:t>i</a:t>
                </a:r>
                <a:r>
                  <a:rPr lang="en-US" sz="2000" i="1" dirty="0">
                    <a:effectLst/>
                    <a:latin typeface="Times New Roman" panose="02020603050405020304" pitchFamily="18" charset="0"/>
                    <a:ea typeface="SimSun" panose="02010600030101010101" pitchFamily="2" charset="-122"/>
                  </a:rPr>
                  <a:t>=</a:t>
                </a:r>
                <a:r>
                  <a:rPr lang="en-US" sz="2000" dirty="0">
                    <a:effectLst/>
                    <a:latin typeface="Times New Roman" panose="02020603050405020304" pitchFamily="18" charset="0"/>
                    <a:ea typeface="SimSun" panose="02010600030101010101" pitchFamily="2" charset="-122"/>
                  </a:rPr>
                  <a:t>–1 as clear as possible. According to theory of geometry, arbitrary hyperplane is represented as a set of points satisfying </a:t>
                </a:r>
                <a:r>
                  <a:rPr lang="en-US" sz="2000" i="1" dirty="0">
                    <a:effectLst/>
                    <a:latin typeface="Times New Roman" panose="02020603050405020304" pitchFamily="18" charset="0"/>
                    <a:ea typeface="SimSun" panose="02010600030101010101" pitchFamily="2" charset="-122"/>
                  </a:rPr>
                  <a:t>hyperplane equation</a:t>
                </a:r>
                <a:r>
                  <a:rPr lang="en-US" sz="2000" dirty="0">
                    <a:effectLst/>
                    <a:latin typeface="Times New Roman" panose="02020603050405020304" pitchFamily="18" charset="0"/>
                    <a:ea typeface="SimSun" panose="02010600030101010101" pitchFamily="2" charset="-122"/>
                  </a:rPr>
                  <a:t> specified by equation 1.1.</a:t>
                </a:r>
              </a:p>
              <a:p>
                <a:pPr marL="0" indent="0">
                  <a:buNone/>
                </a:pPr>
                <a14:m>
                  <m:oMathPara xmlns:m="http://schemas.openxmlformats.org/officeDocument/2006/math">
                    <m:oMathParaPr>
                      <m:jc m:val="right"/>
                    </m:oMathParaPr>
                    <m:oMath xmlns:m="http://schemas.openxmlformats.org/officeDocument/2006/math">
                      <m:r>
                        <a:rPr lang="en-US" sz="2000" i="1" smtClean="0">
                          <a:effectLst/>
                          <a:latin typeface="Cambria Math" panose="02040503050406030204" pitchFamily="18" charset="0"/>
                          <a:ea typeface="SimSun" panose="02010600030101010101" pitchFamily="2" charset="-122"/>
                          <a:cs typeface="Times New Roman" panose="02020603050405020304" pitchFamily="18" charset="0"/>
                        </a:rPr>
                        <m:t>𝑊</m:t>
                      </m:r>
                      <m:r>
                        <a:rPr lang="en-US" sz="2000" i="1" smtClean="0">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000" i="1">
                              <a:effectLst/>
                              <a:latin typeface="Cambria Math" panose="020405030504060302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2000" i="1">
                          <a:effectLst/>
                          <a:latin typeface="Cambria Math" panose="02040503050406030204" pitchFamily="18" charset="0"/>
                          <a:ea typeface="SimSun" panose="02010600030101010101" pitchFamily="2" charset="-122"/>
                          <a:cs typeface="Times New Roman" panose="02020603050405020304" pitchFamily="18" charset="0"/>
                        </a:rPr>
                        <m:t>−</m:t>
                      </m:r>
                      <m:r>
                        <a:rPr lang="en-US" sz="2000" i="1">
                          <a:effectLst/>
                          <a:latin typeface="Cambria Math" panose="02040503050406030204" pitchFamily="18" charset="0"/>
                          <a:ea typeface="SimSun" panose="02010600030101010101" pitchFamily="2" charset="-122"/>
                          <a:cs typeface="Times New Roman" panose="02020603050405020304" pitchFamily="18" charset="0"/>
                        </a:rPr>
                        <m:t>𝑏</m:t>
                      </m:r>
                      <m:r>
                        <a:rPr lang="en-US" sz="2000" i="1">
                          <a:effectLst/>
                          <a:latin typeface="Cambria Math" panose="02040503050406030204" pitchFamily="18" charset="0"/>
                          <a:ea typeface="SimSun" panose="02010600030101010101" pitchFamily="2" charset="-122"/>
                          <a:cs typeface="Times New Roman" panose="02020603050405020304" pitchFamily="18" charset="0"/>
                        </a:rPr>
                        <m:t>=0    (1.1)</m:t>
                      </m:r>
                    </m:oMath>
                  </m:oMathPara>
                </a14:m>
                <a:endParaRPr lang="en-US" sz="2000" dirty="0"/>
              </a:p>
              <a:p>
                <a:pPr marL="0" marR="0" indent="0" algn="just">
                  <a:spcBef>
                    <a:spcPts val="0"/>
                  </a:spcBef>
                  <a:spcAft>
                    <a:spcPts val="0"/>
                  </a:spcAft>
                  <a:buNone/>
                </a:pP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Where the sign “</a:t>
                </a:r>
                <a14:m>
                  <m:oMath xmlns:m="http://schemas.openxmlformats.org/officeDocument/2006/math">
                    <m:r>
                      <a:rPr lang="en-US" sz="2000" i="1">
                        <a:effectLst/>
                        <a:latin typeface="Cambria Math" panose="02040503050406030204" pitchFamily="18" charset="0"/>
                        <a:ea typeface="SimSun" panose="02010600030101010101" pitchFamily="2" charset="-122"/>
                        <a:cs typeface="Times New Roman" panose="02020603050405020304" pitchFamily="18" charset="0"/>
                      </a:rPr>
                      <m:t>∘</m:t>
                    </m:r>
                  </m:oMath>
                </a14:m>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denotes the dot product or scalar product and </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W</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is </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weight vector</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perpendicular to hyperplane and </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b</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is the </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bias</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Vector </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W</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is also called perpendicular vector or normal vector and it is used to specify hyperplane. Suppose </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W</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w</a:t>
                </a:r>
                <a:r>
                  <a:rPr lang="en-US" sz="2000" baseline="-25000" dirty="0">
                    <a:effectLst/>
                    <a:latin typeface="Times New Roman" panose="02020603050405020304" pitchFamily="18" charset="0"/>
                    <a:ea typeface="SimSun" panose="02010600030101010101" pitchFamily="2" charset="-122"/>
                    <a:cs typeface="Times New Roman" panose="02020603050405020304" pitchFamily="18" charset="0"/>
                  </a:rPr>
                  <a:t>1</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w</a:t>
                </a:r>
                <a:r>
                  <a:rPr lang="en-US" sz="2000" baseline="-25000" dirty="0">
                    <a:effectLst/>
                    <a:latin typeface="Times New Roman" panose="02020603050405020304" pitchFamily="18" charset="0"/>
                    <a:ea typeface="SimSun" panose="02010600030101010101" pitchFamily="2" charset="-122"/>
                    <a:cs typeface="Times New Roman" panose="02020603050405020304" pitchFamily="18" charset="0"/>
                  </a:rPr>
                  <a:t>2</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w</a:t>
                </a:r>
                <a:r>
                  <a:rPr lang="en-US" sz="2000" i="1" baseline="-25000" dirty="0">
                    <a:effectLst/>
                    <a:latin typeface="Times New Roman" panose="02020603050405020304" pitchFamily="18" charset="0"/>
                    <a:ea typeface="SimSun" panose="02010600030101010101" pitchFamily="2" charset="-122"/>
                    <a:cs typeface="Times New Roman" panose="02020603050405020304" pitchFamily="18" charset="0"/>
                  </a:rPr>
                  <a:t>p</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and </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X</a:t>
                </a:r>
                <a:r>
                  <a:rPr lang="en-US" sz="2000" i="1" baseline="-25000" dirty="0">
                    <a:effectLst/>
                    <a:latin typeface="Times New Roman" panose="02020603050405020304" pitchFamily="18" charset="0"/>
                    <a:ea typeface="SimSun" panose="02010600030101010101" pitchFamily="2" charset="-122"/>
                    <a:cs typeface="Times New Roman" panose="02020603050405020304" pitchFamily="18" charset="0"/>
                  </a:rPr>
                  <a:t>i</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x</a:t>
                </a:r>
                <a:r>
                  <a:rPr lang="en-US" sz="2000" i="1" baseline="-25000" dirty="0">
                    <a:effectLst/>
                    <a:latin typeface="Times New Roman" panose="02020603050405020304" pitchFamily="18" charset="0"/>
                    <a:ea typeface="SimSun" panose="02010600030101010101" pitchFamily="2" charset="-122"/>
                    <a:cs typeface="Times New Roman" panose="02020603050405020304" pitchFamily="18" charset="0"/>
                  </a:rPr>
                  <a:t>i</a:t>
                </a:r>
                <a:r>
                  <a:rPr lang="en-US" sz="2000" baseline="-25000" dirty="0">
                    <a:effectLst/>
                    <a:latin typeface="Times New Roman" panose="02020603050405020304" pitchFamily="18" charset="0"/>
                    <a:ea typeface="SimSun" panose="02010600030101010101" pitchFamily="2" charset="-122"/>
                    <a:cs typeface="Times New Roman" panose="02020603050405020304" pitchFamily="18" charset="0"/>
                  </a:rPr>
                  <a:t>1</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x</a:t>
                </a:r>
                <a:r>
                  <a:rPr lang="en-US" sz="2000" i="1" baseline="-25000" dirty="0">
                    <a:effectLst/>
                    <a:latin typeface="Times New Roman" panose="02020603050405020304" pitchFamily="18" charset="0"/>
                    <a:ea typeface="SimSun" panose="02010600030101010101" pitchFamily="2" charset="-122"/>
                    <a:cs typeface="Times New Roman" panose="02020603050405020304" pitchFamily="18" charset="0"/>
                  </a:rPr>
                  <a:t>i</a:t>
                </a:r>
                <a:r>
                  <a:rPr lang="en-US" sz="2000" baseline="-25000" dirty="0">
                    <a:effectLst/>
                    <a:latin typeface="Times New Roman" panose="02020603050405020304" pitchFamily="18" charset="0"/>
                    <a:ea typeface="SimSun" panose="02010600030101010101" pitchFamily="2" charset="-122"/>
                    <a:cs typeface="Times New Roman" panose="02020603050405020304" pitchFamily="18" charset="0"/>
                  </a:rPr>
                  <a:t>2</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2000" i="1" dirty="0" err="1">
                    <a:effectLst/>
                    <a:latin typeface="Times New Roman" panose="02020603050405020304" pitchFamily="18" charset="0"/>
                    <a:ea typeface="SimSun" panose="02010600030101010101" pitchFamily="2" charset="-122"/>
                    <a:cs typeface="Times New Roman" panose="02020603050405020304" pitchFamily="18" charset="0"/>
                  </a:rPr>
                  <a:t>x</a:t>
                </a:r>
                <a:r>
                  <a:rPr lang="en-US" sz="2000" i="1" baseline="-25000" dirty="0" err="1">
                    <a:effectLst/>
                    <a:latin typeface="Times New Roman" panose="02020603050405020304" pitchFamily="18" charset="0"/>
                    <a:ea typeface="SimSun" panose="02010600030101010101" pitchFamily="2" charset="-122"/>
                    <a:cs typeface="Times New Roman" panose="02020603050405020304" pitchFamily="18" charset="0"/>
                  </a:rPr>
                  <a:t>ip</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the scalar product </a:t>
                </a:r>
                <a14:m>
                  <m:oMath xmlns:m="http://schemas.openxmlformats.org/officeDocument/2006/math">
                    <m:r>
                      <a:rPr lang="en-US" sz="2000" i="1">
                        <a:effectLst/>
                        <a:latin typeface="Cambria Math" panose="02040503050406030204" pitchFamily="18" charset="0"/>
                        <a:ea typeface="SimSun" panose="02010600030101010101" pitchFamily="2" charset="-122"/>
                        <a:cs typeface="Times New Roman" panose="02020603050405020304" pitchFamily="18" charset="0"/>
                      </a:rPr>
                      <m:t>𝑊</m:t>
                    </m:r>
                    <m:r>
                      <a:rPr lang="en-US" sz="20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𝑖</m:t>
                        </m:r>
                      </m:sub>
                    </m:sSub>
                  </m:oMath>
                </a14:m>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is:</a:t>
                </a: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r>
                        <a:rPr lang="en-US" sz="2000" i="1">
                          <a:effectLst/>
                          <a:latin typeface="Cambria Math" panose="02040503050406030204" pitchFamily="18" charset="0"/>
                          <a:ea typeface="SimSun" panose="02010600030101010101" pitchFamily="2" charset="-122"/>
                          <a:cs typeface="Times New Roman" panose="02020603050405020304" pitchFamily="18" charset="0"/>
                        </a:rPr>
                        <m:t>𝑊</m:t>
                      </m:r>
                      <m:r>
                        <a:rPr lang="en-US" sz="20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20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2000" i="1">
                          <a:effectLst/>
                          <a:latin typeface="Cambria Math" panose="02040503050406030204" pitchFamily="18" charset="0"/>
                          <a:ea typeface="SimSun" panose="02010600030101010101" pitchFamily="2" charset="-122"/>
                          <a:cs typeface="Times New Roman" panose="02020603050405020304" pitchFamily="18" charset="0"/>
                        </a:rPr>
                        <m:t>∘</m:t>
                      </m:r>
                      <m:r>
                        <a:rPr lang="en-US" sz="2000" i="1">
                          <a:effectLst/>
                          <a:latin typeface="Cambria Math" panose="02040503050406030204" pitchFamily="18" charset="0"/>
                          <a:ea typeface="SimSun" panose="02010600030101010101" pitchFamily="2" charset="-122"/>
                          <a:cs typeface="Times New Roman" panose="02020603050405020304" pitchFamily="18" charset="0"/>
                        </a:rPr>
                        <m:t>𝑊</m:t>
                      </m:r>
                      <m:r>
                        <a:rPr lang="en-US" sz="20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𝑤</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1</m:t>
                          </m:r>
                        </m:sub>
                      </m:sSub>
                      <m:sSub>
                        <m:sSub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𝑥</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𝑖</m:t>
                          </m:r>
                          <m:r>
                            <a:rPr lang="en-US" sz="2000" i="1">
                              <a:effectLst/>
                              <a:latin typeface="Cambria Math" panose="02040503050406030204" pitchFamily="18" charset="0"/>
                              <a:ea typeface="SimSun" panose="02010600030101010101" pitchFamily="2" charset="-122"/>
                              <a:cs typeface="Times New Roman" panose="02020603050405020304" pitchFamily="18" charset="0"/>
                            </a:rPr>
                            <m:t>1</m:t>
                          </m:r>
                        </m:sub>
                      </m:sSub>
                      <m:r>
                        <a:rPr lang="en-US" sz="20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𝑤</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2</m:t>
                          </m:r>
                        </m:sub>
                      </m:sSub>
                      <m:sSub>
                        <m:sSub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𝑥</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𝑖</m:t>
                          </m:r>
                          <m:r>
                            <a:rPr lang="en-US" sz="2000" i="1">
                              <a:effectLst/>
                              <a:latin typeface="Cambria Math" panose="02040503050406030204" pitchFamily="18" charset="0"/>
                              <a:ea typeface="SimSun" panose="02010600030101010101" pitchFamily="2" charset="-122"/>
                              <a:cs typeface="Times New Roman" panose="02020603050405020304" pitchFamily="18" charset="0"/>
                            </a:rPr>
                            <m:t>2</m:t>
                          </m:r>
                        </m:sub>
                      </m:sSub>
                      <m:r>
                        <a:rPr lang="en-US" sz="20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𝑤</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𝑛</m:t>
                          </m:r>
                        </m:sub>
                      </m:sSub>
                      <m:sSub>
                        <m:sSub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𝑥</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𝑖𝑝</m:t>
                          </m:r>
                        </m:sub>
                      </m:sSub>
                      <m:r>
                        <a:rPr lang="en-US" sz="2000" i="1">
                          <a:effectLst/>
                          <a:latin typeface="Cambria Math" panose="02040503050406030204" pitchFamily="18" charset="0"/>
                          <a:ea typeface="SimSun" panose="02010600030101010101" pitchFamily="2" charset="-122"/>
                          <a:cs typeface="Times New Roman" panose="02020603050405020304" pitchFamily="18" charset="0"/>
                        </a:rPr>
                        <m:t>=</m:t>
                      </m:r>
                      <m:nary>
                        <m:naryPr>
                          <m:chr m:val="∑"/>
                          <m:limLoc m:val="undOv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naryPr>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𝑗</m:t>
                          </m:r>
                          <m:r>
                            <a:rPr lang="en-US" sz="2000" i="1">
                              <a:effectLst/>
                              <a:latin typeface="Cambria Math" panose="02040503050406030204" pitchFamily="18" charset="0"/>
                              <a:ea typeface="SimSun" panose="02010600030101010101" pitchFamily="2" charset="-122"/>
                              <a:cs typeface="Times New Roman" panose="02020603050405020304" pitchFamily="18" charset="0"/>
                            </a:rPr>
                            <m:t>=1</m:t>
                          </m:r>
                        </m:sub>
                        <m:sup>
                          <m:r>
                            <a:rPr lang="en-US" sz="2000" i="1">
                              <a:effectLst/>
                              <a:latin typeface="Cambria Math" panose="02040503050406030204" pitchFamily="18" charset="0"/>
                              <a:ea typeface="SimSun" panose="02010600030101010101" pitchFamily="2" charset="-122"/>
                              <a:cs typeface="Times New Roman" panose="02020603050405020304" pitchFamily="18" charset="0"/>
                            </a:rPr>
                            <m:t>𝑝</m:t>
                          </m:r>
                        </m:sup>
                        <m:e>
                          <m:sSub>
                            <m:sSub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𝑤</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𝑗</m:t>
                              </m:r>
                            </m:sub>
                          </m:sSub>
                          <m:sSub>
                            <m:sSub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𝑥</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𝑖𝑗</m:t>
                              </m:r>
                            </m:sub>
                          </m:sSub>
                        </m:e>
                      </m:nary>
                    </m:oMath>
                  </m:oMathPara>
                </a14:m>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p>
                <a:pPr marL="0" marR="0" indent="0" algn="just">
                  <a:spcBef>
                    <a:spcPts val="0"/>
                  </a:spcBef>
                  <a:spcAft>
                    <a:spcPts val="0"/>
                  </a:spcAft>
                  <a:buNone/>
                </a:pP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Given scalar value </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w</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the multiplication of </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w</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and vector </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X</a:t>
                </a:r>
                <a:r>
                  <a:rPr lang="en-US" sz="2000" i="1" baseline="-25000" dirty="0">
                    <a:effectLst/>
                    <a:latin typeface="Times New Roman" panose="02020603050405020304" pitchFamily="18" charset="0"/>
                    <a:ea typeface="SimSun" panose="02010600030101010101" pitchFamily="2" charset="-122"/>
                    <a:cs typeface="Times New Roman" panose="02020603050405020304" pitchFamily="18" charset="0"/>
                  </a:rPr>
                  <a:t>i</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denoted </a:t>
                </a:r>
                <a:r>
                  <a:rPr lang="en-US" sz="2000" i="1" dirty="0" err="1">
                    <a:effectLst/>
                    <a:latin typeface="Times New Roman" panose="02020603050405020304" pitchFamily="18" charset="0"/>
                    <a:ea typeface="SimSun" panose="02010600030101010101" pitchFamily="2" charset="-122"/>
                    <a:cs typeface="Times New Roman" panose="02020603050405020304" pitchFamily="18" charset="0"/>
                  </a:rPr>
                  <a:t>wX</a:t>
                </a:r>
                <a:r>
                  <a:rPr lang="en-US" sz="2000" i="1" baseline="-25000" dirty="0" err="1">
                    <a:effectLst/>
                    <a:latin typeface="Times New Roman" panose="02020603050405020304" pitchFamily="18" charset="0"/>
                    <a:ea typeface="SimSun" panose="02010600030101010101" pitchFamily="2" charset="-122"/>
                    <a:cs typeface="Times New Roman" panose="02020603050405020304" pitchFamily="18" charset="0"/>
                  </a:rPr>
                  <a:t>i</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is a vector as follows:</a:t>
                </a: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r>
                        <a:rPr lang="en-US" sz="2000" i="1">
                          <a:effectLst/>
                          <a:latin typeface="Cambria Math" panose="02040503050406030204" pitchFamily="18" charset="0"/>
                          <a:ea typeface="SimSun" panose="02010600030101010101" pitchFamily="2" charset="-122"/>
                          <a:cs typeface="Times New Roman" panose="02020603050405020304" pitchFamily="18" charset="0"/>
                        </a:rPr>
                        <m:t>𝑤</m:t>
                      </m:r>
                      <m:sSub>
                        <m:sSub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2000" i="1">
                          <a:effectLst/>
                          <a:latin typeface="Cambria Math" panose="02040503050406030204" pitchFamily="18" charset="0"/>
                          <a:ea typeface="SimSun" panose="02010600030101010101" pitchFamily="2" charset="-122"/>
                          <a:cs typeface="Times New Roman" panose="02020603050405020304" pitchFamily="18" charset="0"/>
                        </a:rPr>
                        <m:t>=</m:t>
                      </m:r>
                      <m:d>
                        <m:d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𝑤</m:t>
                          </m:r>
                          <m:sSub>
                            <m:sSub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𝑥</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𝑖</m:t>
                              </m:r>
                              <m:r>
                                <a:rPr lang="en-US" sz="2000" i="1">
                                  <a:effectLst/>
                                  <a:latin typeface="Cambria Math" panose="02040503050406030204" pitchFamily="18" charset="0"/>
                                  <a:ea typeface="SimSun" panose="02010600030101010101" pitchFamily="2" charset="-122"/>
                                  <a:cs typeface="Times New Roman" panose="02020603050405020304" pitchFamily="18" charset="0"/>
                                </a:rPr>
                                <m:t>1</m:t>
                              </m:r>
                            </m:sub>
                          </m:sSub>
                          <m:r>
                            <a:rPr lang="en-US" sz="2000" i="1">
                              <a:effectLst/>
                              <a:latin typeface="Cambria Math" panose="02040503050406030204" pitchFamily="18" charset="0"/>
                              <a:ea typeface="SimSun" panose="02010600030101010101" pitchFamily="2" charset="-122"/>
                              <a:cs typeface="Times New Roman" panose="02020603050405020304" pitchFamily="18" charset="0"/>
                            </a:rPr>
                            <m:t>,</m:t>
                          </m:r>
                          <m:r>
                            <a:rPr lang="en-US" sz="2000" i="1">
                              <a:effectLst/>
                              <a:latin typeface="Cambria Math" panose="02040503050406030204" pitchFamily="18" charset="0"/>
                              <a:ea typeface="SimSun" panose="02010600030101010101" pitchFamily="2" charset="-122"/>
                              <a:cs typeface="Times New Roman" panose="02020603050405020304" pitchFamily="18" charset="0"/>
                            </a:rPr>
                            <m:t>𝑤</m:t>
                          </m:r>
                          <m:sSub>
                            <m:sSub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𝑥</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𝑖</m:t>
                              </m:r>
                              <m:r>
                                <a:rPr lang="en-US" sz="2000" i="1">
                                  <a:effectLst/>
                                  <a:latin typeface="Cambria Math" panose="02040503050406030204" pitchFamily="18" charset="0"/>
                                  <a:ea typeface="SimSun" panose="02010600030101010101" pitchFamily="2" charset="-122"/>
                                  <a:cs typeface="Times New Roman" panose="02020603050405020304" pitchFamily="18" charset="0"/>
                                </a:rPr>
                                <m:t>2</m:t>
                              </m:r>
                            </m:sub>
                          </m:sSub>
                          <m:r>
                            <a:rPr lang="en-US" sz="2000" i="1">
                              <a:effectLst/>
                              <a:latin typeface="Cambria Math" panose="02040503050406030204" pitchFamily="18" charset="0"/>
                              <a:ea typeface="SimSun" panose="02010600030101010101" pitchFamily="2" charset="-122"/>
                              <a:cs typeface="Times New Roman" panose="02020603050405020304" pitchFamily="18" charset="0"/>
                            </a:rPr>
                            <m:t>,…,</m:t>
                          </m:r>
                          <m:r>
                            <a:rPr lang="en-US" sz="2000" i="1">
                              <a:effectLst/>
                              <a:latin typeface="Cambria Math" panose="02040503050406030204" pitchFamily="18" charset="0"/>
                              <a:ea typeface="SimSun" panose="02010600030101010101" pitchFamily="2" charset="-122"/>
                              <a:cs typeface="Times New Roman" panose="02020603050405020304" pitchFamily="18" charset="0"/>
                            </a:rPr>
                            <m:t>𝑤</m:t>
                          </m:r>
                          <m:sSub>
                            <m:sSub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𝑥</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𝑖𝑝</m:t>
                              </m:r>
                            </m:sub>
                          </m:sSub>
                        </m:e>
                      </m:d>
                    </m:oMath>
                  </m:oMathPara>
                </a14:m>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p>
                <a:pPr marL="0" marR="0" indent="0" algn="just">
                  <a:spcBef>
                    <a:spcPts val="0"/>
                  </a:spcBef>
                  <a:spcAft>
                    <a:spcPts val="0"/>
                  </a:spcAft>
                  <a:buNone/>
                </a:pP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Please distinguish scalar product </a:t>
                </a:r>
                <a14:m>
                  <m:oMath xmlns:m="http://schemas.openxmlformats.org/officeDocument/2006/math">
                    <m:r>
                      <a:rPr lang="en-US" sz="2000" i="1">
                        <a:effectLst/>
                        <a:latin typeface="Cambria Math" panose="02040503050406030204" pitchFamily="18" charset="0"/>
                        <a:ea typeface="SimSun" panose="02010600030101010101" pitchFamily="2" charset="-122"/>
                        <a:cs typeface="Times New Roman" panose="02020603050405020304" pitchFamily="18" charset="0"/>
                      </a:rPr>
                      <m:t>𝑊</m:t>
                    </m:r>
                    <m:r>
                      <a:rPr lang="en-US" sz="20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𝑖</m:t>
                        </m:r>
                      </m:sub>
                    </m:sSub>
                  </m:oMath>
                </a14:m>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and multiplication </a:t>
                </a:r>
                <a:r>
                  <a:rPr lang="en-US" sz="2000" i="1" dirty="0" err="1">
                    <a:effectLst/>
                    <a:latin typeface="Times New Roman" panose="02020603050405020304" pitchFamily="18" charset="0"/>
                    <a:ea typeface="SimSun" panose="02010600030101010101" pitchFamily="2" charset="-122"/>
                    <a:cs typeface="Times New Roman" panose="02020603050405020304" pitchFamily="18" charset="0"/>
                  </a:rPr>
                  <a:t>wX</a:t>
                </a:r>
                <a:r>
                  <a:rPr lang="en-US" sz="2000" i="1" baseline="-25000" dirty="0" err="1">
                    <a:effectLst/>
                    <a:latin typeface="Times New Roman" panose="02020603050405020304" pitchFamily="18" charset="0"/>
                    <a:ea typeface="SimSun" panose="02010600030101010101" pitchFamily="2" charset="-122"/>
                    <a:cs typeface="Times New Roman" panose="02020603050405020304" pitchFamily="18" charset="0"/>
                  </a:rPr>
                  <a:t>i</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a:t>
                </a:r>
              </a:p>
              <a:p>
                <a:pPr marL="0" indent="0">
                  <a:buNone/>
                </a:pPr>
                <a:endParaRPr lang="en-US" sz="2000" dirty="0"/>
              </a:p>
            </p:txBody>
          </p:sp>
        </mc:Choice>
        <mc:Fallback xmlns="">
          <p:sp>
            <p:nvSpPr>
              <p:cNvPr id="3" name="Content Placeholder 2">
                <a:extLst>
                  <a:ext uri="{FF2B5EF4-FFF2-40B4-BE49-F238E27FC236}">
                    <a16:creationId xmlns:a16="http://schemas.microsoft.com/office/drawing/2014/main" id="{8535F054-7009-E766-8A5D-7D53452DD3A6}"/>
                  </a:ext>
                </a:extLst>
              </p:cNvPr>
              <p:cNvSpPr>
                <a:spLocks noGrp="1" noRot="1" noChangeAspect="1" noMove="1" noResize="1" noEditPoints="1" noAdjustHandles="1" noChangeArrowheads="1" noChangeShapeType="1" noTextEdit="1"/>
              </p:cNvSpPr>
              <p:nvPr>
                <p:ph idx="1"/>
              </p:nvPr>
            </p:nvSpPr>
            <p:spPr>
              <a:xfrm>
                <a:off x="661181" y="914399"/>
                <a:ext cx="10902461" cy="5176066"/>
              </a:xfrm>
              <a:blipFill>
                <a:blip r:embed="rId2"/>
                <a:stretch>
                  <a:fillRect l="-559" t="-589" r="-559"/>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D7616519-CA56-2F0A-098C-4AB33FB14E06}"/>
              </a:ext>
            </a:extLst>
          </p:cNvPr>
          <p:cNvSpPr>
            <a:spLocks noGrp="1"/>
          </p:cNvSpPr>
          <p:nvPr>
            <p:ph type="dt" sz="half" idx="10"/>
          </p:nvPr>
        </p:nvSpPr>
        <p:spPr/>
        <p:txBody>
          <a:bodyPr/>
          <a:lstStyle/>
          <a:p>
            <a:r>
              <a:rPr lang="en-US"/>
              <a:t>15/01/2023</a:t>
            </a:r>
          </a:p>
        </p:txBody>
      </p:sp>
      <p:sp>
        <p:nvSpPr>
          <p:cNvPr id="5" name="Footer Placeholder 4">
            <a:extLst>
              <a:ext uri="{FF2B5EF4-FFF2-40B4-BE49-F238E27FC236}">
                <a16:creationId xmlns:a16="http://schemas.microsoft.com/office/drawing/2014/main" id="{8BC89B4F-9CF1-01C2-8E84-A6D56E6EDE2A}"/>
              </a:ext>
            </a:extLst>
          </p:cNvPr>
          <p:cNvSpPr>
            <a:spLocks noGrp="1"/>
          </p:cNvSpPr>
          <p:nvPr>
            <p:ph type="ftr" sz="quarter" idx="11"/>
          </p:nvPr>
        </p:nvSpPr>
        <p:spPr/>
        <p:txBody>
          <a:bodyPr/>
          <a:lstStyle/>
          <a:p>
            <a:r>
              <a:rPr lang="en-US"/>
              <a:t>Support Vector Machine - Loc Nguyen</a:t>
            </a:r>
          </a:p>
        </p:txBody>
      </p:sp>
      <p:sp>
        <p:nvSpPr>
          <p:cNvPr id="6" name="Slide Number Placeholder 5">
            <a:extLst>
              <a:ext uri="{FF2B5EF4-FFF2-40B4-BE49-F238E27FC236}">
                <a16:creationId xmlns:a16="http://schemas.microsoft.com/office/drawing/2014/main" id="{1B17CA78-E713-65A0-7F95-1A32DE6A2CFD}"/>
              </a:ext>
            </a:extLst>
          </p:cNvPr>
          <p:cNvSpPr>
            <a:spLocks noGrp="1"/>
          </p:cNvSpPr>
          <p:nvPr>
            <p:ph type="sldNum" sz="quarter" idx="12"/>
          </p:nvPr>
        </p:nvSpPr>
        <p:spPr/>
        <p:txBody>
          <a:bodyPr/>
          <a:lstStyle/>
          <a:p>
            <a:fld id="{5DB5036F-1FF2-46C4-8D2B-59C7E3B91952}" type="slidenum">
              <a:rPr lang="en-US" smtClean="0"/>
              <a:pPr/>
              <a:t>5</a:t>
            </a:fld>
            <a:endParaRPr lang="en-US"/>
          </a:p>
        </p:txBody>
      </p:sp>
    </p:spTree>
    <p:extLst>
      <p:ext uri="{BB962C8B-B14F-4D97-AF65-F5344CB8AC3E}">
        <p14:creationId xmlns:p14="http://schemas.microsoft.com/office/powerpoint/2010/main" val="33852740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EB8C1F-15FD-5476-DBE4-A1B93218CB0B}"/>
              </a:ext>
            </a:extLst>
          </p:cNvPr>
          <p:cNvSpPr>
            <a:spLocks noGrp="1"/>
          </p:cNvSpPr>
          <p:nvPr>
            <p:ph type="title"/>
          </p:nvPr>
        </p:nvSpPr>
        <p:spPr/>
        <p:txBody>
          <a:bodyPr/>
          <a:lstStyle/>
          <a:p>
            <a:r>
              <a:rPr lang="en-US" dirty="0"/>
              <a:t>1. Support vector machine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834D7FF-9C19-789C-58D4-0F343B7AAAF7}"/>
                  </a:ext>
                </a:extLst>
              </p:cNvPr>
              <p:cNvSpPr>
                <a:spLocks noGrp="1"/>
              </p:cNvSpPr>
              <p:nvPr>
                <p:ph idx="1"/>
              </p:nvPr>
            </p:nvSpPr>
            <p:spPr>
              <a:xfrm>
                <a:off x="450165" y="914399"/>
                <a:ext cx="11282289" cy="5176066"/>
              </a:xfrm>
            </p:spPr>
            <p:txBody>
              <a:bodyPr>
                <a:noAutofit/>
              </a:bodyPr>
              <a:lstStyle/>
              <a:p>
                <a:pPr marL="0" marR="0" indent="0" algn="just">
                  <a:spcBef>
                    <a:spcPts val="0"/>
                  </a:spcBef>
                  <a:spcAft>
                    <a:spcPts val="0"/>
                  </a:spcAft>
                  <a:buNone/>
                </a:pPr>
                <a:r>
                  <a:rPr lang="en-US" sz="2100" dirty="0">
                    <a:effectLst/>
                    <a:ea typeface="SimSun" panose="02010600030101010101" pitchFamily="2" charset="-122"/>
                  </a:rPr>
                  <a:t>The essence of SVM method is to find out weight vector </a:t>
                </a:r>
                <a:r>
                  <a:rPr lang="en-US" sz="2100" i="1" dirty="0">
                    <a:effectLst/>
                    <a:ea typeface="SimSun" panose="02010600030101010101" pitchFamily="2" charset="-122"/>
                  </a:rPr>
                  <a:t>W</a:t>
                </a:r>
                <a:r>
                  <a:rPr lang="en-US" sz="2100" dirty="0">
                    <a:effectLst/>
                    <a:ea typeface="SimSun" panose="02010600030101010101" pitchFamily="2" charset="-122"/>
                  </a:rPr>
                  <a:t> and bias </a:t>
                </a:r>
                <a:r>
                  <a:rPr lang="en-US" sz="2100" i="1" dirty="0">
                    <a:effectLst/>
                    <a:ea typeface="SimSun" panose="02010600030101010101" pitchFamily="2" charset="-122"/>
                  </a:rPr>
                  <a:t>b</a:t>
                </a:r>
                <a:r>
                  <a:rPr lang="en-US" sz="2100" dirty="0">
                    <a:effectLst/>
                    <a:ea typeface="SimSun" panose="02010600030101010101" pitchFamily="2" charset="-122"/>
                  </a:rPr>
                  <a:t> so that the hyperplane equation specified by equation 1.1 expresses the maximum-margin hyperplane that maximizes the margin between two classes of training set. The value </a:t>
                </a:r>
                <a14:m>
                  <m:oMath xmlns:m="http://schemas.openxmlformats.org/officeDocument/2006/math">
                    <m:f>
                      <m:fPr>
                        <m:ctrlPr>
                          <a:rPr lang="en-US" sz="2100" i="1">
                            <a:effectLst/>
                            <a:latin typeface="Cambria Math" panose="02040503050406030204" pitchFamily="18" charset="0"/>
                            <a:ea typeface="SimSun" panose="02010600030101010101" pitchFamily="2" charset="-122"/>
                          </a:rPr>
                        </m:ctrlPr>
                      </m:fPr>
                      <m:num>
                        <m:r>
                          <a:rPr lang="en-US" sz="2100" i="1">
                            <a:effectLst/>
                            <a:latin typeface="Cambria Math" panose="02040503050406030204" pitchFamily="18" charset="0"/>
                            <a:ea typeface="SimSun" panose="02010600030101010101" pitchFamily="2" charset="-122"/>
                          </a:rPr>
                          <m:t>𝑏</m:t>
                        </m:r>
                      </m:num>
                      <m:den>
                        <m:d>
                          <m:dPr>
                            <m:begChr m:val="|"/>
                            <m:endChr m:val="|"/>
                            <m:ctrlPr>
                              <a:rPr lang="en-US" sz="2100" i="1">
                                <a:effectLst/>
                                <a:latin typeface="Cambria Math" panose="02040503050406030204" pitchFamily="18" charset="0"/>
                                <a:ea typeface="SimSun" panose="02010600030101010101" pitchFamily="2" charset="-122"/>
                              </a:rPr>
                            </m:ctrlPr>
                          </m:dPr>
                          <m:e>
                            <m:r>
                              <a:rPr lang="en-US" sz="2100" i="1">
                                <a:effectLst/>
                                <a:latin typeface="Cambria Math" panose="02040503050406030204" pitchFamily="18" charset="0"/>
                                <a:ea typeface="SimSun" panose="02010600030101010101" pitchFamily="2" charset="-122"/>
                              </a:rPr>
                              <m:t>𝑊</m:t>
                            </m:r>
                          </m:e>
                        </m:d>
                      </m:den>
                    </m:f>
                  </m:oMath>
                </a14:m>
                <a:r>
                  <a:rPr lang="en-US" sz="2100" dirty="0">
                    <a:effectLst/>
                    <a:ea typeface="SimSun" panose="02010600030101010101" pitchFamily="2" charset="-122"/>
                  </a:rPr>
                  <a:t> is the offset of the (maximum-margin) hyperplane from the origin along the weight vector </a:t>
                </a:r>
                <a:r>
                  <a:rPr lang="en-US" sz="2100" i="1" dirty="0">
                    <a:effectLst/>
                    <a:ea typeface="SimSun" panose="02010600030101010101" pitchFamily="2" charset="-122"/>
                  </a:rPr>
                  <a:t>W</a:t>
                </a:r>
                <a:r>
                  <a:rPr lang="en-US" sz="2100" dirty="0">
                    <a:effectLst/>
                    <a:ea typeface="SimSun" panose="02010600030101010101" pitchFamily="2" charset="-122"/>
                  </a:rPr>
                  <a:t> where |</a:t>
                </a:r>
                <a:r>
                  <a:rPr lang="en-US" sz="2100" i="1" dirty="0">
                    <a:effectLst/>
                    <a:ea typeface="SimSun" panose="02010600030101010101" pitchFamily="2" charset="-122"/>
                  </a:rPr>
                  <a:t>W</a:t>
                </a:r>
                <a:r>
                  <a:rPr lang="en-US" sz="2100" dirty="0">
                    <a:effectLst/>
                    <a:ea typeface="SimSun" panose="02010600030101010101" pitchFamily="2" charset="-122"/>
                  </a:rPr>
                  <a:t>| or ||</a:t>
                </a:r>
                <a:r>
                  <a:rPr lang="en-US" sz="2100" i="1" dirty="0">
                    <a:effectLst/>
                    <a:ea typeface="SimSun" panose="02010600030101010101" pitchFamily="2" charset="-122"/>
                  </a:rPr>
                  <a:t>W</a:t>
                </a:r>
                <a:r>
                  <a:rPr lang="en-US" sz="2100" dirty="0">
                    <a:effectLst/>
                    <a:ea typeface="SimSun" panose="02010600030101010101" pitchFamily="2" charset="-122"/>
                  </a:rPr>
                  <a:t>|| denotes length or module of vector </a:t>
                </a:r>
                <a:r>
                  <a:rPr lang="en-US" sz="2100" i="1" dirty="0">
                    <a:effectLst/>
                    <a:ea typeface="SimSun" panose="02010600030101010101" pitchFamily="2" charset="-122"/>
                  </a:rPr>
                  <a:t>W</a:t>
                </a:r>
                <a:r>
                  <a:rPr lang="en-US" sz="2100" dirty="0">
                    <a:effectLst/>
                    <a:ea typeface="SimSun" panose="02010600030101010101" pitchFamily="2" charset="-122"/>
                  </a:rPr>
                  <a:t>.</a:t>
                </a: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d>
                        <m:dPr>
                          <m:begChr m:val="|"/>
                          <m:endChr m:val="|"/>
                          <m:ctrlPr>
                            <a:rPr lang="en-US" sz="2100" i="1">
                              <a:effectLst/>
                              <a:latin typeface="Cambria Math" panose="02040503050406030204" pitchFamily="18" charset="0"/>
                              <a:ea typeface="SimSun" panose="02010600030101010101" pitchFamily="2" charset="-122"/>
                            </a:rPr>
                          </m:ctrlPr>
                        </m:dPr>
                        <m:e>
                          <m:r>
                            <a:rPr lang="en-US" sz="2100" i="1">
                              <a:effectLst/>
                              <a:latin typeface="Cambria Math" panose="02040503050406030204" pitchFamily="18" charset="0"/>
                              <a:ea typeface="SimSun" panose="02010600030101010101" pitchFamily="2" charset="-122"/>
                            </a:rPr>
                            <m:t>𝑊</m:t>
                          </m:r>
                        </m:e>
                      </m:d>
                      <m:r>
                        <a:rPr lang="en-US" sz="2100" i="1">
                          <a:effectLst/>
                          <a:latin typeface="Cambria Math" panose="02040503050406030204" pitchFamily="18" charset="0"/>
                          <a:ea typeface="SimSun" panose="02010600030101010101" pitchFamily="2" charset="-122"/>
                        </a:rPr>
                        <m:t>=</m:t>
                      </m:r>
                      <m:d>
                        <m:dPr>
                          <m:begChr m:val="‖"/>
                          <m:endChr m:val="‖"/>
                          <m:ctrlPr>
                            <a:rPr lang="en-US" sz="2100" i="1">
                              <a:effectLst/>
                              <a:latin typeface="Cambria Math" panose="02040503050406030204" pitchFamily="18" charset="0"/>
                              <a:ea typeface="SimSun" panose="02010600030101010101" pitchFamily="2" charset="-122"/>
                            </a:rPr>
                          </m:ctrlPr>
                        </m:dPr>
                        <m:e>
                          <m:r>
                            <a:rPr lang="en-US" sz="2100" i="1">
                              <a:effectLst/>
                              <a:latin typeface="Cambria Math" panose="02040503050406030204" pitchFamily="18" charset="0"/>
                              <a:ea typeface="SimSun" panose="02010600030101010101" pitchFamily="2" charset="-122"/>
                            </a:rPr>
                            <m:t>𝑊</m:t>
                          </m:r>
                        </m:e>
                      </m:d>
                      <m:r>
                        <a:rPr lang="en-US" sz="2100" i="1">
                          <a:effectLst/>
                          <a:latin typeface="Cambria Math" panose="02040503050406030204" pitchFamily="18" charset="0"/>
                          <a:ea typeface="SimSun" panose="02010600030101010101" pitchFamily="2" charset="-122"/>
                        </a:rPr>
                        <m:t>=</m:t>
                      </m:r>
                      <m:rad>
                        <m:radPr>
                          <m:degHide m:val="on"/>
                          <m:ctrlPr>
                            <a:rPr lang="en-US" sz="2100" i="1">
                              <a:effectLst/>
                              <a:latin typeface="Cambria Math" panose="02040503050406030204" pitchFamily="18" charset="0"/>
                              <a:ea typeface="SimSun" panose="02010600030101010101" pitchFamily="2" charset="-122"/>
                            </a:rPr>
                          </m:ctrlPr>
                        </m:radPr>
                        <m:deg/>
                        <m:e>
                          <m:r>
                            <a:rPr lang="en-US" sz="2100" i="1">
                              <a:effectLst/>
                              <a:latin typeface="Cambria Math" panose="02040503050406030204" pitchFamily="18" charset="0"/>
                              <a:ea typeface="SimSun" panose="02010600030101010101" pitchFamily="2" charset="-122"/>
                            </a:rPr>
                            <m:t>𝑊</m:t>
                          </m:r>
                          <m:r>
                            <a:rPr lang="en-US" sz="2100" i="1">
                              <a:effectLst/>
                              <a:latin typeface="Cambria Math" panose="02040503050406030204" pitchFamily="18" charset="0"/>
                              <a:ea typeface="SimSun" panose="02010600030101010101" pitchFamily="2" charset="-122"/>
                            </a:rPr>
                            <m:t>∘</m:t>
                          </m:r>
                          <m:r>
                            <a:rPr lang="en-US" sz="2100" i="1">
                              <a:effectLst/>
                              <a:latin typeface="Cambria Math" panose="02040503050406030204" pitchFamily="18" charset="0"/>
                              <a:ea typeface="SimSun" panose="02010600030101010101" pitchFamily="2" charset="-122"/>
                            </a:rPr>
                            <m:t>𝑊</m:t>
                          </m:r>
                        </m:e>
                      </m:rad>
                      <m:r>
                        <a:rPr lang="en-US" sz="2100" i="1">
                          <a:effectLst/>
                          <a:latin typeface="Cambria Math" panose="02040503050406030204" pitchFamily="18" charset="0"/>
                          <a:ea typeface="SimSun" panose="02010600030101010101" pitchFamily="2" charset="-122"/>
                        </a:rPr>
                        <m:t>=</m:t>
                      </m:r>
                      <m:rad>
                        <m:radPr>
                          <m:degHide m:val="on"/>
                          <m:ctrlPr>
                            <a:rPr lang="en-US" sz="2100" i="1">
                              <a:effectLst/>
                              <a:latin typeface="Cambria Math" panose="02040503050406030204" pitchFamily="18" charset="0"/>
                              <a:ea typeface="SimSun" panose="02010600030101010101" pitchFamily="2" charset="-122"/>
                            </a:rPr>
                          </m:ctrlPr>
                        </m:radPr>
                        <m:deg/>
                        <m:e>
                          <m:sSubSup>
                            <m:sSubSupPr>
                              <m:ctrlPr>
                                <a:rPr lang="en-US" sz="2100" i="1">
                                  <a:effectLst/>
                                  <a:latin typeface="Cambria Math" panose="02040503050406030204" pitchFamily="18" charset="0"/>
                                  <a:ea typeface="SimSun" panose="02010600030101010101" pitchFamily="2" charset="-122"/>
                                </a:rPr>
                              </m:ctrlPr>
                            </m:sSubSupPr>
                            <m:e>
                              <m:r>
                                <a:rPr lang="en-US" sz="2100" i="1">
                                  <a:effectLst/>
                                  <a:latin typeface="Cambria Math" panose="02040503050406030204" pitchFamily="18" charset="0"/>
                                  <a:ea typeface="SimSun" panose="02010600030101010101" pitchFamily="2" charset="-122"/>
                                </a:rPr>
                                <m:t>𝑤</m:t>
                              </m:r>
                            </m:e>
                            <m:sub>
                              <m:r>
                                <a:rPr lang="en-US" sz="2100" i="1">
                                  <a:effectLst/>
                                  <a:latin typeface="Cambria Math" panose="02040503050406030204" pitchFamily="18" charset="0"/>
                                  <a:ea typeface="SimSun" panose="02010600030101010101" pitchFamily="2" charset="-122"/>
                                </a:rPr>
                                <m:t>1</m:t>
                              </m:r>
                            </m:sub>
                            <m:sup>
                              <m:r>
                                <a:rPr lang="en-US" sz="2100" i="1">
                                  <a:effectLst/>
                                  <a:latin typeface="Cambria Math" panose="02040503050406030204" pitchFamily="18" charset="0"/>
                                  <a:ea typeface="SimSun" panose="02010600030101010101" pitchFamily="2" charset="-122"/>
                                </a:rPr>
                                <m:t>2</m:t>
                              </m:r>
                            </m:sup>
                          </m:sSubSup>
                          <m:r>
                            <a:rPr lang="en-US" sz="2100" i="1">
                              <a:effectLst/>
                              <a:latin typeface="Cambria Math" panose="02040503050406030204" pitchFamily="18" charset="0"/>
                              <a:ea typeface="SimSun" panose="02010600030101010101" pitchFamily="2" charset="-122"/>
                            </a:rPr>
                            <m:t>+</m:t>
                          </m:r>
                          <m:sSubSup>
                            <m:sSubSupPr>
                              <m:ctrlPr>
                                <a:rPr lang="en-US" sz="2100" i="1">
                                  <a:effectLst/>
                                  <a:latin typeface="Cambria Math" panose="02040503050406030204" pitchFamily="18" charset="0"/>
                                  <a:ea typeface="SimSun" panose="02010600030101010101" pitchFamily="2" charset="-122"/>
                                </a:rPr>
                              </m:ctrlPr>
                            </m:sSubSupPr>
                            <m:e>
                              <m:r>
                                <a:rPr lang="en-US" sz="2100" i="1">
                                  <a:effectLst/>
                                  <a:latin typeface="Cambria Math" panose="02040503050406030204" pitchFamily="18" charset="0"/>
                                  <a:ea typeface="SimSun" panose="02010600030101010101" pitchFamily="2" charset="-122"/>
                                </a:rPr>
                                <m:t>𝑤</m:t>
                              </m:r>
                            </m:e>
                            <m:sub>
                              <m:r>
                                <a:rPr lang="en-US" sz="2100" i="1">
                                  <a:effectLst/>
                                  <a:latin typeface="Cambria Math" panose="02040503050406030204" pitchFamily="18" charset="0"/>
                                  <a:ea typeface="SimSun" panose="02010600030101010101" pitchFamily="2" charset="-122"/>
                                </a:rPr>
                                <m:t>2</m:t>
                              </m:r>
                            </m:sub>
                            <m:sup>
                              <m:r>
                                <a:rPr lang="en-US" sz="2100" i="1">
                                  <a:effectLst/>
                                  <a:latin typeface="Cambria Math" panose="02040503050406030204" pitchFamily="18" charset="0"/>
                                  <a:ea typeface="SimSun" panose="02010600030101010101" pitchFamily="2" charset="-122"/>
                                </a:rPr>
                                <m:t>2</m:t>
                              </m:r>
                            </m:sup>
                          </m:sSubSup>
                          <m:r>
                            <a:rPr lang="en-US" sz="2100" i="1">
                              <a:effectLst/>
                              <a:latin typeface="Cambria Math" panose="02040503050406030204" pitchFamily="18" charset="0"/>
                              <a:ea typeface="SimSun" panose="02010600030101010101" pitchFamily="2" charset="-122"/>
                            </a:rPr>
                            <m:t>+…+</m:t>
                          </m:r>
                          <m:sSubSup>
                            <m:sSubSupPr>
                              <m:ctrlPr>
                                <a:rPr lang="en-US" sz="2100" i="1">
                                  <a:effectLst/>
                                  <a:latin typeface="Cambria Math" panose="02040503050406030204" pitchFamily="18" charset="0"/>
                                  <a:ea typeface="SimSun" panose="02010600030101010101" pitchFamily="2" charset="-122"/>
                                </a:rPr>
                              </m:ctrlPr>
                            </m:sSubSupPr>
                            <m:e>
                              <m:r>
                                <a:rPr lang="en-US" sz="2100" i="1">
                                  <a:effectLst/>
                                  <a:latin typeface="Cambria Math" panose="02040503050406030204" pitchFamily="18" charset="0"/>
                                  <a:ea typeface="SimSun" panose="02010600030101010101" pitchFamily="2" charset="-122"/>
                                </a:rPr>
                                <m:t>𝑤</m:t>
                              </m:r>
                            </m:e>
                            <m:sub>
                              <m:r>
                                <a:rPr lang="en-US" sz="2100" i="1">
                                  <a:effectLst/>
                                  <a:latin typeface="Cambria Math" panose="02040503050406030204" pitchFamily="18" charset="0"/>
                                  <a:ea typeface="SimSun" panose="02010600030101010101" pitchFamily="2" charset="-122"/>
                                </a:rPr>
                                <m:t>𝑝</m:t>
                              </m:r>
                            </m:sub>
                            <m:sup>
                              <m:r>
                                <a:rPr lang="en-US" sz="2100" i="1">
                                  <a:effectLst/>
                                  <a:latin typeface="Cambria Math" panose="02040503050406030204" pitchFamily="18" charset="0"/>
                                  <a:ea typeface="SimSun" panose="02010600030101010101" pitchFamily="2" charset="-122"/>
                                </a:rPr>
                                <m:t>2</m:t>
                              </m:r>
                            </m:sup>
                          </m:sSubSup>
                        </m:e>
                      </m:rad>
                      <m:r>
                        <a:rPr lang="en-US" sz="2100" i="1">
                          <a:effectLst/>
                          <a:latin typeface="Cambria Math" panose="02040503050406030204" pitchFamily="18" charset="0"/>
                          <a:ea typeface="SimSun" panose="02010600030101010101" pitchFamily="2" charset="-122"/>
                        </a:rPr>
                        <m:t>=</m:t>
                      </m:r>
                      <m:rad>
                        <m:radPr>
                          <m:degHide m:val="on"/>
                          <m:ctrlPr>
                            <a:rPr lang="en-US" sz="2100" i="1">
                              <a:effectLst/>
                              <a:latin typeface="Cambria Math" panose="02040503050406030204" pitchFamily="18" charset="0"/>
                              <a:ea typeface="SimSun" panose="02010600030101010101" pitchFamily="2" charset="-122"/>
                            </a:rPr>
                          </m:ctrlPr>
                        </m:radPr>
                        <m:deg/>
                        <m:e>
                          <m:nary>
                            <m:naryPr>
                              <m:chr m:val="∑"/>
                              <m:limLoc m:val="undOvr"/>
                              <m:ctrlPr>
                                <a:rPr lang="en-US" sz="2100" i="1">
                                  <a:effectLst/>
                                  <a:latin typeface="Cambria Math" panose="02040503050406030204" pitchFamily="18" charset="0"/>
                                  <a:ea typeface="SimSun" panose="02010600030101010101" pitchFamily="2" charset="-122"/>
                                </a:rPr>
                              </m:ctrlPr>
                            </m:naryPr>
                            <m:sub>
                              <m:r>
                                <a:rPr lang="en-US" sz="2100" i="1">
                                  <a:effectLst/>
                                  <a:latin typeface="Cambria Math" panose="02040503050406030204" pitchFamily="18" charset="0"/>
                                  <a:ea typeface="SimSun" panose="02010600030101010101" pitchFamily="2" charset="-122"/>
                                </a:rPr>
                                <m:t>𝑖</m:t>
                              </m:r>
                              <m:r>
                                <a:rPr lang="en-US" sz="2100" i="1">
                                  <a:effectLst/>
                                  <a:latin typeface="Cambria Math" panose="02040503050406030204" pitchFamily="18" charset="0"/>
                                  <a:ea typeface="SimSun" panose="02010600030101010101" pitchFamily="2" charset="-122"/>
                                </a:rPr>
                                <m:t>=1</m:t>
                              </m:r>
                            </m:sub>
                            <m:sup>
                              <m:r>
                                <a:rPr lang="en-US" sz="2100" i="1">
                                  <a:effectLst/>
                                  <a:latin typeface="Cambria Math" panose="02040503050406030204" pitchFamily="18" charset="0"/>
                                  <a:ea typeface="SimSun" panose="02010600030101010101" pitchFamily="2" charset="-122"/>
                                </a:rPr>
                                <m:t>𝑝</m:t>
                              </m:r>
                            </m:sup>
                            <m:e>
                              <m:sSubSup>
                                <m:sSubSupPr>
                                  <m:ctrlPr>
                                    <a:rPr lang="en-US" sz="2100" i="1">
                                      <a:effectLst/>
                                      <a:latin typeface="Cambria Math" panose="02040503050406030204" pitchFamily="18" charset="0"/>
                                      <a:ea typeface="SimSun" panose="02010600030101010101" pitchFamily="2" charset="-122"/>
                                    </a:rPr>
                                  </m:ctrlPr>
                                </m:sSubSupPr>
                                <m:e>
                                  <m:r>
                                    <a:rPr lang="en-US" sz="2100" i="1">
                                      <a:effectLst/>
                                      <a:latin typeface="Cambria Math" panose="02040503050406030204" pitchFamily="18" charset="0"/>
                                      <a:ea typeface="SimSun" panose="02010600030101010101" pitchFamily="2" charset="-122"/>
                                    </a:rPr>
                                    <m:t>𝑤</m:t>
                                  </m:r>
                                </m:e>
                                <m:sub>
                                  <m:r>
                                    <a:rPr lang="en-US" sz="2100" i="1">
                                      <a:effectLst/>
                                      <a:latin typeface="Cambria Math" panose="02040503050406030204" pitchFamily="18" charset="0"/>
                                      <a:ea typeface="SimSun" panose="02010600030101010101" pitchFamily="2" charset="-122"/>
                                    </a:rPr>
                                    <m:t>𝑖</m:t>
                                  </m:r>
                                </m:sub>
                                <m:sup>
                                  <m:r>
                                    <a:rPr lang="en-US" sz="2100" i="1">
                                      <a:effectLst/>
                                      <a:latin typeface="Cambria Math" panose="02040503050406030204" pitchFamily="18" charset="0"/>
                                      <a:ea typeface="SimSun" panose="02010600030101010101" pitchFamily="2" charset="-122"/>
                                    </a:rPr>
                                    <m:t>2</m:t>
                                  </m:r>
                                </m:sup>
                              </m:sSubSup>
                            </m:e>
                          </m:nary>
                        </m:e>
                      </m:rad>
                    </m:oMath>
                  </m:oMathPara>
                </a14:m>
                <a:endParaRPr lang="en-US" sz="2100" dirty="0">
                  <a:effectLst/>
                  <a:ea typeface="SimSun" panose="02010600030101010101" pitchFamily="2" charset="-122"/>
                </a:endParaRPr>
              </a:p>
              <a:p>
                <a:pPr marL="0" marR="0" indent="0" algn="just">
                  <a:spcBef>
                    <a:spcPts val="0"/>
                  </a:spcBef>
                  <a:spcAft>
                    <a:spcPts val="0"/>
                  </a:spcAft>
                  <a:buNone/>
                </a:pPr>
                <a:r>
                  <a:rPr lang="en-US" sz="2100" dirty="0">
                    <a:effectLst/>
                    <a:ea typeface="SimSun" panose="02010600030101010101" pitchFamily="2" charset="-122"/>
                  </a:rPr>
                  <a:t>Note that we use two notations </a:t>
                </a:r>
                <a14:m>
                  <m:oMath xmlns:m="http://schemas.openxmlformats.org/officeDocument/2006/math">
                    <m:d>
                      <m:dPr>
                        <m:begChr m:val="|"/>
                        <m:endChr m:val="|"/>
                        <m:ctrlPr>
                          <a:rPr lang="en-US" sz="2100" i="1">
                            <a:effectLst/>
                            <a:latin typeface="Cambria Math" panose="02040503050406030204" pitchFamily="18" charset="0"/>
                            <a:ea typeface="SimSun" panose="02010600030101010101" pitchFamily="2" charset="-122"/>
                          </a:rPr>
                        </m:ctrlPr>
                      </m:dPr>
                      <m:e>
                        <m:r>
                          <a:rPr lang="en-US" sz="2100" i="1">
                            <a:effectLst/>
                            <a:latin typeface="Cambria Math" panose="02040503050406030204" pitchFamily="18" charset="0"/>
                            <a:ea typeface="SimSun" panose="02010600030101010101" pitchFamily="2" charset="-122"/>
                          </a:rPr>
                          <m:t>.</m:t>
                        </m:r>
                      </m:e>
                    </m:d>
                  </m:oMath>
                </a14:m>
                <a:r>
                  <a:rPr lang="en-US" sz="2100" dirty="0">
                    <a:effectLst/>
                    <a:ea typeface="SimSun" panose="02010600030101010101" pitchFamily="2" charset="-122"/>
                  </a:rPr>
                  <a:t> and </a:t>
                </a:r>
                <a14:m>
                  <m:oMath xmlns:m="http://schemas.openxmlformats.org/officeDocument/2006/math">
                    <m:d>
                      <m:dPr>
                        <m:begChr m:val="‖"/>
                        <m:endChr m:val="‖"/>
                        <m:ctrlPr>
                          <a:rPr lang="en-US" sz="2100" i="1">
                            <a:effectLst/>
                            <a:latin typeface="Cambria Math" panose="02040503050406030204" pitchFamily="18" charset="0"/>
                            <a:ea typeface="SimSun" panose="02010600030101010101" pitchFamily="2" charset="-122"/>
                          </a:rPr>
                        </m:ctrlPr>
                      </m:dPr>
                      <m:e>
                        <m:r>
                          <a:rPr lang="en-US" sz="2100" i="1">
                            <a:effectLst/>
                            <a:latin typeface="Cambria Math" panose="02040503050406030204" pitchFamily="18" charset="0"/>
                            <a:ea typeface="SimSun" panose="02010600030101010101" pitchFamily="2" charset="-122"/>
                          </a:rPr>
                          <m:t>.</m:t>
                        </m:r>
                      </m:e>
                    </m:d>
                  </m:oMath>
                </a14:m>
                <a:r>
                  <a:rPr lang="en-US" sz="2100" dirty="0">
                    <a:effectLst/>
                    <a:ea typeface="SimSun" panose="02010600030101010101" pitchFamily="2" charset="-122"/>
                  </a:rPr>
                  <a:t> for denoting the length of vector. Additionally, the value </a:t>
                </a:r>
                <a14:m>
                  <m:oMath xmlns:m="http://schemas.openxmlformats.org/officeDocument/2006/math">
                    <m:f>
                      <m:fPr>
                        <m:ctrlPr>
                          <a:rPr lang="en-US" sz="2100" i="1">
                            <a:effectLst/>
                            <a:latin typeface="Cambria Math" panose="02040503050406030204" pitchFamily="18" charset="0"/>
                          </a:rPr>
                        </m:ctrlPr>
                      </m:fPr>
                      <m:num>
                        <m:r>
                          <a:rPr lang="en-US" sz="2100" i="1">
                            <a:effectLst/>
                            <a:latin typeface="Cambria Math" panose="02040503050406030204" pitchFamily="18" charset="0"/>
                            <a:ea typeface="SimSun" panose="02010600030101010101" pitchFamily="2" charset="-122"/>
                          </a:rPr>
                          <m:t>2</m:t>
                        </m:r>
                      </m:num>
                      <m:den>
                        <m:d>
                          <m:dPr>
                            <m:begChr m:val="|"/>
                            <m:endChr m:val="|"/>
                            <m:ctrlPr>
                              <a:rPr lang="en-US" sz="2100" i="1">
                                <a:effectLst/>
                                <a:latin typeface="Cambria Math" panose="02040503050406030204" pitchFamily="18" charset="0"/>
                              </a:rPr>
                            </m:ctrlPr>
                          </m:dPr>
                          <m:e>
                            <m:r>
                              <a:rPr lang="en-US" sz="2100" i="1">
                                <a:effectLst/>
                                <a:latin typeface="Cambria Math" panose="02040503050406030204" pitchFamily="18" charset="0"/>
                                <a:ea typeface="SimSun" panose="02010600030101010101" pitchFamily="2" charset="-122"/>
                              </a:rPr>
                              <m:t>𝑊</m:t>
                            </m:r>
                          </m:e>
                        </m:d>
                      </m:den>
                    </m:f>
                  </m:oMath>
                </a14:m>
                <a:r>
                  <a:rPr lang="en-US" sz="2100" dirty="0">
                    <a:effectLst/>
                    <a:ea typeface="SimSun" panose="02010600030101010101" pitchFamily="2" charset="-122"/>
                  </a:rPr>
                  <a:t> is the width of the margin as seen in figure 1.2. To determine the margin, two parallel hyperplanes are constructed, one on each side of the maximum-margin hyperplane. Such two parallel hyperplanes are represented by two hyperplane equations, as shown in equation 1.2 as follows:</a:t>
                </a:r>
              </a:p>
              <a:p>
                <a:pPr marL="0" indent="0">
                  <a:buNone/>
                </a:pPr>
                <a14:m>
                  <m:oMathPara xmlns:m="http://schemas.openxmlformats.org/officeDocument/2006/math">
                    <m:oMathParaPr>
                      <m:jc m:val="right"/>
                    </m:oMathParaPr>
                    <m:oMath xmlns:m="http://schemas.openxmlformats.org/officeDocument/2006/math">
                      <m:m>
                        <m:mPr>
                          <m:mcs>
                            <m:mc>
                              <m:mcPr>
                                <m:count m:val="1"/>
                                <m:mcJc m:val="center"/>
                              </m:mcPr>
                            </m:mc>
                          </m:mcs>
                          <m:ctrlPr>
                            <a:rPr lang="en-US" sz="2100" i="1" smtClean="0">
                              <a:effectLst/>
                              <a:latin typeface="Cambria Math" panose="02040503050406030204" pitchFamily="18" charset="0"/>
                              <a:ea typeface="SimSun" panose="02010600030101010101" pitchFamily="2" charset="-122"/>
                            </a:rPr>
                          </m:ctrlPr>
                        </m:mPr>
                        <m:mr>
                          <m:e>
                            <m:r>
                              <a:rPr lang="en-US" sz="2100" i="1">
                                <a:latin typeface="Cambria Math" panose="02040503050406030204" pitchFamily="18" charset="0"/>
                                <a:ea typeface="SimSun" panose="02010600030101010101" pitchFamily="2" charset="-122"/>
                              </a:rPr>
                              <m:t>𝑊</m:t>
                            </m:r>
                            <m:r>
                              <a:rPr lang="en-US" sz="2100">
                                <a:latin typeface="Cambria Math" panose="02040503050406030204" pitchFamily="18" charset="0"/>
                                <a:ea typeface="SimSun" panose="02010600030101010101" pitchFamily="2" charset="-122"/>
                              </a:rPr>
                              <m:t>∘</m:t>
                            </m:r>
                            <m:sSub>
                              <m:sSubPr>
                                <m:ctrlPr>
                                  <a:rPr lang="en-US" sz="2100" i="1">
                                    <a:latin typeface="Cambria Math" panose="02040503050406030204" pitchFamily="18" charset="0"/>
                                  </a:rPr>
                                </m:ctrlPr>
                              </m:sSubPr>
                              <m:e>
                                <m:r>
                                  <a:rPr lang="en-US" sz="2100" i="1">
                                    <a:latin typeface="Cambria Math" panose="02040503050406030204" pitchFamily="18" charset="0"/>
                                    <a:ea typeface="SimSun" panose="02010600030101010101" pitchFamily="2" charset="-122"/>
                                  </a:rPr>
                                  <m:t>𝑋</m:t>
                                </m:r>
                              </m:e>
                              <m:sub>
                                <m:r>
                                  <a:rPr lang="en-US" sz="2100" i="1">
                                    <a:latin typeface="Cambria Math" panose="02040503050406030204" pitchFamily="18" charset="0"/>
                                    <a:ea typeface="SimSun" panose="02010600030101010101" pitchFamily="2" charset="-122"/>
                                  </a:rPr>
                                  <m:t>𝑖</m:t>
                                </m:r>
                              </m:sub>
                            </m:sSub>
                            <m:r>
                              <a:rPr lang="en-US" sz="2100" i="1">
                                <a:latin typeface="Cambria Math" panose="02040503050406030204" pitchFamily="18" charset="0"/>
                                <a:ea typeface="SimSun" panose="02010600030101010101" pitchFamily="2" charset="-122"/>
                              </a:rPr>
                              <m:t>−</m:t>
                            </m:r>
                            <m:r>
                              <a:rPr lang="en-US" sz="2100" i="1">
                                <a:latin typeface="Cambria Math" panose="02040503050406030204" pitchFamily="18" charset="0"/>
                                <a:ea typeface="SimSun" panose="02010600030101010101" pitchFamily="2" charset="-122"/>
                              </a:rPr>
                              <m:t>𝑏</m:t>
                            </m:r>
                            <m:r>
                              <a:rPr lang="en-US" sz="2100">
                                <a:latin typeface="Cambria Math" panose="02040503050406030204" pitchFamily="18" charset="0"/>
                                <a:ea typeface="SimSun" panose="02010600030101010101" pitchFamily="2" charset="-122"/>
                              </a:rPr>
                              <m:t>=1</m:t>
                            </m:r>
                          </m:e>
                        </m:mr>
                        <m:mr>
                          <m:e>
                            <m:r>
                              <a:rPr lang="en-US" sz="2100" i="1">
                                <a:latin typeface="Cambria Math" panose="02040503050406030204" pitchFamily="18" charset="0"/>
                                <a:ea typeface="SimSun" panose="02010600030101010101" pitchFamily="2" charset="-122"/>
                              </a:rPr>
                              <m:t>𝑊</m:t>
                            </m:r>
                            <m:r>
                              <a:rPr lang="en-US" sz="2100">
                                <a:latin typeface="Cambria Math" panose="02040503050406030204" pitchFamily="18" charset="0"/>
                                <a:ea typeface="SimSun" panose="02010600030101010101" pitchFamily="2" charset="-122"/>
                              </a:rPr>
                              <m:t>∘</m:t>
                            </m:r>
                            <m:sSub>
                              <m:sSubPr>
                                <m:ctrlPr>
                                  <a:rPr lang="en-US" sz="2100" i="1">
                                    <a:latin typeface="Cambria Math" panose="02040503050406030204" pitchFamily="18" charset="0"/>
                                  </a:rPr>
                                </m:ctrlPr>
                              </m:sSubPr>
                              <m:e>
                                <m:r>
                                  <a:rPr lang="en-US" sz="2100" i="1">
                                    <a:latin typeface="Cambria Math" panose="02040503050406030204" pitchFamily="18" charset="0"/>
                                    <a:ea typeface="SimSun" panose="02010600030101010101" pitchFamily="2" charset="-122"/>
                                  </a:rPr>
                                  <m:t>𝑋</m:t>
                                </m:r>
                              </m:e>
                              <m:sub>
                                <m:r>
                                  <a:rPr lang="en-US" sz="2100" i="1">
                                    <a:latin typeface="Cambria Math" panose="02040503050406030204" pitchFamily="18" charset="0"/>
                                    <a:ea typeface="SimSun" panose="02010600030101010101" pitchFamily="2" charset="-122"/>
                                  </a:rPr>
                                  <m:t>𝑖</m:t>
                                </m:r>
                              </m:sub>
                            </m:sSub>
                            <m:r>
                              <a:rPr lang="en-US" sz="2100" i="1">
                                <a:latin typeface="Cambria Math" panose="02040503050406030204" pitchFamily="18" charset="0"/>
                                <a:ea typeface="SimSun" panose="02010600030101010101" pitchFamily="2" charset="-122"/>
                              </a:rPr>
                              <m:t>−</m:t>
                            </m:r>
                            <m:r>
                              <a:rPr lang="en-US" sz="2100" i="1">
                                <a:latin typeface="Cambria Math" panose="02040503050406030204" pitchFamily="18" charset="0"/>
                                <a:ea typeface="SimSun" panose="02010600030101010101" pitchFamily="2" charset="-122"/>
                              </a:rPr>
                              <m:t>𝑏</m:t>
                            </m:r>
                            <m:r>
                              <a:rPr lang="en-US" sz="2100">
                                <a:latin typeface="Cambria Math" panose="02040503050406030204" pitchFamily="18" charset="0"/>
                                <a:ea typeface="SimSun" panose="02010600030101010101" pitchFamily="2" charset="-122"/>
                              </a:rPr>
                              <m:t>=</m:t>
                            </m:r>
                            <m:r>
                              <a:rPr lang="en-US" sz="2100" i="1">
                                <a:latin typeface="Cambria Math" panose="02040503050406030204" pitchFamily="18" charset="0"/>
                                <a:ea typeface="SimSun" panose="02010600030101010101" pitchFamily="2" charset="-122"/>
                              </a:rPr>
                              <m:t>−</m:t>
                            </m:r>
                            <m:r>
                              <a:rPr lang="en-US" sz="2100">
                                <a:latin typeface="Cambria Math" panose="02040503050406030204" pitchFamily="18" charset="0"/>
                                <a:ea typeface="SimSun" panose="02010600030101010101" pitchFamily="2" charset="-122"/>
                              </a:rPr>
                              <m:t>1</m:t>
                            </m:r>
                          </m:e>
                        </m:mr>
                      </m:m>
                      <m:r>
                        <a:rPr lang="en-US" sz="2100" b="0" i="1" smtClean="0">
                          <a:effectLst/>
                          <a:latin typeface="Cambria Math" panose="02040503050406030204" pitchFamily="18" charset="0"/>
                          <a:ea typeface="SimSun" panose="02010600030101010101" pitchFamily="2" charset="-122"/>
                        </a:rPr>
                        <m:t>    (1.2)</m:t>
                      </m:r>
                    </m:oMath>
                  </m:oMathPara>
                </a14:m>
                <a:endParaRPr lang="en-US" sz="2100" dirty="0">
                  <a:effectLst/>
                  <a:ea typeface="SimSun" panose="02010600030101010101" pitchFamily="2" charset="-122"/>
                </a:endParaRPr>
              </a:p>
              <a:p>
                <a:pPr marL="0" marR="0" indent="0" algn="just">
                  <a:spcBef>
                    <a:spcPts val="0"/>
                  </a:spcBef>
                  <a:spcAft>
                    <a:spcPts val="0"/>
                  </a:spcAft>
                  <a:buNone/>
                </a:pPr>
                <a:endParaRPr lang="en-US" sz="2100" dirty="0"/>
              </a:p>
            </p:txBody>
          </p:sp>
        </mc:Choice>
        <mc:Fallback xmlns="">
          <p:sp>
            <p:nvSpPr>
              <p:cNvPr id="3" name="Content Placeholder 2">
                <a:extLst>
                  <a:ext uri="{FF2B5EF4-FFF2-40B4-BE49-F238E27FC236}">
                    <a16:creationId xmlns:a16="http://schemas.microsoft.com/office/drawing/2014/main" id="{B834D7FF-9C19-789C-58D4-0F343B7AAAF7}"/>
                  </a:ext>
                </a:extLst>
              </p:cNvPr>
              <p:cNvSpPr>
                <a:spLocks noGrp="1" noRot="1" noChangeAspect="1" noMove="1" noResize="1" noEditPoints="1" noAdjustHandles="1" noChangeArrowheads="1" noChangeShapeType="1" noTextEdit="1"/>
              </p:cNvSpPr>
              <p:nvPr>
                <p:ph idx="1"/>
              </p:nvPr>
            </p:nvSpPr>
            <p:spPr>
              <a:xfrm>
                <a:off x="450165" y="914399"/>
                <a:ext cx="11282289" cy="5176066"/>
              </a:xfrm>
              <a:blipFill>
                <a:blip r:embed="rId2"/>
                <a:stretch>
                  <a:fillRect l="-648" t="-707" r="-648"/>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313A8313-3EB4-C36D-3410-9B29B6533ADB}"/>
              </a:ext>
            </a:extLst>
          </p:cNvPr>
          <p:cNvSpPr>
            <a:spLocks noGrp="1"/>
          </p:cNvSpPr>
          <p:nvPr>
            <p:ph type="dt" sz="half" idx="10"/>
          </p:nvPr>
        </p:nvSpPr>
        <p:spPr/>
        <p:txBody>
          <a:bodyPr/>
          <a:lstStyle/>
          <a:p>
            <a:r>
              <a:rPr lang="en-US"/>
              <a:t>15/01/2023</a:t>
            </a:r>
          </a:p>
        </p:txBody>
      </p:sp>
      <p:sp>
        <p:nvSpPr>
          <p:cNvPr id="5" name="Footer Placeholder 4">
            <a:extLst>
              <a:ext uri="{FF2B5EF4-FFF2-40B4-BE49-F238E27FC236}">
                <a16:creationId xmlns:a16="http://schemas.microsoft.com/office/drawing/2014/main" id="{4C9717B9-D557-3884-67DD-1B52A8F9E033}"/>
              </a:ext>
            </a:extLst>
          </p:cNvPr>
          <p:cNvSpPr>
            <a:spLocks noGrp="1"/>
          </p:cNvSpPr>
          <p:nvPr>
            <p:ph type="ftr" sz="quarter" idx="11"/>
          </p:nvPr>
        </p:nvSpPr>
        <p:spPr/>
        <p:txBody>
          <a:bodyPr/>
          <a:lstStyle/>
          <a:p>
            <a:r>
              <a:rPr lang="en-US"/>
              <a:t>Support Vector Machine - Loc Nguyen</a:t>
            </a:r>
          </a:p>
        </p:txBody>
      </p:sp>
      <p:sp>
        <p:nvSpPr>
          <p:cNvPr id="6" name="Slide Number Placeholder 5">
            <a:extLst>
              <a:ext uri="{FF2B5EF4-FFF2-40B4-BE49-F238E27FC236}">
                <a16:creationId xmlns:a16="http://schemas.microsoft.com/office/drawing/2014/main" id="{08F5A14D-AD7C-B2AA-B6C6-FAE39FDB85EA}"/>
              </a:ext>
            </a:extLst>
          </p:cNvPr>
          <p:cNvSpPr>
            <a:spLocks noGrp="1"/>
          </p:cNvSpPr>
          <p:nvPr>
            <p:ph type="sldNum" sz="quarter" idx="12"/>
          </p:nvPr>
        </p:nvSpPr>
        <p:spPr/>
        <p:txBody>
          <a:bodyPr/>
          <a:lstStyle/>
          <a:p>
            <a:fld id="{5DB5036F-1FF2-46C4-8D2B-59C7E3B91952}" type="slidenum">
              <a:rPr lang="en-US" smtClean="0"/>
              <a:pPr/>
              <a:t>6</a:t>
            </a:fld>
            <a:endParaRPr lang="en-US"/>
          </a:p>
        </p:txBody>
      </p:sp>
    </p:spTree>
    <p:extLst>
      <p:ext uri="{BB962C8B-B14F-4D97-AF65-F5344CB8AC3E}">
        <p14:creationId xmlns:p14="http://schemas.microsoft.com/office/powerpoint/2010/main" val="37548916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F6786-15BC-BCC8-F1DF-D57F6C3DE156}"/>
              </a:ext>
            </a:extLst>
          </p:cNvPr>
          <p:cNvSpPr>
            <a:spLocks noGrp="1"/>
          </p:cNvSpPr>
          <p:nvPr>
            <p:ph type="title"/>
          </p:nvPr>
        </p:nvSpPr>
        <p:spPr/>
        <p:txBody>
          <a:bodyPr/>
          <a:lstStyle/>
          <a:p>
            <a:r>
              <a:rPr lang="en-US" dirty="0"/>
              <a:t>1. Support vector machine</a:t>
            </a:r>
          </a:p>
        </p:txBody>
      </p:sp>
      <p:sp>
        <p:nvSpPr>
          <p:cNvPr id="3" name="Content Placeholder 2">
            <a:extLst>
              <a:ext uri="{FF2B5EF4-FFF2-40B4-BE49-F238E27FC236}">
                <a16:creationId xmlns:a16="http://schemas.microsoft.com/office/drawing/2014/main" id="{17FE684D-D5DD-2690-5D08-627ECF4CA02D}"/>
              </a:ext>
            </a:extLst>
          </p:cNvPr>
          <p:cNvSpPr>
            <a:spLocks noGrp="1"/>
          </p:cNvSpPr>
          <p:nvPr>
            <p:ph idx="1"/>
          </p:nvPr>
        </p:nvSpPr>
        <p:spPr>
          <a:xfrm>
            <a:off x="377371" y="914399"/>
            <a:ext cx="6484258" cy="5176066"/>
          </a:xfrm>
        </p:spPr>
        <p:txBody>
          <a:bodyPr>
            <a:noAutofit/>
          </a:bodyPr>
          <a:lstStyle/>
          <a:p>
            <a:pPr marL="0" indent="0">
              <a:buNone/>
            </a:pPr>
            <a:r>
              <a:rPr lang="en-US" sz="2100" dirty="0">
                <a:effectLst/>
                <a:latin typeface="Times New Roman" panose="02020603050405020304" pitchFamily="18" charset="0"/>
                <a:ea typeface="SimSun" panose="02010600030101010101" pitchFamily="2" charset="-122"/>
              </a:rPr>
              <a:t>Figure 1.2 (</a:t>
            </a:r>
            <a:r>
              <a:rPr lang="en-US" sz="2100" dirty="0" err="1">
                <a:effectLst/>
                <a:latin typeface="Times New Roman" panose="02020603050405020304" pitchFamily="18" charset="0"/>
                <a:ea typeface="SimSun" panose="02010600030101010101" pitchFamily="2" charset="-122"/>
              </a:rPr>
              <a:t>Wikibooks</a:t>
            </a:r>
            <a:r>
              <a:rPr lang="en-US" sz="2100" dirty="0">
                <a:effectLst/>
                <a:latin typeface="Times New Roman" panose="02020603050405020304" pitchFamily="18" charset="0"/>
                <a:ea typeface="SimSun" panose="02010600030101010101" pitchFamily="2" charset="-122"/>
              </a:rPr>
              <a:t>, 2008) illustrates maximum-margin hyperplane, weight vector </a:t>
            </a:r>
            <a:r>
              <a:rPr lang="en-US" sz="2100" i="1" dirty="0">
                <a:effectLst/>
                <a:latin typeface="Times New Roman" panose="02020603050405020304" pitchFamily="18" charset="0"/>
                <a:ea typeface="SimSun" panose="02010600030101010101" pitchFamily="2" charset="-122"/>
              </a:rPr>
              <a:t>W</a:t>
            </a:r>
            <a:r>
              <a:rPr lang="en-US" sz="2100" dirty="0">
                <a:effectLst/>
                <a:latin typeface="Times New Roman" panose="02020603050405020304" pitchFamily="18" charset="0"/>
                <a:ea typeface="SimSun" panose="02010600030101010101" pitchFamily="2" charset="-122"/>
              </a:rPr>
              <a:t> and two parallel hyperplanes. As seen in the figure 1.2, the margin is limited by such two parallel hyperplanes. Exactly, there are two margins (each one for a parallel hyperplane) but it is convenient for referring both margins as the unified single margin as usual. You can imagine such margin as a road and SVM method aims to maximize the width of such road. Data points lying on (or are very near to) two parallel hyperplanes are called support vectors because they construct mainly the maximum-margin hyperplane in the middle. This is the reason that the classification method is called support vector machine (SVM).</a:t>
            </a:r>
            <a:endParaRPr lang="en-US" sz="2100" dirty="0">
              <a:ea typeface="SimSun" panose="02010600030101010101" pitchFamily="2" charset="-122"/>
            </a:endParaRPr>
          </a:p>
          <a:p>
            <a:pPr marL="0" indent="0">
              <a:buNone/>
            </a:pPr>
            <a:r>
              <a:rPr lang="en-US" sz="2100" b="1" dirty="0">
                <a:effectLst/>
                <a:latin typeface="Times New Roman" panose="02020603050405020304" pitchFamily="18" charset="0"/>
                <a:ea typeface="SimSun" panose="02010600030101010101" pitchFamily="2" charset="-122"/>
              </a:rPr>
              <a:t>Figure 1.2.</a:t>
            </a:r>
            <a:r>
              <a:rPr lang="en-US" sz="2100" dirty="0">
                <a:effectLst/>
                <a:latin typeface="Times New Roman" panose="02020603050405020304" pitchFamily="18" charset="0"/>
                <a:ea typeface="SimSun" panose="02010600030101010101" pitchFamily="2" charset="-122"/>
              </a:rPr>
              <a:t> Maximum-margin hyperplane, parallel hyperplanes and weight vector </a:t>
            </a:r>
            <a:r>
              <a:rPr lang="en-US" sz="2100" i="1" dirty="0">
                <a:effectLst/>
                <a:latin typeface="Times New Roman" panose="02020603050405020304" pitchFamily="18" charset="0"/>
                <a:ea typeface="SimSun" panose="02010600030101010101" pitchFamily="2" charset="-122"/>
              </a:rPr>
              <a:t>W</a:t>
            </a:r>
          </a:p>
          <a:p>
            <a:pPr marL="0" indent="0">
              <a:buNone/>
            </a:pPr>
            <a:endParaRPr lang="en-US" sz="2100" dirty="0">
              <a:ea typeface="SimSun" panose="02010600030101010101" pitchFamily="2" charset="-122"/>
            </a:endParaRPr>
          </a:p>
          <a:p>
            <a:pPr marL="0" indent="0">
              <a:buNone/>
            </a:pPr>
            <a:endParaRPr lang="en-US" sz="2100" dirty="0"/>
          </a:p>
        </p:txBody>
      </p:sp>
      <p:sp>
        <p:nvSpPr>
          <p:cNvPr id="4" name="Date Placeholder 3">
            <a:extLst>
              <a:ext uri="{FF2B5EF4-FFF2-40B4-BE49-F238E27FC236}">
                <a16:creationId xmlns:a16="http://schemas.microsoft.com/office/drawing/2014/main" id="{68729782-FF6C-4EBC-E05F-090C699D0035}"/>
              </a:ext>
            </a:extLst>
          </p:cNvPr>
          <p:cNvSpPr>
            <a:spLocks noGrp="1"/>
          </p:cNvSpPr>
          <p:nvPr>
            <p:ph type="dt" sz="half" idx="10"/>
          </p:nvPr>
        </p:nvSpPr>
        <p:spPr/>
        <p:txBody>
          <a:bodyPr/>
          <a:lstStyle/>
          <a:p>
            <a:r>
              <a:rPr lang="en-US"/>
              <a:t>15/01/2023</a:t>
            </a:r>
          </a:p>
        </p:txBody>
      </p:sp>
      <p:sp>
        <p:nvSpPr>
          <p:cNvPr id="5" name="Footer Placeholder 4">
            <a:extLst>
              <a:ext uri="{FF2B5EF4-FFF2-40B4-BE49-F238E27FC236}">
                <a16:creationId xmlns:a16="http://schemas.microsoft.com/office/drawing/2014/main" id="{A0DC8334-D594-3E95-B82C-905E03673CA4}"/>
              </a:ext>
            </a:extLst>
          </p:cNvPr>
          <p:cNvSpPr>
            <a:spLocks noGrp="1"/>
          </p:cNvSpPr>
          <p:nvPr>
            <p:ph type="ftr" sz="quarter" idx="11"/>
          </p:nvPr>
        </p:nvSpPr>
        <p:spPr/>
        <p:txBody>
          <a:bodyPr/>
          <a:lstStyle/>
          <a:p>
            <a:r>
              <a:rPr lang="en-US"/>
              <a:t>Support Vector Machine - Loc Nguyen</a:t>
            </a:r>
          </a:p>
        </p:txBody>
      </p:sp>
      <p:sp>
        <p:nvSpPr>
          <p:cNvPr id="6" name="Slide Number Placeholder 5">
            <a:extLst>
              <a:ext uri="{FF2B5EF4-FFF2-40B4-BE49-F238E27FC236}">
                <a16:creationId xmlns:a16="http://schemas.microsoft.com/office/drawing/2014/main" id="{ADFB83B8-5757-3118-CA80-5CA438CA9E73}"/>
              </a:ext>
            </a:extLst>
          </p:cNvPr>
          <p:cNvSpPr>
            <a:spLocks noGrp="1"/>
          </p:cNvSpPr>
          <p:nvPr>
            <p:ph type="sldNum" sz="quarter" idx="12"/>
          </p:nvPr>
        </p:nvSpPr>
        <p:spPr/>
        <p:txBody>
          <a:bodyPr/>
          <a:lstStyle/>
          <a:p>
            <a:fld id="{5DB5036F-1FF2-46C4-8D2B-59C7E3B91952}" type="slidenum">
              <a:rPr lang="en-US" smtClean="0"/>
              <a:pPr/>
              <a:t>7</a:t>
            </a:fld>
            <a:endParaRPr lang="en-US"/>
          </a:p>
        </p:txBody>
      </p:sp>
      <p:pic>
        <p:nvPicPr>
          <p:cNvPr id="8" name="Picture 7" descr="Scatter chart&#10;&#10;Description automatically generated with low confidence">
            <a:extLst>
              <a:ext uri="{FF2B5EF4-FFF2-40B4-BE49-F238E27FC236}">
                <a16:creationId xmlns:a16="http://schemas.microsoft.com/office/drawing/2014/main" id="{3634A37C-9D7E-F7CC-8C59-FFADBE3B59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61629" y="886550"/>
            <a:ext cx="4953000" cy="5336858"/>
          </a:xfrm>
          <a:prstGeom prst="rect">
            <a:avLst/>
          </a:prstGeom>
        </p:spPr>
      </p:pic>
    </p:spTree>
    <p:extLst>
      <p:ext uri="{BB962C8B-B14F-4D97-AF65-F5344CB8AC3E}">
        <p14:creationId xmlns:p14="http://schemas.microsoft.com/office/powerpoint/2010/main" val="9865523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473020-3E67-517A-9B75-3E96458136E9}"/>
              </a:ext>
            </a:extLst>
          </p:cNvPr>
          <p:cNvSpPr>
            <a:spLocks noGrp="1"/>
          </p:cNvSpPr>
          <p:nvPr>
            <p:ph type="title"/>
          </p:nvPr>
        </p:nvSpPr>
        <p:spPr/>
        <p:txBody>
          <a:bodyPr/>
          <a:lstStyle/>
          <a:p>
            <a:r>
              <a:rPr lang="en-US" dirty="0"/>
              <a:t>1. Support vector machine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E4C8E53-179E-632E-305B-375F9E1BC659}"/>
                  </a:ext>
                </a:extLst>
              </p:cNvPr>
              <p:cNvSpPr>
                <a:spLocks noGrp="1"/>
              </p:cNvSpPr>
              <p:nvPr>
                <p:ph idx="1"/>
              </p:nvPr>
            </p:nvSpPr>
            <p:spPr/>
            <p:txBody>
              <a:bodyPr>
                <a:normAutofit/>
              </a:bodyPr>
              <a:lstStyle/>
              <a:p>
                <a:pPr marL="0" marR="0" indent="0" algn="just">
                  <a:spcBef>
                    <a:spcPts val="0"/>
                  </a:spcBef>
                  <a:spcAft>
                    <a:spcPts val="0"/>
                  </a:spcAft>
                  <a:buNone/>
                </a:pPr>
                <a:r>
                  <a:rPr lang="en-US" sz="2300" dirty="0">
                    <a:effectLst/>
                    <a:latin typeface="Times New Roman" panose="02020603050405020304" pitchFamily="18" charset="0"/>
                    <a:ea typeface="SimSun" panose="02010600030101010101" pitchFamily="2" charset="-122"/>
                    <a:cs typeface="Times New Roman" panose="02020603050405020304" pitchFamily="18" charset="0"/>
                  </a:rPr>
                  <a:t>To prevent vectors from falling into the margin, all vectors belonging to two classes </a:t>
                </a:r>
                <a:r>
                  <a:rPr lang="en-US" sz="2300" i="1" dirty="0" err="1">
                    <a:effectLst/>
                    <a:latin typeface="Times New Roman" panose="02020603050405020304" pitchFamily="18" charset="0"/>
                    <a:ea typeface="SimSun" panose="02010600030101010101" pitchFamily="2" charset="-122"/>
                    <a:cs typeface="Times New Roman" panose="02020603050405020304" pitchFamily="18" charset="0"/>
                  </a:rPr>
                  <a:t>y</a:t>
                </a:r>
                <a:r>
                  <a:rPr lang="en-US" sz="2300" i="1" baseline="-25000" dirty="0" err="1">
                    <a:effectLst/>
                    <a:latin typeface="Times New Roman" panose="02020603050405020304" pitchFamily="18" charset="0"/>
                    <a:ea typeface="SimSun" panose="02010600030101010101" pitchFamily="2" charset="-122"/>
                    <a:cs typeface="Times New Roman" panose="02020603050405020304" pitchFamily="18" charset="0"/>
                  </a:rPr>
                  <a:t>i</a:t>
                </a:r>
                <a:r>
                  <a:rPr lang="en-US" sz="2300" i="1"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300" dirty="0">
                    <a:effectLst/>
                    <a:latin typeface="Times New Roman" panose="02020603050405020304" pitchFamily="18" charset="0"/>
                    <a:ea typeface="SimSun" panose="02010600030101010101" pitchFamily="2" charset="-122"/>
                    <a:cs typeface="Times New Roman" panose="02020603050405020304" pitchFamily="18" charset="0"/>
                  </a:rPr>
                  <a:t>1</a:t>
                </a:r>
                <a:r>
                  <a:rPr lang="en-US" sz="2300" i="1"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2300" dirty="0">
                    <a:effectLst/>
                    <a:latin typeface="Times New Roman" panose="02020603050405020304" pitchFamily="18" charset="0"/>
                    <a:ea typeface="SimSun" panose="02010600030101010101" pitchFamily="2" charset="-122"/>
                    <a:cs typeface="Times New Roman" panose="02020603050405020304" pitchFamily="18" charset="0"/>
                  </a:rPr>
                  <a:t>and</a:t>
                </a:r>
                <a:r>
                  <a:rPr lang="en-US" sz="2300" i="1"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2300" i="1" dirty="0" err="1">
                    <a:effectLst/>
                    <a:latin typeface="Times New Roman" panose="02020603050405020304" pitchFamily="18" charset="0"/>
                    <a:ea typeface="SimSun" panose="02010600030101010101" pitchFamily="2" charset="-122"/>
                    <a:cs typeface="Times New Roman" panose="02020603050405020304" pitchFamily="18" charset="0"/>
                  </a:rPr>
                  <a:t>y</a:t>
                </a:r>
                <a:r>
                  <a:rPr lang="en-US" sz="2300" i="1" baseline="-25000" dirty="0" err="1">
                    <a:effectLst/>
                    <a:latin typeface="Times New Roman" panose="02020603050405020304" pitchFamily="18" charset="0"/>
                    <a:ea typeface="SimSun" panose="02010600030101010101" pitchFamily="2" charset="-122"/>
                    <a:cs typeface="Times New Roman" panose="02020603050405020304" pitchFamily="18" charset="0"/>
                  </a:rPr>
                  <a:t>i</a:t>
                </a:r>
                <a:r>
                  <a:rPr lang="en-US" sz="2300" i="1"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300" dirty="0">
                    <a:effectLst/>
                    <a:latin typeface="Times New Roman" panose="02020603050405020304" pitchFamily="18" charset="0"/>
                    <a:ea typeface="SimSun" panose="02010600030101010101" pitchFamily="2" charset="-122"/>
                    <a:cs typeface="Times New Roman" panose="02020603050405020304" pitchFamily="18" charset="0"/>
                  </a:rPr>
                  <a:t>–1 have two following constraints, respectively:</a:t>
                </a: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d>
                        <m:dPr>
                          <m:begChr m:val="{"/>
                          <m:endChr m:val=""/>
                          <m:ctrlPr>
                            <a:rPr lang="en-US" sz="2300" i="1">
                              <a:effectLst/>
                              <a:latin typeface="Cambria Math" panose="02040503050406030204" pitchFamily="18" charset="0"/>
                              <a:ea typeface="SimSun" panose="02010600030101010101" pitchFamily="2" charset="-122"/>
                              <a:cs typeface="Times New Roman" panose="02020603050405020304" pitchFamily="18" charset="0"/>
                            </a:rPr>
                          </m:ctrlPr>
                        </m:dPr>
                        <m:e>
                          <m:m>
                            <m:mPr>
                              <m:mcs>
                                <m:mc>
                                  <m:mcPr>
                                    <m:count m:val="1"/>
                                    <m:mcJc m:val="center"/>
                                  </m:mcPr>
                                </m:mc>
                              </m:mcs>
                              <m:ctrlPr>
                                <a:rPr lang="en-US" sz="2300" i="1">
                                  <a:effectLst/>
                                  <a:latin typeface="Cambria Math" panose="02040503050406030204" pitchFamily="18" charset="0"/>
                                  <a:ea typeface="SimSun" panose="02010600030101010101" pitchFamily="2" charset="-122"/>
                                  <a:cs typeface="Times New Roman" panose="02020603050405020304" pitchFamily="18" charset="0"/>
                                </a:rPr>
                              </m:ctrlPr>
                            </m:mPr>
                            <m:mr>
                              <m:e>
                                <m:r>
                                  <a:rPr lang="en-US" sz="2300" i="1">
                                    <a:effectLst/>
                                    <a:latin typeface="Cambria Math" panose="02040503050406030204" pitchFamily="18" charset="0"/>
                                    <a:ea typeface="SimSun" panose="02010600030101010101" pitchFamily="2" charset="-122"/>
                                    <a:cs typeface="Times New Roman" panose="02020603050405020304" pitchFamily="18" charset="0"/>
                                  </a:rPr>
                                  <m:t>𝑊</m:t>
                                </m:r>
                                <m:r>
                                  <a:rPr lang="en-US" sz="23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3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3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2300" i="1">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2300" i="1">
                                    <a:effectLst/>
                                    <a:latin typeface="Cambria Math" panose="02040503050406030204" pitchFamily="18" charset="0"/>
                                    <a:ea typeface="SimSun" panose="02010600030101010101" pitchFamily="2" charset="-122"/>
                                    <a:cs typeface="Times New Roman" panose="02020603050405020304" pitchFamily="18" charset="0"/>
                                  </a:rPr>
                                  <m:t>−</m:t>
                                </m:r>
                                <m:r>
                                  <a:rPr lang="en-US" sz="2300" i="1">
                                    <a:effectLst/>
                                    <a:latin typeface="Cambria Math" panose="02040503050406030204" pitchFamily="18" charset="0"/>
                                    <a:ea typeface="SimSun" panose="02010600030101010101" pitchFamily="2" charset="-122"/>
                                    <a:cs typeface="Times New Roman" panose="02020603050405020304" pitchFamily="18" charset="0"/>
                                  </a:rPr>
                                  <m:t>𝑏</m:t>
                                </m:r>
                                <m:r>
                                  <a:rPr lang="en-US" sz="2300" i="1">
                                    <a:effectLst/>
                                    <a:latin typeface="Cambria Math" panose="02040503050406030204" pitchFamily="18" charset="0"/>
                                    <a:ea typeface="SimSun" panose="02010600030101010101" pitchFamily="2" charset="-122"/>
                                    <a:cs typeface="Times New Roman" panose="02020603050405020304" pitchFamily="18" charset="0"/>
                                  </a:rPr>
                                  <m:t>≥1    </m:t>
                                </m:r>
                                <m:d>
                                  <m:dPr>
                                    <m:ctrlPr>
                                      <a:rPr lang="en-US" sz="2300" i="1">
                                        <a:effectLst/>
                                        <a:latin typeface="Cambria Math" panose="02040503050406030204" pitchFamily="18" charset="0"/>
                                        <a:ea typeface="SimSun" panose="02010600030101010101" pitchFamily="2" charset="-122"/>
                                        <a:cs typeface="Times New Roman" panose="02020603050405020304" pitchFamily="18" charset="0"/>
                                      </a:rPr>
                                    </m:ctrlPr>
                                  </m:dPr>
                                  <m:e>
                                    <m:r>
                                      <m:rPr>
                                        <m:sty m:val="p"/>
                                      </m:rPr>
                                      <a:rPr lang="en-US" sz="2300">
                                        <a:effectLst/>
                                        <a:latin typeface="Cambria Math" panose="02040503050406030204" pitchFamily="18" charset="0"/>
                                        <a:ea typeface="SimSun" panose="02010600030101010101" pitchFamily="2" charset="-122"/>
                                        <a:cs typeface="Times New Roman" panose="02020603050405020304" pitchFamily="18" charset="0"/>
                                      </a:rPr>
                                      <m:t>for</m:t>
                                    </m:r>
                                    <m:r>
                                      <a:rPr lang="en-US" sz="2300" i="1">
                                        <a:effectLst/>
                                        <a:latin typeface="Cambria Math" panose="02040503050406030204" pitchFamily="18" charset="0"/>
                                        <a:ea typeface="SimSun" panose="02010600030101010101" pitchFamily="2" charset="-122"/>
                                        <a:cs typeface="Times New Roman" panose="02020603050405020304" pitchFamily="18" charset="0"/>
                                      </a:rPr>
                                      <m:t> </m:t>
                                    </m:r>
                                    <m:sSub>
                                      <m:sSubPr>
                                        <m:ctrlPr>
                                          <a:rPr lang="en-US" sz="23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3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2300" i="1">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2300" i="1">
                                        <a:effectLst/>
                                        <a:latin typeface="Cambria Math" panose="02040503050406030204" pitchFamily="18" charset="0"/>
                                        <a:ea typeface="SimSun" panose="02010600030101010101" pitchFamily="2" charset="-122"/>
                                        <a:cs typeface="Times New Roman" panose="02020603050405020304" pitchFamily="18" charset="0"/>
                                      </a:rPr>
                                      <m:t> </m:t>
                                    </m:r>
                                    <m:r>
                                      <m:rPr>
                                        <m:sty m:val="p"/>
                                      </m:rPr>
                                      <a:rPr lang="en-US" sz="2300">
                                        <a:effectLst/>
                                        <a:latin typeface="Cambria Math" panose="02040503050406030204" pitchFamily="18" charset="0"/>
                                        <a:ea typeface="SimSun" panose="02010600030101010101" pitchFamily="2" charset="-122"/>
                                        <a:cs typeface="Times New Roman" panose="02020603050405020304" pitchFamily="18" charset="0"/>
                                      </a:rPr>
                                      <m:t>belonging</m:t>
                                    </m:r>
                                    <m:r>
                                      <a:rPr lang="en-US" sz="2300">
                                        <a:effectLst/>
                                        <a:latin typeface="Cambria Math" panose="02040503050406030204" pitchFamily="18" charset="0"/>
                                        <a:ea typeface="SimSun" panose="02010600030101010101" pitchFamily="2" charset="-122"/>
                                        <a:cs typeface="Times New Roman" panose="02020603050405020304" pitchFamily="18" charset="0"/>
                                      </a:rPr>
                                      <m:t> </m:t>
                                    </m:r>
                                    <m:r>
                                      <m:rPr>
                                        <m:sty m:val="p"/>
                                      </m:rPr>
                                      <a:rPr lang="en-US" sz="2300">
                                        <a:effectLst/>
                                        <a:latin typeface="Cambria Math" panose="02040503050406030204" pitchFamily="18" charset="0"/>
                                        <a:ea typeface="SimSun" panose="02010600030101010101" pitchFamily="2" charset="-122"/>
                                        <a:cs typeface="Times New Roman" panose="02020603050405020304" pitchFamily="18" charset="0"/>
                                      </a:rPr>
                                      <m:t>to</m:t>
                                    </m:r>
                                    <m:r>
                                      <a:rPr lang="en-US" sz="2300">
                                        <a:effectLst/>
                                        <a:latin typeface="Cambria Math" panose="02040503050406030204" pitchFamily="18" charset="0"/>
                                        <a:ea typeface="SimSun" panose="02010600030101010101" pitchFamily="2" charset="-122"/>
                                        <a:cs typeface="Times New Roman" panose="02020603050405020304" pitchFamily="18" charset="0"/>
                                      </a:rPr>
                                      <m:t> </m:t>
                                    </m:r>
                                    <m:r>
                                      <m:rPr>
                                        <m:sty m:val="p"/>
                                      </m:rPr>
                                      <a:rPr lang="en-US" sz="2300">
                                        <a:effectLst/>
                                        <a:latin typeface="Cambria Math" panose="02040503050406030204" pitchFamily="18" charset="0"/>
                                        <a:ea typeface="SimSun" panose="02010600030101010101" pitchFamily="2" charset="-122"/>
                                        <a:cs typeface="Times New Roman" panose="02020603050405020304" pitchFamily="18" charset="0"/>
                                      </a:rPr>
                                      <m:t>class</m:t>
                                    </m:r>
                                    <m:r>
                                      <a:rPr lang="en-US" sz="2300" i="1">
                                        <a:effectLst/>
                                        <a:latin typeface="Cambria Math" panose="02040503050406030204" pitchFamily="18" charset="0"/>
                                        <a:ea typeface="SimSun" panose="02010600030101010101" pitchFamily="2" charset="-122"/>
                                        <a:cs typeface="Times New Roman" panose="02020603050405020304" pitchFamily="18" charset="0"/>
                                      </a:rPr>
                                      <m:t> </m:t>
                                    </m:r>
                                    <m:sSub>
                                      <m:sSubPr>
                                        <m:ctrlPr>
                                          <a:rPr lang="en-US" sz="23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300" i="1">
                                            <a:effectLst/>
                                            <a:latin typeface="Cambria Math" panose="02040503050406030204" pitchFamily="18" charset="0"/>
                                            <a:ea typeface="SimSun" panose="02010600030101010101" pitchFamily="2" charset="-122"/>
                                            <a:cs typeface="Times New Roman" panose="02020603050405020304" pitchFamily="18" charset="0"/>
                                          </a:rPr>
                                          <m:t>𝑦</m:t>
                                        </m:r>
                                      </m:e>
                                      <m:sub>
                                        <m:r>
                                          <a:rPr lang="en-US" sz="2300" i="1">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2300" i="1">
                                        <a:effectLst/>
                                        <a:latin typeface="Cambria Math" panose="02040503050406030204" pitchFamily="18" charset="0"/>
                                        <a:ea typeface="SimSun" panose="02010600030101010101" pitchFamily="2" charset="-122"/>
                                        <a:cs typeface="Times New Roman" panose="02020603050405020304" pitchFamily="18" charset="0"/>
                                      </a:rPr>
                                      <m:t>=+1</m:t>
                                    </m:r>
                                  </m:e>
                                </m:d>
                              </m:e>
                            </m:mr>
                            <m:mr>
                              <m:e>
                                <m:r>
                                  <a:rPr lang="en-US" sz="2300" i="1">
                                    <a:effectLst/>
                                    <a:latin typeface="Cambria Math" panose="02040503050406030204" pitchFamily="18" charset="0"/>
                                    <a:ea typeface="SimSun" panose="02010600030101010101" pitchFamily="2" charset="-122"/>
                                    <a:cs typeface="Times New Roman" panose="02020603050405020304" pitchFamily="18" charset="0"/>
                                  </a:rPr>
                                  <m:t>𝑊</m:t>
                                </m:r>
                                <m:r>
                                  <a:rPr lang="en-US" sz="23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3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3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2300" i="1">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2300" i="1">
                                    <a:effectLst/>
                                    <a:latin typeface="Cambria Math" panose="02040503050406030204" pitchFamily="18" charset="0"/>
                                    <a:ea typeface="SimSun" panose="02010600030101010101" pitchFamily="2" charset="-122"/>
                                    <a:cs typeface="Times New Roman" panose="02020603050405020304" pitchFamily="18" charset="0"/>
                                  </a:rPr>
                                  <m:t>−</m:t>
                                </m:r>
                                <m:r>
                                  <a:rPr lang="en-US" sz="2300" i="1">
                                    <a:effectLst/>
                                    <a:latin typeface="Cambria Math" panose="02040503050406030204" pitchFamily="18" charset="0"/>
                                    <a:ea typeface="SimSun" panose="02010600030101010101" pitchFamily="2" charset="-122"/>
                                    <a:cs typeface="Times New Roman" panose="02020603050405020304" pitchFamily="18" charset="0"/>
                                  </a:rPr>
                                  <m:t>𝑏</m:t>
                                </m:r>
                                <m:r>
                                  <a:rPr lang="en-US" sz="2300" i="1">
                                    <a:effectLst/>
                                    <a:latin typeface="Cambria Math" panose="02040503050406030204" pitchFamily="18" charset="0"/>
                                    <a:ea typeface="SimSun" panose="02010600030101010101" pitchFamily="2" charset="-122"/>
                                    <a:cs typeface="Times New Roman" panose="02020603050405020304" pitchFamily="18" charset="0"/>
                                  </a:rPr>
                                  <m:t>≤−1 </m:t>
                                </m:r>
                                <m:d>
                                  <m:dPr>
                                    <m:ctrlPr>
                                      <a:rPr lang="en-US" sz="2300" i="1">
                                        <a:effectLst/>
                                        <a:latin typeface="Cambria Math" panose="02040503050406030204" pitchFamily="18" charset="0"/>
                                        <a:ea typeface="SimSun" panose="02010600030101010101" pitchFamily="2" charset="-122"/>
                                        <a:cs typeface="Times New Roman" panose="02020603050405020304" pitchFamily="18" charset="0"/>
                                      </a:rPr>
                                    </m:ctrlPr>
                                  </m:dPr>
                                  <m:e>
                                    <m:r>
                                      <m:rPr>
                                        <m:sty m:val="p"/>
                                      </m:rPr>
                                      <a:rPr lang="en-US" sz="2300">
                                        <a:effectLst/>
                                        <a:latin typeface="Cambria Math" panose="02040503050406030204" pitchFamily="18" charset="0"/>
                                        <a:ea typeface="SimSun" panose="02010600030101010101" pitchFamily="2" charset="-122"/>
                                        <a:cs typeface="Times New Roman" panose="02020603050405020304" pitchFamily="18" charset="0"/>
                                      </a:rPr>
                                      <m:t>for</m:t>
                                    </m:r>
                                    <m:r>
                                      <a:rPr lang="en-US" sz="2300" i="1">
                                        <a:effectLst/>
                                        <a:latin typeface="Cambria Math" panose="02040503050406030204" pitchFamily="18" charset="0"/>
                                        <a:ea typeface="SimSun" panose="02010600030101010101" pitchFamily="2" charset="-122"/>
                                        <a:cs typeface="Times New Roman" panose="02020603050405020304" pitchFamily="18" charset="0"/>
                                      </a:rPr>
                                      <m:t> </m:t>
                                    </m:r>
                                    <m:sSub>
                                      <m:sSubPr>
                                        <m:ctrlPr>
                                          <a:rPr lang="en-US" sz="23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3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2300" i="1">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2300" i="1">
                                        <a:effectLst/>
                                        <a:latin typeface="Cambria Math" panose="02040503050406030204" pitchFamily="18" charset="0"/>
                                        <a:ea typeface="SimSun" panose="02010600030101010101" pitchFamily="2" charset="-122"/>
                                        <a:cs typeface="Times New Roman" panose="02020603050405020304" pitchFamily="18" charset="0"/>
                                      </a:rPr>
                                      <m:t> </m:t>
                                    </m:r>
                                    <m:r>
                                      <m:rPr>
                                        <m:sty m:val="p"/>
                                      </m:rPr>
                                      <a:rPr lang="en-US" sz="2300">
                                        <a:effectLst/>
                                        <a:latin typeface="Cambria Math" panose="02040503050406030204" pitchFamily="18" charset="0"/>
                                        <a:ea typeface="SimSun" panose="02010600030101010101" pitchFamily="2" charset="-122"/>
                                        <a:cs typeface="Times New Roman" panose="02020603050405020304" pitchFamily="18" charset="0"/>
                                      </a:rPr>
                                      <m:t>belonging</m:t>
                                    </m:r>
                                    <m:r>
                                      <a:rPr lang="en-US" sz="2300">
                                        <a:effectLst/>
                                        <a:latin typeface="Cambria Math" panose="02040503050406030204" pitchFamily="18" charset="0"/>
                                        <a:ea typeface="SimSun" panose="02010600030101010101" pitchFamily="2" charset="-122"/>
                                        <a:cs typeface="Times New Roman" panose="02020603050405020304" pitchFamily="18" charset="0"/>
                                      </a:rPr>
                                      <m:t> </m:t>
                                    </m:r>
                                    <m:r>
                                      <m:rPr>
                                        <m:sty m:val="p"/>
                                      </m:rPr>
                                      <a:rPr lang="en-US" sz="2300">
                                        <a:effectLst/>
                                        <a:latin typeface="Cambria Math" panose="02040503050406030204" pitchFamily="18" charset="0"/>
                                        <a:ea typeface="SimSun" panose="02010600030101010101" pitchFamily="2" charset="-122"/>
                                        <a:cs typeface="Times New Roman" panose="02020603050405020304" pitchFamily="18" charset="0"/>
                                      </a:rPr>
                                      <m:t>to</m:t>
                                    </m:r>
                                    <m:r>
                                      <a:rPr lang="en-US" sz="2300">
                                        <a:effectLst/>
                                        <a:latin typeface="Cambria Math" panose="02040503050406030204" pitchFamily="18" charset="0"/>
                                        <a:ea typeface="SimSun" panose="02010600030101010101" pitchFamily="2" charset="-122"/>
                                        <a:cs typeface="Times New Roman" panose="02020603050405020304" pitchFamily="18" charset="0"/>
                                      </a:rPr>
                                      <m:t> </m:t>
                                    </m:r>
                                    <m:r>
                                      <m:rPr>
                                        <m:sty m:val="p"/>
                                      </m:rPr>
                                      <a:rPr lang="en-US" sz="2300">
                                        <a:effectLst/>
                                        <a:latin typeface="Cambria Math" panose="02040503050406030204" pitchFamily="18" charset="0"/>
                                        <a:ea typeface="SimSun" panose="02010600030101010101" pitchFamily="2" charset="-122"/>
                                        <a:cs typeface="Times New Roman" panose="02020603050405020304" pitchFamily="18" charset="0"/>
                                      </a:rPr>
                                      <m:t>class</m:t>
                                    </m:r>
                                    <m:r>
                                      <a:rPr lang="en-US" sz="2300" i="1">
                                        <a:effectLst/>
                                        <a:latin typeface="Cambria Math" panose="02040503050406030204" pitchFamily="18" charset="0"/>
                                        <a:ea typeface="SimSun" panose="02010600030101010101" pitchFamily="2" charset="-122"/>
                                        <a:cs typeface="Times New Roman" panose="02020603050405020304" pitchFamily="18" charset="0"/>
                                      </a:rPr>
                                      <m:t> </m:t>
                                    </m:r>
                                    <m:sSub>
                                      <m:sSubPr>
                                        <m:ctrlPr>
                                          <a:rPr lang="en-US" sz="23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300" i="1">
                                            <a:effectLst/>
                                            <a:latin typeface="Cambria Math" panose="02040503050406030204" pitchFamily="18" charset="0"/>
                                            <a:ea typeface="SimSun" panose="02010600030101010101" pitchFamily="2" charset="-122"/>
                                            <a:cs typeface="Times New Roman" panose="02020603050405020304" pitchFamily="18" charset="0"/>
                                          </a:rPr>
                                          <m:t>𝑦</m:t>
                                        </m:r>
                                      </m:e>
                                      <m:sub>
                                        <m:r>
                                          <a:rPr lang="en-US" sz="2300" i="1">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2300" i="1">
                                        <a:effectLst/>
                                        <a:latin typeface="Cambria Math" panose="02040503050406030204" pitchFamily="18" charset="0"/>
                                        <a:ea typeface="SimSun" panose="02010600030101010101" pitchFamily="2" charset="-122"/>
                                        <a:cs typeface="Times New Roman" panose="02020603050405020304" pitchFamily="18" charset="0"/>
                                      </a:rPr>
                                      <m:t>=−1</m:t>
                                    </m:r>
                                  </m:e>
                                </m:d>
                              </m:e>
                            </m:mr>
                          </m:m>
                        </m:e>
                      </m:d>
                    </m:oMath>
                  </m:oMathPara>
                </a14:m>
                <a:endParaRPr lang="en-US" sz="2300" dirty="0">
                  <a:effectLst/>
                  <a:latin typeface="Times New Roman" panose="02020603050405020304" pitchFamily="18" charset="0"/>
                  <a:ea typeface="SimSun" panose="02010600030101010101" pitchFamily="2" charset="-122"/>
                  <a:cs typeface="Times New Roman" panose="02020603050405020304" pitchFamily="18" charset="0"/>
                </a:endParaRPr>
              </a:p>
              <a:p>
                <a:pPr marL="0" indent="0">
                  <a:buNone/>
                </a:pPr>
                <a:r>
                  <a:rPr lang="en-US" sz="2300" dirty="0">
                    <a:effectLst/>
                    <a:latin typeface="Times New Roman" panose="02020603050405020304" pitchFamily="18" charset="0"/>
                    <a:ea typeface="SimSun" panose="02010600030101010101" pitchFamily="2" charset="-122"/>
                  </a:rPr>
                  <a:t>As seen in figure 1.2, vectors (data points) belonging to classes </a:t>
                </a:r>
                <a:r>
                  <a:rPr lang="en-US" sz="2300" i="1" dirty="0" err="1">
                    <a:effectLst/>
                    <a:latin typeface="Times New Roman" panose="02020603050405020304" pitchFamily="18" charset="0"/>
                    <a:ea typeface="SimSun" panose="02010600030101010101" pitchFamily="2" charset="-122"/>
                  </a:rPr>
                  <a:t>y</a:t>
                </a:r>
                <a:r>
                  <a:rPr lang="en-US" sz="2300" i="1" baseline="-25000" dirty="0" err="1">
                    <a:effectLst/>
                    <a:latin typeface="Times New Roman" panose="02020603050405020304" pitchFamily="18" charset="0"/>
                    <a:ea typeface="SimSun" panose="02010600030101010101" pitchFamily="2" charset="-122"/>
                  </a:rPr>
                  <a:t>i</a:t>
                </a:r>
                <a:r>
                  <a:rPr lang="en-US" sz="2300" dirty="0">
                    <a:effectLst/>
                    <a:latin typeface="Times New Roman" panose="02020603050405020304" pitchFamily="18" charset="0"/>
                    <a:ea typeface="SimSun" panose="02010600030101010101" pitchFamily="2" charset="-122"/>
                  </a:rPr>
                  <a:t>=+1 and </a:t>
                </a:r>
                <a:r>
                  <a:rPr lang="en-US" sz="2300" i="1" dirty="0" err="1">
                    <a:effectLst/>
                    <a:latin typeface="Times New Roman" panose="02020603050405020304" pitchFamily="18" charset="0"/>
                    <a:ea typeface="SimSun" panose="02010600030101010101" pitchFamily="2" charset="-122"/>
                  </a:rPr>
                  <a:t>y</a:t>
                </a:r>
                <a:r>
                  <a:rPr lang="en-US" sz="2300" i="1" baseline="-25000" dirty="0" err="1">
                    <a:effectLst/>
                    <a:latin typeface="Times New Roman" panose="02020603050405020304" pitchFamily="18" charset="0"/>
                    <a:ea typeface="SimSun" panose="02010600030101010101" pitchFamily="2" charset="-122"/>
                  </a:rPr>
                  <a:t>i</a:t>
                </a:r>
                <a:r>
                  <a:rPr lang="en-US" sz="2300" i="1" dirty="0">
                    <a:effectLst/>
                    <a:latin typeface="Times New Roman" panose="02020603050405020304" pitchFamily="18" charset="0"/>
                    <a:ea typeface="SimSun" panose="02010600030101010101" pitchFamily="2" charset="-122"/>
                  </a:rPr>
                  <a:t>=</a:t>
                </a:r>
                <a:r>
                  <a:rPr lang="en-US" sz="2300" dirty="0">
                    <a:effectLst/>
                    <a:latin typeface="Times New Roman" panose="02020603050405020304" pitchFamily="18" charset="0"/>
                    <a:ea typeface="SimSun" panose="02010600030101010101" pitchFamily="2" charset="-122"/>
                  </a:rPr>
                  <a:t>–1 are depicted as black circles and white circles, respectively. Such two constraints are unified into the so-called classification constraint specified by equation 1.3 as follows:</a:t>
                </a:r>
              </a:p>
              <a:p>
                <a:pPr marL="0" indent="0">
                  <a:buNone/>
                </a:pPr>
                <a14:m>
                  <m:oMathPara xmlns:m="http://schemas.openxmlformats.org/officeDocument/2006/math">
                    <m:oMathParaPr>
                      <m:jc m:val="right"/>
                    </m:oMathParaPr>
                    <m:oMath xmlns:m="http://schemas.openxmlformats.org/officeDocument/2006/math">
                      <m:sSub>
                        <m:sSubPr>
                          <m:ctrlPr>
                            <a:rPr lang="en-US" sz="2300" i="1" smtClean="0">
                              <a:effectLst/>
                              <a:latin typeface="Cambria Math" panose="02040503050406030204" pitchFamily="18" charset="0"/>
                            </a:rPr>
                          </m:ctrlPr>
                        </m:sSubPr>
                        <m:e>
                          <m:r>
                            <a:rPr lang="en-US" sz="2300" i="1">
                              <a:effectLst/>
                              <a:latin typeface="Cambria Math" panose="02040503050406030204" pitchFamily="18" charset="0"/>
                              <a:ea typeface="SimSun" panose="02010600030101010101" pitchFamily="2" charset="-122"/>
                              <a:cs typeface="Times New Roman" panose="02020603050405020304" pitchFamily="18" charset="0"/>
                            </a:rPr>
                            <m:t>𝑦</m:t>
                          </m:r>
                        </m:e>
                        <m:sub>
                          <m:r>
                            <a:rPr lang="en-US" sz="2300" i="1">
                              <a:effectLst/>
                              <a:latin typeface="Cambria Math" panose="02040503050406030204" pitchFamily="18" charset="0"/>
                              <a:ea typeface="SimSun" panose="02010600030101010101" pitchFamily="2" charset="-122"/>
                              <a:cs typeface="Times New Roman" panose="02020603050405020304" pitchFamily="18" charset="0"/>
                            </a:rPr>
                            <m:t>𝑖</m:t>
                          </m:r>
                        </m:sub>
                      </m:sSub>
                      <m:d>
                        <m:dPr>
                          <m:ctrlPr>
                            <a:rPr lang="en-US" sz="2300" i="1">
                              <a:effectLst/>
                              <a:latin typeface="Cambria Math" panose="02040503050406030204" pitchFamily="18" charset="0"/>
                            </a:rPr>
                          </m:ctrlPr>
                        </m:dPr>
                        <m:e>
                          <m:r>
                            <a:rPr lang="en-US" sz="2300" i="1">
                              <a:effectLst/>
                              <a:latin typeface="Cambria Math" panose="02040503050406030204" pitchFamily="18" charset="0"/>
                              <a:ea typeface="SimSun" panose="02010600030101010101" pitchFamily="2" charset="-122"/>
                              <a:cs typeface="Times New Roman" panose="02020603050405020304" pitchFamily="18" charset="0"/>
                            </a:rPr>
                            <m:t>𝑊</m:t>
                          </m:r>
                          <m:r>
                            <a:rPr lang="en-US" sz="23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300" i="1">
                                  <a:effectLst/>
                                  <a:latin typeface="Cambria Math" panose="02040503050406030204" pitchFamily="18" charset="0"/>
                                </a:rPr>
                              </m:ctrlPr>
                            </m:sSubPr>
                            <m:e>
                              <m:r>
                                <a:rPr lang="en-US" sz="23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2300" i="1">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2300" i="1">
                              <a:effectLst/>
                              <a:latin typeface="Cambria Math" panose="02040503050406030204" pitchFamily="18" charset="0"/>
                              <a:ea typeface="SimSun" panose="02010600030101010101" pitchFamily="2" charset="-122"/>
                              <a:cs typeface="Times New Roman" panose="02020603050405020304" pitchFamily="18" charset="0"/>
                            </a:rPr>
                            <m:t>−</m:t>
                          </m:r>
                          <m:r>
                            <a:rPr lang="en-US" sz="2300" i="1">
                              <a:effectLst/>
                              <a:latin typeface="Cambria Math" panose="02040503050406030204" pitchFamily="18" charset="0"/>
                              <a:ea typeface="SimSun" panose="02010600030101010101" pitchFamily="2" charset="-122"/>
                              <a:cs typeface="Times New Roman" panose="02020603050405020304" pitchFamily="18" charset="0"/>
                            </a:rPr>
                            <m:t>𝑏</m:t>
                          </m:r>
                        </m:e>
                      </m:d>
                      <m:r>
                        <a:rPr lang="en-US" sz="2300" i="1">
                          <a:effectLst/>
                          <a:latin typeface="Cambria Math" panose="02040503050406030204" pitchFamily="18" charset="0"/>
                          <a:ea typeface="SimSun" panose="02010600030101010101" pitchFamily="2" charset="-122"/>
                          <a:cs typeface="Times New Roman" panose="02020603050405020304" pitchFamily="18" charset="0"/>
                        </a:rPr>
                        <m:t>≥1⟺1−</m:t>
                      </m:r>
                      <m:sSub>
                        <m:sSubPr>
                          <m:ctrlPr>
                            <a:rPr lang="en-US" sz="2300" i="1">
                              <a:effectLst/>
                              <a:latin typeface="Cambria Math" panose="02040503050406030204" pitchFamily="18" charset="0"/>
                            </a:rPr>
                          </m:ctrlPr>
                        </m:sSubPr>
                        <m:e>
                          <m:r>
                            <a:rPr lang="en-US" sz="2300" i="1">
                              <a:effectLst/>
                              <a:latin typeface="Cambria Math" panose="02040503050406030204" pitchFamily="18" charset="0"/>
                              <a:ea typeface="SimSun" panose="02010600030101010101" pitchFamily="2" charset="-122"/>
                              <a:cs typeface="Times New Roman" panose="02020603050405020304" pitchFamily="18" charset="0"/>
                            </a:rPr>
                            <m:t>𝑦</m:t>
                          </m:r>
                        </m:e>
                        <m:sub>
                          <m:r>
                            <a:rPr lang="en-US" sz="2300" i="1">
                              <a:effectLst/>
                              <a:latin typeface="Cambria Math" panose="02040503050406030204" pitchFamily="18" charset="0"/>
                              <a:ea typeface="SimSun" panose="02010600030101010101" pitchFamily="2" charset="-122"/>
                              <a:cs typeface="Times New Roman" panose="02020603050405020304" pitchFamily="18" charset="0"/>
                            </a:rPr>
                            <m:t>𝑖</m:t>
                          </m:r>
                        </m:sub>
                      </m:sSub>
                      <m:d>
                        <m:dPr>
                          <m:ctrlPr>
                            <a:rPr lang="en-US" sz="2300" i="1">
                              <a:effectLst/>
                              <a:latin typeface="Cambria Math" panose="02040503050406030204" pitchFamily="18" charset="0"/>
                            </a:rPr>
                          </m:ctrlPr>
                        </m:dPr>
                        <m:e>
                          <m:r>
                            <a:rPr lang="en-US" sz="2300" i="1">
                              <a:effectLst/>
                              <a:latin typeface="Cambria Math" panose="02040503050406030204" pitchFamily="18" charset="0"/>
                              <a:ea typeface="SimSun" panose="02010600030101010101" pitchFamily="2" charset="-122"/>
                              <a:cs typeface="Times New Roman" panose="02020603050405020304" pitchFamily="18" charset="0"/>
                            </a:rPr>
                            <m:t>𝑊</m:t>
                          </m:r>
                          <m:r>
                            <a:rPr lang="en-US" sz="23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300" i="1">
                                  <a:effectLst/>
                                  <a:latin typeface="Cambria Math" panose="02040503050406030204" pitchFamily="18" charset="0"/>
                                </a:rPr>
                              </m:ctrlPr>
                            </m:sSubPr>
                            <m:e>
                              <m:r>
                                <a:rPr lang="en-US" sz="23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2300" i="1">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2300" i="1">
                              <a:effectLst/>
                              <a:latin typeface="Cambria Math" panose="02040503050406030204" pitchFamily="18" charset="0"/>
                              <a:ea typeface="SimSun" panose="02010600030101010101" pitchFamily="2" charset="-122"/>
                              <a:cs typeface="Times New Roman" panose="02020603050405020304" pitchFamily="18" charset="0"/>
                            </a:rPr>
                            <m:t>−</m:t>
                          </m:r>
                          <m:r>
                            <a:rPr lang="en-US" sz="2300" i="1">
                              <a:effectLst/>
                              <a:latin typeface="Cambria Math" panose="02040503050406030204" pitchFamily="18" charset="0"/>
                              <a:ea typeface="SimSun" panose="02010600030101010101" pitchFamily="2" charset="-122"/>
                              <a:cs typeface="Times New Roman" panose="02020603050405020304" pitchFamily="18" charset="0"/>
                            </a:rPr>
                            <m:t>𝑏</m:t>
                          </m:r>
                        </m:e>
                      </m:d>
                      <m:r>
                        <a:rPr lang="en-US" sz="2300" i="1">
                          <a:effectLst/>
                          <a:latin typeface="Cambria Math" panose="02040503050406030204" pitchFamily="18" charset="0"/>
                          <a:ea typeface="SimSun" panose="02010600030101010101" pitchFamily="2" charset="-122"/>
                          <a:cs typeface="Times New Roman" panose="02020603050405020304" pitchFamily="18" charset="0"/>
                        </a:rPr>
                        <m:t>≤0</m:t>
                      </m:r>
                      <m:r>
                        <a:rPr lang="en-US" sz="2300" b="0" i="1" smtClean="0">
                          <a:effectLst/>
                          <a:latin typeface="Cambria Math" panose="02040503050406030204" pitchFamily="18" charset="0"/>
                          <a:ea typeface="SimSun" panose="02010600030101010101" pitchFamily="2" charset="-122"/>
                          <a:cs typeface="Times New Roman" panose="02020603050405020304" pitchFamily="18" charset="0"/>
                        </a:rPr>
                        <m:t>    (1.3)</m:t>
                      </m:r>
                    </m:oMath>
                  </m:oMathPara>
                </a14:m>
                <a:endParaRPr lang="en-US" sz="2300" dirty="0"/>
              </a:p>
              <a:p>
                <a:pPr marL="0" indent="0">
                  <a:buNone/>
                </a:pPr>
                <a:r>
                  <a:rPr lang="en-US" sz="2300" dirty="0">
                    <a:effectLst/>
                    <a:latin typeface="Times New Roman" panose="02020603050405020304" pitchFamily="18" charset="0"/>
                    <a:ea typeface="SimSun" panose="02010600030101010101" pitchFamily="2" charset="-122"/>
                  </a:rPr>
                  <a:t>As known, </a:t>
                </a:r>
                <a:r>
                  <a:rPr lang="en-US" sz="2300" i="1" dirty="0" err="1">
                    <a:effectLst/>
                    <a:latin typeface="Times New Roman" panose="02020603050405020304" pitchFamily="18" charset="0"/>
                    <a:ea typeface="SimSun" panose="02010600030101010101" pitchFamily="2" charset="-122"/>
                  </a:rPr>
                  <a:t>y</a:t>
                </a:r>
                <a:r>
                  <a:rPr lang="en-US" sz="2300" i="1" baseline="-25000" dirty="0" err="1">
                    <a:effectLst/>
                    <a:latin typeface="Times New Roman" panose="02020603050405020304" pitchFamily="18" charset="0"/>
                    <a:ea typeface="SimSun" panose="02010600030101010101" pitchFamily="2" charset="-122"/>
                  </a:rPr>
                  <a:t>i</a:t>
                </a:r>
                <a:r>
                  <a:rPr lang="en-US" sz="2300" i="1" dirty="0">
                    <a:effectLst/>
                    <a:latin typeface="Times New Roman" panose="02020603050405020304" pitchFamily="18" charset="0"/>
                    <a:ea typeface="SimSun" panose="02010600030101010101" pitchFamily="2" charset="-122"/>
                  </a:rPr>
                  <a:t>=+</a:t>
                </a:r>
                <a:r>
                  <a:rPr lang="en-US" sz="2300" dirty="0">
                    <a:effectLst/>
                    <a:latin typeface="Times New Roman" panose="02020603050405020304" pitchFamily="18" charset="0"/>
                    <a:ea typeface="SimSun" panose="02010600030101010101" pitchFamily="2" charset="-122"/>
                  </a:rPr>
                  <a:t>1</a:t>
                </a:r>
                <a:r>
                  <a:rPr lang="en-US" sz="2300" i="1" dirty="0">
                    <a:effectLst/>
                    <a:latin typeface="Times New Roman" panose="02020603050405020304" pitchFamily="18" charset="0"/>
                    <a:ea typeface="SimSun" panose="02010600030101010101" pitchFamily="2" charset="-122"/>
                  </a:rPr>
                  <a:t> </a:t>
                </a:r>
                <a:r>
                  <a:rPr lang="en-US" sz="2300" dirty="0">
                    <a:effectLst/>
                    <a:latin typeface="Times New Roman" panose="02020603050405020304" pitchFamily="18" charset="0"/>
                    <a:ea typeface="SimSun" panose="02010600030101010101" pitchFamily="2" charset="-122"/>
                  </a:rPr>
                  <a:t>and</a:t>
                </a:r>
                <a:r>
                  <a:rPr lang="en-US" sz="2300" i="1" dirty="0">
                    <a:effectLst/>
                    <a:latin typeface="Times New Roman" panose="02020603050405020304" pitchFamily="18" charset="0"/>
                    <a:ea typeface="SimSun" panose="02010600030101010101" pitchFamily="2" charset="-122"/>
                  </a:rPr>
                  <a:t> </a:t>
                </a:r>
                <a:r>
                  <a:rPr lang="en-US" sz="2300" i="1" dirty="0" err="1">
                    <a:effectLst/>
                    <a:latin typeface="Times New Roman" panose="02020603050405020304" pitchFamily="18" charset="0"/>
                    <a:ea typeface="SimSun" panose="02010600030101010101" pitchFamily="2" charset="-122"/>
                  </a:rPr>
                  <a:t>y</a:t>
                </a:r>
                <a:r>
                  <a:rPr lang="en-US" sz="2300" i="1" baseline="-25000" dirty="0" err="1">
                    <a:effectLst/>
                    <a:latin typeface="Times New Roman" panose="02020603050405020304" pitchFamily="18" charset="0"/>
                    <a:ea typeface="SimSun" panose="02010600030101010101" pitchFamily="2" charset="-122"/>
                  </a:rPr>
                  <a:t>i</a:t>
                </a:r>
                <a:r>
                  <a:rPr lang="en-US" sz="2300" i="1" dirty="0">
                    <a:effectLst/>
                    <a:latin typeface="Times New Roman" panose="02020603050405020304" pitchFamily="18" charset="0"/>
                    <a:ea typeface="SimSun" panose="02010600030101010101" pitchFamily="2" charset="-122"/>
                  </a:rPr>
                  <a:t>=</a:t>
                </a:r>
                <a:r>
                  <a:rPr lang="en-US" sz="2300" dirty="0">
                    <a:effectLst/>
                    <a:latin typeface="Times New Roman" panose="02020603050405020304" pitchFamily="18" charset="0"/>
                    <a:ea typeface="SimSun" panose="02010600030101010101" pitchFamily="2" charset="-122"/>
                  </a:rPr>
                  <a:t>–1 represent two classes of data points. It is easy to infer that maximum-margin hyperplane which is the result of SVM method is the classifier that aims to determined which class (+1</a:t>
                </a:r>
                <a:r>
                  <a:rPr lang="en-US" sz="2300" i="1" dirty="0">
                    <a:effectLst/>
                    <a:latin typeface="Times New Roman" panose="02020603050405020304" pitchFamily="18" charset="0"/>
                    <a:ea typeface="SimSun" panose="02010600030101010101" pitchFamily="2" charset="-122"/>
                  </a:rPr>
                  <a:t> </a:t>
                </a:r>
                <a:r>
                  <a:rPr lang="en-US" sz="2300" dirty="0">
                    <a:effectLst/>
                    <a:latin typeface="Times New Roman" panose="02020603050405020304" pitchFamily="18" charset="0"/>
                    <a:ea typeface="SimSun" panose="02010600030101010101" pitchFamily="2" charset="-122"/>
                  </a:rPr>
                  <a:t>or –1) a given data point </a:t>
                </a:r>
                <a:r>
                  <a:rPr lang="en-US" sz="2300" i="1" dirty="0">
                    <a:effectLst/>
                    <a:latin typeface="Times New Roman" panose="02020603050405020304" pitchFamily="18" charset="0"/>
                    <a:ea typeface="SimSun" panose="02010600030101010101" pitchFamily="2" charset="-122"/>
                  </a:rPr>
                  <a:t>X</a:t>
                </a:r>
                <a:r>
                  <a:rPr lang="en-US" sz="2300" dirty="0">
                    <a:effectLst/>
                    <a:latin typeface="Times New Roman" panose="02020603050405020304" pitchFamily="18" charset="0"/>
                    <a:ea typeface="SimSun" panose="02010600030101010101" pitchFamily="2" charset="-122"/>
                  </a:rPr>
                  <a:t> belongs to. Your attention please, each data point </a:t>
                </a:r>
                <a:r>
                  <a:rPr lang="en-US" sz="2300" i="1" dirty="0">
                    <a:effectLst/>
                    <a:latin typeface="Times New Roman" panose="02020603050405020304" pitchFamily="18" charset="0"/>
                    <a:ea typeface="SimSun" panose="02010600030101010101" pitchFamily="2" charset="-122"/>
                  </a:rPr>
                  <a:t>X</a:t>
                </a:r>
                <a:r>
                  <a:rPr lang="en-US" sz="2300" i="1" baseline="-25000" dirty="0">
                    <a:effectLst/>
                    <a:latin typeface="Times New Roman" panose="02020603050405020304" pitchFamily="18" charset="0"/>
                    <a:ea typeface="SimSun" panose="02010600030101010101" pitchFamily="2" charset="-122"/>
                  </a:rPr>
                  <a:t>i</a:t>
                </a:r>
                <a:r>
                  <a:rPr lang="en-US" sz="2300" dirty="0">
                    <a:effectLst/>
                    <a:latin typeface="Times New Roman" panose="02020603050405020304" pitchFamily="18" charset="0"/>
                    <a:ea typeface="SimSun" panose="02010600030101010101" pitchFamily="2" charset="-122"/>
                  </a:rPr>
                  <a:t> in training set was assigned by a class </a:t>
                </a:r>
                <a:r>
                  <a:rPr lang="en-US" sz="2300" i="1" dirty="0" err="1">
                    <a:effectLst/>
                    <a:latin typeface="Times New Roman" panose="02020603050405020304" pitchFamily="18" charset="0"/>
                    <a:ea typeface="SimSun" panose="02010600030101010101" pitchFamily="2" charset="-122"/>
                  </a:rPr>
                  <a:t>y</a:t>
                </a:r>
                <a:r>
                  <a:rPr lang="en-US" sz="2300" i="1" baseline="-25000" dirty="0" err="1">
                    <a:effectLst/>
                    <a:latin typeface="Times New Roman" panose="02020603050405020304" pitchFamily="18" charset="0"/>
                    <a:ea typeface="SimSun" panose="02010600030101010101" pitchFamily="2" charset="-122"/>
                  </a:rPr>
                  <a:t>i</a:t>
                </a:r>
                <a:r>
                  <a:rPr lang="en-US" sz="2300" dirty="0">
                    <a:effectLst/>
                    <a:latin typeface="Times New Roman" panose="02020603050405020304" pitchFamily="18" charset="0"/>
                    <a:ea typeface="SimSun" panose="02010600030101010101" pitchFamily="2" charset="-122"/>
                  </a:rPr>
                  <a:t> before and maximum-margin hyperplane constructed from the training set is used to classify any different data point </a:t>
                </a:r>
                <a:r>
                  <a:rPr lang="en-US" sz="2300" i="1" dirty="0">
                    <a:effectLst/>
                    <a:latin typeface="Times New Roman" panose="02020603050405020304" pitchFamily="18" charset="0"/>
                    <a:ea typeface="SimSun" panose="02010600030101010101" pitchFamily="2" charset="-122"/>
                  </a:rPr>
                  <a:t>X</a:t>
                </a:r>
                <a:r>
                  <a:rPr lang="en-US" sz="2300" dirty="0">
                    <a:effectLst/>
                    <a:latin typeface="Times New Roman" panose="02020603050405020304" pitchFamily="18" charset="0"/>
                    <a:ea typeface="SimSun" panose="02010600030101010101" pitchFamily="2" charset="-122"/>
                  </a:rPr>
                  <a:t>.</a:t>
                </a:r>
                <a:endParaRPr lang="en-US" sz="2300" dirty="0"/>
              </a:p>
            </p:txBody>
          </p:sp>
        </mc:Choice>
        <mc:Fallback xmlns="">
          <p:sp>
            <p:nvSpPr>
              <p:cNvPr id="3" name="Content Placeholder 2">
                <a:extLst>
                  <a:ext uri="{FF2B5EF4-FFF2-40B4-BE49-F238E27FC236}">
                    <a16:creationId xmlns:a16="http://schemas.microsoft.com/office/drawing/2014/main" id="{CE4C8E53-179E-632E-305B-375F9E1BC659}"/>
                  </a:ext>
                </a:extLst>
              </p:cNvPr>
              <p:cNvSpPr>
                <a:spLocks noGrp="1" noRot="1" noChangeAspect="1" noMove="1" noResize="1" noEditPoints="1" noAdjustHandles="1" noChangeArrowheads="1" noChangeShapeType="1" noTextEdit="1"/>
              </p:cNvSpPr>
              <p:nvPr>
                <p:ph idx="1"/>
              </p:nvPr>
            </p:nvSpPr>
            <p:spPr>
              <a:blipFill>
                <a:blip r:embed="rId2"/>
                <a:stretch>
                  <a:fillRect l="-870" t="-942" r="-812" b="-707"/>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832751EF-67B6-D79E-4721-19B592E2AEF1}"/>
              </a:ext>
            </a:extLst>
          </p:cNvPr>
          <p:cNvSpPr>
            <a:spLocks noGrp="1"/>
          </p:cNvSpPr>
          <p:nvPr>
            <p:ph type="dt" sz="half" idx="10"/>
          </p:nvPr>
        </p:nvSpPr>
        <p:spPr/>
        <p:txBody>
          <a:bodyPr/>
          <a:lstStyle/>
          <a:p>
            <a:r>
              <a:rPr lang="en-US"/>
              <a:t>15/01/2023</a:t>
            </a:r>
          </a:p>
        </p:txBody>
      </p:sp>
      <p:sp>
        <p:nvSpPr>
          <p:cNvPr id="5" name="Footer Placeholder 4">
            <a:extLst>
              <a:ext uri="{FF2B5EF4-FFF2-40B4-BE49-F238E27FC236}">
                <a16:creationId xmlns:a16="http://schemas.microsoft.com/office/drawing/2014/main" id="{C5D4E7F1-802F-048A-A246-B0C1739AE772}"/>
              </a:ext>
            </a:extLst>
          </p:cNvPr>
          <p:cNvSpPr>
            <a:spLocks noGrp="1"/>
          </p:cNvSpPr>
          <p:nvPr>
            <p:ph type="ftr" sz="quarter" idx="11"/>
          </p:nvPr>
        </p:nvSpPr>
        <p:spPr/>
        <p:txBody>
          <a:bodyPr/>
          <a:lstStyle/>
          <a:p>
            <a:r>
              <a:rPr lang="en-US"/>
              <a:t>Support Vector Machine - Loc Nguyen</a:t>
            </a:r>
          </a:p>
        </p:txBody>
      </p:sp>
      <p:sp>
        <p:nvSpPr>
          <p:cNvPr id="6" name="Slide Number Placeholder 5">
            <a:extLst>
              <a:ext uri="{FF2B5EF4-FFF2-40B4-BE49-F238E27FC236}">
                <a16:creationId xmlns:a16="http://schemas.microsoft.com/office/drawing/2014/main" id="{A4FE754F-180E-63E4-BE01-1F7E913A73FC}"/>
              </a:ext>
            </a:extLst>
          </p:cNvPr>
          <p:cNvSpPr>
            <a:spLocks noGrp="1"/>
          </p:cNvSpPr>
          <p:nvPr>
            <p:ph type="sldNum" sz="quarter" idx="12"/>
          </p:nvPr>
        </p:nvSpPr>
        <p:spPr/>
        <p:txBody>
          <a:bodyPr/>
          <a:lstStyle/>
          <a:p>
            <a:fld id="{5DB5036F-1FF2-46C4-8D2B-59C7E3B91952}" type="slidenum">
              <a:rPr lang="en-US" smtClean="0"/>
              <a:pPr/>
              <a:t>8</a:t>
            </a:fld>
            <a:endParaRPr lang="en-US"/>
          </a:p>
        </p:txBody>
      </p:sp>
    </p:spTree>
    <p:extLst>
      <p:ext uri="{BB962C8B-B14F-4D97-AF65-F5344CB8AC3E}">
        <p14:creationId xmlns:p14="http://schemas.microsoft.com/office/powerpoint/2010/main" val="42022364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DEDD3-C3ED-C4CD-CA87-8D004E6AD5E9}"/>
              </a:ext>
            </a:extLst>
          </p:cNvPr>
          <p:cNvSpPr>
            <a:spLocks noGrp="1"/>
          </p:cNvSpPr>
          <p:nvPr>
            <p:ph type="title"/>
          </p:nvPr>
        </p:nvSpPr>
        <p:spPr/>
        <p:txBody>
          <a:bodyPr/>
          <a:lstStyle/>
          <a:p>
            <a:r>
              <a:rPr lang="en-US" dirty="0"/>
              <a:t>1. Support vector machine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5298C87-4066-7E93-4B52-6C217C4F31AF}"/>
                  </a:ext>
                </a:extLst>
              </p:cNvPr>
              <p:cNvSpPr>
                <a:spLocks noGrp="1"/>
              </p:cNvSpPr>
              <p:nvPr>
                <p:ph idx="1"/>
              </p:nvPr>
            </p:nvSpPr>
            <p:spPr>
              <a:xfrm>
                <a:off x="295421" y="914399"/>
                <a:ext cx="11563643" cy="5176066"/>
              </a:xfrm>
            </p:spPr>
            <p:txBody>
              <a:bodyPr>
                <a:noAutofit/>
              </a:bodyPr>
              <a:lstStyle/>
              <a:p>
                <a:pPr marL="0" marR="0" indent="0" algn="just">
                  <a:spcBef>
                    <a:spcPts val="0"/>
                  </a:spcBef>
                  <a:spcAft>
                    <a:spcPts val="0"/>
                  </a:spcAft>
                  <a:buNone/>
                </a:pPr>
                <a:r>
                  <a:rPr lang="en-US" sz="2050" dirty="0">
                    <a:effectLst/>
                    <a:latin typeface="Times New Roman" panose="02020603050405020304" pitchFamily="18" charset="0"/>
                    <a:ea typeface="SimSun" panose="02010600030101010101" pitchFamily="2" charset="-122"/>
                    <a:cs typeface="Times New Roman" panose="02020603050405020304" pitchFamily="18" charset="0"/>
                  </a:rPr>
                  <a:t>Because maximum-margin hyperplane is defined by weight vector </a:t>
                </a:r>
                <a:r>
                  <a:rPr lang="en-US" sz="2050" i="1" dirty="0">
                    <a:effectLst/>
                    <a:latin typeface="Times New Roman" panose="02020603050405020304" pitchFamily="18" charset="0"/>
                    <a:ea typeface="SimSun" panose="02010600030101010101" pitchFamily="2" charset="-122"/>
                    <a:cs typeface="Times New Roman" panose="02020603050405020304" pitchFamily="18" charset="0"/>
                  </a:rPr>
                  <a:t>W</a:t>
                </a:r>
                <a:r>
                  <a:rPr lang="en-US" sz="2050" dirty="0">
                    <a:effectLst/>
                    <a:latin typeface="Times New Roman" panose="02020603050405020304" pitchFamily="18" charset="0"/>
                    <a:ea typeface="SimSun" panose="02010600030101010101" pitchFamily="2" charset="-122"/>
                    <a:cs typeface="Times New Roman" panose="02020603050405020304" pitchFamily="18" charset="0"/>
                  </a:rPr>
                  <a:t>, it is easy to recognize that the essence of constructing maximum-margin hyperplane is to solve the constrained optimization problem as follows:</a:t>
                </a: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func>
                        <m:funcPr>
                          <m:ctrlPr>
                            <a:rPr lang="en-US" sz="2050" i="1">
                              <a:effectLst/>
                              <a:latin typeface="Cambria Math" panose="02040503050406030204" pitchFamily="18" charset="0"/>
                              <a:ea typeface="SimSun" panose="02010600030101010101" pitchFamily="2" charset="-122"/>
                              <a:cs typeface="Times New Roman" panose="02020603050405020304" pitchFamily="18" charset="0"/>
                            </a:rPr>
                          </m:ctrlPr>
                        </m:funcPr>
                        <m:fName>
                          <m:limLow>
                            <m:limLowPr>
                              <m:ctrlPr>
                                <a:rPr lang="en-US" sz="2050" i="1">
                                  <a:effectLst/>
                                  <a:latin typeface="Cambria Math" panose="02040503050406030204" pitchFamily="18" charset="0"/>
                                  <a:ea typeface="SimSun" panose="02010600030101010101" pitchFamily="2" charset="-122"/>
                                  <a:cs typeface="Times New Roman" panose="02020603050405020304" pitchFamily="18" charset="0"/>
                                </a:rPr>
                              </m:ctrlPr>
                            </m:limLowPr>
                            <m:e>
                              <m:r>
                                <m:rPr>
                                  <m:sty m:val="p"/>
                                </m:rPr>
                                <a:rPr lang="en-US" sz="2050">
                                  <a:effectLst/>
                                  <a:latin typeface="Cambria Math" panose="02040503050406030204" pitchFamily="18" charset="0"/>
                                  <a:ea typeface="SimSun" panose="02010600030101010101" pitchFamily="2" charset="-122"/>
                                  <a:cs typeface="Times New Roman" panose="02020603050405020304" pitchFamily="18" charset="0"/>
                                </a:rPr>
                                <m:t>minimize</m:t>
                              </m:r>
                            </m:e>
                            <m:lim>
                              <m:r>
                                <a:rPr lang="en-US" sz="2050" i="1">
                                  <a:effectLst/>
                                  <a:latin typeface="Cambria Math" panose="02040503050406030204" pitchFamily="18" charset="0"/>
                                  <a:ea typeface="SimSun" panose="02010600030101010101" pitchFamily="2" charset="-122"/>
                                  <a:cs typeface="Times New Roman" panose="02020603050405020304" pitchFamily="18" charset="0"/>
                                </a:rPr>
                                <m:t>𝑊</m:t>
                              </m:r>
                              <m:r>
                                <a:rPr lang="en-US" sz="2050" i="1">
                                  <a:effectLst/>
                                  <a:latin typeface="Cambria Math" panose="02040503050406030204" pitchFamily="18" charset="0"/>
                                  <a:ea typeface="SimSun" panose="02010600030101010101" pitchFamily="2" charset="-122"/>
                                  <a:cs typeface="Times New Roman" panose="02020603050405020304" pitchFamily="18" charset="0"/>
                                </a:rPr>
                                <m:t>,</m:t>
                              </m:r>
                              <m:r>
                                <a:rPr lang="en-US" sz="2050" i="1">
                                  <a:effectLst/>
                                  <a:latin typeface="Cambria Math" panose="02040503050406030204" pitchFamily="18" charset="0"/>
                                  <a:ea typeface="SimSun" panose="02010600030101010101" pitchFamily="2" charset="-122"/>
                                  <a:cs typeface="Times New Roman" panose="02020603050405020304" pitchFamily="18" charset="0"/>
                                </a:rPr>
                                <m:t>𝑏</m:t>
                              </m:r>
                            </m:lim>
                          </m:limLow>
                        </m:fName>
                        <m:e>
                          <m:f>
                            <m:fPr>
                              <m:ctrlPr>
                                <a:rPr lang="en-US" sz="2050" i="1">
                                  <a:effectLst/>
                                  <a:latin typeface="Cambria Math" panose="02040503050406030204" pitchFamily="18" charset="0"/>
                                  <a:ea typeface="SimSun" panose="02010600030101010101" pitchFamily="2" charset="-122"/>
                                  <a:cs typeface="Times New Roman" panose="02020603050405020304" pitchFamily="18" charset="0"/>
                                </a:rPr>
                              </m:ctrlPr>
                            </m:fPr>
                            <m:num>
                              <m:r>
                                <a:rPr lang="en-US" sz="2050" i="1">
                                  <a:effectLst/>
                                  <a:latin typeface="Cambria Math" panose="02040503050406030204" pitchFamily="18" charset="0"/>
                                  <a:ea typeface="SimSun" panose="02010600030101010101" pitchFamily="2" charset="-122"/>
                                  <a:cs typeface="Times New Roman" panose="02020603050405020304" pitchFamily="18" charset="0"/>
                                </a:rPr>
                                <m:t>1</m:t>
                              </m:r>
                            </m:num>
                            <m:den>
                              <m:r>
                                <a:rPr lang="en-US" sz="2050" i="1">
                                  <a:effectLst/>
                                  <a:latin typeface="Cambria Math" panose="02040503050406030204" pitchFamily="18" charset="0"/>
                                  <a:ea typeface="SimSun" panose="02010600030101010101" pitchFamily="2" charset="-122"/>
                                  <a:cs typeface="Times New Roman" panose="02020603050405020304" pitchFamily="18" charset="0"/>
                                </a:rPr>
                                <m:t>2</m:t>
                              </m:r>
                            </m:den>
                          </m:f>
                          <m:sSup>
                            <m:sSupPr>
                              <m:ctrlPr>
                                <a:rPr lang="en-US" sz="2050" i="1">
                                  <a:effectLst/>
                                  <a:latin typeface="Cambria Math" panose="02040503050406030204" pitchFamily="18" charset="0"/>
                                  <a:ea typeface="SimSun" panose="02010600030101010101" pitchFamily="2" charset="-122"/>
                                  <a:cs typeface="Times New Roman" panose="02020603050405020304" pitchFamily="18" charset="0"/>
                                </a:rPr>
                              </m:ctrlPr>
                            </m:sSupPr>
                            <m:e>
                              <m:d>
                                <m:dPr>
                                  <m:begChr m:val="|"/>
                                  <m:endChr m:val="|"/>
                                  <m:ctrlPr>
                                    <a:rPr lang="en-US" sz="205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2050" i="1">
                                      <a:effectLst/>
                                      <a:latin typeface="Cambria Math" panose="02040503050406030204" pitchFamily="18" charset="0"/>
                                      <a:ea typeface="SimSun" panose="02010600030101010101" pitchFamily="2" charset="-122"/>
                                      <a:cs typeface="Times New Roman" panose="02020603050405020304" pitchFamily="18" charset="0"/>
                                    </a:rPr>
                                    <m:t>𝑊</m:t>
                                  </m:r>
                                </m:e>
                              </m:d>
                            </m:e>
                            <m:sup>
                              <m:r>
                                <a:rPr lang="en-US" sz="2050" i="1">
                                  <a:effectLst/>
                                  <a:latin typeface="Cambria Math" panose="02040503050406030204" pitchFamily="18" charset="0"/>
                                  <a:ea typeface="SimSun" panose="02010600030101010101" pitchFamily="2" charset="-122"/>
                                  <a:cs typeface="Times New Roman" panose="02020603050405020304" pitchFamily="18" charset="0"/>
                                </a:rPr>
                                <m:t>2</m:t>
                              </m:r>
                            </m:sup>
                          </m:sSup>
                        </m:e>
                      </m:func>
                      <m:r>
                        <a:rPr lang="en-US" sz="2050" i="1">
                          <a:effectLst/>
                          <a:latin typeface="Cambria Math" panose="02040503050406030204" pitchFamily="18" charset="0"/>
                          <a:ea typeface="SimSun" panose="02010600030101010101" pitchFamily="2" charset="-122"/>
                          <a:cs typeface="Times New Roman" panose="02020603050405020304" pitchFamily="18" charset="0"/>
                        </a:rPr>
                        <m:t> </m:t>
                      </m:r>
                      <m:r>
                        <m:rPr>
                          <m:sty m:val="p"/>
                        </m:rPr>
                        <a:rPr lang="en-US" sz="2050">
                          <a:effectLst/>
                          <a:latin typeface="Cambria Math" panose="02040503050406030204" pitchFamily="18" charset="0"/>
                          <a:ea typeface="SimSun" panose="02010600030101010101" pitchFamily="2" charset="-122"/>
                          <a:cs typeface="Times New Roman" panose="02020603050405020304" pitchFamily="18" charset="0"/>
                        </a:rPr>
                        <m:t>subject</m:t>
                      </m:r>
                      <m:r>
                        <a:rPr lang="en-US" sz="2050">
                          <a:effectLst/>
                          <a:latin typeface="Cambria Math" panose="02040503050406030204" pitchFamily="18" charset="0"/>
                          <a:ea typeface="SimSun" panose="02010600030101010101" pitchFamily="2" charset="-122"/>
                          <a:cs typeface="Times New Roman" panose="02020603050405020304" pitchFamily="18" charset="0"/>
                        </a:rPr>
                        <m:t> </m:t>
                      </m:r>
                      <m:r>
                        <m:rPr>
                          <m:sty m:val="p"/>
                        </m:rPr>
                        <a:rPr lang="en-US" sz="2050">
                          <a:effectLst/>
                          <a:latin typeface="Cambria Math" panose="02040503050406030204" pitchFamily="18" charset="0"/>
                          <a:ea typeface="SimSun" panose="02010600030101010101" pitchFamily="2" charset="-122"/>
                          <a:cs typeface="Times New Roman" panose="02020603050405020304" pitchFamily="18" charset="0"/>
                        </a:rPr>
                        <m:t>to</m:t>
                      </m:r>
                      <m:r>
                        <a:rPr lang="en-US" sz="2050" i="1">
                          <a:effectLst/>
                          <a:latin typeface="Cambria Math" panose="02040503050406030204" pitchFamily="18" charset="0"/>
                          <a:ea typeface="SimSun" panose="02010600030101010101" pitchFamily="2" charset="-122"/>
                          <a:cs typeface="Times New Roman" panose="02020603050405020304" pitchFamily="18" charset="0"/>
                        </a:rPr>
                        <m:t> </m:t>
                      </m:r>
                      <m:sSub>
                        <m:sSubPr>
                          <m:ctrlPr>
                            <a:rPr lang="en-US" sz="205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050" i="1">
                              <a:effectLst/>
                              <a:latin typeface="Cambria Math" panose="02040503050406030204" pitchFamily="18" charset="0"/>
                              <a:ea typeface="SimSun" panose="02010600030101010101" pitchFamily="2" charset="-122"/>
                              <a:cs typeface="Times New Roman" panose="02020603050405020304" pitchFamily="18" charset="0"/>
                            </a:rPr>
                            <m:t>𝑦</m:t>
                          </m:r>
                        </m:e>
                        <m:sub>
                          <m:r>
                            <a:rPr lang="en-US" sz="2050" i="1">
                              <a:effectLst/>
                              <a:latin typeface="Cambria Math" panose="02040503050406030204" pitchFamily="18" charset="0"/>
                              <a:ea typeface="SimSun" panose="02010600030101010101" pitchFamily="2" charset="-122"/>
                              <a:cs typeface="Times New Roman" panose="02020603050405020304" pitchFamily="18" charset="0"/>
                            </a:rPr>
                            <m:t>𝑖</m:t>
                          </m:r>
                        </m:sub>
                      </m:sSub>
                      <m:d>
                        <m:dPr>
                          <m:ctrlPr>
                            <a:rPr lang="en-US" sz="205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2050" i="1">
                              <a:effectLst/>
                              <a:latin typeface="Cambria Math" panose="02040503050406030204" pitchFamily="18" charset="0"/>
                              <a:ea typeface="SimSun" panose="02010600030101010101" pitchFamily="2" charset="-122"/>
                              <a:cs typeface="Times New Roman" panose="02020603050405020304" pitchFamily="18" charset="0"/>
                            </a:rPr>
                            <m:t>𝑊</m:t>
                          </m:r>
                          <m:r>
                            <a:rPr lang="en-US" sz="205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05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05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2050" i="1">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2050" i="1">
                              <a:effectLst/>
                              <a:latin typeface="Cambria Math" panose="02040503050406030204" pitchFamily="18" charset="0"/>
                              <a:ea typeface="SimSun" panose="02010600030101010101" pitchFamily="2" charset="-122"/>
                              <a:cs typeface="Times New Roman" panose="02020603050405020304" pitchFamily="18" charset="0"/>
                            </a:rPr>
                            <m:t>−</m:t>
                          </m:r>
                          <m:r>
                            <a:rPr lang="en-US" sz="2050" i="1">
                              <a:effectLst/>
                              <a:latin typeface="Cambria Math" panose="02040503050406030204" pitchFamily="18" charset="0"/>
                              <a:ea typeface="SimSun" panose="02010600030101010101" pitchFamily="2" charset="-122"/>
                              <a:cs typeface="Times New Roman" panose="02020603050405020304" pitchFamily="18" charset="0"/>
                            </a:rPr>
                            <m:t>𝑏</m:t>
                          </m:r>
                        </m:e>
                      </m:d>
                      <m:r>
                        <a:rPr lang="en-US" sz="2050" i="1">
                          <a:effectLst/>
                          <a:latin typeface="Cambria Math" panose="02040503050406030204" pitchFamily="18" charset="0"/>
                          <a:ea typeface="SimSun" panose="02010600030101010101" pitchFamily="2" charset="-122"/>
                          <a:cs typeface="Times New Roman" panose="02020603050405020304" pitchFamily="18" charset="0"/>
                        </a:rPr>
                        <m:t>≥1,∀</m:t>
                      </m:r>
                      <m:r>
                        <a:rPr lang="en-US" sz="2050" i="1">
                          <a:effectLst/>
                          <a:latin typeface="Cambria Math" panose="02040503050406030204" pitchFamily="18" charset="0"/>
                          <a:ea typeface="SimSun" panose="02010600030101010101" pitchFamily="2" charset="-122"/>
                          <a:cs typeface="Times New Roman" panose="02020603050405020304" pitchFamily="18" charset="0"/>
                        </a:rPr>
                        <m:t>𝑖</m:t>
                      </m:r>
                      <m:r>
                        <a:rPr lang="en-US" sz="2050" i="1">
                          <a:effectLst/>
                          <a:latin typeface="Cambria Math" panose="02040503050406030204" pitchFamily="18" charset="0"/>
                          <a:ea typeface="SimSun" panose="02010600030101010101" pitchFamily="2" charset="-122"/>
                          <a:cs typeface="Times New Roman" panose="02020603050405020304" pitchFamily="18" charset="0"/>
                        </a:rPr>
                        <m:t>=</m:t>
                      </m:r>
                      <m:acc>
                        <m:accPr>
                          <m:chr m:val="̅"/>
                          <m:ctrlPr>
                            <a:rPr lang="en-US" sz="2050" i="1">
                              <a:effectLst/>
                              <a:latin typeface="Cambria Math" panose="02040503050406030204" pitchFamily="18" charset="0"/>
                              <a:ea typeface="SimSun" panose="02010600030101010101" pitchFamily="2" charset="-122"/>
                              <a:cs typeface="Times New Roman" panose="02020603050405020304" pitchFamily="18" charset="0"/>
                            </a:rPr>
                          </m:ctrlPr>
                        </m:accPr>
                        <m:e>
                          <m:r>
                            <a:rPr lang="en-US" sz="2050" i="1">
                              <a:effectLst/>
                              <a:latin typeface="Cambria Math" panose="02040503050406030204" pitchFamily="18" charset="0"/>
                              <a:ea typeface="SimSun" panose="02010600030101010101" pitchFamily="2" charset="-122"/>
                              <a:cs typeface="Times New Roman" panose="02020603050405020304" pitchFamily="18" charset="0"/>
                            </a:rPr>
                            <m:t>1,</m:t>
                          </m:r>
                          <m:r>
                            <a:rPr lang="en-US" sz="2050" i="1">
                              <a:effectLst/>
                              <a:latin typeface="Cambria Math" panose="02040503050406030204" pitchFamily="18" charset="0"/>
                              <a:ea typeface="SimSun" panose="02010600030101010101" pitchFamily="2" charset="-122"/>
                              <a:cs typeface="Times New Roman" panose="02020603050405020304" pitchFamily="18" charset="0"/>
                            </a:rPr>
                            <m:t>𝑛</m:t>
                          </m:r>
                        </m:e>
                      </m:acc>
                    </m:oMath>
                  </m:oMathPara>
                </a14:m>
                <a:endParaRPr lang="en-US" sz="2050" dirty="0">
                  <a:effectLst/>
                  <a:latin typeface="Times New Roman" panose="02020603050405020304" pitchFamily="18" charset="0"/>
                  <a:ea typeface="SimSun" panose="02010600030101010101" pitchFamily="2" charset="-122"/>
                  <a:cs typeface="Times New Roman" panose="02020603050405020304" pitchFamily="18" charset="0"/>
                </a:endParaRPr>
              </a:p>
              <a:p>
                <a:pPr marL="0" marR="0" indent="0" algn="just">
                  <a:spcBef>
                    <a:spcPts val="0"/>
                  </a:spcBef>
                  <a:spcAft>
                    <a:spcPts val="0"/>
                  </a:spcAft>
                  <a:buNone/>
                </a:pPr>
                <a:r>
                  <a:rPr lang="en-US" sz="2050" dirty="0">
                    <a:effectLst/>
                    <a:latin typeface="Times New Roman" panose="02020603050405020304" pitchFamily="18" charset="0"/>
                    <a:ea typeface="SimSun" panose="02010600030101010101" pitchFamily="2" charset="-122"/>
                    <a:cs typeface="Times New Roman" panose="02020603050405020304" pitchFamily="18" charset="0"/>
                  </a:rPr>
                  <a:t>Where |</a:t>
                </a:r>
                <a:r>
                  <a:rPr lang="en-US" sz="2050" i="1" dirty="0">
                    <a:effectLst/>
                    <a:latin typeface="Times New Roman" panose="02020603050405020304" pitchFamily="18" charset="0"/>
                    <a:ea typeface="SimSun" panose="02010600030101010101" pitchFamily="2" charset="-122"/>
                    <a:cs typeface="Times New Roman" panose="02020603050405020304" pitchFamily="18" charset="0"/>
                  </a:rPr>
                  <a:t>W</a:t>
                </a:r>
                <a:r>
                  <a:rPr lang="en-US" sz="2050" dirty="0">
                    <a:effectLst/>
                    <a:latin typeface="Times New Roman" panose="02020603050405020304" pitchFamily="18" charset="0"/>
                    <a:ea typeface="SimSun" panose="02010600030101010101" pitchFamily="2" charset="-122"/>
                    <a:cs typeface="Times New Roman" panose="02020603050405020304" pitchFamily="18" charset="0"/>
                  </a:rPr>
                  <a:t>| is the length of weight vector </a:t>
                </a:r>
                <a:r>
                  <a:rPr lang="en-US" sz="2050" i="1" dirty="0">
                    <a:effectLst/>
                    <a:latin typeface="Times New Roman" panose="02020603050405020304" pitchFamily="18" charset="0"/>
                    <a:ea typeface="SimSun" panose="02010600030101010101" pitchFamily="2" charset="-122"/>
                    <a:cs typeface="Times New Roman" panose="02020603050405020304" pitchFamily="18" charset="0"/>
                  </a:rPr>
                  <a:t>W</a:t>
                </a:r>
                <a:r>
                  <a:rPr lang="en-US" sz="2050" dirty="0">
                    <a:effectLst/>
                    <a:latin typeface="Times New Roman" panose="02020603050405020304" pitchFamily="18" charset="0"/>
                    <a:ea typeface="SimSun" panose="02010600030101010101" pitchFamily="2" charset="-122"/>
                    <a:cs typeface="Times New Roman" panose="02020603050405020304" pitchFamily="18" charset="0"/>
                  </a:rPr>
                  <a:t> and </a:t>
                </a:r>
                <a14:m>
                  <m:oMath xmlns:m="http://schemas.openxmlformats.org/officeDocument/2006/math">
                    <m:sSub>
                      <m:sSubPr>
                        <m:ctrlPr>
                          <a:rPr lang="en-US" sz="205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050" i="1">
                            <a:effectLst/>
                            <a:latin typeface="Cambria Math" panose="02040503050406030204" pitchFamily="18" charset="0"/>
                            <a:ea typeface="SimSun" panose="02010600030101010101" pitchFamily="2" charset="-122"/>
                            <a:cs typeface="Times New Roman" panose="02020603050405020304" pitchFamily="18" charset="0"/>
                          </a:rPr>
                          <m:t>𝑦</m:t>
                        </m:r>
                      </m:e>
                      <m:sub>
                        <m:r>
                          <a:rPr lang="en-US" sz="2050" i="1">
                            <a:effectLst/>
                            <a:latin typeface="Cambria Math" panose="02040503050406030204" pitchFamily="18" charset="0"/>
                            <a:ea typeface="SimSun" panose="02010600030101010101" pitchFamily="2" charset="-122"/>
                            <a:cs typeface="Times New Roman" panose="02020603050405020304" pitchFamily="18" charset="0"/>
                          </a:rPr>
                          <m:t>𝑖</m:t>
                        </m:r>
                      </m:sub>
                    </m:sSub>
                    <m:d>
                      <m:dPr>
                        <m:ctrlPr>
                          <a:rPr lang="en-US" sz="205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2050" i="1">
                            <a:effectLst/>
                            <a:latin typeface="Cambria Math" panose="02040503050406030204" pitchFamily="18" charset="0"/>
                            <a:ea typeface="SimSun" panose="02010600030101010101" pitchFamily="2" charset="-122"/>
                            <a:cs typeface="Times New Roman" panose="02020603050405020304" pitchFamily="18" charset="0"/>
                          </a:rPr>
                          <m:t>𝑊</m:t>
                        </m:r>
                        <m:r>
                          <a:rPr lang="en-US" sz="205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05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05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2050" i="1">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2050" i="1">
                            <a:effectLst/>
                            <a:latin typeface="Cambria Math" panose="02040503050406030204" pitchFamily="18" charset="0"/>
                            <a:ea typeface="SimSun" panose="02010600030101010101" pitchFamily="2" charset="-122"/>
                            <a:cs typeface="Times New Roman" panose="02020603050405020304" pitchFamily="18" charset="0"/>
                          </a:rPr>
                          <m:t>−</m:t>
                        </m:r>
                        <m:r>
                          <a:rPr lang="en-US" sz="2050" i="1">
                            <a:effectLst/>
                            <a:latin typeface="Cambria Math" panose="02040503050406030204" pitchFamily="18" charset="0"/>
                            <a:ea typeface="SimSun" panose="02010600030101010101" pitchFamily="2" charset="-122"/>
                            <a:cs typeface="Times New Roman" panose="02020603050405020304" pitchFamily="18" charset="0"/>
                          </a:rPr>
                          <m:t>𝑏</m:t>
                        </m:r>
                      </m:e>
                    </m:d>
                    <m:r>
                      <a:rPr lang="en-US" sz="2050" i="1">
                        <a:effectLst/>
                        <a:latin typeface="Cambria Math" panose="02040503050406030204" pitchFamily="18" charset="0"/>
                        <a:ea typeface="SimSun" panose="02010600030101010101" pitchFamily="2" charset="-122"/>
                        <a:cs typeface="Times New Roman" panose="02020603050405020304" pitchFamily="18" charset="0"/>
                      </a:rPr>
                      <m:t>≥1</m:t>
                    </m:r>
                  </m:oMath>
                </a14:m>
                <a:r>
                  <a:rPr lang="en-US" sz="2050" dirty="0">
                    <a:effectLst/>
                    <a:latin typeface="Times New Roman" panose="02020603050405020304" pitchFamily="18" charset="0"/>
                    <a:ea typeface="SimSun" panose="02010600030101010101" pitchFamily="2" charset="-122"/>
                    <a:cs typeface="Times New Roman" panose="02020603050405020304" pitchFamily="18" charset="0"/>
                  </a:rPr>
                  <a:t> is the classification constraint specified by equation 1.3. The reason of minimizing </a:t>
                </a:r>
                <a14:m>
                  <m:oMath xmlns:m="http://schemas.openxmlformats.org/officeDocument/2006/math">
                    <m:f>
                      <m:fPr>
                        <m:ctrlPr>
                          <a:rPr lang="en-US" sz="2050" i="1">
                            <a:effectLst/>
                            <a:latin typeface="Cambria Math" panose="02040503050406030204" pitchFamily="18" charset="0"/>
                            <a:ea typeface="SimSun" panose="02010600030101010101" pitchFamily="2" charset="-122"/>
                            <a:cs typeface="Times New Roman" panose="02020603050405020304" pitchFamily="18" charset="0"/>
                          </a:rPr>
                        </m:ctrlPr>
                      </m:fPr>
                      <m:num>
                        <m:r>
                          <a:rPr lang="en-US" sz="2050" i="1">
                            <a:effectLst/>
                            <a:latin typeface="Cambria Math" panose="02040503050406030204" pitchFamily="18" charset="0"/>
                            <a:ea typeface="SimSun" panose="02010600030101010101" pitchFamily="2" charset="-122"/>
                            <a:cs typeface="Times New Roman" panose="02020603050405020304" pitchFamily="18" charset="0"/>
                          </a:rPr>
                          <m:t>1</m:t>
                        </m:r>
                      </m:num>
                      <m:den>
                        <m:r>
                          <a:rPr lang="en-US" sz="2050" i="1">
                            <a:effectLst/>
                            <a:latin typeface="Cambria Math" panose="02040503050406030204" pitchFamily="18" charset="0"/>
                            <a:ea typeface="SimSun" panose="02010600030101010101" pitchFamily="2" charset="-122"/>
                            <a:cs typeface="Times New Roman" panose="02020603050405020304" pitchFamily="18" charset="0"/>
                          </a:rPr>
                          <m:t>2</m:t>
                        </m:r>
                      </m:den>
                    </m:f>
                    <m:sSup>
                      <m:sSupPr>
                        <m:ctrlPr>
                          <a:rPr lang="en-US" sz="2050" i="1">
                            <a:effectLst/>
                            <a:latin typeface="Cambria Math" panose="02040503050406030204" pitchFamily="18" charset="0"/>
                            <a:ea typeface="SimSun" panose="02010600030101010101" pitchFamily="2" charset="-122"/>
                            <a:cs typeface="Times New Roman" panose="02020603050405020304" pitchFamily="18" charset="0"/>
                          </a:rPr>
                        </m:ctrlPr>
                      </m:sSupPr>
                      <m:e>
                        <m:d>
                          <m:dPr>
                            <m:begChr m:val="|"/>
                            <m:endChr m:val="|"/>
                            <m:ctrlPr>
                              <a:rPr lang="en-US" sz="205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2050" i="1">
                                <a:effectLst/>
                                <a:latin typeface="Cambria Math" panose="02040503050406030204" pitchFamily="18" charset="0"/>
                                <a:ea typeface="SimSun" panose="02010600030101010101" pitchFamily="2" charset="-122"/>
                                <a:cs typeface="Times New Roman" panose="02020603050405020304" pitchFamily="18" charset="0"/>
                              </a:rPr>
                              <m:t>𝑊</m:t>
                            </m:r>
                          </m:e>
                        </m:d>
                      </m:e>
                      <m:sup>
                        <m:r>
                          <a:rPr lang="en-US" sz="2050" i="1">
                            <a:effectLst/>
                            <a:latin typeface="Cambria Math" panose="02040503050406030204" pitchFamily="18" charset="0"/>
                            <a:ea typeface="SimSun" panose="02010600030101010101" pitchFamily="2" charset="-122"/>
                            <a:cs typeface="Times New Roman" panose="02020603050405020304" pitchFamily="18" charset="0"/>
                          </a:rPr>
                          <m:t>2</m:t>
                        </m:r>
                      </m:sup>
                    </m:sSup>
                  </m:oMath>
                </a14:m>
                <a:r>
                  <a:rPr lang="en-US" sz="2050" dirty="0">
                    <a:effectLst/>
                    <a:latin typeface="Times New Roman" panose="02020603050405020304" pitchFamily="18" charset="0"/>
                    <a:ea typeface="SimSun" panose="02010600030101010101" pitchFamily="2" charset="-122"/>
                    <a:cs typeface="Times New Roman" panose="02020603050405020304" pitchFamily="18" charset="0"/>
                  </a:rPr>
                  <a:t> is that distance between two parallel hyperplanes is </a:t>
                </a:r>
                <a14:m>
                  <m:oMath xmlns:m="http://schemas.openxmlformats.org/officeDocument/2006/math">
                    <m:f>
                      <m:fPr>
                        <m:ctrlPr>
                          <a:rPr lang="en-US" sz="2050" i="1">
                            <a:effectLst/>
                            <a:latin typeface="Cambria Math" panose="02040503050406030204" pitchFamily="18" charset="0"/>
                            <a:ea typeface="SimSun" panose="02010600030101010101" pitchFamily="2" charset="-122"/>
                            <a:cs typeface="Times New Roman" panose="02020603050405020304" pitchFamily="18" charset="0"/>
                          </a:rPr>
                        </m:ctrlPr>
                      </m:fPr>
                      <m:num>
                        <m:r>
                          <a:rPr lang="en-US" sz="2050" i="1">
                            <a:effectLst/>
                            <a:latin typeface="Cambria Math" panose="02040503050406030204" pitchFamily="18" charset="0"/>
                            <a:ea typeface="SimSun" panose="02010600030101010101" pitchFamily="2" charset="-122"/>
                            <a:cs typeface="Times New Roman" panose="02020603050405020304" pitchFamily="18" charset="0"/>
                          </a:rPr>
                          <m:t>2</m:t>
                        </m:r>
                      </m:num>
                      <m:den>
                        <m:d>
                          <m:dPr>
                            <m:begChr m:val="|"/>
                            <m:endChr m:val="|"/>
                            <m:ctrlPr>
                              <a:rPr lang="en-US" sz="205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2050" i="1">
                                <a:effectLst/>
                                <a:latin typeface="Cambria Math" panose="02040503050406030204" pitchFamily="18" charset="0"/>
                                <a:ea typeface="SimSun" panose="02010600030101010101" pitchFamily="2" charset="-122"/>
                                <a:cs typeface="Times New Roman" panose="02020603050405020304" pitchFamily="18" charset="0"/>
                              </a:rPr>
                              <m:t>𝑊</m:t>
                            </m:r>
                          </m:e>
                        </m:d>
                      </m:den>
                    </m:f>
                  </m:oMath>
                </a14:m>
                <a:r>
                  <a:rPr lang="en-US" sz="2050" dirty="0">
                    <a:effectLst/>
                    <a:latin typeface="Times New Roman" panose="02020603050405020304" pitchFamily="18" charset="0"/>
                    <a:ea typeface="SimSun" panose="02010600030101010101" pitchFamily="2" charset="-122"/>
                    <a:cs typeface="Times New Roman" panose="02020603050405020304" pitchFamily="18" charset="0"/>
                  </a:rPr>
                  <a:t> and we need to maximize such distance in order to maximize the margin for maximum-margin hyperplane. Then maximizing </a:t>
                </a:r>
                <a14:m>
                  <m:oMath xmlns:m="http://schemas.openxmlformats.org/officeDocument/2006/math">
                    <m:f>
                      <m:fPr>
                        <m:ctrlPr>
                          <a:rPr lang="en-US" sz="2050" i="1">
                            <a:effectLst/>
                            <a:latin typeface="Cambria Math" panose="02040503050406030204" pitchFamily="18" charset="0"/>
                            <a:ea typeface="SimSun" panose="02010600030101010101" pitchFamily="2" charset="-122"/>
                            <a:cs typeface="Times New Roman" panose="02020603050405020304" pitchFamily="18" charset="0"/>
                          </a:rPr>
                        </m:ctrlPr>
                      </m:fPr>
                      <m:num>
                        <m:r>
                          <a:rPr lang="en-US" sz="2050" i="1">
                            <a:effectLst/>
                            <a:latin typeface="Cambria Math" panose="02040503050406030204" pitchFamily="18" charset="0"/>
                            <a:ea typeface="SimSun" panose="02010600030101010101" pitchFamily="2" charset="-122"/>
                            <a:cs typeface="Times New Roman" panose="02020603050405020304" pitchFamily="18" charset="0"/>
                          </a:rPr>
                          <m:t>2</m:t>
                        </m:r>
                      </m:num>
                      <m:den>
                        <m:d>
                          <m:dPr>
                            <m:begChr m:val="|"/>
                            <m:endChr m:val="|"/>
                            <m:ctrlPr>
                              <a:rPr lang="en-US" sz="205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2050" i="1">
                                <a:effectLst/>
                                <a:latin typeface="Cambria Math" panose="02040503050406030204" pitchFamily="18" charset="0"/>
                                <a:ea typeface="SimSun" panose="02010600030101010101" pitchFamily="2" charset="-122"/>
                                <a:cs typeface="Times New Roman" panose="02020603050405020304" pitchFamily="18" charset="0"/>
                              </a:rPr>
                              <m:t>𝑊</m:t>
                            </m:r>
                          </m:e>
                        </m:d>
                      </m:den>
                    </m:f>
                  </m:oMath>
                </a14:m>
                <a:r>
                  <a:rPr lang="en-US" sz="2050" dirty="0">
                    <a:effectLst/>
                    <a:latin typeface="Times New Roman" panose="02020603050405020304" pitchFamily="18" charset="0"/>
                    <a:ea typeface="SimSun" panose="02010600030101010101" pitchFamily="2" charset="-122"/>
                    <a:cs typeface="Times New Roman" panose="02020603050405020304" pitchFamily="18" charset="0"/>
                  </a:rPr>
                  <a:t> is to minimize </a:t>
                </a:r>
                <a14:m>
                  <m:oMath xmlns:m="http://schemas.openxmlformats.org/officeDocument/2006/math">
                    <m:f>
                      <m:fPr>
                        <m:ctrlPr>
                          <a:rPr lang="en-US" sz="2050" i="1">
                            <a:effectLst/>
                            <a:latin typeface="Cambria Math" panose="02040503050406030204" pitchFamily="18" charset="0"/>
                            <a:ea typeface="SimSun" panose="02010600030101010101" pitchFamily="2" charset="-122"/>
                            <a:cs typeface="Times New Roman" panose="02020603050405020304" pitchFamily="18" charset="0"/>
                          </a:rPr>
                        </m:ctrlPr>
                      </m:fPr>
                      <m:num>
                        <m:r>
                          <a:rPr lang="en-US" sz="2050" i="1">
                            <a:effectLst/>
                            <a:latin typeface="Cambria Math" panose="02040503050406030204" pitchFamily="18" charset="0"/>
                            <a:ea typeface="SimSun" panose="02010600030101010101" pitchFamily="2" charset="-122"/>
                            <a:cs typeface="Times New Roman" panose="02020603050405020304" pitchFamily="18" charset="0"/>
                          </a:rPr>
                          <m:t>1</m:t>
                        </m:r>
                      </m:num>
                      <m:den>
                        <m:r>
                          <a:rPr lang="en-US" sz="2050" i="1">
                            <a:effectLst/>
                            <a:latin typeface="Cambria Math" panose="02040503050406030204" pitchFamily="18" charset="0"/>
                            <a:ea typeface="SimSun" panose="02010600030101010101" pitchFamily="2" charset="-122"/>
                            <a:cs typeface="Times New Roman" panose="02020603050405020304" pitchFamily="18" charset="0"/>
                          </a:rPr>
                          <m:t>2</m:t>
                        </m:r>
                      </m:den>
                    </m:f>
                    <m:d>
                      <m:dPr>
                        <m:begChr m:val="|"/>
                        <m:endChr m:val="|"/>
                        <m:ctrlPr>
                          <a:rPr lang="en-US" sz="205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2050" i="1">
                            <a:effectLst/>
                            <a:latin typeface="Cambria Math" panose="02040503050406030204" pitchFamily="18" charset="0"/>
                            <a:ea typeface="SimSun" panose="02010600030101010101" pitchFamily="2" charset="-122"/>
                            <a:cs typeface="Times New Roman" panose="02020603050405020304" pitchFamily="18" charset="0"/>
                          </a:rPr>
                          <m:t>𝑊</m:t>
                        </m:r>
                      </m:e>
                    </m:d>
                  </m:oMath>
                </a14:m>
                <a:r>
                  <a:rPr lang="en-US" sz="2050" dirty="0">
                    <a:effectLst/>
                    <a:latin typeface="Times New Roman" panose="02020603050405020304" pitchFamily="18" charset="0"/>
                    <a:ea typeface="SimSun" panose="02010600030101010101" pitchFamily="2" charset="-122"/>
                    <a:cs typeface="Times New Roman" panose="02020603050405020304" pitchFamily="18" charset="0"/>
                  </a:rPr>
                  <a:t>. Because it is complex to compute the length |</a:t>
                </a:r>
                <a:r>
                  <a:rPr lang="en-US" sz="2050" i="1" dirty="0">
                    <a:effectLst/>
                    <a:latin typeface="Times New Roman" panose="02020603050405020304" pitchFamily="18" charset="0"/>
                    <a:ea typeface="SimSun" panose="02010600030101010101" pitchFamily="2" charset="-122"/>
                    <a:cs typeface="Times New Roman" panose="02020603050405020304" pitchFamily="18" charset="0"/>
                  </a:rPr>
                  <a:t>W</a:t>
                </a:r>
                <a:r>
                  <a:rPr lang="en-US" sz="2050" dirty="0">
                    <a:effectLst/>
                    <a:latin typeface="Times New Roman" panose="02020603050405020304" pitchFamily="18" charset="0"/>
                    <a:ea typeface="SimSun" panose="02010600030101010101" pitchFamily="2" charset="-122"/>
                    <a:cs typeface="Times New Roman" panose="02020603050405020304" pitchFamily="18" charset="0"/>
                  </a:rPr>
                  <a:t>|, we substitute </a:t>
                </a:r>
                <a14:m>
                  <m:oMath xmlns:m="http://schemas.openxmlformats.org/officeDocument/2006/math">
                    <m:f>
                      <m:fPr>
                        <m:ctrlPr>
                          <a:rPr lang="en-US" sz="2050" i="1">
                            <a:effectLst/>
                            <a:latin typeface="Cambria Math" panose="02040503050406030204" pitchFamily="18" charset="0"/>
                            <a:ea typeface="SimSun" panose="02010600030101010101" pitchFamily="2" charset="-122"/>
                            <a:cs typeface="Times New Roman" panose="02020603050405020304" pitchFamily="18" charset="0"/>
                          </a:rPr>
                        </m:ctrlPr>
                      </m:fPr>
                      <m:num>
                        <m:r>
                          <a:rPr lang="en-US" sz="2050" i="1">
                            <a:effectLst/>
                            <a:latin typeface="Cambria Math" panose="02040503050406030204" pitchFamily="18" charset="0"/>
                            <a:ea typeface="SimSun" panose="02010600030101010101" pitchFamily="2" charset="-122"/>
                            <a:cs typeface="Times New Roman" panose="02020603050405020304" pitchFamily="18" charset="0"/>
                          </a:rPr>
                          <m:t>1</m:t>
                        </m:r>
                      </m:num>
                      <m:den>
                        <m:r>
                          <a:rPr lang="en-US" sz="2050" i="1">
                            <a:effectLst/>
                            <a:latin typeface="Cambria Math" panose="02040503050406030204" pitchFamily="18" charset="0"/>
                            <a:ea typeface="SimSun" panose="02010600030101010101" pitchFamily="2" charset="-122"/>
                            <a:cs typeface="Times New Roman" panose="02020603050405020304" pitchFamily="18" charset="0"/>
                          </a:rPr>
                          <m:t>2</m:t>
                        </m:r>
                      </m:den>
                    </m:f>
                    <m:sSup>
                      <m:sSupPr>
                        <m:ctrlPr>
                          <a:rPr lang="en-US" sz="2050" i="1">
                            <a:effectLst/>
                            <a:latin typeface="Cambria Math" panose="02040503050406030204" pitchFamily="18" charset="0"/>
                            <a:ea typeface="SimSun" panose="02010600030101010101" pitchFamily="2" charset="-122"/>
                            <a:cs typeface="Times New Roman" panose="02020603050405020304" pitchFamily="18" charset="0"/>
                          </a:rPr>
                        </m:ctrlPr>
                      </m:sSupPr>
                      <m:e>
                        <m:d>
                          <m:dPr>
                            <m:begChr m:val="|"/>
                            <m:endChr m:val="|"/>
                            <m:ctrlPr>
                              <a:rPr lang="en-US" sz="205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2050" i="1">
                                <a:effectLst/>
                                <a:latin typeface="Cambria Math" panose="02040503050406030204" pitchFamily="18" charset="0"/>
                                <a:ea typeface="SimSun" panose="02010600030101010101" pitchFamily="2" charset="-122"/>
                                <a:cs typeface="Times New Roman" panose="02020603050405020304" pitchFamily="18" charset="0"/>
                              </a:rPr>
                              <m:t>𝑊</m:t>
                            </m:r>
                          </m:e>
                        </m:d>
                      </m:e>
                      <m:sup>
                        <m:r>
                          <a:rPr lang="en-US" sz="2050" i="1">
                            <a:effectLst/>
                            <a:latin typeface="Cambria Math" panose="02040503050406030204" pitchFamily="18" charset="0"/>
                            <a:ea typeface="SimSun" panose="02010600030101010101" pitchFamily="2" charset="-122"/>
                            <a:cs typeface="Times New Roman" panose="02020603050405020304" pitchFamily="18" charset="0"/>
                          </a:rPr>
                          <m:t>2</m:t>
                        </m:r>
                      </m:sup>
                    </m:sSup>
                  </m:oMath>
                </a14:m>
                <a:r>
                  <a:rPr lang="en-US" sz="2050" dirty="0">
                    <a:effectLst/>
                    <a:latin typeface="Times New Roman" panose="02020603050405020304" pitchFamily="18" charset="0"/>
                    <a:ea typeface="SimSun" panose="02010600030101010101" pitchFamily="2" charset="-122"/>
                    <a:cs typeface="Times New Roman" panose="02020603050405020304" pitchFamily="18" charset="0"/>
                  </a:rPr>
                  <a:t> for </a:t>
                </a:r>
                <a14:m>
                  <m:oMath xmlns:m="http://schemas.openxmlformats.org/officeDocument/2006/math">
                    <m:f>
                      <m:fPr>
                        <m:ctrlPr>
                          <a:rPr lang="en-US" sz="2050" i="1">
                            <a:effectLst/>
                            <a:latin typeface="Cambria Math" panose="02040503050406030204" pitchFamily="18" charset="0"/>
                            <a:ea typeface="SimSun" panose="02010600030101010101" pitchFamily="2" charset="-122"/>
                            <a:cs typeface="Times New Roman" panose="02020603050405020304" pitchFamily="18" charset="0"/>
                          </a:rPr>
                        </m:ctrlPr>
                      </m:fPr>
                      <m:num>
                        <m:r>
                          <a:rPr lang="en-US" sz="2050" i="1">
                            <a:effectLst/>
                            <a:latin typeface="Cambria Math" panose="02040503050406030204" pitchFamily="18" charset="0"/>
                            <a:ea typeface="SimSun" panose="02010600030101010101" pitchFamily="2" charset="-122"/>
                            <a:cs typeface="Times New Roman" panose="02020603050405020304" pitchFamily="18" charset="0"/>
                          </a:rPr>
                          <m:t>1</m:t>
                        </m:r>
                      </m:num>
                      <m:den>
                        <m:r>
                          <a:rPr lang="en-US" sz="2050" i="1">
                            <a:effectLst/>
                            <a:latin typeface="Cambria Math" panose="02040503050406030204" pitchFamily="18" charset="0"/>
                            <a:ea typeface="SimSun" panose="02010600030101010101" pitchFamily="2" charset="-122"/>
                            <a:cs typeface="Times New Roman" panose="02020603050405020304" pitchFamily="18" charset="0"/>
                          </a:rPr>
                          <m:t>2</m:t>
                        </m:r>
                      </m:den>
                    </m:f>
                    <m:d>
                      <m:dPr>
                        <m:begChr m:val="|"/>
                        <m:endChr m:val="|"/>
                        <m:ctrlPr>
                          <a:rPr lang="en-US" sz="205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2050" i="1">
                            <a:effectLst/>
                            <a:latin typeface="Cambria Math" panose="02040503050406030204" pitchFamily="18" charset="0"/>
                            <a:ea typeface="SimSun" panose="02010600030101010101" pitchFamily="2" charset="-122"/>
                            <a:cs typeface="Times New Roman" panose="02020603050405020304" pitchFamily="18" charset="0"/>
                          </a:rPr>
                          <m:t>𝑊</m:t>
                        </m:r>
                      </m:e>
                    </m:d>
                  </m:oMath>
                </a14:m>
                <a:r>
                  <a:rPr lang="en-US" sz="2050" dirty="0">
                    <a:effectLst/>
                    <a:latin typeface="Times New Roman" panose="02020603050405020304" pitchFamily="18" charset="0"/>
                    <a:ea typeface="SimSun" panose="02010600030101010101" pitchFamily="2" charset="-122"/>
                    <a:cs typeface="Times New Roman" panose="02020603050405020304" pitchFamily="18" charset="0"/>
                  </a:rPr>
                  <a:t> when </a:t>
                </a:r>
                <a14:m>
                  <m:oMath xmlns:m="http://schemas.openxmlformats.org/officeDocument/2006/math">
                    <m:sSup>
                      <m:sSupPr>
                        <m:ctrlPr>
                          <a:rPr lang="en-US" sz="2050" i="1">
                            <a:effectLst/>
                            <a:latin typeface="Cambria Math" panose="02040503050406030204" pitchFamily="18" charset="0"/>
                            <a:ea typeface="SimSun" panose="02010600030101010101" pitchFamily="2" charset="-122"/>
                            <a:cs typeface="Times New Roman" panose="02020603050405020304" pitchFamily="18" charset="0"/>
                          </a:rPr>
                        </m:ctrlPr>
                      </m:sSupPr>
                      <m:e>
                        <m:d>
                          <m:dPr>
                            <m:begChr m:val="|"/>
                            <m:endChr m:val="|"/>
                            <m:ctrlPr>
                              <a:rPr lang="en-US" sz="205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2050" i="1">
                                <a:effectLst/>
                                <a:latin typeface="Cambria Math" panose="02040503050406030204" pitchFamily="18" charset="0"/>
                                <a:ea typeface="SimSun" panose="02010600030101010101" pitchFamily="2" charset="-122"/>
                                <a:cs typeface="Times New Roman" panose="02020603050405020304" pitchFamily="18" charset="0"/>
                              </a:rPr>
                              <m:t>𝑊</m:t>
                            </m:r>
                          </m:e>
                        </m:d>
                      </m:e>
                      <m:sup>
                        <m:r>
                          <a:rPr lang="en-US" sz="2050" i="1">
                            <a:effectLst/>
                            <a:latin typeface="Cambria Math" panose="02040503050406030204" pitchFamily="18" charset="0"/>
                            <a:ea typeface="SimSun" panose="02010600030101010101" pitchFamily="2" charset="-122"/>
                            <a:cs typeface="Times New Roman" panose="02020603050405020304" pitchFamily="18" charset="0"/>
                          </a:rPr>
                          <m:t>2</m:t>
                        </m:r>
                      </m:sup>
                    </m:sSup>
                  </m:oMath>
                </a14:m>
                <a:r>
                  <a:rPr lang="en-US" sz="2050" dirty="0">
                    <a:effectLst/>
                    <a:latin typeface="Times New Roman" panose="02020603050405020304" pitchFamily="18" charset="0"/>
                    <a:ea typeface="SimSun" panose="02010600030101010101" pitchFamily="2" charset="-122"/>
                    <a:cs typeface="Times New Roman" panose="02020603050405020304" pitchFamily="18" charset="0"/>
                  </a:rPr>
                  <a:t> is equal to the scalar product </a:t>
                </a:r>
                <a14:m>
                  <m:oMath xmlns:m="http://schemas.openxmlformats.org/officeDocument/2006/math">
                    <m:r>
                      <a:rPr lang="en-US" sz="2050" i="1">
                        <a:effectLst/>
                        <a:latin typeface="Cambria Math" panose="02040503050406030204" pitchFamily="18" charset="0"/>
                        <a:ea typeface="SimSun" panose="02010600030101010101" pitchFamily="2" charset="-122"/>
                        <a:cs typeface="Times New Roman" panose="02020603050405020304" pitchFamily="18" charset="0"/>
                      </a:rPr>
                      <m:t>𝑊</m:t>
                    </m:r>
                    <m:r>
                      <a:rPr lang="en-US" sz="2050" i="1">
                        <a:effectLst/>
                        <a:latin typeface="Cambria Math" panose="02040503050406030204" pitchFamily="18" charset="0"/>
                        <a:ea typeface="SimSun" panose="02010600030101010101" pitchFamily="2" charset="-122"/>
                        <a:cs typeface="Times New Roman" panose="02020603050405020304" pitchFamily="18" charset="0"/>
                      </a:rPr>
                      <m:t>∘</m:t>
                    </m:r>
                    <m:r>
                      <a:rPr lang="en-US" sz="2050" i="1">
                        <a:effectLst/>
                        <a:latin typeface="Cambria Math" panose="02040503050406030204" pitchFamily="18" charset="0"/>
                        <a:ea typeface="SimSun" panose="02010600030101010101" pitchFamily="2" charset="-122"/>
                        <a:cs typeface="Times New Roman" panose="02020603050405020304" pitchFamily="18" charset="0"/>
                      </a:rPr>
                      <m:t>𝑊</m:t>
                    </m:r>
                  </m:oMath>
                </a14:m>
                <a:r>
                  <a:rPr lang="en-US" sz="2050" dirty="0">
                    <a:effectLst/>
                    <a:latin typeface="Times New Roman" panose="02020603050405020304" pitchFamily="18" charset="0"/>
                    <a:ea typeface="SimSun" panose="02010600030101010101" pitchFamily="2" charset="-122"/>
                    <a:cs typeface="Times New Roman" panose="02020603050405020304" pitchFamily="18" charset="0"/>
                  </a:rPr>
                  <a:t> as follows:</a:t>
                </a: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sSup>
                        <m:sSupPr>
                          <m:ctrlPr>
                            <a:rPr lang="en-US" sz="2050" i="1">
                              <a:effectLst/>
                              <a:latin typeface="Cambria Math" panose="02040503050406030204" pitchFamily="18" charset="0"/>
                              <a:ea typeface="SimSun" panose="02010600030101010101" pitchFamily="2" charset="-122"/>
                              <a:cs typeface="Times New Roman" panose="02020603050405020304" pitchFamily="18" charset="0"/>
                            </a:rPr>
                          </m:ctrlPr>
                        </m:sSupPr>
                        <m:e>
                          <m:d>
                            <m:dPr>
                              <m:begChr m:val="|"/>
                              <m:endChr m:val="|"/>
                              <m:ctrlPr>
                                <a:rPr lang="en-US" sz="205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2050" i="1">
                                  <a:effectLst/>
                                  <a:latin typeface="Cambria Math" panose="02040503050406030204" pitchFamily="18" charset="0"/>
                                  <a:ea typeface="SimSun" panose="02010600030101010101" pitchFamily="2" charset="-122"/>
                                  <a:cs typeface="Times New Roman" panose="02020603050405020304" pitchFamily="18" charset="0"/>
                                </a:rPr>
                                <m:t>𝑊</m:t>
                              </m:r>
                            </m:e>
                          </m:d>
                        </m:e>
                        <m:sup>
                          <m:r>
                            <a:rPr lang="en-US" sz="2050" i="1">
                              <a:effectLst/>
                              <a:latin typeface="Cambria Math" panose="02040503050406030204" pitchFamily="18" charset="0"/>
                              <a:ea typeface="SimSun" panose="02010600030101010101" pitchFamily="2" charset="-122"/>
                              <a:cs typeface="Times New Roman" panose="02020603050405020304" pitchFamily="18" charset="0"/>
                            </a:rPr>
                            <m:t>2</m:t>
                          </m:r>
                        </m:sup>
                      </m:sSup>
                      <m:r>
                        <a:rPr lang="en-US" sz="2050" i="1">
                          <a:effectLst/>
                          <a:latin typeface="Cambria Math" panose="02040503050406030204" pitchFamily="18" charset="0"/>
                          <a:ea typeface="SimSun" panose="02010600030101010101" pitchFamily="2" charset="-122"/>
                          <a:cs typeface="Times New Roman" panose="02020603050405020304" pitchFamily="18" charset="0"/>
                        </a:rPr>
                        <m:t>=</m:t>
                      </m:r>
                      <m:sSup>
                        <m:sSupPr>
                          <m:ctrlPr>
                            <a:rPr lang="en-US" sz="2050" i="1">
                              <a:effectLst/>
                              <a:latin typeface="Cambria Math" panose="02040503050406030204" pitchFamily="18" charset="0"/>
                              <a:ea typeface="SimSun" panose="02010600030101010101" pitchFamily="2" charset="-122"/>
                              <a:cs typeface="Times New Roman" panose="02020603050405020304" pitchFamily="18" charset="0"/>
                            </a:rPr>
                          </m:ctrlPr>
                        </m:sSupPr>
                        <m:e>
                          <m:d>
                            <m:dPr>
                              <m:begChr m:val="‖"/>
                              <m:endChr m:val="‖"/>
                              <m:ctrlPr>
                                <a:rPr lang="en-US" sz="205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2050" i="1">
                                  <a:effectLst/>
                                  <a:latin typeface="Cambria Math" panose="02040503050406030204" pitchFamily="18" charset="0"/>
                                  <a:ea typeface="SimSun" panose="02010600030101010101" pitchFamily="2" charset="-122"/>
                                  <a:cs typeface="Times New Roman" panose="02020603050405020304" pitchFamily="18" charset="0"/>
                                </a:rPr>
                                <m:t>𝑊</m:t>
                              </m:r>
                            </m:e>
                          </m:d>
                        </m:e>
                        <m:sup>
                          <m:r>
                            <a:rPr lang="en-US" sz="2050" i="1">
                              <a:effectLst/>
                              <a:latin typeface="Cambria Math" panose="02040503050406030204" pitchFamily="18" charset="0"/>
                              <a:ea typeface="SimSun" panose="02010600030101010101" pitchFamily="2" charset="-122"/>
                              <a:cs typeface="Times New Roman" panose="02020603050405020304" pitchFamily="18" charset="0"/>
                            </a:rPr>
                            <m:t>2</m:t>
                          </m:r>
                        </m:sup>
                      </m:sSup>
                      <m:r>
                        <a:rPr lang="en-US" sz="2050" i="1">
                          <a:effectLst/>
                          <a:latin typeface="Cambria Math" panose="02040503050406030204" pitchFamily="18" charset="0"/>
                          <a:ea typeface="SimSun" panose="02010600030101010101" pitchFamily="2" charset="-122"/>
                          <a:cs typeface="Times New Roman" panose="02020603050405020304" pitchFamily="18" charset="0"/>
                        </a:rPr>
                        <m:t>=</m:t>
                      </m:r>
                      <m:r>
                        <a:rPr lang="en-US" sz="2050" i="1">
                          <a:effectLst/>
                          <a:latin typeface="Cambria Math" panose="02040503050406030204" pitchFamily="18" charset="0"/>
                          <a:ea typeface="SimSun" panose="02010600030101010101" pitchFamily="2" charset="-122"/>
                          <a:cs typeface="Times New Roman" panose="02020603050405020304" pitchFamily="18" charset="0"/>
                        </a:rPr>
                        <m:t>𝑊</m:t>
                      </m:r>
                      <m:r>
                        <a:rPr lang="en-US" sz="2050" i="1">
                          <a:effectLst/>
                          <a:latin typeface="Cambria Math" panose="02040503050406030204" pitchFamily="18" charset="0"/>
                          <a:ea typeface="SimSun" panose="02010600030101010101" pitchFamily="2" charset="-122"/>
                          <a:cs typeface="Times New Roman" panose="02020603050405020304" pitchFamily="18" charset="0"/>
                        </a:rPr>
                        <m:t>∘</m:t>
                      </m:r>
                      <m:r>
                        <a:rPr lang="en-US" sz="2050" i="1">
                          <a:effectLst/>
                          <a:latin typeface="Cambria Math" panose="02040503050406030204" pitchFamily="18" charset="0"/>
                          <a:ea typeface="SimSun" panose="02010600030101010101" pitchFamily="2" charset="-122"/>
                          <a:cs typeface="Times New Roman" panose="02020603050405020304" pitchFamily="18" charset="0"/>
                        </a:rPr>
                        <m:t>𝑊</m:t>
                      </m:r>
                      <m:r>
                        <a:rPr lang="en-US" sz="2050" i="1">
                          <a:effectLst/>
                          <a:latin typeface="Cambria Math" panose="02040503050406030204" pitchFamily="18" charset="0"/>
                          <a:ea typeface="SimSun" panose="02010600030101010101" pitchFamily="2" charset="-122"/>
                          <a:cs typeface="Times New Roman" panose="02020603050405020304" pitchFamily="18" charset="0"/>
                        </a:rPr>
                        <m:t>=</m:t>
                      </m:r>
                      <m:sSubSup>
                        <m:sSubSupPr>
                          <m:ctrlPr>
                            <a:rPr lang="en-US" sz="205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050" i="1">
                              <a:effectLst/>
                              <a:latin typeface="Cambria Math" panose="02040503050406030204" pitchFamily="18" charset="0"/>
                              <a:ea typeface="SimSun" panose="02010600030101010101" pitchFamily="2" charset="-122"/>
                              <a:cs typeface="Times New Roman" panose="02020603050405020304" pitchFamily="18" charset="0"/>
                            </a:rPr>
                            <m:t>𝑤</m:t>
                          </m:r>
                        </m:e>
                        <m:sub>
                          <m:r>
                            <a:rPr lang="en-US" sz="2050" i="1">
                              <a:effectLst/>
                              <a:latin typeface="Cambria Math" panose="02040503050406030204" pitchFamily="18" charset="0"/>
                              <a:ea typeface="SimSun" panose="02010600030101010101" pitchFamily="2" charset="-122"/>
                              <a:cs typeface="Times New Roman" panose="02020603050405020304" pitchFamily="18" charset="0"/>
                            </a:rPr>
                            <m:t>1</m:t>
                          </m:r>
                        </m:sub>
                        <m:sup>
                          <m:r>
                            <a:rPr lang="en-US" sz="2050" i="1">
                              <a:effectLst/>
                              <a:latin typeface="Cambria Math" panose="02040503050406030204" pitchFamily="18" charset="0"/>
                              <a:ea typeface="SimSun" panose="02010600030101010101" pitchFamily="2" charset="-122"/>
                              <a:cs typeface="Times New Roman" panose="02020603050405020304" pitchFamily="18" charset="0"/>
                            </a:rPr>
                            <m:t>2</m:t>
                          </m:r>
                        </m:sup>
                      </m:sSubSup>
                      <m:r>
                        <a:rPr lang="en-US" sz="2050" i="1">
                          <a:effectLst/>
                          <a:latin typeface="Cambria Math" panose="02040503050406030204" pitchFamily="18" charset="0"/>
                          <a:ea typeface="SimSun" panose="02010600030101010101" pitchFamily="2" charset="-122"/>
                          <a:cs typeface="Times New Roman" panose="02020603050405020304" pitchFamily="18" charset="0"/>
                        </a:rPr>
                        <m:t>+</m:t>
                      </m:r>
                      <m:sSubSup>
                        <m:sSubSupPr>
                          <m:ctrlPr>
                            <a:rPr lang="en-US" sz="205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050" i="1">
                              <a:effectLst/>
                              <a:latin typeface="Cambria Math" panose="02040503050406030204" pitchFamily="18" charset="0"/>
                              <a:ea typeface="SimSun" panose="02010600030101010101" pitchFamily="2" charset="-122"/>
                              <a:cs typeface="Times New Roman" panose="02020603050405020304" pitchFamily="18" charset="0"/>
                            </a:rPr>
                            <m:t>𝑤</m:t>
                          </m:r>
                        </m:e>
                        <m:sub>
                          <m:r>
                            <a:rPr lang="en-US" sz="2050" i="1">
                              <a:effectLst/>
                              <a:latin typeface="Cambria Math" panose="02040503050406030204" pitchFamily="18" charset="0"/>
                              <a:ea typeface="SimSun" panose="02010600030101010101" pitchFamily="2" charset="-122"/>
                              <a:cs typeface="Times New Roman" panose="02020603050405020304" pitchFamily="18" charset="0"/>
                            </a:rPr>
                            <m:t>2</m:t>
                          </m:r>
                        </m:sub>
                        <m:sup>
                          <m:r>
                            <a:rPr lang="en-US" sz="2050" i="1">
                              <a:effectLst/>
                              <a:latin typeface="Cambria Math" panose="02040503050406030204" pitchFamily="18" charset="0"/>
                              <a:ea typeface="SimSun" panose="02010600030101010101" pitchFamily="2" charset="-122"/>
                              <a:cs typeface="Times New Roman" panose="02020603050405020304" pitchFamily="18" charset="0"/>
                            </a:rPr>
                            <m:t>2</m:t>
                          </m:r>
                        </m:sup>
                      </m:sSubSup>
                      <m:r>
                        <a:rPr lang="en-US" sz="2050" i="1">
                          <a:effectLst/>
                          <a:latin typeface="Cambria Math" panose="02040503050406030204" pitchFamily="18" charset="0"/>
                          <a:ea typeface="SimSun" panose="02010600030101010101" pitchFamily="2" charset="-122"/>
                          <a:cs typeface="Times New Roman" panose="02020603050405020304" pitchFamily="18" charset="0"/>
                        </a:rPr>
                        <m:t>+…+</m:t>
                      </m:r>
                      <m:sSubSup>
                        <m:sSubSupPr>
                          <m:ctrlPr>
                            <a:rPr lang="en-US" sz="205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050" i="1">
                              <a:effectLst/>
                              <a:latin typeface="Cambria Math" panose="02040503050406030204" pitchFamily="18" charset="0"/>
                              <a:ea typeface="SimSun" panose="02010600030101010101" pitchFamily="2" charset="-122"/>
                              <a:cs typeface="Times New Roman" panose="02020603050405020304" pitchFamily="18" charset="0"/>
                            </a:rPr>
                            <m:t>𝑤</m:t>
                          </m:r>
                        </m:e>
                        <m:sub>
                          <m:r>
                            <a:rPr lang="en-US" sz="2050" i="1">
                              <a:effectLst/>
                              <a:latin typeface="Cambria Math" panose="02040503050406030204" pitchFamily="18" charset="0"/>
                              <a:ea typeface="SimSun" panose="02010600030101010101" pitchFamily="2" charset="-122"/>
                              <a:cs typeface="Times New Roman" panose="02020603050405020304" pitchFamily="18" charset="0"/>
                            </a:rPr>
                            <m:t>𝑝</m:t>
                          </m:r>
                        </m:sub>
                        <m:sup>
                          <m:r>
                            <a:rPr lang="en-US" sz="2050" i="1">
                              <a:effectLst/>
                              <a:latin typeface="Cambria Math" panose="02040503050406030204" pitchFamily="18" charset="0"/>
                              <a:ea typeface="SimSun" panose="02010600030101010101" pitchFamily="2" charset="-122"/>
                              <a:cs typeface="Times New Roman" panose="02020603050405020304" pitchFamily="18" charset="0"/>
                            </a:rPr>
                            <m:t>2</m:t>
                          </m:r>
                        </m:sup>
                      </m:sSubSup>
                    </m:oMath>
                  </m:oMathPara>
                </a14:m>
                <a:endParaRPr lang="en-US" sz="2050" dirty="0">
                  <a:effectLst/>
                  <a:latin typeface="Times New Roman" panose="02020603050405020304" pitchFamily="18" charset="0"/>
                  <a:ea typeface="SimSun" panose="02010600030101010101" pitchFamily="2" charset="-122"/>
                  <a:cs typeface="Times New Roman" panose="02020603050405020304" pitchFamily="18" charset="0"/>
                </a:endParaRPr>
              </a:p>
              <a:p>
                <a:pPr marL="0" indent="0">
                  <a:buNone/>
                </a:pPr>
                <a:r>
                  <a:rPr lang="en-US" sz="2050" dirty="0">
                    <a:effectLst/>
                    <a:latin typeface="Times New Roman" panose="02020603050405020304" pitchFamily="18" charset="0"/>
                    <a:ea typeface="SimSun" panose="02010600030101010101" pitchFamily="2" charset="-122"/>
                  </a:rPr>
                  <a:t>The constrained optimization problem is re-written, shown in equation 1.4 as below:</a:t>
                </a:r>
              </a:p>
              <a:p>
                <a:pPr marL="0" indent="0">
                  <a:buNone/>
                </a:pPr>
                <a14:m>
                  <m:oMathPara xmlns:m="http://schemas.openxmlformats.org/officeDocument/2006/math">
                    <m:oMathParaPr>
                      <m:jc m:val="right"/>
                    </m:oMathParaPr>
                    <m:oMath xmlns:m="http://schemas.openxmlformats.org/officeDocument/2006/math">
                      <m:d>
                        <m:dPr>
                          <m:begChr m:val="{"/>
                          <m:endChr m:val=""/>
                          <m:ctrlPr>
                            <a:rPr lang="en-US" sz="2050" i="1" smtClean="0">
                              <a:effectLst/>
                              <a:latin typeface="Cambria Math" panose="02040503050406030204" pitchFamily="18" charset="0"/>
                            </a:rPr>
                          </m:ctrlPr>
                        </m:dPr>
                        <m:e>
                          <m:m>
                            <m:mPr>
                              <m:mcs>
                                <m:mc>
                                  <m:mcPr>
                                    <m:count m:val="1"/>
                                    <m:mcJc m:val="center"/>
                                  </m:mcPr>
                                </m:mc>
                              </m:mcs>
                              <m:ctrlPr>
                                <a:rPr lang="en-US" sz="2050" i="1">
                                  <a:effectLst/>
                                  <a:latin typeface="Cambria Math" panose="02040503050406030204" pitchFamily="18" charset="0"/>
                                </a:rPr>
                              </m:ctrlPr>
                            </m:mPr>
                            <m:mr>
                              <m:e>
                                <m:func>
                                  <m:funcPr>
                                    <m:ctrlPr>
                                      <a:rPr lang="en-US" sz="2050" i="1">
                                        <a:effectLst/>
                                        <a:latin typeface="Cambria Math" panose="02040503050406030204" pitchFamily="18" charset="0"/>
                                      </a:rPr>
                                    </m:ctrlPr>
                                  </m:funcPr>
                                  <m:fName>
                                    <m:limLow>
                                      <m:limLowPr>
                                        <m:ctrlPr>
                                          <a:rPr lang="en-US" sz="2050" i="1">
                                            <a:effectLst/>
                                            <a:latin typeface="Cambria Math" panose="02040503050406030204" pitchFamily="18" charset="0"/>
                                          </a:rPr>
                                        </m:ctrlPr>
                                      </m:limLowPr>
                                      <m:e>
                                        <m:r>
                                          <m:rPr>
                                            <m:sty m:val="p"/>
                                          </m:rPr>
                                          <a:rPr lang="en-US" sz="2050">
                                            <a:effectLst/>
                                            <a:latin typeface="Cambria Math" panose="02040503050406030204" pitchFamily="18" charset="0"/>
                                            <a:ea typeface="SimSun" panose="02010600030101010101" pitchFamily="2" charset="-122"/>
                                            <a:cs typeface="Times New Roman" panose="02020603050405020304" pitchFamily="18" charset="0"/>
                                          </a:rPr>
                                          <m:t>minimize</m:t>
                                        </m:r>
                                      </m:e>
                                      <m:lim>
                                        <m:r>
                                          <a:rPr lang="en-US" sz="2050" i="1">
                                            <a:effectLst/>
                                            <a:latin typeface="Cambria Math" panose="02040503050406030204" pitchFamily="18" charset="0"/>
                                            <a:ea typeface="SimSun" panose="02010600030101010101" pitchFamily="2" charset="-122"/>
                                            <a:cs typeface="Times New Roman" panose="02020603050405020304" pitchFamily="18" charset="0"/>
                                          </a:rPr>
                                          <m:t>𝑊</m:t>
                                        </m:r>
                                        <m:r>
                                          <a:rPr lang="en-US" sz="2050" i="1">
                                            <a:effectLst/>
                                            <a:latin typeface="Cambria Math" panose="02040503050406030204" pitchFamily="18" charset="0"/>
                                            <a:ea typeface="SimSun" panose="02010600030101010101" pitchFamily="2" charset="-122"/>
                                            <a:cs typeface="Times New Roman" panose="02020603050405020304" pitchFamily="18" charset="0"/>
                                          </a:rPr>
                                          <m:t>,</m:t>
                                        </m:r>
                                        <m:r>
                                          <a:rPr lang="en-US" sz="2050" i="1">
                                            <a:effectLst/>
                                            <a:latin typeface="Cambria Math" panose="02040503050406030204" pitchFamily="18" charset="0"/>
                                            <a:ea typeface="SimSun" panose="02010600030101010101" pitchFamily="2" charset="-122"/>
                                            <a:cs typeface="Times New Roman" panose="02020603050405020304" pitchFamily="18" charset="0"/>
                                          </a:rPr>
                                          <m:t>𝑏</m:t>
                                        </m:r>
                                      </m:lim>
                                    </m:limLow>
                                  </m:fName>
                                  <m:e>
                                    <m:r>
                                      <a:rPr lang="en-US" sz="2050" i="1">
                                        <a:effectLst/>
                                        <a:latin typeface="Cambria Math" panose="02040503050406030204" pitchFamily="18" charset="0"/>
                                        <a:ea typeface="SimSun" panose="02010600030101010101" pitchFamily="2" charset="-122"/>
                                        <a:cs typeface="Times New Roman" panose="02020603050405020304" pitchFamily="18" charset="0"/>
                                      </a:rPr>
                                      <m:t>𝑓</m:t>
                                    </m:r>
                                    <m:d>
                                      <m:dPr>
                                        <m:ctrlPr>
                                          <a:rPr lang="en-US" sz="2050" i="1">
                                            <a:effectLst/>
                                            <a:latin typeface="Cambria Math" panose="02040503050406030204" pitchFamily="18" charset="0"/>
                                          </a:rPr>
                                        </m:ctrlPr>
                                      </m:dPr>
                                      <m:e>
                                        <m:r>
                                          <a:rPr lang="en-US" sz="2050" i="1">
                                            <a:effectLst/>
                                            <a:latin typeface="Cambria Math" panose="02040503050406030204" pitchFamily="18" charset="0"/>
                                            <a:ea typeface="SimSun" panose="02010600030101010101" pitchFamily="2" charset="-122"/>
                                            <a:cs typeface="Times New Roman" panose="02020603050405020304" pitchFamily="18" charset="0"/>
                                          </a:rPr>
                                          <m:t>𝑊</m:t>
                                        </m:r>
                                      </m:e>
                                    </m:d>
                                  </m:e>
                                </m:func>
                                <m:r>
                                  <a:rPr lang="en-US" sz="2050" i="1">
                                    <a:effectLst/>
                                    <a:latin typeface="Cambria Math" panose="02040503050406030204" pitchFamily="18" charset="0"/>
                                    <a:ea typeface="SimSun" panose="02010600030101010101" pitchFamily="2" charset="-122"/>
                                    <a:cs typeface="Times New Roman" panose="02020603050405020304" pitchFamily="18" charset="0"/>
                                  </a:rPr>
                                  <m:t>=</m:t>
                                </m:r>
                                <m:func>
                                  <m:funcPr>
                                    <m:ctrlPr>
                                      <a:rPr lang="en-US" sz="2050" i="1">
                                        <a:effectLst/>
                                        <a:latin typeface="Cambria Math" panose="02040503050406030204" pitchFamily="18" charset="0"/>
                                      </a:rPr>
                                    </m:ctrlPr>
                                  </m:funcPr>
                                  <m:fName>
                                    <m:limLow>
                                      <m:limLowPr>
                                        <m:ctrlPr>
                                          <a:rPr lang="en-US" sz="2050" i="1">
                                            <a:effectLst/>
                                            <a:latin typeface="Cambria Math" panose="02040503050406030204" pitchFamily="18" charset="0"/>
                                          </a:rPr>
                                        </m:ctrlPr>
                                      </m:limLowPr>
                                      <m:e>
                                        <m:r>
                                          <m:rPr>
                                            <m:sty m:val="p"/>
                                          </m:rPr>
                                          <a:rPr lang="en-US" sz="2050">
                                            <a:effectLst/>
                                            <a:latin typeface="Cambria Math" panose="02040503050406030204" pitchFamily="18" charset="0"/>
                                            <a:ea typeface="SimSun" panose="02010600030101010101" pitchFamily="2" charset="-122"/>
                                            <a:cs typeface="Times New Roman" panose="02020603050405020304" pitchFamily="18" charset="0"/>
                                          </a:rPr>
                                          <m:t>minimize</m:t>
                                        </m:r>
                                      </m:e>
                                      <m:lim>
                                        <m:r>
                                          <a:rPr lang="en-US" sz="2050" i="1">
                                            <a:effectLst/>
                                            <a:latin typeface="Cambria Math" panose="02040503050406030204" pitchFamily="18" charset="0"/>
                                            <a:ea typeface="SimSun" panose="02010600030101010101" pitchFamily="2" charset="-122"/>
                                            <a:cs typeface="Times New Roman" panose="02020603050405020304" pitchFamily="18" charset="0"/>
                                          </a:rPr>
                                          <m:t>𝑊</m:t>
                                        </m:r>
                                        <m:r>
                                          <a:rPr lang="en-US" sz="2050" i="1">
                                            <a:effectLst/>
                                            <a:latin typeface="Cambria Math" panose="02040503050406030204" pitchFamily="18" charset="0"/>
                                            <a:ea typeface="SimSun" panose="02010600030101010101" pitchFamily="2" charset="-122"/>
                                            <a:cs typeface="Times New Roman" panose="02020603050405020304" pitchFamily="18" charset="0"/>
                                          </a:rPr>
                                          <m:t>,</m:t>
                                        </m:r>
                                        <m:r>
                                          <a:rPr lang="en-US" sz="2050" i="1">
                                            <a:effectLst/>
                                            <a:latin typeface="Cambria Math" panose="02040503050406030204" pitchFamily="18" charset="0"/>
                                            <a:ea typeface="SimSun" panose="02010600030101010101" pitchFamily="2" charset="-122"/>
                                            <a:cs typeface="Times New Roman" panose="02020603050405020304" pitchFamily="18" charset="0"/>
                                          </a:rPr>
                                          <m:t>𝑏</m:t>
                                        </m:r>
                                      </m:lim>
                                    </m:limLow>
                                  </m:fName>
                                  <m:e>
                                    <m:f>
                                      <m:fPr>
                                        <m:ctrlPr>
                                          <a:rPr lang="en-US" sz="2050" i="1">
                                            <a:effectLst/>
                                            <a:latin typeface="Cambria Math" panose="02040503050406030204" pitchFamily="18" charset="0"/>
                                          </a:rPr>
                                        </m:ctrlPr>
                                      </m:fPr>
                                      <m:num>
                                        <m:r>
                                          <a:rPr lang="en-US" sz="2050" i="1">
                                            <a:effectLst/>
                                            <a:latin typeface="Cambria Math" panose="02040503050406030204" pitchFamily="18" charset="0"/>
                                            <a:ea typeface="SimSun" panose="02010600030101010101" pitchFamily="2" charset="-122"/>
                                            <a:cs typeface="Times New Roman" panose="02020603050405020304" pitchFamily="18" charset="0"/>
                                          </a:rPr>
                                          <m:t>1</m:t>
                                        </m:r>
                                      </m:num>
                                      <m:den>
                                        <m:r>
                                          <a:rPr lang="en-US" sz="2050" i="1">
                                            <a:effectLst/>
                                            <a:latin typeface="Cambria Math" panose="02040503050406030204" pitchFamily="18" charset="0"/>
                                            <a:ea typeface="SimSun" panose="02010600030101010101" pitchFamily="2" charset="-122"/>
                                            <a:cs typeface="Times New Roman" panose="02020603050405020304" pitchFamily="18" charset="0"/>
                                          </a:rPr>
                                          <m:t>2</m:t>
                                        </m:r>
                                      </m:den>
                                    </m:f>
                                    <m:sSup>
                                      <m:sSupPr>
                                        <m:ctrlPr>
                                          <a:rPr lang="en-US" sz="2050" i="1">
                                            <a:effectLst/>
                                            <a:latin typeface="Cambria Math" panose="02040503050406030204" pitchFamily="18" charset="0"/>
                                          </a:rPr>
                                        </m:ctrlPr>
                                      </m:sSupPr>
                                      <m:e>
                                        <m:d>
                                          <m:dPr>
                                            <m:begChr m:val="|"/>
                                            <m:endChr m:val="|"/>
                                            <m:ctrlPr>
                                              <a:rPr lang="en-US" sz="2050" i="1">
                                                <a:effectLst/>
                                                <a:latin typeface="Cambria Math" panose="02040503050406030204" pitchFamily="18" charset="0"/>
                                              </a:rPr>
                                            </m:ctrlPr>
                                          </m:dPr>
                                          <m:e>
                                            <m:r>
                                              <a:rPr lang="en-US" sz="2050" i="1">
                                                <a:effectLst/>
                                                <a:latin typeface="Cambria Math" panose="02040503050406030204" pitchFamily="18" charset="0"/>
                                                <a:ea typeface="SimSun" panose="02010600030101010101" pitchFamily="2" charset="-122"/>
                                                <a:cs typeface="Times New Roman" panose="02020603050405020304" pitchFamily="18" charset="0"/>
                                              </a:rPr>
                                              <m:t>𝑊</m:t>
                                            </m:r>
                                          </m:e>
                                        </m:d>
                                      </m:e>
                                      <m:sup>
                                        <m:r>
                                          <a:rPr lang="en-US" sz="2050" i="1">
                                            <a:effectLst/>
                                            <a:latin typeface="Cambria Math" panose="02040503050406030204" pitchFamily="18" charset="0"/>
                                            <a:ea typeface="SimSun" panose="02010600030101010101" pitchFamily="2" charset="-122"/>
                                            <a:cs typeface="Times New Roman" panose="02020603050405020304" pitchFamily="18" charset="0"/>
                                          </a:rPr>
                                          <m:t>2</m:t>
                                        </m:r>
                                      </m:sup>
                                    </m:sSup>
                                  </m:e>
                                </m:func>
                              </m:e>
                            </m:mr>
                            <m:mr>
                              <m:e>
                                <m:r>
                                  <m:rPr>
                                    <m:sty m:val="p"/>
                                  </m:rPr>
                                  <a:rPr lang="en-US" sz="2050">
                                    <a:effectLst/>
                                    <a:latin typeface="Cambria Math" panose="02040503050406030204" pitchFamily="18" charset="0"/>
                                    <a:ea typeface="SimSun" panose="02010600030101010101" pitchFamily="2" charset="-122"/>
                                    <a:cs typeface="Times New Roman" panose="02020603050405020304" pitchFamily="18" charset="0"/>
                                  </a:rPr>
                                  <m:t>subject</m:t>
                                </m:r>
                                <m:r>
                                  <a:rPr lang="en-US" sz="2050">
                                    <a:effectLst/>
                                    <a:latin typeface="Cambria Math" panose="02040503050406030204" pitchFamily="18" charset="0"/>
                                    <a:ea typeface="SimSun" panose="02010600030101010101" pitchFamily="2" charset="-122"/>
                                    <a:cs typeface="Times New Roman" panose="02020603050405020304" pitchFamily="18" charset="0"/>
                                  </a:rPr>
                                  <m:t> </m:t>
                                </m:r>
                                <m:r>
                                  <m:rPr>
                                    <m:sty m:val="p"/>
                                  </m:rPr>
                                  <a:rPr lang="en-US" sz="2050">
                                    <a:effectLst/>
                                    <a:latin typeface="Cambria Math" panose="02040503050406030204" pitchFamily="18" charset="0"/>
                                    <a:ea typeface="SimSun" panose="02010600030101010101" pitchFamily="2" charset="-122"/>
                                    <a:cs typeface="Times New Roman" panose="02020603050405020304" pitchFamily="18" charset="0"/>
                                  </a:rPr>
                                  <m:t>to</m:t>
                                </m:r>
                                <m:r>
                                  <a:rPr lang="en-US" sz="2050" i="1">
                                    <a:effectLst/>
                                    <a:latin typeface="Cambria Math" panose="02040503050406030204" pitchFamily="18" charset="0"/>
                                    <a:ea typeface="SimSun" panose="02010600030101010101" pitchFamily="2" charset="-122"/>
                                    <a:cs typeface="Times New Roman" panose="02020603050405020304" pitchFamily="18" charset="0"/>
                                  </a:rPr>
                                  <m:t> </m:t>
                                </m:r>
                                <m:sSub>
                                  <m:sSubPr>
                                    <m:ctrlPr>
                                      <a:rPr lang="en-US" sz="2050" i="1">
                                        <a:effectLst/>
                                        <a:latin typeface="Cambria Math" panose="02040503050406030204" pitchFamily="18" charset="0"/>
                                      </a:rPr>
                                    </m:ctrlPr>
                                  </m:sSubPr>
                                  <m:e>
                                    <m:r>
                                      <a:rPr lang="en-US" sz="2050" i="1">
                                        <a:effectLst/>
                                        <a:latin typeface="Cambria Math" panose="02040503050406030204" pitchFamily="18" charset="0"/>
                                        <a:ea typeface="SimSun" panose="02010600030101010101" pitchFamily="2" charset="-122"/>
                                        <a:cs typeface="Times New Roman" panose="02020603050405020304" pitchFamily="18" charset="0"/>
                                      </a:rPr>
                                      <m:t>𝑔</m:t>
                                    </m:r>
                                  </m:e>
                                  <m:sub>
                                    <m:r>
                                      <a:rPr lang="en-US" sz="2050" i="1">
                                        <a:effectLst/>
                                        <a:latin typeface="Cambria Math" panose="02040503050406030204" pitchFamily="18" charset="0"/>
                                        <a:ea typeface="SimSun" panose="02010600030101010101" pitchFamily="2" charset="-122"/>
                                        <a:cs typeface="Times New Roman" panose="02020603050405020304" pitchFamily="18" charset="0"/>
                                      </a:rPr>
                                      <m:t>𝑖</m:t>
                                    </m:r>
                                  </m:sub>
                                </m:sSub>
                                <m:d>
                                  <m:dPr>
                                    <m:ctrlPr>
                                      <a:rPr lang="en-US" sz="2050" i="1">
                                        <a:effectLst/>
                                        <a:latin typeface="Cambria Math" panose="02040503050406030204" pitchFamily="18" charset="0"/>
                                      </a:rPr>
                                    </m:ctrlPr>
                                  </m:dPr>
                                  <m:e>
                                    <m:r>
                                      <a:rPr lang="en-US" sz="2050" i="1">
                                        <a:effectLst/>
                                        <a:latin typeface="Cambria Math" panose="02040503050406030204" pitchFamily="18" charset="0"/>
                                        <a:ea typeface="SimSun" panose="02010600030101010101" pitchFamily="2" charset="-122"/>
                                        <a:cs typeface="Times New Roman" panose="02020603050405020304" pitchFamily="18" charset="0"/>
                                      </a:rPr>
                                      <m:t>𝑊</m:t>
                                    </m:r>
                                    <m:r>
                                      <a:rPr lang="en-US" sz="2050" i="1">
                                        <a:effectLst/>
                                        <a:latin typeface="Cambria Math" panose="02040503050406030204" pitchFamily="18" charset="0"/>
                                        <a:ea typeface="SimSun" panose="02010600030101010101" pitchFamily="2" charset="-122"/>
                                        <a:cs typeface="Times New Roman" panose="02020603050405020304" pitchFamily="18" charset="0"/>
                                      </a:rPr>
                                      <m:t>,</m:t>
                                    </m:r>
                                    <m:r>
                                      <a:rPr lang="en-US" sz="2050" i="1">
                                        <a:effectLst/>
                                        <a:latin typeface="Cambria Math" panose="02040503050406030204" pitchFamily="18" charset="0"/>
                                        <a:ea typeface="SimSun" panose="02010600030101010101" pitchFamily="2" charset="-122"/>
                                        <a:cs typeface="Times New Roman" panose="02020603050405020304" pitchFamily="18" charset="0"/>
                                      </a:rPr>
                                      <m:t>𝑏</m:t>
                                    </m:r>
                                  </m:e>
                                </m:d>
                                <m:r>
                                  <a:rPr lang="en-US" sz="2050" i="1">
                                    <a:effectLst/>
                                    <a:latin typeface="Cambria Math" panose="02040503050406030204" pitchFamily="18" charset="0"/>
                                    <a:ea typeface="SimSun" panose="02010600030101010101" pitchFamily="2" charset="-122"/>
                                    <a:cs typeface="Times New Roman" panose="02020603050405020304" pitchFamily="18" charset="0"/>
                                  </a:rPr>
                                  <m:t>=1−</m:t>
                                </m:r>
                                <m:sSub>
                                  <m:sSubPr>
                                    <m:ctrlPr>
                                      <a:rPr lang="en-US" sz="2050" i="1">
                                        <a:effectLst/>
                                        <a:latin typeface="Cambria Math" panose="02040503050406030204" pitchFamily="18" charset="0"/>
                                      </a:rPr>
                                    </m:ctrlPr>
                                  </m:sSubPr>
                                  <m:e>
                                    <m:r>
                                      <a:rPr lang="en-US" sz="2050" i="1">
                                        <a:effectLst/>
                                        <a:latin typeface="Cambria Math" panose="02040503050406030204" pitchFamily="18" charset="0"/>
                                        <a:ea typeface="SimSun" panose="02010600030101010101" pitchFamily="2" charset="-122"/>
                                        <a:cs typeface="Times New Roman" panose="02020603050405020304" pitchFamily="18" charset="0"/>
                                      </a:rPr>
                                      <m:t>𝑦</m:t>
                                    </m:r>
                                  </m:e>
                                  <m:sub>
                                    <m:r>
                                      <a:rPr lang="en-US" sz="2050" i="1">
                                        <a:effectLst/>
                                        <a:latin typeface="Cambria Math" panose="02040503050406030204" pitchFamily="18" charset="0"/>
                                        <a:ea typeface="SimSun" panose="02010600030101010101" pitchFamily="2" charset="-122"/>
                                        <a:cs typeface="Times New Roman" panose="02020603050405020304" pitchFamily="18" charset="0"/>
                                      </a:rPr>
                                      <m:t>𝑖</m:t>
                                    </m:r>
                                  </m:sub>
                                </m:sSub>
                                <m:d>
                                  <m:dPr>
                                    <m:ctrlPr>
                                      <a:rPr lang="en-US" sz="2050" i="1">
                                        <a:effectLst/>
                                        <a:latin typeface="Cambria Math" panose="02040503050406030204" pitchFamily="18" charset="0"/>
                                      </a:rPr>
                                    </m:ctrlPr>
                                  </m:dPr>
                                  <m:e>
                                    <m:r>
                                      <a:rPr lang="en-US" sz="2050" i="1">
                                        <a:effectLst/>
                                        <a:latin typeface="Cambria Math" panose="02040503050406030204" pitchFamily="18" charset="0"/>
                                        <a:ea typeface="SimSun" panose="02010600030101010101" pitchFamily="2" charset="-122"/>
                                        <a:cs typeface="Times New Roman" panose="02020603050405020304" pitchFamily="18" charset="0"/>
                                      </a:rPr>
                                      <m:t>𝑊</m:t>
                                    </m:r>
                                    <m:r>
                                      <a:rPr lang="en-US" sz="205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050" i="1">
                                            <a:effectLst/>
                                            <a:latin typeface="Cambria Math" panose="02040503050406030204" pitchFamily="18" charset="0"/>
                                          </a:rPr>
                                        </m:ctrlPr>
                                      </m:sSubPr>
                                      <m:e>
                                        <m:r>
                                          <a:rPr lang="en-US" sz="205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2050" i="1">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2050" i="1">
                                        <a:effectLst/>
                                        <a:latin typeface="Cambria Math" panose="02040503050406030204" pitchFamily="18" charset="0"/>
                                        <a:ea typeface="SimSun" panose="02010600030101010101" pitchFamily="2" charset="-122"/>
                                        <a:cs typeface="Times New Roman" panose="02020603050405020304" pitchFamily="18" charset="0"/>
                                      </a:rPr>
                                      <m:t>−</m:t>
                                    </m:r>
                                    <m:r>
                                      <a:rPr lang="en-US" sz="2050" i="1">
                                        <a:effectLst/>
                                        <a:latin typeface="Cambria Math" panose="02040503050406030204" pitchFamily="18" charset="0"/>
                                        <a:ea typeface="SimSun" panose="02010600030101010101" pitchFamily="2" charset="-122"/>
                                        <a:cs typeface="Times New Roman" panose="02020603050405020304" pitchFamily="18" charset="0"/>
                                      </a:rPr>
                                      <m:t>𝑏</m:t>
                                    </m:r>
                                  </m:e>
                                </m:d>
                                <m:r>
                                  <a:rPr lang="en-US" sz="2050" i="1">
                                    <a:effectLst/>
                                    <a:latin typeface="Cambria Math" panose="02040503050406030204" pitchFamily="18" charset="0"/>
                                    <a:ea typeface="SimSun" panose="02010600030101010101" pitchFamily="2" charset="-122"/>
                                    <a:cs typeface="Times New Roman" panose="02020603050405020304" pitchFamily="18" charset="0"/>
                                  </a:rPr>
                                  <m:t>≤0,∀</m:t>
                                </m:r>
                                <m:r>
                                  <a:rPr lang="en-US" sz="2050" i="1">
                                    <a:effectLst/>
                                    <a:latin typeface="Cambria Math" panose="02040503050406030204" pitchFamily="18" charset="0"/>
                                    <a:ea typeface="SimSun" panose="02010600030101010101" pitchFamily="2" charset="-122"/>
                                    <a:cs typeface="Times New Roman" panose="02020603050405020304" pitchFamily="18" charset="0"/>
                                  </a:rPr>
                                  <m:t>𝑖</m:t>
                                </m:r>
                                <m:r>
                                  <a:rPr lang="en-US" sz="2050" i="1">
                                    <a:effectLst/>
                                    <a:latin typeface="Cambria Math" panose="02040503050406030204" pitchFamily="18" charset="0"/>
                                    <a:ea typeface="SimSun" panose="02010600030101010101" pitchFamily="2" charset="-122"/>
                                    <a:cs typeface="Times New Roman" panose="02020603050405020304" pitchFamily="18" charset="0"/>
                                  </a:rPr>
                                  <m:t>=</m:t>
                                </m:r>
                                <m:acc>
                                  <m:accPr>
                                    <m:chr m:val="̅"/>
                                    <m:ctrlPr>
                                      <a:rPr lang="en-US" sz="2050" i="1">
                                        <a:effectLst/>
                                        <a:latin typeface="Cambria Math" panose="02040503050406030204" pitchFamily="18" charset="0"/>
                                      </a:rPr>
                                    </m:ctrlPr>
                                  </m:accPr>
                                  <m:e>
                                    <m:r>
                                      <a:rPr lang="en-US" sz="2050" i="1">
                                        <a:effectLst/>
                                        <a:latin typeface="Cambria Math" panose="02040503050406030204" pitchFamily="18" charset="0"/>
                                        <a:ea typeface="SimSun" panose="02010600030101010101" pitchFamily="2" charset="-122"/>
                                        <a:cs typeface="Times New Roman" panose="02020603050405020304" pitchFamily="18" charset="0"/>
                                      </a:rPr>
                                      <m:t>1,</m:t>
                                    </m:r>
                                    <m:r>
                                      <a:rPr lang="en-US" sz="2050" i="1">
                                        <a:effectLst/>
                                        <a:latin typeface="Cambria Math" panose="02040503050406030204" pitchFamily="18" charset="0"/>
                                        <a:ea typeface="SimSun" panose="02010600030101010101" pitchFamily="2" charset="-122"/>
                                        <a:cs typeface="Times New Roman" panose="02020603050405020304" pitchFamily="18" charset="0"/>
                                      </a:rPr>
                                      <m:t>𝑛</m:t>
                                    </m:r>
                                  </m:e>
                                </m:acc>
                              </m:e>
                            </m:mr>
                          </m:m>
                          <m:r>
                            <a:rPr lang="en-US" sz="2050" b="0" i="1" smtClean="0">
                              <a:effectLst/>
                              <a:latin typeface="Cambria Math" panose="02040503050406030204" pitchFamily="18" charset="0"/>
                              <a:ea typeface="SimSun" panose="02010600030101010101" pitchFamily="2" charset="-122"/>
                              <a:cs typeface="Times New Roman" panose="02020603050405020304" pitchFamily="18" charset="0"/>
                            </a:rPr>
                            <m:t>    (1.4)</m:t>
                          </m:r>
                        </m:e>
                      </m:d>
                    </m:oMath>
                  </m:oMathPara>
                </a14:m>
                <a:endParaRPr lang="en-US" sz="2050" dirty="0"/>
              </a:p>
            </p:txBody>
          </p:sp>
        </mc:Choice>
        <mc:Fallback xmlns="">
          <p:sp>
            <p:nvSpPr>
              <p:cNvPr id="3" name="Content Placeholder 2">
                <a:extLst>
                  <a:ext uri="{FF2B5EF4-FFF2-40B4-BE49-F238E27FC236}">
                    <a16:creationId xmlns:a16="http://schemas.microsoft.com/office/drawing/2014/main" id="{15298C87-4066-7E93-4B52-6C217C4F31AF}"/>
                  </a:ext>
                </a:extLst>
              </p:cNvPr>
              <p:cNvSpPr>
                <a:spLocks noGrp="1" noRot="1" noChangeAspect="1" noMove="1" noResize="1" noEditPoints="1" noAdjustHandles="1" noChangeArrowheads="1" noChangeShapeType="1" noTextEdit="1"/>
              </p:cNvSpPr>
              <p:nvPr>
                <p:ph idx="1"/>
              </p:nvPr>
            </p:nvSpPr>
            <p:spPr>
              <a:xfrm>
                <a:off x="295421" y="914399"/>
                <a:ext cx="11563643" cy="5176066"/>
              </a:xfrm>
              <a:blipFill>
                <a:blip r:embed="rId2"/>
                <a:stretch>
                  <a:fillRect l="-580" t="-824" r="-633"/>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BDA07A7A-9892-7201-72B1-BC58BDEFE9B0}"/>
              </a:ext>
            </a:extLst>
          </p:cNvPr>
          <p:cNvSpPr>
            <a:spLocks noGrp="1"/>
          </p:cNvSpPr>
          <p:nvPr>
            <p:ph type="dt" sz="half" idx="10"/>
          </p:nvPr>
        </p:nvSpPr>
        <p:spPr/>
        <p:txBody>
          <a:bodyPr/>
          <a:lstStyle/>
          <a:p>
            <a:r>
              <a:rPr lang="en-US"/>
              <a:t>15/01/2023</a:t>
            </a:r>
          </a:p>
        </p:txBody>
      </p:sp>
      <p:sp>
        <p:nvSpPr>
          <p:cNvPr id="5" name="Footer Placeholder 4">
            <a:extLst>
              <a:ext uri="{FF2B5EF4-FFF2-40B4-BE49-F238E27FC236}">
                <a16:creationId xmlns:a16="http://schemas.microsoft.com/office/drawing/2014/main" id="{DBB2E4B9-7445-D0D4-703E-8CFA5674685D}"/>
              </a:ext>
            </a:extLst>
          </p:cNvPr>
          <p:cNvSpPr>
            <a:spLocks noGrp="1"/>
          </p:cNvSpPr>
          <p:nvPr>
            <p:ph type="ftr" sz="quarter" idx="11"/>
          </p:nvPr>
        </p:nvSpPr>
        <p:spPr/>
        <p:txBody>
          <a:bodyPr/>
          <a:lstStyle/>
          <a:p>
            <a:r>
              <a:rPr lang="en-US"/>
              <a:t>Support Vector Machine - Loc Nguyen</a:t>
            </a:r>
          </a:p>
        </p:txBody>
      </p:sp>
      <p:sp>
        <p:nvSpPr>
          <p:cNvPr id="6" name="Slide Number Placeholder 5">
            <a:extLst>
              <a:ext uri="{FF2B5EF4-FFF2-40B4-BE49-F238E27FC236}">
                <a16:creationId xmlns:a16="http://schemas.microsoft.com/office/drawing/2014/main" id="{1C043C90-93D3-29B7-DF5A-C1689FDEBE2C}"/>
              </a:ext>
            </a:extLst>
          </p:cNvPr>
          <p:cNvSpPr>
            <a:spLocks noGrp="1"/>
          </p:cNvSpPr>
          <p:nvPr>
            <p:ph type="sldNum" sz="quarter" idx="12"/>
          </p:nvPr>
        </p:nvSpPr>
        <p:spPr/>
        <p:txBody>
          <a:bodyPr/>
          <a:lstStyle/>
          <a:p>
            <a:fld id="{5DB5036F-1FF2-46C4-8D2B-59C7E3B91952}" type="slidenum">
              <a:rPr lang="en-US" smtClean="0"/>
              <a:pPr/>
              <a:t>9</a:t>
            </a:fld>
            <a:endParaRPr lang="en-US"/>
          </a:p>
        </p:txBody>
      </p:sp>
    </p:spTree>
    <p:extLst>
      <p:ext uri="{BB962C8B-B14F-4D97-AF65-F5344CB8AC3E}">
        <p14:creationId xmlns:p14="http://schemas.microsoft.com/office/powerpoint/2010/main" val="36986709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1965</TotalTime>
  <Words>4281</Words>
  <Application>Microsoft Office PowerPoint</Application>
  <PresentationFormat>Widescreen</PresentationFormat>
  <Paragraphs>229</Paragraphs>
  <Slides>27</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Calibri</vt:lpstr>
      <vt:lpstr>Cambria Math</vt:lpstr>
      <vt:lpstr>Times New Roman</vt:lpstr>
      <vt:lpstr>Office Theme</vt:lpstr>
      <vt:lpstr>Tutorial on Support Vector Machine</vt:lpstr>
      <vt:lpstr>Abstract</vt:lpstr>
      <vt:lpstr>Table of contents</vt:lpstr>
      <vt:lpstr>1. Support vector machine</vt:lpstr>
      <vt:lpstr>1. Support vector machine</vt:lpstr>
      <vt:lpstr>1. Support vector machine</vt:lpstr>
      <vt:lpstr>1. Support vector machine</vt:lpstr>
      <vt:lpstr>1. Support vector machine</vt:lpstr>
      <vt:lpstr>1. Support vector machine</vt:lpstr>
      <vt:lpstr>1. Support vector machine</vt:lpstr>
      <vt:lpstr>1. Support vector machine</vt:lpstr>
      <vt:lpstr>1. Support vector machine</vt:lpstr>
      <vt:lpstr>1. Support vector machine</vt:lpstr>
      <vt:lpstr>1. Support vector machine</vt:lpstr>
      <vt:lpstr>1. Support vector machine</vt:lpstr>
      <vt:lpstr>1. Support vector machine</vt:lpstr>
      <vt:lpstr>1. Support vector machine</vt:lpstr>
      <vt:lpstr>2. Sequential minimal optimization</vt:lpstr>
      <vt:lpstr>2. Sequential minimal optimization</vt:lpstr>
      <vt:lpstr>2. Sequential minimal optimization</vt:lpstr>
      <vt:lpstr>2. Sequential minimal optimization</vt:lpstr>
      <vt:lpstr>2. Sequential minimal optimization</vt:lpstr>
      <vt:lpstr>2. Sequential minimal optimization</vt:lpstr>
      <vt:lpstr>3. An example of data classification by SVM</vt:lpstr>
      <vt:lpstr>4. Conclusions</vt:lpstr>
      <vt:lpstr>Thank you for attention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Loc Nguyen</dc:creator>
  <cp:lastModifiedBy>Loc Nguyen</cp:lastModifiedBy>
  <cp:revision>415</cp:revision>
  <dcterms:created xsi:type="dcterms:W3CDTF">2017-06-28T03:43:04Z</dcterms:created>
  <dcterms:modified xsi:type="dcterms:W3CDTF">2023-02-14T07:48:31Z</dcterms:modified>
</cp:coreProperties>
</file>