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3A9EB-0645-4B19-8787-3DF4D0CD5EE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208280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A9EB-0645-4B19-8787-3DF4D0CD5EE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420412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A9EB-0645-4B19-8787-3DF4D0CD5EE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233744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3A9EB-0645-4B19-8787-3DF4D0CD5EE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218170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3A9EB-0645-4B19-8787-3DF4D0CD5EE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100049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3A9EB-0645-4B19-8787-3DF4D0CD5EE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341337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3A9EB-0645-4B19-8787-3DF4D0CD5EEA}"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41191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3A9EB-0645-4B19-8787-3DF4D0CD5EEA}"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373753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3A9EB-0645-4B19-8787-3DF4D0CD5EEA}"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40502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3A9EB-0645-4B19-8787-3DF4D0CD5EE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274825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3A9EB-0645-4B19-8787-3DF4D0CD5EE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B82-381C-4201-89F9-ADEC5BCB637A}" type="slidenum">
              <a:rPr lang="en-US" smtClean="0"/>
              <a:t>‹#›</a:t>
            </a:fld>
            <a:endParaRPr lang="en-US"/>
          </a:p>
        </p:txBody>
      </p:sp>
    </p:spTree>
    <p:extLst>
      <p:ext uri="{BB962C8B-B14F-4D97-AF65-F5344CB8AC3E}">
        <p14:creationId xmlns:p14="http://schemas.microsoft.com/office/powerpoint/2010/main" val="38758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3A9EB-0645-4B19-8787-3DF4D0CD5EEA}" type="datetimeFigureOut">
              <a:rPr lang="en-US" smtClean="0"/>
              <a:t>6/29/2017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0EB82-381C-4201-89F9-ADEC5BCB637A}" type="slidenum">
              <a:rPr lang="en-US" smtClean="0"/>
              <a:t>‹#›</a:t>
            </a:fld>
            <a:endParaRPr lang="en-US"/>
          </a:p>
        </p:txBody>
      </p:sp>
    </p:spTree>
    <p:extLst>
      <p:ext uri="{BB962C8B-B14F-4D97-AF65-F5344CB8AC3E}">
        <p14:creationId xmlns:p14="http://schemas.microsoft.com/office/powerpoint/2010/main" val="136307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84069"/>
            <a:ext cx="9144000" cy="2387600"/>
          </a:xfrm>
        </p:spPr>
        <p:txBody>
          <a:bodyPr>
            <a:normAutofit fontScale="90000"/>
          </a:bodyPr>
          <a:lstStyle/>
          <a:p>
            <a:r>
              <a:rPr lang="en-US" dirty="0"/>
              <a:t>Global Optimization with Descending Region Algorithm</a:t>
            </a:r>
          </a:p>
        </p:txBody>
      </p:sp>
      <p:sp>
        <p:nvSpPr>
          <p:cNvPr id="3" name="Subtitle 2"/>
          <p:cNvSpPr>
            <a:spLocks noGrp="1"/>
          </p:cNvSpPr>
          <p:nvPr>
            <p:ph type="subTitle" idx="1"/>
          </p:nvPr>
        </p:nvSpPr>
        <p:spPr>
          <a:xfrm>
            <a:off x="1524000" y="4163744"/>
            <a:ext cx="9144000" cy="1655762"/>
          </a:xfrm>
        </p:spPr>
        <p:txBody>
          <a:bodyPr/>
          <a:lstStyle/>
          <a:p>
            <a:r>
              <a:rPr lang="en-US" dirty="0" smtClean="0"/>
              <a:t>Loc Nguyen</a:t>
            </a:r>
          </a:p>
          <a:p>
            <a:r>
              <a:rPr lang="en-US" dirty="0"/>
              <a:t>Vietnam Institute of Mathematics, Hanoi, Vietnam</a:t>
            </a:r>
          </a:p>
        </p:txBody>
      </p:sp>
      <p:sp>
        <p:nvSpPr>
          <p:cNvPr id="4" name="TextBox 3"/>
          <p:cNvSpPr txBox="1"/>
          <p:nvPr/>
        </p:nvSpPr>
        <p:spPr>
          <a:xfrm>
            <a:off x="474268" y="706864"/>
            <a:ext cx="11243463" cy="830997"/>
          </a:xfrm>
          <a:prstGeom prst="rect">
            <a:avLst/>
          </a:prstGeom>
          <a:noFill/>
        </p:spPr>
        <p:txBody>
          <a:bodyPr wrap="none" rtlCol="0">
            <a:spAutoFit/>
          </a:bodyPr>
          <a:lstStyle/>
          <a:p>
            <a:pPr algn="ctr"/>
            <a:r>
              <a:rPr lang="en-US" sz="2400" dirty="0" smtClean="0"/>
              <a:t>The third Science &amp; Technology Conference of Ho Chi Minh University of Food &amp; Industry</a:t>
            </a:r>
          </a:p>
          <a:p>
            <a:pPr algn="ctr"/>
            <a:r>
              <a:rPr lang="en-US" sz="2400" dirty="0" smtClean="0"/>
              <a:t>July 4</a:t>
            </a:r>
            <a:r>
              <a:rPr lang="en-US" sz="2400" smtClean="0"/>
              <a:t>, 2017, Ho </a:t>
            </a:r>
            <a:r>
              <a:rPr lang="en-US" sz="2400" dirty="0" smtClean="0"/>
              <a:t>Chi Minh, Vietnam </a:t>
            </a:r>
            <a:endParaRPr lang="en-US" sz="2400" dirty="0"/>
          </a:p>
        </p:txBody>
      </p:sp>
    </p:spTree>
    <p:extLst>
      <p:ext uri="{BB962C8B-B14F-4D97-AF65-F5344CB8AC3E}">
        <p14:creationId xmlns:p14="http://schemas.microsoft.com/office/powerpoint/2010/main" val="1510249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essence of DR algorithm is to solve the linear system </a:t>
            </a:r>
            <a:r>
              <a:rPr lang="en-US" dirty="0" smtClean="0"/>
              <a:t>equation </a:t>
            </a:r>
            <a:r>
              <a:rPr lang="en-US" dirty="0"/>
              <a:t>many enough times, which aims to solve intersection </a:t>
            </a:r>
            <a:r>
              <a:rPr lang="en-US" dirty="0" smtClean="0"/>
              <a:t>equation. </a:t>
            </a:r>
            <a:r>
              <a:rPr lang="en-US" dirty="0"/>
              <a:t>In other words, the hazard problem of global optimization is turned back the most common problem with note that linear equation system is always </a:t>
            </a:r>
            <a:r>
              <a:rPr lang="en-US" dirty="0" smtClean="0"/>
              <a:t>solvable.</a:t>
            </a:r>
          </a:p>
          <a:p>
            <a:pPr algn="just"/>
            <a:r>
              <a:rPr lang="en-US" dirty="0" smtClean="0"/>
              <a:t>In </a:t>
            </a:r>
            <a:r>
              <a:rPr lang="en-US" dirty="0"/>
              <a:t>general, I combine three algorithms such as DR, SNR, and RTP to solve the hazard problem of global </a:t>
            </a:r>
            <a:r>
              <a:rPr lang="en-US" dirty="0" smtClean="0"/>
              <a:t>optimization, in which DR is backbone to connect itself with SNR and RTP.</a:t>
            </a:r>
          </a:p>
          <a:p>
            <a:pPr algn="just"/>
            <a:r>
              <a:rPr lang="en-US" dirty="0" smtClean="0"/>
              <a:t>DR </a:t>
            </a:r>
            <a:r>
              <a:rPr lang="en-US" dirty="0"/>
              <a:t>algorithm will be improved significantly if we can predict that intersection equation </a:t>
            </a:r>
            <a:r>
              <a:rPr lang="en-US" dirty="0" smtClean="0"/>
              <a:t>has </a:t>
            </a:r>
            <a:r>
              <a:rPr lang="en-US" dirty="0"/>
              <a:t>no solution before solving it or we can predict the solution </a:t>
            </a:r>
            <a:r>
              <a:rPr lang="en-US" dirty="0" smtClean="0"/>
              <a:t>volume. In </a:t>
            </a:r>
            <a:r>
              <a:rPr lang="en-US" dirty="0"/>
              <a:t>the future, I will research deeply how to approximate </a:t>
            </a:r>
            <a:r>
              <a:rPr lang="en-US" dirty="0" smtClean="0"/>
              <a:t>such equation </a:t>
            </a:r>
            <a:r>
              <a:rPr lang="en-US" dirty="0"/>
              <a:t>into simpler forms such as exponent function and polynomial in order to apply easily prediction </a:t>
            </a:r>
            <a:r>
              <a:rPr lang="en-US" dirty="0" smtClean="0"/>
              <a:t>tools.</a:t>
            </a:r>
            <a:endParaRPr lang="en-US" dirty="0"/>
          </a:p>
        </p:txBody>
      </p:sp>
    </p:spTree>
    <p:extLst>
      <p:ext uri="{BB962C8B-B14F-4D97-AF65-F5344CB8AC3E}">
        <p14:creationId xmlns:p14="http://schemas.microsoft.com/office/powerpoint/2010/main" val="3864072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pPr algn="just"/>
            <a:r>
              <a:rPr lang="en-US" dirty="0"/>
              <a:t>I suggest a so-called </a:t>
            </a:r>
            <a:r>
              <a:rPr lang="en-US" i="1" dirty="0"/>
              <a:t>segmentation approach</a:t>
            </a:r>
            <a:r>
              <a:rPr lang="en-US" dirty="0"/>
              <a:t> </a:t>
            </a:r>
            <a:r>
              <a:rPr lang="en-US" dirty="0" smtClean="0"/>
              <a:t>for solution prediction, in </a:t>
            </a:r>
            <a:r>
              <a:rPr lang="en-US" dirty="0"/>
              <a:t>which the solution volume is split into many small enough </a:t>
            </a:r>
            <a:r>
              <a:rPr lang="en-US" dirty="0" smtClean="0"/>
              <a:t>segments.</a:t>
            </a:r>
          </a:p>
          <a:p>
            <a:pPr algn="just"/>
            <a:r>
              <a:rPr lang="en-US" dirty="0" smtClean="0"/>
              <a:t>Later </a:t>
            </a:r>
            <a:r>
              <a:rPr lang="en-US" dirty="0"/>
              <a:t>on, for each segment, approximation methods such as feasible length and minimizing square error are applied to approximate </a:t>
            </a:r>
            <a:r>
              <a:rPr lang="en-US" dirty="0" smtClean="0"/>
              <a:t>intersection equation </a:t>
            </a:r>
            <a:r>
              <a:rPr lang="en-US" dirty="0"/>
              <a:t>by a Taylor polynomial in such segment so that it is accurate to predict solution volume of such </a:t>
            </a:r>
            <a:r>
              <a:rPr lang="en-US" dirty="0" smtClean="0"/>
              <a:t>polynomial.</a:t>
            </a:r>
          </a:p>
          <a:p>
            <a:pPr algn="just"/>
            <a:r>
              <a:rPr lang="en-US" dirty="0" smtClean="0"/>
              <a:t>Final </a:t>
            </a:r>
            <a:r>
              <a:rPr lang="en-US" dirty="0"/>
              <a:t>solution volume of intersection equation</a:t>
            </a:r>
            <a:r>
              <a:rPr lang="en-US" dirty="0" smtClean="0"/>
              <a:t> </a:t>
            </a:r>
            <a:r>
              <a:rPr lang="en-US" dirty="0"/>
              <a:t>is the best one from many polynomials over all segments. This approach shares the same ideology of volume partitioning with RTP algorithm. It can be more complicated but better than RTP.</a:t>
            </a:r>
          </a:p>
        </p:txBody>
      </p:sp>
    </p:spTree>
    <p:extLst>
      <p:ext uri="{BB962C8B-B14F-4D97-AF65-F5344CB8AC3E}">
        <p14:creationId xmlns:p14="http://schemas.microsoft.com/office/powerpoint/2010/main" val="2335211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26" y="2331711"/>
            <a:ext cx="10515600" cy="1325563"/>
          </a:xfrm>
        </p:spPr>
        <p:txBody>
          <a:bodyPr/>
          <a:lstStyle/>
          <a:p>
            <a:pPr algn="ctr"/>
            <a:r>
              <a:rPr lang="en-US" b="1" dirty="0" smtClean="0"/>
              <a:t>Thank you for your attention</a:t>
            </a:r>
            <a:endParaRPr lang="en-US" b="1" dirty="0"/>
          </a:p>
        </p:txBody>
      </p:sp>
    </p:spTree>
    <p:extLst>
      <p:ext uri="{BB962C8B-B14F-4D97-AF65-F5344CB8AC3E}">
        <p14:creationId xmlns:p14="http://schemas.microsoft.com/office/powerpoint/2010/main" val="10584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4"/>
            <a:ext cx="10515600" cy="575033"/>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244699" y="695457"/>
            <a:ext cx="11848563" cy="6053073"/>
          </a:xfrm>
        </p:spPr>
        <p:txBody>
          <a:bodyPr>
            <a:noAutofit/>
          </a:bodyPr>
          <a:lstStyle/>
          <a:p>
            <a:pPr indent="-320040">
              <a:lnSpc>
                <a:spcPct val="120000"/>
              </a:lnSpc>
              <a:spcBef>
                <a:spcPts val="0"/>
              </a:spcBef>
              <a:buFont typeface="+mj-lt"/>
              <a:buAutoNum type="arabicPeriod"/>
            </a:pPr>
            <a:r>
              <a:rPr lang="en-US" sz="1250" dirty="0"/>
              <a:t>M. D. Le and Y. H. Le, “Lecture Notes on Optimization,” Vietnam Institute of Mathematics, Hanoi, 2014.</a:t>
            </a:r>
          </a:p>
          <a:p>
            <a:pPr indent="-320040">
              <a:lnSpc>
                <a:spcPct val="120000"/>
              </a:lnSpc>
              <a:spcBef>
                <a:spcPts val="0"/>
              </a:spcBef>
              <a:buFont typeface="+mj-lt"/>
              <a:buAutoNum type="arabicPeriod"/>
            </a:pPr>
            <a:r>
              <a:rPr lang="en-US" sz="1250" dirty="0"/>
              <a:t>S. Boyd and L. </a:t>
            </a:r>
            <a:r>
              <a:rPr lang="en-US" sz="1250" dirty="0" err="1"/>
              <a:t>Vandenberghe</a:t>
            </a:r>
            <a:r>
              <a:rPr lang="en-US" sz="1250" dirty="0"/>
              <a:t>, Convex Optimization, New York, NY: Cambridge University Press, 2009, p. 716.</a:t>
            </a:r>
          </a:p>
          <a:p>
            <a:pPr indent="-320040">
              <a:lnSpc>
                <a:spcPct val="120000"/>
              </a:lnSpc>
              <a:spcBef>
                <a:spcPts val="0"/>
              </a:spcBef>
              <a:buFont typeface="+mj-lt"/>
              <a:buAutoNum type="arabicPeriod"/>
            </a:pPr>
            <a:r>
              <a:rPr lang="en-US" sz="1250" dirty="0"/>
              <a:t>Y.-B. </a:t>
            </a:r>
            <a:r>
              <a:rPr lang="en-US" sz="1250" dirty="0" err="1"/>
              <a:t>Jia</a:t>
            </a:r>
            <a:r>
              <a:rPr lang="en-US" sz="1250" dirty="0"/>
              <a:t>, “Lagrange Multipliers,” 2013.</a:t>
            </a:r>
          </a:p>
          <a:p>
            <a:pPr indent="-320040">
              <a:lnSpc>
                <a:spcPct val="120000"/>
              </a:lnSpc>
              <a:spcBef>
                <a:spcPts val="0"/>
              </a:spcBef>
              <a:buFont typeface="+mj-lt"/>
              <a:buAutoNum type="arabicPeriod"/>
            </a:pPr>
            <a:r>
              <a:rPr lang="en-US" sz="1250" dirty="0"/>
              <a:t>A. P. </a:t>
            </a:r>
            <a:r>
              <a:rPr lang="en-US" sz="1250" dirty="0" err="1"/>
              <a:t>Ruszczyński</a:t>
            </a:r>
            <a:r>
              <a:rPr lang="en-US" sz="1250" dirty="0"/>
              <a:t>, Nonlinear Optimization, Princeton, New Jersey: Princeton University Press, 2006, p. 463.</a:t>
            </a:r>
          </a:p>
          <a:p>
            <a:pPr indent="-320040">
              <a:lnSpc>
                <a:spcPct val="120000"/>
              </a:lnSpc>
              <a:spcBef>
                <a:spcPts val="0"/>
              </a:spcBef>
              <a:buFont typeface="+mj-lt"/>
              <a:buAutoNum type="arabicPeriod"/>
            </a:pPr>
            <a:r>
              <a:rPr lang="en-US" sz="1250" dirty="0"/>
              <a:t>Wikipedia, “</a:t>
            </a:r>
            <a:r>
              <a:rPr lang="en-US" sz="1250" dirty="0" err="1"/>
              <a:t>Karush</a:t>
            </a:r>
            <a:r>
              <a:rPr lang="en-US" sz="1250" dirty="0"/>
              <a:t>–Kuhn–Tucker conditions,” Wikimedia Foundation, 4 August 2014. [Online]. Available: http://en.wikipedia.org/wiki/</a:t>
            </a:r>
            <a:r>
              <a:rPr lang="en-US" sz="1250" dirty="0" err="1"/>
              <a:t>Karush</a:t>
            </a:r>
            <a:r>
              <a:rPr lang="en-US" sz="1250" dirty="0"/>
              <a:t>–Kuhn–</a:t>
            </a:r>
            <a:r>
              <a:rPr lang="en-US" sz="1250" dirty="0" err="1"/>
              <a:t>Tucker_conditions</a:t>
            </a:r>
            <a:r>
              <a:rPr lang="en-US" sz="1250" dirty="0"/>
              <a:t>. [Accessed 16 November 2014].</a:t>
            </a:r>
          </a:p>
          <a:p>
            <a:pPr indent="-320040">
              <a:lnSpc>
                <a:spcPct val="120000"/>
              </a:lnSpc>
              <a:spcBef>
                <a:spcPts val="0"/>
              </a:spcBef>
              <a:buFont typeface="+mj-lt"/>
              <a:buAutoNum type="arabicPeriod"/>
            </a:pPr>
            <a:r>
              <a:rPr lang="en-US" sz="1250" dirty="0"/>
              <a:t>P. D. Ta, “Numerical Analysis Lecture Notes,” Vietnam Institute of Mathematics, Hanoi, 2014.</a:t>
            </a:r>
          </a:p>
          <a:p>
            <a:pPr indent="-320040">
              <a:lnSpc>
                <a:spcPct val="120000"/>
              </a:lnSpc>
              <a:spcBef>
                <a:spcPts val="0"/>
              </a:spcBef>
              <a:buFont typeface="+mj-lt"/>
              <a:buAutoNum type="arabicPeriod"/>
            </a:pPr>
            <a:r>
              <a:rPr lang="en-US" sz="1250" dirty="0"/>
              <a:t>T. Hoang, Convex Analysis and Global Optimization, Dordrecht: Kluwer, 1998, p. 350.</a:t>
            </a:r>
          </a:p>
          <a:p>
            <a:pPr indent="-320040">
              <a:lnSpc>
                <a:spcPct val="120000"/>
              </a:lnSpc>
              <a:spcBef>
                <a:spcPts val="0"/>
              </a:spcBef>
              <a:buFont typeface="+mj-lt"/>
              <a:buAutoNum type="arabicPeriod"/>
            </a:pPr>
            <a:r>
              <a:rPr lang="en-US" sz="1250" dirty="0"/>
              <a:t>J. Kennedy and R. </a:t>
            </a:r>
            <a:r>
              <a:rPr lang="en-US" sz="1250" dirty="0" err="1"/>
              <a:t>Eberhart</a:t>
            </a:r>
            <a:r>
              <a:rPr lang="en-US" sz="1250" dirty="0"/>
              <a:t>, “Particle Swarm Optimization,” in Proceedings of IEEE International Conference on Neural Networks, 1995.</a:t>
            </a:r>
          </a:p>
          <a:p>
            <a:pPr indent="-320040">
              <a:lnSpc>
                <a:spcPct val="120000"/>
              </a:lnSpc>
              <a:spcBef>
                <a:spcPts val="0"/>
              </a:spcBef>
              <a:buFont typeface="+mj-lt"/>
              <a:buAutoNum type="arabicPeriod"/>
            </a:pPr>
            <a:r>
              <a:rPr lang="en-US" sz="1250" dirty="0"/>
              <a:t>Wikipedia, “Particle swarm optimization,” Wikimedia Foundation, 7 March 2017. [Online]. Available: https://en.wikipedia.org/wiki/Particle_swarm_optimization. [Accessed 8 April 2017].</a:t>
            </a:r>
          </a:p>
          <a:p>
            <a:pPr indent="-320040">
              <a:lnSpc>
                <a:spcPct val="120000"/>
              </a:lnSpc>
              <a:spcBef>
                <a:spcPts val="0"/>
              </a:spcBef>
              <a:buFont typeface="+mj-lt"/>
              <a:buAutoNum type="arabicPeriod"/>
            </a:pPr>
            <a:r>
              <a:rPr lang="en-US" sz="1250" dirty="0"/>
              <a:t>R. </a:t>
            </a:r>
            <a:r>
              <a:rPr lang="en-US" sz="1250" dirty="0" err="1"/>
              <a:t>Poli</a:t>
            </a:r>
            <a:r>
              <a:rPr lang="en-US" sz="1250" dirty="0"/>
              <a:t>, J. Kennedy and T. Blackwell, “Particle swarm optimization,” Swarm Intelligence, vol. 1, no. 1, pp. 33-57, June 2007.</a:t>
            </a:r>
          </a:p>
          <a:p>
            <a:pPr indent="-320040">
              <a:lnSpc>
                <a:spcPct val="120000"/>
              </a:lnSpc>
              <a:spcBef>
                <a:spcPts val="0"/>
              </a:spcBef>
              <a:buFont typeface="+mj-lt"/>
              <a:buAutoNum type="arabicPeriod"/>
            </a:pPr>
            <a:r>
              <a:rPr lang="en-US" sz="1250" dirty="0"/>
              <a:t>Wikipedia, “Quasi-Newton method,” Wikimedia Foundation, 4 April 2017. [Online]. Available: https://en.wikipedia.org/wiki/Quasi-Newton_method. [Accessed 8 April 2017].</a:t>
            </a:r>
          </a:p>
          <a:p>
            <a:pPr indent="-320040">
              <a:lnSpc>
                <a:spcPct val="120000"/>
              </a:lnSpc>
              <a:spcBef>
                <a:spcPts val="0"/>
              </a:spcBef>
              <a:buFont typeface="+mj-lt"/>
              <a:buAutoNum type="arabicPeriod"/>
            </a:pPr>
            <a:r>
              <a:rPr lang="en-US" sz="1250" dirty="0"/>
              <a:t>H. Jiao, Z. Wang and Y. Chen, “Global optimization algorithm for sum of generalized polynomial,” Applied Mathematical Modelling, vol. 37, no. 1-2, pp. 187-197, 18 February 2012.</a:t>
            </a:r>
          </a:p>
          <a:p>
            <a:pPr indent="-320040">
              <a:lnSpc>
                <a:spcPct val="120000"/>
              </a:lnSpc>
              <a:spcBef>
                <a:spcPts val="0"/>
              </a:spcBef>
              <a:buFont typeface="+mj-lt"/>
              <a:buAutoNum type="arabicPeriod"/>
            </a:pPr>
            <a:r>
              <a:rPr lang="en-US" sz="1250" dirty="0"/>
              <a:t>T. Larsson and M. </a:t>
            </a:r>
            <a:r>
              <a:rPr lang="en-US" sz="1250" dirty="0" err="1"/>
              <a:t>Patriksson</a:t>
            </a:r>
            <a:r>
              <a:rPr lang="en-US" sz="1250" dirty="0"/>
              <a:t>, “Global optimality conditions for discrete and </a:t>
            </a:r>
            <a:r>
              <a:rPr lang="en-US" sz="1250" dirty="0" err="1"/>
              <a:t>nonconvex</a:t>
            </a:r>
            <a:r>
              <a:rPr lang="en-US" sz="1250" dirty="0"/>
              <a:t> optimization - With applications to </a:t>
            </a:r>
            <a:r>
              <a:rPr lang="en-US" sz="1250" dirty="0" err="1"/>
              <a:t>Lagrangian</a:t>
            </a:r>
            <a:r>
              <a:rPr lang="en-US" sz="1250" dirty="0"/>
              <a:t> heuristics and column generation,” Operations Research, vol. 54, no. 3, pp. 436-453, 21 April 2003.</a:t>
            </a:r>
          </a:p>
          <a:p>
            <a:pPr indent="-320040">
              <a:lnSpc>
                <a:spcPct val="120000"/>
              </a:lnSpc>
              <a:spcBef>
                <a:spcPts val="0"/>
              </a:spcBef>
              <a:buFont typeface="+mj-lt"/>
              <a:buAutoNum type="arabicPeriod"/>
            </a:pPr>
            <a:r>
              <a:rPr lang="en-US" sz="1250" dirty="0"/>
              <a:t>P. Dawkins, “Gradient Vector, Tangent Planes and Normal Lines,” Lamar University, 2003. [Online]. Available: http://tutorial.math.lamar.edu/Classes/CalcIII/GradientVectorTangentPlane.aspx. [Accessed 2014].</a:t>
            </a:r>
          </a:p>
          <a:p>
            <a:pPr indent="-320040">
              <a:lnSpc>
                <a:spcPct val="120000"/>
              </a:lnSpc>
              <a:spcBef>
                <a:spcPts val="0"/>
              </a:spcBef>
              <a:buFont typeface="+mj-lt"/>
              <a:buAutoNum type="arabicPeriod"/>
            </a:pPr>
            <a:r>
              <a:rPr lang="en-US" sz="1250" dirty="0"/>
              <a:t>V. H. H. Nguyen, Linear Algebra, Hanoi: Hanoi National University Publishing House, 1999, p. 291.</a:t>
            </a:r>
          </a:p>
          <a:p>
            <a:pPr indent="-320040">
              <a:lnSpc>
                <a:spcPct val="120000"/>
              </a:lnSpc>
              <a:spcBef>
                <a:spcPts val="0"/>
              </a:spcBef>
              <a:buFont typeface="+mj-lt"/>
              <a:buAutoNum type="arabicPeriod"/>
            </a:pPr>
            <a:r>
              <a:rPr lang="en-US" sz="1250" dirty="0"/>
              <a:t>R. L. Burden and D. J. </a:t>
            </a:r>
            <a:r>
              <a:rPr lang="en-US" sz="1250" dirty="0" err="1"/>
              <a:t>Faires</a:t>
            </a:r>
            <a:r>
              <a:rPr lang="en-US" sz="1250" dirty="0"/>
              <a:t>, Numerical Analysis, 9th Edition ed., M. </a:t>
            </a:r>
            <a:r>
              <a:rPr lang="en-US" sz="1250" dirty="0" err="1"/>
              <a:t>Julet</a:t>
            </a:r>
            <a:r>
              <a:rPr lang="en-US" sz="1250" dirty="0"/>
              <a:t>, Ed., Brooks/Cole </a:t>
            </a:r>
            <a:r>
              <a:rPr lang="en-US" sz="1250" dirty="0" err="1"/>
              <a:t>Cengage</a:t>
            </a:r>
            <a:r>
              <a:rPr lang="en-US" sz="1250" dirty="0"/>
              <a:t> Learning, 2011, p. 872.</a:t>
            </a:r>
          </a:p>
          <a:p>
            <a:pPr indent="-320040">
              <a:lnSpc>
                <a:spcPct val="120000"/>
              </a:lnSpc>
              <a:spcBef>
                <a:spcPts val="0"/>
              </a:spcBef>
              <a:buFont typeface="+mj-lt"/>
              <a:buAutoNum type="arabicPeriod"/>
            </a:pPr>
            <a:r>
              <a:rPr lang="en-US" sz="1250" dirty="0"/>
              <a:t>L. Nguyen, “Feasible length of Taylor polynomial on given interval and application to find the number of roots of equation,” International Journal of Mathematical Analysis and Applications, vol. 1, no. 5, pp. 80-83, 10 January 2015.</a:t>
            </a:r>
          </a:p>
          <a:p>
            <a:pPr indent="-320040">
              <a:lnSpc>
                <a:spcPct val="120000"/>
              </a:lnSpc>
              <a:spcBef>
                <a:spcPts val="0"/>
              </a:spcBef>
              <a:buFont typeface="+mj-lt"/>
              <a:buAutoNum type="arabicPeriod"/>
            </a:pPr>
            <a:r>
              <a:rPr lang="en-US" sz="1250" dirty="0"/>
              <a:t>L. Nguyen, “Improving analytic function approximation by minimizing square error of Taylor polynomial,” International Journal of Mathematical Analysis and Applications, vol. 1, no. 4, pp. 63-67, 21 October 2014.</a:t>
            </a:r>
          </a:p>
          <a:p>
            <a:pPr indent="-320040">
              <a:lnSpc>
                <a:spcPct val="120000"/>
              </a:lnSpc>
              <a:spcBef>
                <a:spcPts val="0"/>
              </a:spcBef>
              <a:buFont typeface="+mj-lt"/>
              <a:buAutoNum type="arabicPeriod"/>
            </a:pPr>
            <a:r>
              <a:rPr lang="en-US" sz="1250" dirty="0"/>
              <a:t>Wikipedia, “Sturm’s theorem,” Wikimedia Foundation, 2014. [Online]. Available: https://en.wikipedia.org/wiki/Sturm%27s_theorem. [Accessed 30 August 2014].</a:t>
            </a:r>
          </a:p>
        </p:txBody>
      </p:sp>
    </p:spTree>
    <p:extLst>
      <p:ext uri="{BB962C8B-B14F-4D97-AF65-F5344CB8AC3E}">
        <p14:creationId xmlns:p14="http://schemas.microsoft.com/office/powerpoint/2010/main" val="13960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Descending region (DR)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lgn="just"/>
                <a:r>
                  <a:rPr lang="en-US" i="1" dirty="0" smtClean="0"/>
                  <a:t>Global optimization</a:t>
                </a:r>
                <a:r>
                  <a:rPr lang="en-US" dirty="0" smtClean="0"/>
                  <a:t> is general form of local optimization as follows:</a:t>
                </a:r>
              </a:p>
              <a:p>
                <a:pPr marL="0" indent="0" algn="just">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𝑥</m:t>
                              </m:r>
                            </m:lim>
                          </m:limLow>
                        </m:fName>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𝑆</m:t>
                              </m:r>
                            </m:e>
                          </m:d>
                        </m:e>
                      </m:func>
                    </m:oMath>
                  </m:oMathPara>
                </a14:m>
                <a:endParaRPr lang="en-US" dirty="0" smtClean="0"/>
              </a:p>
              <a:p>
                <a:pPr algn="just"/>
                <a:r>
                  <a:rPr lang="en-US" dirty="0" smtClean="0"/>
                  <a:t>A point </a:t>
                </a:r>
                <a:r>
                  <a:rPr lang="en-US" i="1" dirty="0" smtClean="0"/>
                  <a:t>x</a:t>
                </a:r>
                <a:r>
                  <a:rPr lang="en-US" baseline="30000" dirty="0" smtClean="0"/>
                  <a:t>*</a:t>
                </a:r>
                <a:r>
                  <a:rPr lang="en-US" dirty="0" smtClean="0"/>
                  <a:t> is called </a:t>
                </a:r>
                <a:r>
                  <a:rPr lang="en-US" i="1" dirty="0" smtClean="0"/>
                  <a:t>global optimizer</a:t>
                </a:r>
                <a:r>
                  <a:rPr lang="en-US" dirty="0" smtClean="0"/>
                  <a:t> if </a:t>
                </a:r>
                <a:r>
                  <a:rPr lang="en-US" i="1" dirty="0" smtClean="0"/>
                  <a:t>f</a:t>
                </a:r>
                <a:r>
                  <a:rPr lang="en-US" dirty="0" smtClean="0"/>
                  <a:t>(</a:t>
                </a:r>
                <a:r>
                  <a:rPr lang="en-US" i="1" dirty="0" smtClean="0"/>
                  <a:t>x</a:t>
                </a:r>
                <a:r>
                  <a:rPr lang="en-US" dirty="0" smtClean="0"/>
                  <a:t>) ≥ </a:t>
                </a:r>
                <a:r>
                  <a:rPr lang="en-US" i="1" dirty="0" smtClean="0"/>
                  <a:t>f</a:t>
                </a:r>
                <a:r>
                  <a:rPr lang="en-US" dirty="0" smtClean="0"/>
                  <a:t>(</a:t>
                </a:r>
                <a:r>
                  <a:rPr lang="en-US" i="1" dirty="0" smtClean="0"/>
                  <a:t>x</a:t>
                </a:r>
                <a:r>
                  <a:rPr lang="en-US" i="1" baseline="30000" dirty="0" smtClean="0"/>
                  <a:t>*</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smtClean="0"/>
                  <a:t>. Because the cost of finding out </a:t>
                </a:r>
                <a:r>
                  <a:rPr lang="en-US" i="1" dirty="0" smtClean="0"/>
                  <a:t>x</a:t>
                </a:r>
                <a:r>
                  <a:rPr lang="en-US" i="1" baseline="30000" dirty="0" smtClean="0"/>
                  <a:t>*</a:t>
                </a:r>
                <a:r>
                  <a:rPr lang="en-US" dirty="0" smtClean="0"/>
                  <a:t> is very expensive, the </a:t>
                </a:r>
                <a:r>
                  <a:rPr lang="en-US" i="1" dirty="0" smtClean="0"/>
                  <a:t>approximation approach </a:t>
                </a:r>
                <a:r>
                  <a:rPr lang="en-US" dirty="0" smtClean="0"/>
                  <a:t>[7, p. 135] accept a small error, in which the global optimizer </a:t>
                </a:r>
                <a:r>
                  <a:rPr lang="en-US" i="1" dirty="0" smtClean="0"/>
                  <a:t>x</a:t>
                </a:r>
                <a:r>
                  <a:rPr lang="en-US" i="1" baseline="30000" dirty="0" smtClean="0"/>
                  <a:t>*</a:t>
                </a:r>
                <a:r>
                  <a:rPr lang="en-US" dirty="0" smtClean="0"/>
                  <a:t> is replaced by a so-called </a:t>
                </a:r>
                <a:r>
                  <a:rPr lang="en-US" i="1" dirty="0" smtClean="0"/>
                  <a:t>global ε-optimizer ω</a:t>
                </a:r>
                <a:r>
                  <a:rPr lang="en-US" dirty="0" smtClean="0"/>
                  <a:t> such that </a:t>
                </a:r>
                <a:r>
                  <a:rPr lang="en-US" i="1" dirty="0" smtClean="0"/>
                  <a:t>f</a:t>
                </a:r>
                <a:r>
                  <a:rPr lang="en-US" dirty="0" smtClean="0"/>
                  <a:t>(</a:t>
                </a:r>
                <a:r>
                  <a:rPr lang="en-US" i="1" dirty="0" smtClean="0"/>
                  <a:t>x</a:t>
                </a:r>
                <a:r>
                  <a:rPr lang="en-US" dirty="0" smtClean="0"/>
                  <a:t>) ≥ </a:t>
                </a:r>
                <a:r>
                  <a:rPr lang="en-US" i="1" dirty="0" smtClean="0"/>
                  <a:t>f</a:t>
                </a:r>
                <a:r>
                  <a:rPr lang="en-US" dirty="0" smtClean="0"/>
                  <a:t>(</a:t>
                </a:r>
                <a:r>
                  <a:rPr lang="en-US" i="1" dirty="0"/>
                  <a:t>ω</a:t>
                </a:r>
                <a:r>
                  <a:rPr lang="en-US" dirty="0" smtClean="0"/>
                  <a:t>) – </a:t>
                </a:r>
                <a:r>
                  <a:rPr lang="en-US" i="1" dirty="0" smtClean="0"/>
                  <a:t>ε</a:t>
                </a: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smtClean="0"/>
                  <a:t>.</a:t>
                </a:r>
              </a:p>
              <a:p>
                <a:pPr algn="just"/>
                <a:r>
                  <a:rPr lang="en-US" dirty="0" smtClean="0"/>
                  <a:t>The descending region (</a:t>
                </a:r>
                <a:r>
                  <a:rPr lang="en-US" b="1" dirty="0" smtClean="0"/>
                  <a:t>DR</a:t>
                </a:r>
                <a:r>
                  <a:rPr lang="en-US" dirty="0" smtClean="0"/>
                  <a:t>) algorithm is a practical implementation of approximation approach. I use the very small value </a:t>
                </a:r>
                <a:r>
                  <a:rPr lang="en-US" i="1" dirty="0" smtClean="0"/>
                  <a:t>ε</a:t>
                </a:r>
                <a:r>
                  <a:rPr lang="en-US" dirty="0" smtClean="0"/>
                  <a:t> as a downward shift to determine the feasible point and I use gradient descent (GD) method to search for local optimizer which is candidate of global </a:t>
                </a:r>
                <a:r>
                  <a:rPr lang="en-US" i="1" dirty="0" smtClean="0"/>
                  <a:t>ε</a:t>
                </a:r>
                <a:r>
                  <a:rPr lang="en-US" dirty="0" smtClean="0"/>
                  <a:t>-optimizer.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7143" r="-986"/>
                </a:stretch>
              </a:blipFill>
            </p:spPr>
            <p:txBody>
              <a:bodyPr/>
              <a:lstStyle/>
              <a:p>
                <a:r>
                  <a:rPr lang="en-US">
                    <a:noFill/>
                  </a:rPr>
                  <a:t> </a:t>
                </a:r>
              </a:p>
            </p:txBody>
          </p:sp>
        </mc:Fallback>
      </mc:AlternateContent>
    </p:spTree>
    <p:extLst>
      <p:ext uri="{BB962C8B-B14F-4D97-AF65-F5344CB8AC3E}">
        <p14:creationId xmlns:p14="http://schemas.microsoft.com/office/powerpoint/2010/main" val="2844560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606"/>
            <a:ext cx="10515600" cy="950106"/>
          </a:xfrm>
        </p:spPr>
        <p:txBody>
          <a:bodyPr/>
          <a:lstStyle/>
          <a:p>
            <a:r>
              <a:rPr lang="en-US" dirty="0" smtClean="0"/>
              <a:t>1. Descending region (DR) algorithm</a:t>
            </a:r>
            <a:endParaRPr lang="en-US" dirty="0"/>
          </a:p>
        </p:txBody>
      </p:sp>
      <p:sp>
        <p:nvSpPr>
          <p:cNvPr id="3" name="Content Placeholder 2"/>
          <p:cNvSpPr>
            <a:spLocks noGrp="1"/>
          </p:cNvSpPr>
          <p:nvPr>
            <p:ph idx="1"/>
          </p:nvPr>
        </p:nvSpPr>
        <p:spPr>
          <a:xfrm>
            <a:off x="838200" y="1287005"/>
            <a:ext cx="10515600" cy="4825697"/>
          </a:xfrm>
        </p:spPr>
        <p:txBody>
          <a:bodyPr>
            <a:normAutofit fontScale="92500"/>
          </a:bodyPr>
          <a:lstStyle/>
          <a:p>
            <a:pPr algn="just"/>
            <a:r>
              <a:rPr lang="en-US" dirty="0"/>
              <a:t>The ideology of DR algorithm is that given a known local optimizer </a:t>
            </a:r>
            <a:r>
              <a:rPr lang="en-US" b="1" dirty="0"/>
              <a:t>z</a:t>
            </a:r>
            <a:r>
              <a:rPr lang="en-US" i="1" baseline="30000" dirty="0"/>
              <a:t>*</a:t>
            </a:r>
            <a:r>
              <a:rPr lang="en-US" dirty="0"/>
              <a:t>, the better local optimizer is searched only in a so-called </a:t>
            </a:r>
            <a:r>
              <a:rPr lang="en-US" i="1" dirty="0"/>
              <a:t>descending region </a:t>
            </a:r>
            <a:r>
              <a:rPr lang="en-US" dirty="0"/>
              <a:t>under the known point </a:t>
            </a:r>
            <a:r>
              <a:rPr lang="en-US" b="1" dirty="0"/>
              <a:t>z</a:t>
            </a:r>
            <a:r>
              <a:rPr lang="en-US" i="1" baseline="30000" dirty="0"/>
              <a:t>*</a:t>
            </a:r>
            <a:r>
              <a:rPr lang="en-US" dirty="0"/>
              <a:t>. If the target function has global minimum value, </a:t>
            </a:r>
            <a:r>
              <a:rPr lang="en-US" dirty="0" smtClean="0"/>
              <a:t>the </a:t>
            </a:r>
            <a:r>
              <a:rPr lang="en-US" dirty="0"/>
              <a:t>local optimizer </a:t>
            </a:r>
            <a:r>
              <a:rPr lang="en-US" b="1" dirty="0"/>
              <a:t>z</a:t>
            </a:r>
            <a:r>
              <a:rPr lang="en-US" i="1" baseline="30000" dirty="0"/>
              <a:t>*</a:t>
            </a:r>
            <a:r>
              <a:rPr lang="en-US" dirty="0"/>
              <a:t> approaches the global optimizer </a:t>
            </a:r>
            <a:r>
              <a:rPr lang="en-US" b="1" dirty="0"/>
              <a:t>z</a:t>
            </a:r>
            <a:r>
              <a:rPr lang="en-US" i="1" baseline="30000" dirty="0" smtClean="0"/>
              <a:t>**</a:t>
            </a:r>
            <a:r>
              <a:rPr lang="en-US" dirty="0" smtClean="0"/>
              <a:t>.</a:t>
            </a:r>
          </a:p>
          <a:p>
            <a:pPr algn="just"/>
            <a:r>
              <a:rPr lang="en-US" dirty="0" smtClean="0"/>
              <a:t>The </a:t>
            </a:r>
            <a:r>
              <a:rPr lang="en-US" dirty="0"/>
              <a:t>descending region is begun by a so-called </a:t>
            </a:r>
            <a:r>
              <a:rPr lang="en-US" i="1" dirty="0"/>
              <a:t>descending point</a:t>
            </a:r>
            <a:r>
              <a:rPr lang="en-US" dirty="0"/>
              <a:t> which is defined as the point under the optimizer </a:t>
            </a:r>
            <a:r>
              <a:rPr lang="en-US" b="1" dirty="0"/>
              <a:t>z</a:t>
            </a:r>
            <a:r>
              <a:rPr lang="en-US" i="1" baseline="30000" dirty="0"/>
              <a:t>*</a:t>
            </a:r>
            <a:r>
              <a:rPr lang="en-US" dirty="0"/>
              <a:t> and so the next better optimizer is searched under descending </a:t>
            </a:r>
            <a:r>
              <a:rPr lang="en-US" dirty="0" smtClean="0"/>
              <a:t>point.</a:t>
            </a:r>
          </a:p>
          <a:p>
            <a:pPr algn="just"/>
            <a:r>
              <a:rPr lang="en-US" dirty="0" smtClean="0"/>
              <a:t>Descending point is solution of a so-called </a:t>
            </a:r>
            <a:r>
              <a:rPr lang="en-US" i="1" dirty="0" smtClean="0"/>
              <a:t>intersection equation </a:t>
            </a:r>
            <a:r>
              <a:rPr lang="en-US" dirty="0" smtClean="0"/>
              <a:t>mentioned later.</a:t>
            </a:r>
          </a:p>
          <a:p>
            <a:pPr algn="just"/>
            <a:r>
              <a:rPr lang="en-US" dirty="0" smtClean="0"/>
              <a:t>DR </a:t>
            </a:r>
            <a:r>
              <a:rPr lang="en-US" dirty="0"/>
              <a:t>algorithm has many iterations and each iteration includes two steps</a:t>
            </a:r>
            <a:r>
              <a:rPr lang="en-US" dirty="0" smtClean="0"/>
              <a:t>:</a:t>
            </a:r>
          </a:p>
          <a:p>
            <a:pPr lvl="1" algn="just"/>
            <a:r>
              <a:rPr lang="en-US" dirty="0" smtClean="0"/>
              <a:t>Step 1: </a:t>
            </a:r>
            <a:r>
              <a:rPr lang="en-US" dirty="0"/>
              <a:t>Searching for local optimizer </a:t>
            </a:r>
            <a:r>
              <a:rPr lang="en-US" b="1" i="1" dirty="0" smtClean="0"/>
              <a:t>z</a:t>
            </a:r>
            <a:r>
              <a:rPr lang="en-US" baseline="30000" dirty="0" smtClean="0"/>
              <a:t>*</a:t>
            </a:r>
            <a:r>
              <a:rPr lang="en-US" dirty="0" smtClean="0"/>
              <a:t> by GD method.</a:t>
            </a:r>
          </a:p>
          <a:p>
            <a:pPr lvl="1" algn="just"/>
            <a:r>
              <a:rPr lang="en-US" dirty="0" smtClean="0"/>
              <a:t>Step 2: </a:t>
            </a:r>
            <a:r>
              <a:rPr lang="en-US" dirty="0"/>
              <a:t>Determining descending region </a:t>
            </a:r>
            <a:r>
              <a:rPr lang="en-US" dirty="0" smtClean="0"/>
              <a:t> (descending point)</a:t>
            </a:r>
            <a:endParaRPr lang="en-US" dirty="0"/>
          </a:p>
        </p:txBody>
      </p:sp>
    </p:spTree>
    <p:extLst>
      <p:ext uri="{BB962C8B-B14F-4D97-AF65-F5344CB8AC3E}">
        <p14:creationId xmlns:p14="http://schemas.microsoft.com/office/powerpoint/2010/main" val="2148593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6"/>
            <a:ext cx="10515600" cy="639430"/>
          </a:xfrm>
        </p:spPr>
        <p:txBody>
          <a:bodyPr>
            <a:normAutofit/>
          </a:bodyPr>
          <a:lstStyle/>
          <a:p>
            <a:r>
              <a:rPr lang="en-US" sz="3500" dirty="0"/>
              <a:t>1. Descending region (DR)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558" y="933842"/>
            <a:ext cx="7843838" cy="5686425"/>
          </a:xfrm>
        </p:spPr>
      </p:pic>
    </p:spTree>
    <p:extLst>
      <p:ext uri="{BB962C8B-B14F-4D97-AF65-F5344CB8AC3E}">
        <p14:creationId xmlns:p14="http://schemas.microsoft.com/office/powerpoint/2010/main" val="2093398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605"/>
            <a:ext cx="10515600" cy="611905"/>
          </a:xfrm>
        </p:spPr>
        <p:txBody>
          <a:bodyPr>
            <a:normAutofit fontScale="90000"/>
          </a:bodyPr>
          <a:lstStyle/>
          <a:p>
            <a:r>
              <a:rPr lang="en-US" dirty="0" smtClean="0"/>
              <a:t>2. How to determine descending region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51978"/>
                <a:ext cx="10515600" cy="5536504"/>
              </a:xfrm>
            </p:spPr>
            <p:txBody>
              <a:bodyPr>
                <a:normAutofit lnSpcReduction="10000"/>
              </a:bodyPr>
              <a:lstStyle/>
              <a:p>
                <a:pPr algn="just"/>
                <a:r>
                  <a:rPr lang="en-US" dirty="0" smtClean="0"/>
                  <a:t>Descending region is determined by the descending point which in turn is solution of the </a:t>
                </a:r>
                <a:r>
                  <a:rPr lang="en-US" i="1" dirty="0" smtClean="0"/>
                  <a:t>intersection equation</a:t>
                </a:r>
                <a:r>
                  <a:rPr lang="en-US" dirty="0" smtClean="0"/>
                  <a:t> </a:t>
                </a:r>
                <a:r>
                  <a:rPr lang="en-US" i="1" dirty="0" smtClean="0"/>
                  <a:t>f</a:t>
                </a:r>
                <a:r>
                  <a:rPr lang="en-US" dirty="0" smtClean="0"/>
                  <a:t>(</a:t>
                </a:r>
                <a:r>
                  <a:rPr lang="en-US" i="1" dirty="0" smtClean="0"/>
                  <a:t>x</a:t>
                </a:r>
                <a:r>
                  <a:rPr lang="en-US" dirty="0" smtClean="0"/>
                  <a:t>) – </a:t>
                </a:r>
                <a:r>
                  <a:rPr lang="en-US" i="1" dirty="0" smtClean="0"/>
                  <a:t>f</a:t>
                </a:r>
                <a:r>
                  <a:rPr lang="en-US" i="1" baseline="30000" dirty="0" smtClean="0"/>
                  <a:t>*</a:t>
                </a:r>
                <a:r>
                  <a:rPr lang="en-US" dirty="0" smtClean="0"/>
                  <a:t> + </a:t>
                </a:r>
                <a:r>
                  <a:rPr lang="el-GR" i="1" dirty="0" smtClean="0"/>
                  <a:t>ε</a:t>
                </a:r>
                <a:r>
                  <a:rPr lang="en-US" dirty="0" smtClean="0"/>
                  <a:t> = 0 where </a:t>
                </a:r>
                <a:r>
                  <a:rPr lang="en-US" i="1" dirty="0"/>
                  <a:t>f</a:t>
                </a:r>
                <a:r>
                  <a:rPr lang="en-US" i="1" baseline="30000" dirty="0"/>
                  <a:t>*</a:t>
                </a:r>
                <a:r>
                  <a:rPr lang="en-US" dirty="0"/>
                  <a:t> = </a:t>
                </a:r>
                <a:r>
                  <a:rPr lang="en-US" i="1" dirty="0"/>
                  <a:t>f</a:t>
                </a:r>
                <a:r>
                  <a:rPr lang="en-US" dirty="0"/>
                  <a:t>(</a:t>
                </a:r>
                <a:r>
                  <a:rPr lang="en-US" b="1" dirty="0"/>
                  <a:t>z</a:t>
                </a:r>
                <a:r>
                  <a:rPr lang="en-US" i="1" baseline="30000" dirty="0"/>
                  <a:t>*</a:t>
                </a:r>
                <a:r>
                  <a:rPr lang="en-US" dirty="0"/>
                  <a:t>) and </a:t>
                </a:r>
                <a:r>
                  <a:rPr lang="en-US" b="1" dirty="0"/>
                  <a:t>z</a:t>
                </a:r>
                <a:r>
                  <a:rPr lang="en-US" i="1" baseline="30000" dirty="0"/>
                  <a:t>*</a:t>
                </a:r>
                <a:r>
                  <a:rPr lang="en-US" dirty="0"/>
                  <a:t> is a local </a:t>
                </a:r>
                <a:r>
                  <a:rPr lang="en-US" dirty="0" smtClean="0"/>
                  <a:t>optimizer whereas </a:t>
                </a:r>
                <a:r>
                  <a:rPr lang="el-GR" i="1" dirty="0" smtClean="0"/>
                  <a:t>ε</a:t>
                </a:r>
                <a:r>
                  <a:rPr lang="en-US" dirty="0" smtClean="0"/>
                  <a:t> is a very small error.</a:t>
                </a:r>
              </a:p>
              <a:p>
                <a:pPr algn="just"/>
                <a:r>
                  <a:rPr lang="en-US" dirty="0" smtClean="0"/>
                  <a:t>Following equation is </a:t>
                </a:r>
                <a:r>
                  <a:rPr lang="en-US" dirty="0"/>
                  <a:t>the hyper-line which represents the intersection between tangent hyper-plane and the hyper-plane </a:t>
                </a:r>
                <a:r>
                  <a:rPr lang="en-US" i="1" dirty="0"/>
                  <a:t>y</a:t>
                </a:r>
                <a:r>
                  <a:rPr lang="en-US" dirty="0"/>
                  <a:t> = 0 and so it is called </a:t>
                </a:r>
                <a:r>
                  <a:rPr lang="en-US" i="1" dirty="0"/>
                  <a:t>intersection hyper-line</a:t>
                </a:r>
                <a:r>
                  <a:rPr lang="en-US" dirty="0" smtClean="0"/>
                  <a:t>.</a:t>
                </a:r>
              </a:p>
              <a:p>
                <a:pPr marL="0" indent="0" algn="just">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a:latin typeface="Cambria Math" panose="02040503050406030204" pitchFamily="18" charset="0"/>
                            </a:rPr>
                            <m:t>0</m:t>
                          </m:r>
                        </m:sup>
                      </m:sSup>
                      <m:r>
                        <a:rPr lang="en-US">
                          <a:latin typeface="Cambria Math" panose="02040503050406030204" pitchFamily="18" charset="0"/>
                        </a:rPr>
                        <m:t>=0</m:t>
                      </m:r>
                    </m:oMath>
                  </m:oMathPara>
                </a14:m>
                <a:endParaRPr lang="en-US" dirty="0" smtClean="0"/>
              </a:p>
              <a:p>
                <a:pPr indent="0" algn="just">
                  <a:buNone/>
                </a:pPr>
                <a:r>
                  <a:rPr lang="en-US" dirty="0" smtClean="0"/>
                  <a:t>Where</a:t>
                </a:r>
              </a:p>
              <a:p>
                <a:pPr marL="0" indent="0" algn="just">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a:latin typeface="Cambria Math" panose="02040503050406030204" pitchFamily="18" charset="0"/>
                            </a:rPr>
                            <m:t>0</m:t>
                          </m:r>
                        </m:sup>
                      </m:sSup>
                      <m:r>
                        <a:rPr lang="en-US">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r>
                        <a:rPr lang="en-US" i="1">
                          <a:latin typeface="Cambria Math" panose="02040503050406030204" pitchFamily="18" charset="0"/>
                        </a:rPr>
                        <m:t>−</m:t>
                      </m:r>
                      <m:r>
                        <a:rPr lang="en-US" i="1">
                          <a:latin typeface="Cambria Math" panose="02040503050406030204" pitchFamily="18" charset="0"/>
                        </a:rPr>
                        <m:t>𝜀</m:t>
                      </m:r>
                    </m:oMath>
                  </m:oMathPara>
                </a14:m>
                <a:endParaRPr lang="en-US" dirty="0" smtClean="0"/>
              </a:p>
              <a:p>
                <a:pPr algn="just"/>
                <a:r>
                  <a:rPr lang="en-US" dirty="0" smtClean="0"/>
                  <a:t>This equation has </a:t>
                </a:r>
                <a:r>
                  <a:rPr lang="en-US" dirty="0"/>
                  <a:t>many solutions which are points belonging to it. Now we find out only one solution </a:t>
                </a:r>
                <a:r>
                  <a:rPr lang="en-US" b="1" i="1" dirty="0"/>
                  <a:t>x</a:t>
                </a:r>
                <a:r>
                  <a:rPr lang="en-US" baseline="30000" dirty="0"/>
                  <a:t>1</a:t>
                </a:r>
                <a:r>
                  <a:rPr lang="en-US" dirty="0"/>
                  <a:t> </a:t>
                </a:r>
                <a:r>
                  <a:rPr lang="en-US" dirty="0" smtClean="0"/>
                  <a:t>such that </a:t>
                </a:r>
                <a:r>
                  <a:rPr lang="en-US" b="1" i="1" dirty="0"/>
                  <a:t>x</a:t>
                </a:r>
                <a:r>
                  <a:rPr lang="en-US" baseline="30000" dirty="0"/>
                  <a:t>1</a:t>
                </a:r>
                <a:r>
                  <a:rPr lang="en-US" dirty="0"/>
                  <a:t> satisfies two following conditions</a:t>
                </a:r>
                <a:r>
                  <a:rPr lang="en-US" dirty="0" smtClean="0"/>
                  <a:t>:</a:t>
                </a:r>
              </a:p>
              <a:p>
                <a:pPr lvl="1" algn="just">
                  <a:buFont typeface="Wingdings" panose="05000000000000000000" pitchFamily="2" charset="2"/>
                  <a:buChar char="ü"/>
                </a:pPr>
                <a:r>
                  <a:rPr lang="en-US" dirty="0"/>
                  <a:t>Point </a:t>
                </a:r>
                <a:r>
                  <a:rPr lang="en-US" b="1" i="1" dirty="0"/>
                  <a:t>x</a:t>
                </a:r>
                <a:r>
                  <a:rPr lang="en-US" baseline="30000" dirty="0"/>
                  <a:t>1</a:t>
                </a:r>
                <a:r>
                  <a:rPr lang="en-US" dirty="0"/>
                  <a:t> is the projection of </a:t>
                </a:r>
                <a:r>
                  <a:rPr lang="en-US" b="1" i="1" dirty="0"/>
                  <a:t>x</a:t>
                </a:r>
                <a:r>
                  <a:rPr lang="en-US" baseline="30000" dirty="0"/>
                  <a:t>0</a:t>
                </a:r>
                <a:r>
                  <a:rPr lang="en-US" dirty="0"/>
                  <a:t> on the intersection hyper-line</a:t>
                </a:r>
                <a:r>
                  <a:rPr lang="en-US" dirty="0" smtClean="0"/>
                  <a:t>.</a:t>
                </a:r>
              </a:p>
              <a:p>
                <a:pPr lvl="1" algn="just">
                  <a:buFont typeface="Wingdings" panose="05000000000000000000" pitchFamily="2" charset="2"/>
                  <a:buChar char="ü"/>
                </a:pPr>
                <a:r>
                  <a:rPr lang="en-US" dirty="0"/>
                  <a:t>Point </a:t>
                </a:r>
                <a:r>
                  <a:rPr lang="en-US" b="1" i="1" dirty="0"/>
                  <a:t>x</a:t>
                </a:r>
                <a:r>
                  <a:rPr lang="en-US" baseline="30000" dirty="0"/>
                  <a:t>1</a:t>
                </a:r>
                <a:r>
                  <a:rPr lang="en-US" dirty="0"/>
                  <a:t> belongs to intersection hyper-line.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51978"/>
                <a:ext cx="10515600" cy="5536504"/>
              </a:xfrm>
              <a:blipFill rotWithShape="0">
                <a:blip r:embed="rId2"/>
                <a:stretch>
                  <a:fillRect l="-1043" t="-2423" r="-1159" b="-1432"/>
                </a:stretch>
              </a:blipFill>
            </p:spPr>
            <p:txBody>
              <a:bodyPr/>
              <a:lstStyle/>
              <a:p>
                <a:r>
                  <a:rPr lang="en-US">
                    <a:noFill/>
                  </a:rPr>
                  <a:t> </a:t>
                </a:r>
              </a:p>
            </p:txBody>
          </p:sp>
        </mc:Fallback>
      </mc:AlternateContent>
    </p:spTree>
    <p:extLst>
      <p:ext uri="{BB962C8B-B14F-4D97-AF65-F5344CB8AC3E}">
        <p14:creationId xmlns:p14="http://schemas.microsoft.com/office/powerpoint/2010/main" val="246669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75"/>
            <a:ext cx="10515600" cy="436540"/>
          </a:xfrm>
        </p:spPr>
        <p:txBody>
          <a:bodyPr>
            <a:normAutofit fontScale="90000"/>
          </a:bodyPr>
          <a:lstStyle/>
          <a:p>
            <a:r>
              <a:rPr lang="en-US" sz="3200" dirty="0" smtClean="0"/>
              <a:t>2. How to determine descending region</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538619"/>
                <a:ext cx="10515600" cy="6319381"/>
              </a:xfrm>
            </p:spPr>
            <p:txBody>
              <a:bodyPr>
                <a:normAutofit fontScale="55000" lnSpcReduction="20000"/>
              </a:bodyPr>
              <a:lstStyle/>
              <a:p>
                <a:pPr>
                  <a:lnSpc>
                    <a:spcPct val="120000"/>
                  </a:lnSpc>
                  <a:spcBef>
                    <a:spcPts val="0"/>
                  </a:spcBef>
                </a:pPr>
                <a:r>
                  <a:rPr lang="en-US" sz="4400" dirty="0" smtClean="0"/>
                  <a:t>I prove that </a:t>
                </a:r>
                <a:r>
                  <a:rPr lang="en-US" sz="4400" b="1" i="1" dirty="0" smtClean="0"/>
                  <a:t>x</a:t>
                </a:r>
                <a:r>
                  <a:rPr lang="en-US" sz="4400" baseline="30000" dirty="0" smtClean="0"/>
                  <a:t>1</a:t>
                </a:r>
                <a:r>
                  <a:rPr lang="en-US" sz="4400" dirty="0" smtClean="0"/>
                  <a:t> is </a:t>
                </a:r>
                <a:r>
                  <a:rPr lang="en-US" sz="4400" dirty="0" smtClean="0"/>
                  <a:t>solution of the following system of linear equations:</a:t>
                </a:r>
              </a:p>
              <a:p>
                <a:pPr marL="0" indent="0">
                  <a:buNone/>
                </a:pPr>
                <a14:m>
                  <m:oMathPara xmlns:m="http://schemas.openxmlformats.org/officeDocument/2006/math">
                    <m:oMathParaPr>
                      <m:jc m:val="centerGroup"/>
                    </m:oMathParaPr>
                    <m:oMath xmlns:m="http://schemas.openxmlformats.org/officeDocument/2006/math">
                      <m:sSup>
                        <m:sSupPr>
                          <m:ctrlPr>
                            <a:rPr lang="en-US" sz="4400" i="1">
                              <a:latin typeface="Cambria Math" panose="02040503050406030204" pitchFamily="18" charset="0"/>
                            </a:rPr>
                          </m:ctrlPr>
                        </m:sSupPr>
                        <m:e>
                          <m:r>
                            <a:rPr lang="en-US" sz="4400" b="1" i="1">
                              <a:latin typeface="Cambria Math" panose="02040503050406030204" pitchFamily="18" charset="0"/>
                            </a:rPr>
                            <m:t>𝑨</m:t>
                          </m:r>
                        </m:e>
                        <m:sup>
                          <m:r>
                            <a:rPr lang="en-US" sz="4400">
                              <a:latin typeface="Cambria Math" panose="02040503050406030204" pitchFamily="18" charset="0"/>
                            </a:rPr>
                            <m:t>0</m:t>
                          </m:r>
                        </m:sup>
                      </m:sSup>
                      <m:d>
                        <m:dPr>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sSup>
                                <m:sSupPr>
                                  <m:ctrlPr>
                                    <a:rPr lang="en-US" sz="4400" i="1">
                                      <a:latin typeface="Cambria Math" panose="02040503050406030204" pitchFamily="18" charset="0"/>
                                    </a:rPr>
                                  </m:ctrlPr>
                                </m:sSupPr>
                                <m:e>
                                  <m:r>
                                    <a:rPr lang="en-US" sz="4400" b="1" i="1">
                                      <a:latin typeface="Cambria Math" panose="02040503050406030204" pitchFamily="18" charset="0"/>
                                    </a:rPr>
                                    <m:t>𝒙</m:t>
                                  </m:r>
                                </m:e>
                                <m:sup>
                                  <m:r>
                                    <a:rPr lang="en-US" sz="4400">
                                      <a:latin typeface="Cambria Math" panose="02040503050406030204" pitchFamily="18" charset="0"/>
                                    </a:rPr>
                                    <m:t>1</m:t>
                                  </m:r>
                                </m:sup>
                              </m:sSup>
                            </m:e>
                            <m:e>
                              <m:r>
                                <a:rPr lang="en-US" sz="4400" i="1">
                                  <a:latin typeface="Cambria Math" panose="02040503050406030204" pitchFamily="18" charset="0"/>
                                </a:rPr>
                                <m:t>𝑙</m:t>
                              </m:r>
                            </m:e>
                          </m:eqArr>
                        </m:e>
                      </m:d>
                      <m:r>
                        <a:rPr lang="en-US" sz="4400">
                          <a:latin typeface="Cambria Math" panose="02040503050406030204" pitchFamily="18" charset="0"/>
                        </a:rPr>
                        <m:t>=</m:t>
                      </m:r>
                      <m:sSup>
                        <m:sSupPr>
                          <m:ctrlPr>
                            <a:rPr lang="en-US" sz="4400" i="1">
                              <a:latin typeface="Cambria Math" panose="02040503050406030204" pitchFamily="18" charset="0"/>
                            </a:rPr>
                          </m:ctrlPr>
                        </m:sSupPr>
                        <m:e>
                          <m:r>
                            <a:rPr lang="en-US" sz="4400" b="1" i="1">
                              <a:latin typeface="Cambria Math" panose="02040503050406030204" pitchFamily="18" charset="0"/>
                            </a:rPr>
                            <m:t>𝒃</m:t>
                          </m:r>
                        </m:e>
                        <m:sup>
                          <m:r>
                            <a:rPr lang="en-US" sz="4400">
                              <a:latin typeface="Cambria Math" panose="02040503050406030204" pitchFamily="18" charset="0"/>
                            </a:rPr>
                            <m:t>0</m:t>
                          </m:r>
                        </m:sup>
                      </m:sSup>
                    </m:oMath>
                  </m:oMathPara>
                </a14:m>
                <a:endParaRPr lang="en-US" sz="4400" dirty="0" smtClean="0"/>
              </a:p>
              <a:p>
                <a:pPr indent="0">
                  <a:buNone/>
                </a:pPr>
                <a:r>
                  <a:rPr lang="en-US" sz="3600" dirty="0" smtClean="0"/>
                  <a:t>Where</a:t>
                </a:r>
              </a:p>
              <a:p>
                <a:pPr marL="91440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𝑨</m:t>
                          </m:r>
                        </m:e>
                        <m:sup>
                          <m:r>
                            <a:rPr lang="en-US">
                              <a:latin typeface="Cambria Math" panose="02040503050406030204" pitchFamily="18" charset="0"/>
                            </a:rPr>
                            <m:t>0</m:t>
                          </m:r>
                        </m:sup>
                      </m:sSup>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a:rPr lang="en-US">
                                    <a:latin typeface="Cambria Math" panose="02040503050406030204" pitchFamily="18" charset="0"/>
                                  </a:rPr>
                                  <m:t>1</m:t>
                                </m:r>
                              </m:e>
                              <m:e>
                                <m:r>
                                  <a:rPr lang="en-US">
                                    <a:latin typeface="Cambria Math" panose="02040503050406030204" pitchFamily="18" charset="0"/>
                                  </a:rPr>
                                  <m:t>0</m:t>
                                </m:r>
                              </m:e>
                              <m:e>
                                <m:r>
                                  <a:rPr lang="en-US">
                                    <a:latin typeface="Cambria Math" panose="02040503050406030204" pitchFamily="18" charset="0"/>
                                  </a:rPr>
                                  <m:t>⋯</m:t>
                                </m:r>
                              </m:e>
                              <m:e>
                                <m:r>
                                  <a:rPr lang="en-US">
                                    <a:latin typeface="Cambria Math" panose="02040503050406030204" pitchFamily="18" charset="0"/>
                                  </a:rPr>
                                  <m:t>0</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mr>
                            <m:mr>
                              <m:e>
                                <m:r>
                                  <a:rPr lang="en-US">
                                    <a:latin typeface="Cambria Math" panose="02040503050406030204" pitchFamily="18" charset="0"/>
                                  </a:rPr>
                                  <m:t>0</m:t>
                                </m:r>
                              </m:e>
                              <m:e>
                                <m:r>
                                  <a:rPr lang="en-US">
                                    <a:latin typeface="Cambria Math" panose="02040503050406030204" pitchFamily="18" charset="0"/>
                                  </a:rPr>
                                  <m:t>1</m:t>
                                </m:r>
                              </m:e>
                              <m:e>
                                <m:r>
                                  <a:rPr lang="en-US">
                                    <a:latin typeface="Cambria Math" panose="02040503050406030204" pitchFamily="18" charset="0"/>
                                  </a:rPr>
                                  <m:t>⋯</m:t>
                                </m:r>
                              </m:e>
                              <m:e>
                                <m:r>
                                  <a:rPr lang="en-US">
                                    <a:latin typeface="Cambria Math" panose="02040503050406030204" pitchFamily="18" charset="0"/>
                                  </a:rPr>
                                  <m:t>0</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mr>
                            <m:mr>
                              <m:e>
                                <m: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e>
                                <m:r>
                                  <a:rPr lang="en-US">
                                    <a:latin typeface="Cambria Math" panose="02040503050406030204" pitchFamily="18" charset="0"/>
                                  </a:rPr>
                                  <m:t>⋮</m:t>
                                </m:r>
                              </m:e>
                            </m:mr>
                            <m:mr>
                              <m:e>
                                <m:r>
                                  <a:rPr lang="en-US">
                                    <a:latin typeface="Cambria Math" panose="02040503050406030204" pitchFamily="18" charset="0"/>
                                  </a:rPr>
                                  <m:t>0</m:t>
                                </m:r>
                              </m:e>
                              <m:e>
                                <m:r>
                                  <a:rPr lang="en-US">
                                    <a:latin typeface="Cambria Math" panose="02040503050406030204" pitchFamily="18" charset="0"/>
                                  </a:rPr>
                                  <m:t>0</m:t>
                                </m:r>
                              </m:e>
                              <m:e>
                                <m:r>
                                  <a:rPr lang="en-US">
                                    <a:latin typeface="Cambria Math" panose="02040503050406030204" pitchFamily="18" charset="0"/>
                                  </a:rPr>
                                  <m:t>⋯</m:t>
                                </m:r>
                              </m:e>
                              <m:e>
                                <m:r>
                                  <a:rPr lang="en-US">
                                    <a:latin typeface="Cambria Math" panose="02040503050406030204" pitchFamily="18" charset="0"/>
                                  </a:rPr>
                                  <m:t>1</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2</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e>
                                <m:r>
                                  <a:rPr lang="en-US">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e>
                              <m:e>
                                <m:r>
                                  <a:rPr lang="en-US">
                                    <a:latin typeface="Cambria Math" panose="02040503050406030204" pitchFamily="18" charset="0"/>
                                  </a:rPr>
                                  <m:t>0</m:t>
                                </m:r>
                              </m:e>
                            </m:mr>
                          </m:m>
                        </m:e>
                      </m:d>
                    </m:oMath>
                  </m:oMathPara>
                </a14:m>
                <a:endParaRPr lang="en-US" dirty="0" smtClean="0"/>
              </a:p>
              <a:p>
                <a:pPr marL="914400" indent="0">
                  <a:buNone/>
                </a:pPr>
                <a:endParaRPr lang="en-US" dirty="0" smtClean="0"/>
              </a:p>
              <a:p>
                <a:pPr marL="91440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𝒃</m:t>
                          </m:r>
                        </m:e>
                        <m:sup>
                          <m:r>
                            <a:rPr lang="en-US">
                              <a:latin typeface="Cambria Math" panose="02040503050406030204" pitchFamily="18" charset="0"/>
                            </a:rPr>
                            <m:t>0</m:t>
                          </m:r>
                        </m:sup>
                      </m:sSup>
                      <m:r>
                        <a:rPr lang="en-US" b="0" i="1" smtClean="0">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a:latin typeface="Cambria Math" panose="02040503050406030204" pitchFamily="18" charset="0"/>
                                    </a:rPr>
                                    <m:t>0</m:t>
                                  </m:r>
                                </m:sup>
                              </m:sSup>
                            </m:den>
                          </m:f>
                        </m:e>
                      </m:d>
                    </m:oMath>
                  </m:oMathPara>
                </a14:m>
                <a:endParaRPr lang="en-US" dirty="0" smtClean="0"/>
              </a:p>
              <a:p>
                <a:pPr marL="91440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𝑐</m:t>
                          </m:r>
                        </m:e>
                        <m:sup>
                          <m:r>
                            <a:rPr lang="en-US">
                              <a:latin typeface="Cambria Math" panose="02040503050406030204" pitchFamily="18" charset="0"/>
                            </a:rPr>
                            <m:t>0</m:t>
                          </m:r>
                        </m:sup>
                      </m:sSup>
                      <m:r>
                        <a:rPr lang="en-US" b="0" i="0" smtClean="0">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a:latin typeface="Cambria Math" panose="02040503050406030204" pitchFamily="18" charset="0"/>
                                </a:rPr>
                                <m:t>0</m:t>
                              </m:r>
                            </m:sup>
                          </m:sSup>
                        </m:e>
                      </m:d>
                      <m:r>
                        <a:rPr lang="en-US" i="1">
                          <a:latin typeface="Cambria Math" panose="02040503050406030204" pitchFamily="18" charset="0"/>
                        </a:rPr>
                        <m:t>−</m:t>
                      </m:r>
                      <m:r>
                        <a:rPr lang="en-US" i="1">
                          <a:latin typeface="Cambria Math" panose="02040503050406030204" pitchFamily="18" charset="0"/>
                        </a:rPr>
                        <m:t>𝜀</m:t>
                      </m:r>
                    </m:oMath>
                  </m:oMathPara>
                </a14:m>
                <a:endParaRPr lang="en-US" dirty="0" smtClean="0"/>
              </a:p>
              <a:p>
                <a:pPr algn="just">
                  <a:lnSpc>
                    <a:spcPct val="120000"/>
                  </a:lnSpc>
                  <a:spcBef>
                    <a:spcPts val="0"/>
                  </a:spcBef>
                </a:pPr>
                <a:r>
                  <a:rPr lang="en-US" sz="4400" dirty="0"/>
                  <a:t>I proposed the iterative method which is a simulation of the Newton – </a:t>
                </a:r>
                <a:r>
                  <a:rPr lang="en-US" sz="4400" dirty="0" err="1"/>
                  <a:t>Raphson</a:t>
                </a:r>
                <a:r>
                  <a:rPr lang="en-US" sz="4400" dirty="0"/>
                  <a:t> method [16, pp. 67-71] so as to solve </a:t>
                </a:r>
                <a:r>
                  <a:rPr lang="en-US" sz="4400" dirty="0" smtClean="0"/>
                  <a:t>such equations. </a:t>
                </a:r>
                <a:r>
                  <a:rPr lang="en-US" sz="4400" dirty="0"/>
                  <a:t>The proposed method is called </a:t>
                </a:r>
                <a:r>
                  <a:rPr lang="en-US" sz="4400" i="1" dirty="0"/>
                  <a:t>simulated Newton – </a:t>
                </a:r>
                <a:r>
                  <a:rPr lang="en-US" sz="4400" i="1" dirty="0" err="1"/>
                  <a:t>Raphson</a:t>
                </a:r>
                <a:r>
                  <a:rPr lang="en-US" sz="4400" dirty="0"/>
                  <a:t> (</a:t>
                </a:r>
                <a:r>
                  <a:rPr lang="en-US" sz="4400" b="1" dirty="0"/>
                  <a:t>SNR</a:t>
                </a:r>
                <a:r>
                  <a:rPr lang="en-US" sz="4400" dirty="0"/>
                  <a:t>) algorithm. Suppose we have an approximate solution </a:t>
                </a:r>
                <a:r>
                  <a:rPr lang="en-US" sz="4400" b="1" i="1" dirty="0" err="1"/>
                  <a:t>x</a:t>
                </a:r>
                <a:r>
                  <a:rPr lang="en-US" sz="4400" i="1" baseline="30000" dirty="0" err="1"/>
                  <a:t>k</a:t>
                </a:r>
                <a:r>
                  <a:rPr lang="en-US" sz="4400" dirty="0"/>
                  <a:t> at the </a:t>
                </a:r>
                <a:r>
                  <a:rPr lang="en-US" sz="4400" i="1" dirty="0" err="1"/>
                  <a:t>k</a:t>
                </a:r>
                <a:r>
                  <a:rPr lang="en-US" sz="4400" i="1" baseline="30000" dirty="0" err="1"/>
                  <a:t>th</a:t>
                </a:r>
                <a:r>
                  <a:rPr lang="en-US" sz="4400" dirty="0"/>
                  <a:t> iteration, we set up </a:t>
                </a:r>
                <a:r>
                  <a:rPr lang="en-US" sz="4400" dirty="0" smtClean="0"/>
                  <a:t>such equations based </a:t>
                </a:r>
                <a:r>
                  <a:rPr lang="en-US" sz="4400" dirty="0"/>
                  <a:t>on </a:t>
                </a:r>
                <a:r>
                  <a:rPr lang="en-US" sz="4400" b="1" i="1" dirty="0" err="1"/>
                  <a:t>x</a:t>
                </a:r>
                <a:r>
                  <a:rPr lang="en-US" sz="4400" i="1" baseline="30000" dirty="0" err="1"/>
                  <a:t>k</a:t>
                </a:r>
                <a:r>
                  <a:rPr lang="en-US" sz="4400" dirty="0"/>
                  <a:t> in order to find out the next better solution </a:t>
                </a:r>
                <a:r>
                  <a:rPr lang="en-US" sz="4400" b="1" i="1" dirty="0" smtClean="0"/>
                  <a:t>x</a:t>
                </a:r>
                <a:r>
                  <a:rPr lang="en-US" sz="4400" i="1" baseline="30000" dirty="0" smtClean="0"/>
                  <a:t>k+</a:t>
                </a:r>
                <a:r>
                  <a:rPr lang="en-US" sz="4400" baseline="30000" dirty="0" smtClean="0"/>
                  <a:t>1</a:t>
                </a:r>
                <a:r>
                  <a:rPr lang="en-US" sz="4400" dirty="0" smtClean="0"/>
                  <a:t>.</a:t>
                </a:r>
                <a:endParaRPr lang="en-US" sz="4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538619"/>
                <a:ext cx="10515600" cy="6319381"/>
              </a:xfrm>
              <a:blipFill rotWithShape="0">
                <a:blip r:embed="rId2"/>
                <a:stretch>
                  <a:fillRect l="-812" t="-771" r="-870"/>
                </a:stretch>
              </a:blipFill>
            </p:spPr>
            <p:txBody>
              <a:bodyPr/>
              <a:lstStyle/>
              <a:p>
                <a:r>
                  <a:rPr lang="en-US">
                    <a:noFill/>
                  </a:rPr>
                  <a:t> </a:t>
                </a:r>
              </a:p>
            </p:txBody>
          </p:sp>
        </mc:Fallback>
      </mc:AlternateContent>
    </p:spTree>
    <p:extLst>
      <p:ext uri="{BB962C8B-B14F-4D97-AF65-F5344CB8AC3E}">
        <p14:creationId xmlns:p14="http://schemas.microsoft.com/office/powerpoint/2010/main" val="4029885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001"/>
            <a:ext cx="10515600" cy="837374"/>
          </a:xfrm>
        </p:spPr>
        <p:txBody>
          <a:bodyPr/>
          <a:lstStyle/>
          <a:p>
            <a:r>
              <a:rPr lang="en-US" dirty="0" smtClean="0"/>
              <a:t>3. How to choose optimal starting point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52394"/>
                <a:ext cx="10515600" cy="5373665"/>
              </a:xfrm>
            </p:spPr>
            <p:txBody>
              <a:bodyPr>
                <a:normAutofit/>
              </a:bodyPr>
              <a:lstStyle/>
              <a:p>
                <a:pPr algn="just"/>
                <a:r>
                  <a:rPr lang="en-US" dirty="0"/>
                  <a:t>The volume is defined as the sub-space </a:t>
                </a:r>
                <a:r>
                  <a:rPr lang="en-US" dirty="0" smtClean="0"/>
                  <a:t>denoted </a:t>
                </a:r>
                <a:r>
                  <a:rPr lang="en-US" i="1" dirty="0"/>
                  <a:t>v</a:t>
                </a:r>
                <a:r>
                  <a:rPr lang="en-US" dirty="0"/>
                  <a:t>(</a:t>
                </a:r>
                <a:r>
                  <a:rPr lang="en-US" b="1" i="1" dirty="0"/>
                  <a:t>a</a:t>
                </a:r>
                <a:r>
                  <a:rPr lang="en-US" dirty="0"/>
                  <a:t>, </a:t>
                </a:r>
                <a:r>
                  <a:rPr lang="en-US" b="1" i="1" dirty="0"/>
                  <a:t>b</a:t>
                </a:r>
                <a:r>
                  <a:rPr lang="en-US" dirty="0"/>
                  <a:t>) or [</a:t>
                </a:r>
                <a:r>
                  <a:rPr lang="en-US" b="1" i="1" dirty="0"/>
                  <a:t>a</a:t>
                </a:r>
                <a:r>
                  <a:rPr lang="en-US" dirty="0"/>
                  <a:t>, </a:t>
                </a:r>
                <a:r>
                  <a:rPr lang="en-US" b="1" i="1" dirty="0"/>
                  <a:t>b</a:t>
                </a:r>
                <a:r>
                  <a:rPr lang="en-US" dirty="0" smtClean="0"/>
                  <a:t>].</a:t>
                </a:r>
                <a:r>
                  <a:rPr lang="en-US" i="1" dirty="0"/>
                  <a:t> Solution volume</a:t>
                </a:r>
                <a:r>
                  <a:rPr lang="en-US" dirty="0"/>
                  <a:t> is defined as the volume in which </a:t>
                </a:r>
                <a:r>
                  <a:rPr lang="en-US" dirty="0" smtClean="0"/>
                  <a:t>descending point is existent, according </a:t>
                </a:r>
                <a:r>
                  <a:rPr lang="en-US" dirty="0"/>
                  <a:t>to Bolzano-Cauchy’s </a:t>
                </a:r>
                <a:r>
                  <a:rPr lang="en-US" dirty="0" smtClean="0"/>
                  <a:t>theorem as follows: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b="1" i="1">
                              <a:latin typeface="Cambria Math" panose="02040503050406030204" pitchFamily="18" charset="0"/>
                            </a:rPr>
                            <m:t>𝒂</m:t>
                          </m:r>
                          <m:r>
                            <a:rPr lang="en-US">
                              <a:latin typeface="Cambria Math" panose="02040503050406030204" pitchFamily="18" charset="0"/>
                            </a:rPr>
                            <m:t>,</m:t>
                          </m:r>
                          <m:r>
                            <a:rPr lang="en-US" b="1" i="1">
                              <a:latin typeface="Cambria Math" panose="02040503050406030204" pitchFamily="18" charset="0"/>
                            </a:rPr>
                            <m:t>𝒃</m:t>
                          </m:r>
                        </m:e>
                      </m:d>
                      <m:r>
                        <a:rPr lang="en-US">
                          <a:latin typeface="Cambria Math" panose="02040503050406030204" pitchFamily="18" charset="0"/>
                        </a:rPr>
                        <m:t> </m:t>
                      </m:r>
                      <m:r>
                        <m:rPr>
                          <m:sty m:val="p"/>
                        </m:rPr>
                        <a:rPr lang="en-US">
                          <a:latin typeface="Cambria Math" panose="02040503050406030204" pitchFamily="18" charset="0"/>
                        </a:rPr>
                        <m:t>solution</m:t>
                      </m:r>
                      <m:r>
                        <a:rPr lang="en-US">
                          <a:latin typeface="Cambria Math" panose="02040503050406030204" pitchFamily="18" charset="0"/>
                        </a:rPr>
                        <m:t> </m:t>
                      </m:r>
                      <m:r>
                        <m:rPr>
                          <m:sty m:val="p"/>
                        </m:rPr>
                        <a:rPr lang="en-US">
                          <a:latin typeface="Cambria Math" panose="02040503050406030204" pitchFamily="18" charset="0"/>
                        </a:rPr>
                        <m:t>volume</m:t>
                      </m:r>
                      <m:r>
                        <a:rPr lang="en-US">
                          <a:latin typeface="Cambria Math" panose="02040503050406030204" pitchFamily="18" charset="0"/>
                        </a:rPr>
                        <m:t>⇔∃</m:t>
                      </m:r>
                      <m:r>
                        <a:rPr lang="en-US" b="1" i="1">
                          <a:latin typeface="Cambria Math" panose="02040503050406030204" pitchFamily="18" charset="0"/>
                        </a:rPr>
                        <m:t>𝒙</m:t>
                      </m:r>
                      <m:r>
                        <a:rPr lang="en-US">
                          <a:latin typeface="Cambria Math" panose="02040503050406030204" pitchFamily="18" charset="0"/>
                        </a:rPr>
                        <m:t>,</m:t>
                      </m:r>
                      <m:r>
                        <a:rPr lang="en-US" b="1" i="1">
                          <a:latin typeface="Cambria Math" panose="02040503050406030204" pitchFamily="18" charset="0"/>
                        </a:rPr>
                        <m:t>𝒚</m:t>
                      </m:r>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𝒂</m:t>
                          </m:r>
                          <m:r>
                            <a:rPr lang="en-US">
                              <a:latin typeface="Cambria Math" panose="02040503050406030204" pitchFamily="18" charset="0"/>
                            </a:rPr>
                            <m:t>,</m:t>
                          </m:r>
                          <m:r>
                            <a:rPr lang="en-US" b="1" i="1">
                              <a:latin typeface="Cambria Math" panose="02040503050406030204" pitchFamily="18" charset="0"/>
                            </a:rPr>
                            <m:t>𝒃</m:t>
                          </m:r>
                        </m:e>
                      </m:d>
                      <m: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𝒚</m:t>
                          </m:r>
                        </m:e>
                      </m:d>
                      <m:r>
                        <a:rPr lang="en-US">
                          <a:latin typeface="Cambria Math" panose="02040503050406030204" pitchFamily="18" charset="0"/>
                        </a:rPr>
                        <m:t>≤0</m:t>
                      </m:r>
                    </m:oMath>
                  </m:oMathPara>
                </a14:m>
                <a:endParaRPr lang="en-US" dirty="0" smtClean="0"/>
              </a:p>
              <a:p>
                <a:pPr algn="just"/>
                <a:r>
                  <a:rPr lang="en-US" dirty="0" smtClean="0"/>
                  <a:t>The </a:t>
                </a:r>
                <a:r>
                  <a:rPr lang="en-US" dirty="0"/>
                  <a:t>problem needs solved is to select the starting point </a:t>
                </a:r>
                <a:r>
                  <a:rPr lang="en-US" b="1" i="1" dirty="0"/>
                  <a:t>x</a:t>
                </a:r>
                <a:r>
                  <a:rPr lang="en-US" baseline="30000" dirty="0"/>
                  <a:t>0</a:t>
                </a:r>
                <a:r>
                  <a:rPr lang="en-US" dirty="0"/>
                  <a:t> so that such point is in the </a:t>
                </a:r>
                <a:r>
                  <a:rPr lang="en-US" dirty="0" smtClean="0"/>
                  <a:t>solution volume </a:t>
                </a:r>
                <a:r>
                  <a:rPr lang="en-US" dirty="0"/>
                  <a:t>where SNR algorithm </a:t>
                </a:r>
                <a:r>
                  <a:rPr lang="en-US" dirty="0" smtClean="0"/>
                  <a:t>converges. The </a:t>
                </a:r>
                <a:r>
                  <a:rPr lang="en-US" i="1" dirty="0" smtClean="0"/>
                  <a:t>optimal volume</a:t>
                </a:r>
                <a:r>
                  <a:rPr lang="en-US" dirty="0" smtClean="0"/>
                  <a:t> is the one that satisfies three following conditions:</a:t>
                </a:r>
              </a:p>
              <a:p>
                <a:pPr lvl="1" algn="just">
                  <a:buFont typeface="Wingdings" panose="05000000000000000000" pitchFamily="2" charset="2"/>
                  <a:buChar char="ü"/>
                </a:pPr>
                <a:r>
                  <a:rPr lang="en-US" dirty="0"/>
                  <a:t>It is in [</a:t>
                </a:r>
                <a:r>
                  <a:rPr lang="en-US" b="1" i="1" dirty="0"/>
                  <a:t>a</a:t>
                </a:r>
                <a:r>
                  <a:rPr lang="en-US" dirty="0"/>
                  <a:t>, </a:t>
                </a:r>
                <a:r>
                  <a:rPr lang="en-US" b="1" i="1" dirty="0"/>
                  <a:t>b</a:t>
                </a:r>
                <a:r>
                  <a:rPr lang="en-US" dirty="0"/>
                  <a:t>]; in other words, [</a:t>
                </a:r>
                <a:r>
                  <a:rPr lang="en-US" b="1" i="1" dirty="0" err="1"/>
                  <a:t>a</a:t>
                </a:r>
                <a:r>
                  <a:rPr lang="en-US" i="1" baseline="30000" dirty="0" err="1"/>
                  <a:t>i</a:t>
                </a:r>
                <a:r>
                  <a:rPr lang="en-US" dirty="0"/>
                  <a:t>,</a:t>
                </a:r>
                <a:r>
                  <a:rPr lang="en-US" i="1" dirty="0"/>
                  <a:t> </a:t>
                </a:r>
                <a:r>
                  <a:rPr lang="en-US" b="1" i="1" dirty="0"/>
                  <a:t>b</a:t>
                </a:r>
                <a:r>
                  <a:rPr lang="en-US" i="1" baseline="30000" dirty="0"/>
                  <a:t>i</a:t>
                </a:r>
                <a:r>
                  <a:rPr lang="en-US" dirty="0"/>
                  <a:t>] </a:t>
                </a:r>
                <a14:m>
                  <m:oMath xmlns:m="http://schemas.openxmlformats.org/officeDocument/2006/math">
                    <m:r>
                      <a:rPr lang="en-US" i="1">
                        <a:latin typeface="Cambria Math" panose="02040503050406030204" pitchFamily="18" charset="0"/>
                      </a:rPr>
                      <m:t>⊆</m:t>
                    </m:r>
                  </m:oMath>
                </a14:m>
                <a:r>
                  <a:rPr lang="en-US" dirty="0"/>
                  <a:t> [</a:t>
                </a:r>
                <a:r>
                  <a:rPr lang="en-US" b="1" i="1" dirty="0"/>
                  <a:t>a</a:t>
                </a:r>
                <a:r>
                  <a:rPr lang="en-US" dirty="0"/>
                  <a:t>, </a:t>
                </a:r>
                <a:r>
                  <a:rPr lang="en-US" b="1" i="1" dirty="0"/>
                  <a:t>b</a:t>
                </a:r>
                <a:r>
                  <a:rPr lang="en-US" dirty="0" smtClean="0"/>
                  <a:t>].</a:t>
                </a:r>
              </a:p>
              <a:p>
                <a:pPr lvl="1" algn="just">
                  <a:buFont typeface="Wingdings" panose="05000000000000000000" pitchFamily="2" charset="2"/>
                  <a:buChar char="ü"/>
                </a:pPr>
                <a:r>
                  <a:rPr lang="en-US" dirty="0"/>
                  <a:t>It is also solution volume, satisfying Bolzano-Cauchy’s theorem</a:t>
                </a:r>
                <a:r>
                  <a:rPr lang="en-US" dirty="0" smtClean="0"/>
                  <a:t>.</a:t>
                </a:r>
              </a:p>
              <a:p>
                <a:pPr lvl="1" algn="just">
                  <a:buFont typeface="Wingdings" panose="05000000000000000000" pitchFamily="2" charset="2"/>
                  <a:buChar char="ü"/>
                </a:pPr>
                <a:r>
                  <a:rPr lang="en-US" dirty="0"/>
                  <a:t>It is as small as possible. This condition helps SNR algorithm to converge as fast as possible.</a:t>
                </a:r>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52394"/>
                <a:ext cx="10515600" cy="5373665"/>
              </a:xfrm>
              <a:blipFill rotWithShape="0">
                <a:blip r:embed="rId2"/>
                <a:stretch>
                  <a:fillRect l="-1043" t="-1814" r="-1159"/>
                </a:stretch>
              </a:blipFill>
            </p:spPr>
            <p:txBody>
              <a:bodyPr/>
              <a:lstStyle/>
              <a:p>
                <a:r>
                  <a:rPr lang="en-US">
                    <a:noFill/>
                  </a:rPr>
                  <a:t> </a:t>
                </a:r>
              </a:p>
            </p:txBody>
          </p:sp>
        </mc:Fallback>
      </mc:AlternateContent>
    </p:spTree>
    <p:extLst>
      <p:ext uri="{BB962C8B-B14F-4D97-AF65-F5344CB8AC3E}">
        <p14:creationId xmlns:p14="http://schemas.microsoft.com/office/powerpoint/2010/main" val="1142724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028"/>
            <a:ext cx="10515600" cy="499169"/>
          </a:xfrm>
        </p:spPr>
        <p:txBody>
          <a:bodyPr>
            <a:normAutofit fontScale="90000"/>
          </a:bodyPr>
          <a:lstStyle/>
          <a:p>
            <a:r>
              <a:rPr lang="en-US" dirty="0"/>
              <a:t>3. How to choose optimal starting point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51770"/>
                <a:ext cx="10515600" cy="5956126"/>
              </a:xfrm>
            </p:spPr>
            <p:txBody>
              <a:bodyPr>
                <a:normAutofit/>
              </a:bodyPr>
              <a:lstStyle/>
              <a:p>
                <a:r>
                  <a:rPr lang="en-US" dirty="0"/>
                  <a:t>I propose a so-called </a:t>
                </a:r>
                <a:r>
                  <a:rPr lang="en-US" i="1" dirty="0"/>
                  <a:t>random testing point</a:t>
                </a:r>
                <a:r>
                  <a:rPr lang="en-US" dirty="0"/>
                  <a:t> (RTP) algorithm to find out optimal volume. Firstly, suppose </a:t>
                </a:r>
                <a:r>
                  <a:rPr lang="en-US" b="1" i="1" dirty="0"/>
                  <a:t>x</a:t>
                </a:r>
                <a:r>
                  <a:rPr lang="en-US" dirty="0"/>
                  <a:t> and </a:t>
                </a:r>
                <a:r>
                  <a:rPr lang="en-US" b="1" i="1" dirty="0"/>
                  <a:t>y</a:t>
                </a:r>
                <a:r>
                  <a:rPr lang="en-US" dirty="0"/>
                  <a:t> are points in [</a:t>
                </a:r>
                <a:r>
                  <a:rPr lang="en-US" b="1" i="1" dirty="0" err="1"/>
                  <a:t>a</a:t>
                </a:r>
                <a:r>
                  <a:rPr lang="en-US" i="1" baseline="30000" dirty="0" err="1"/>
                  <a:t>i</a:t>
                </a:r>
                <a:r>
                  <a:rPr lang="en-US" dirty="0"/>
                  <a:t>,</a:t>
                </a:r>
                <a:r>
                  <a:rPr lang="en-US" i="1" dirty="0"/>
                  <a:t> </a:t>
                </a:r>
                <a:r>
                  <a:rPr lang="en-US" b="1" i="1" dirty="0"/>
                  <a:t>b</a:t>
                </a:r>
                <a:r>
                  <a:rPr lang="en-US" i="1" baseline="30000" dirty="0"/>
                  <a:t>i</a:t>
                </a:r>
                <a:r>
                  <a:rPr lang="en-US" dirty="0"/>
                  <a:t>] such that</a:t>
                </a:r>
                <a:r>
                  <a:rPr lang="en-US" i="1" dirty="0"/>
                  <a:t> f</a:t>
                </a:r>
                <a:r>
                  <a:rPr lang="en-US" dirty="0"/>
                  <a:t>(</a:t>
                </a:r>
                <a:r>
                  <a:rPr lang="en-US" b="1" i="1" dirty="0"/>
                  <a:t>x</a:t>
                </a:r>
                <a:r>
                  <a:rPr lang="en-US" dirty="0"/>
                  <a:t>) &gt; 0 and </a:t>
                </a:r>
                <a:r>
                  <a:rPr lang="en-US" i="1" dirty="0"/>
                  <a:t>f</a:t>
                </a:r>
                <a:r>
                  <a:rPr lang="en-US" dirty="0"/>
                  <a:t>(</a:t>
                </a:r>
                <a:r>
                  <a:rPr lang="en-US" b="1" i="1" dirty="0"/>
                  <a:t>y</a:t>
                </a:r>
                <a:r>
                  <a:rPr lang="en-US" dirty="0"/>
                  <a:t>) &lt; 0, respectively. Hence, </a:t>
                </a:r>
                <a:r>
                  <a:rPr lang="en-US" b="1" i="1" dirty="0"/>
                  <a:t>x</a:t>
                </a:r>
                <a:r>
                  <a:rPr lang="en-US" dirty="0"/>
                  <a:t> and </a:t>
                </a:r>
                <a:r>
                  <a:rPr lang="en-US" b="1" i="1" dirty="0"/>
                  <a:t>y</a:t>
                </a:r>
                <a:r>
                  <a:rPr lang="en-US" dirty="0"/>
                  <a:t> are called positive point and negative point, </a:t>
                </a:r>
                <a:r>
                  <a:rPr lang="en-US" dirty="0" smtClean="0"/>
                  <a:t>respectively.</a:t>
                </a:r>
              </a:p>
              <a:p>
                <a:r>
                  <a:rPr lang="en-US" dirty="0"/>
                  <a:t>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be the number of positive and negative points, respectively and let </a:t>
                </a:r>
                <a:r>
                  <a:rPr lang="en-US" i="1" dirty="0"/>
                  <a:t>p</a:t>
                </a:r>
                <a:r>
                  <a:rPr lang="en-US" i="1" baseline="30000" dirty="0"/>
                  <a:t>i</a:t>
                </a:r>
                <a:r>
                  <a:rPr lang="en-US" dirty="0"/>
                  <a:t> be the ratio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to the number of total points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𝑖</m:t>
                        </m:r>
                      </m:sup>
                    </m:sSup>
                  </m:oMath>
                </a14:m>
                <a:r>
                  <a:rPr lang="en-US" dirty="0"/>
                  <a:t> in optimal volume [</a:t>
                </a:r>
                <a:r>
                  <a:rPr lang="en-US" b="1" i="1" dirty="0" err="1"/>
                  <a:t>a</a:t>
                </a:r>
                <a:r>
                  <a:rPr lang="en-US" i="1" baseline="30000" dirty="0" err="1"/>
                  <a:t>i</a:t>
                </a:r>
                <a:r>
                  <a:rPr lang="en-US" dirty="0"/>
                  <a:t>,</a:t>
                </a:r>
                <a:r>
                  <a:rPr lang="en-US" i="1" dirty="0"/>
                  <a:t> </a:t>
                </a:r>
                <a:r>
                  <a:rPr lang="en-US" b="1" i="1" dirty="0"/>
                  <a:t>b</a:t>
                </a:r>
                <a:r>
                  <a:rPr lang="en-US" i="1" baseline="30000" dirty="0"/>
                  <a:t>i</a:t>
                </a:r>
                <a:r>
                  <a:rPr lang="en-US" dirty="0" smtClean="0"/>
                  <a:t>] as follows: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𝑖</m:t>
                          </m:r>
                        </m:sup>
                      </m:sSup>
                      <m:r>
                        <a:rPr lang="en-US">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a:latin typeface="Cambria Math" panose="02040503050406030204" pitchFamily="18" charset="0"/>
                                </a:rPr>
                                <m:t>+</m:t>
                              </m:r>
                            </m:sub>
                            <m:sup>
                              <m:r>
                                <a:rPr lang="en-US" i="1">
                                  <a:latin typeface="Cambria Math" panose="02040503050406030204" pitchFamily="18" charset="0"/>
                                </a:rPr>
                                <m:t>𝑖</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den>
                      </m:f>
                      <m:r>
                        <a:rPr lang="en-US">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𝑖</m:t>
                              </m:r>
                            </m:sup>
                          </m:sSup>
                        </m:den>
                      </m:f>
                    </m:oMath>
                  </m:oMathPara>
                </a14:m>
                <a:endParaRPr lang="en-US" dirty="0" smtClean="0"/>
              </a:p>
              <a:p>
                <a:r>
                  <a:rPr lang="en-US" dirty="0"/>
                  <a:t>RTP algorithm </a:t>
                </a:r>
                <a:r>
                  <a:rPr lang="en-US" dirty="0" smtClean="0"/>
                  <a:t>is </a:t>
                </a:r>
                <a:r>
                  <a:rPr lang="en-US" dirty="0"/>
                  <a:t>based on two heuristic assumptions</a:t>
                </a:r>
                <a:r>
                  <a:rPr lang="en-US" dirty="0" smtClean="0"/>
                  <a:t>:</a:t>
                </a:r>
              </a:p>
              <a:p>
                <a:pPr lvl="1">
                  <a:buFont typeface="Wingdings" panose="05000000000000000000" pitchFamily="2" charset="2"/>
                  <a:buChar char="ü"/>
                </a:pPr>
                <a:r>
                  <a:rPr lang="en-US" dirty="0"/>
                  <a:t>If [</a:t>
                </a:r>
                <a:r>
                  <a:rPr lang="en-US" b="1" i="1" dirty="0" err="1"/>
                  <a:t>a</a:t>
                </a:r>
                <a:r>
                  <a:rPr lang="en-US" i="1" baseline="30000" dirty="0" err="1"/>
                  <a:t>i</a:t>
                </a:r>
                <a:r>
                  <a:rPr lang="en-US" dirty="0"/>
                  <a:t>,</a:t>
                </a:r>
                <a:r>
                  <a:rPr lang="en-US" i="1" dirty="0"/>
                  <a:t> </a:t>
                </a:r>
                <a:r>
                  <a:rPr lang="en-US" b="1" i="1" dirty="0"/>
                  <a:t>b</a:t>
                </a:r>
                <a:r>
                  <a:rPr lang="en-US" i="1" baseline="30000" dirty="0"/>
                  <a:t>i</a:t>
                </a:r>
                <a:r>
                  <a:rPr lang="en-US" dirty="0"/>
                  <a:t>] is optimal volume, then the probability 0 &lt; </a:t>
                </a:r>
                <a:r>
                  <a:rPr lang="en-US" i="1" dirty="0"/>
                  <a:t>p</a:t>
                </a:r>
                <a:r>
                  <a:rPr lang="en-US" i="1" baseline="30000" dirty="0"/>
                  <a:t>i</a:t>
                </a:r>
                <a:r>
                  <a:rPr lang="en-US" dirty="0"/>
                  <a:t> &lt; 1, in other words, both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r>
                      <a:rPr lang="en-US" i="1">
                        <a:latin typeface="Cambria Math" panose="02040503050406030204" pitchFamily="18" charset="0"/>
                      </a:rPr>
                      <m:t>&gt;0</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r>
                      <a:rPr lang="en-US" i="1">
                        <a:latin typeface="Cambria Math" panose="02040503050406030204" pitchFamily="18" charset="0"/>
                      </a:rPr>
                      <m:t>&gt;0</m:t>
                    </m:r>
                  </m:oMath>
                </a14:m>
                <a:r>
                  <a:rPr lang="en-US" dirty="0" smtClean="0"/>
                  <a:t>.</a:t>
                </a:r>
              </a:p>
              <a:p>
                <a:pPr lvl="1">
                  <a:buFont typeface="Wingdings" panose="05000000000000000000" pitchFamily="2" charset="2"/>
                  <a:buChar char="ü"/>
                </a:pPr>
                <a:r>
                  <a:rPr lang="en-US" dirty="0"/>
                  <a:t>The nearer to ½ the probability </a:t>
                </a:r>
                <a:r>
                  <a:rPr lang="en-US" i="1" dirty="0"/>
                  <a:t>p</a:t>
                </a:r>
                <a:r>
                  <a:rPr lang="en-US" i="1" baseline="30000" dirty="0"/>
                  <a:t>i</a:t>
                </a:r>
                <a:r>
                  <a:rPr lang="en-US" dirty="0"/>
                  <a:t> is, the more likely it is that [</a:t>
                </a:r>
                <a:r>
                  <a:rPr lang="en-US" b="1" i="1" dirty="0" err="1"/>
                  <a:t>a</a:t>
                </a:r>
                <a:r>
                  <a:rPr lang="en-US" i="1" baseline="30000" dirty="0" err="1"/>
                  <a:t>i</a:t>
                </a:r>
                <a:r>
                  <a:rPr lang="en-US" dirty="0"/>
                  <a:t>,</a:t>
                </a:r>
                <a:r>
                  <a:rPr lang="en-US" i="1" dirty="0"/>
                  <a:t> </a:t>
                </a:r>
                <a:r>
                  <a:rPr lang="en-US" b="1" i="1" dirty="0"/>
                  <a:t>b</a:t>
                </a:r>
                <a:r>
                  <a:rPr lang="en-US" i="1" baseline="30000" dirty="0"/>
                  <a:t>i</a:t>
                </a:r>
                <a:r>
                  <a:rPr lang="en-US" dirty="0"/>
                  <a:t>] is optimal volume.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51770"/>
                <a:ext cx="10515600" cy="5956126"/>
              </a:xfrm>
              <a:blipFill rotWithShape="0">
                <a:blip r:embed="rId2"/>
                <a:stretch>
                  <a:fillRect l="-1043" t="-1740" r="-1797" b="-1126"/>
                </a:stretch>
              </a:blipFill>
            </p:spPr>
            <p:txBody>
              <a:bodyPr/>
              <a:lstStyle/>
              <a:p>
                <a:r>
                  <a:rPr lang="en-US">
                    <a:noFill/>
                  </a:rPr>
                  <a:t> </a:t>
                </a:r>
              </a:p>
            </p:txBody>
          </p:sp>
        </mc:Fallback>
      </mc:AlternateContent>
    </p:spTree>
    <p:extLst>
      <p:ext uri="{BB962C8B-B14F-4D97-AF65-F5344CB8AC3E}">
        <p14:creationId xmlns:p14="http://schemas.microsoft.com/office/powerpoint/2010/main" val="173677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How to choose optimal starting point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13171"/>
              </a:xfrm>
            </p:spPr>
            <p:txBody>
              <a:bodyPr/>
              <a:lstStyle/>
              <a:p>
                <a:r>
                  <a:rPr lang="en-US" dirty="0"/>
                  <a:t>RTP algorithm has finitely many iterations. We do two tasks at each iteration</a:t>
                </a:r>
                <a:r>
                  <a:rPr lang="en-US" dirty="0" smtClean="0"/>
                  <a:t>:</a:t>
                </a:r>
              </a:p>
              <a:p>
                <a:pPr marL="914400" lvl="1" indent="-457200">
                  <a:buFont typeface="+mj-lt"/>
                  <a:buAutoNum type="arabicPeriod"/>
                </a:pPr>
                <a:r>
                  <a:rPr lang="en-US" dirty="0"/>
                  <a:t>Creating many enough random points in each volume [</a:t>
                </a:r>
                <a:r>
                  <a:rPr lang="en-US" b="1" i="1" dirty="0" err="1"/>
                  <a:t>a</a:t>
                </a:r>
                <a:r>
                  <a:rPr lang="en-US" i="1" baseline="30000" dirty="0" err="1"/>
                  <a:t>i</a:t>
                </a:r>
                <a:r>
                  <a:rPr lang="en-US" dirty="0"/>
                  <a:t>, </a:t>
                </a:r>
                <a:r>
                  <a:rPr lang="en-US" b="1" i="1" dirty="0"/>
                  <a:t>b</a:t>
                </a:r>
                <a:r>
                  <a:rPr lang="en-US" i="1" baseline="30000" dirty="0"/>
                  <a:t>i</a:t>
                </a:r>
                <a:r>
                  <a:rPr lang="en-US" dirty="0" smtClean="0"/>
                  <a:t>].</a:t>
                </a:r>
              </a:p>
              <a:p>
                <a:pPr marL="914400" lvl="1" indent="-457200">
                  <a:buFont typeface="+mj-lt"/>
                  <a:buAutoNum type="arabicPeriod"/>
                </a:pPr>
                <a:r>
                  <a:rPr lang="en-US" dirty="0"/>
                  <a:t>Counting the number of positive and negative points,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and calculating the probability </a:t>
                </a:r>
                <a:r>
                  <a:rPr lang="en-US" i="1" dirty="0"/>
                  <a:t>p</a:t>
                </a:r>
                <a:r>
                  <a:rPr lang="en-US" i="1" baseline="30000" dirty="0"/>
                  <a:t>i</a:t>
                </a:r>
                <a:r>
                  <a:rPr lang="en-US" dirty="0"/>
                  <a:t> of each sub-volume [</a:t>
                </a:r>
                <a:r>
                  <a:rPr lang="en-US" b="1" i="1" dirty="0" err="1"/>
                  <a:t>a</a:t>
                </a:r>
                <a:r>
                  <a:rPr lang="en-US" i="1" baseline="30000" dirty="0" err="1"/>
                  <a:t>i</a:t>
                </a:r>
                <a:r>
                  <a:rPr lang="en-US" dirty="0"/>
                  <a:t>, </a:t>
                </a:r>
                <a:r>
                  <a:rPr lang="en-US" b="1" i="1" dirty="0"/>
                  <a:t>b</a:t>
                </a:r>
                <a:r>
                  <a:rPr lang="en-US" i="1" baseline="30000" dirty="0"/>
                  <a:t>i</a:t>
                </a:r>
                <a:r>
                  <a:rPr lang="en-US" dirty="0"/>
                  <a:t>] based on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m:t>
                        </m:r>
                      </m:sub>
                      <m:sup>
                        <m:r>
                          <a:rPr lang="en-US" i="1">
                            <a:latin typeface="Cambria Math" panose="02040503050406030204" pitchFamily="18" charset="0"/>
                          </a:rPr>
                          <m:t>𝑖</m:t>
                        </m:r>
                      </m:sup>
                    </m:sSubSup>
                  </m:oMath>
                </a14:m>
                <a:r>
                  <a:rPr lang="en-US" dirty="0"/>
                  <a:t>. Which sub-volume that has probability </a:t>
                </a:r>
                <a:r>
                  <a:rPr lang="en-US" i="1" dirty="0"/>
                  <a:t>p</a:t>
                </a:r>
                <a:r>
                  <a:rPr lang="en-US" i="1" baseline="30000" dirty="0"/>
                  <a:t>i</a:t>
                </a:r>
                <a:r>
                  <a:rPr lang="en-US" dirty="0"/>
                  <a:t> being larger than 0 and smaller than 1 and nearest to ½ is chosen to be the input for next iteration.</a:t>
                </a:r>
                <a:endParaRPr lang="en-US" dirty="0" smtClean="0"/>
              </a:p>
              <a:p>
                <a:r>
                  <a:rPr lang="en-US" dirty="0"/>
                  <a:t>There are two stopped conditions of RTP algorithm</a:t>
                </a:r>
                <a:r>
                  <a:rPr lang="en-US" dirty="0" smtClean="0"/>
                  <a:t>:</a:t>
                </a:r>
              </a:p>
              <a:p>
                <a:pPr marL="914400" lvl="1" indent="-457200">
                  <a:buFont typeface="+mj-lt"/>
                  <a:buAutoNum type="arabicPeriod"/>
                </a:pPr>
                <a:r>
                  <a:rPr lang="en-US" dirty="0"/>
                  <a:t>The deviation between probability </a:t>
                </a:r>
                <a:r>
                  <a:rPr lang="en-US" i="1" dirty="0"/>
                  <a:t>p</a:t>
                </a:r>
                <a:r>
                  <a:rPr lang="en-US" i="1" baseline="30000" dirty="0"/>
                  <a:t>i</a:t>
                </a:r>
                <a:r>
                  <a:rPr lang="en-US" dirty="0"/>
                  <a:t> and ½ or the capacity </a:t>
                </a:r>
                <a:r>
                  <a:rPr lang="en-US" i="1" dirty="0"/>
                  <a:t>c</a:t>
                </a:r>
                <a:r>
                  <a:rPr lang="en-US" dirty="0"/>
                  <a:t>(</a:t>
                </a:r>
                <a:r>
                  <a:rPr lang="en-US" b="1" i="1" dirty="0" err="1"/>
                  <a:t>a</a:t>
                </a:r>
                <a:r>
                  <a:rPr lang="en-US" i="1" baseline="30000" dirty="0" err="1"/>
                  <a:t>i</a:t>
                </a:r>
                <a:r>
                  <a:rPr lang="en-US" dirty="0"/>
                  <a:t>, </a:t>
                </a:r>
                <a:r>
                  <a:rPr lang="en-US" b="1" i="1" dirty="0"/>
                  <a:t>b</a:t>
                </a:r>
                <a:r>
                  <a:rPr lang="en-US" i="1" baseline="30000" dirty="0"/>
                  <a:t>i</a:t>
                </a:r>
                <a:r>
                  <a:rPr lang="en-US" dirty="0"/>
                  <a:t>) is smaller than a small pre-defined number </a:t>
                </a:r>
                <a:r>
                  <a:rPr lang="en-US" i="1" dirty="0"/>
                  <a:t>δ</a:t>
                </a:r>
                <a:r>
                  <a:rPr lang="en-US" dirty="0" smtClean="0"/>
                  <a:t>.</a:t>
                </a:r>
              </a:p>
              <a:p>
                <a:pPr marL="914400" lvl="1" indent="-457200">
                  <a:buFont typeface="+mj-lt"/>
                  <a:buAutoNum type="arabicPeriod"/>
                </a:pPr>
                <a:r>
                  <a:rPr lang="en-US" dirty="0"/>
                  <a:t>Or, the algorithm reaches the maximum number of iterations.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13171"/>
              </a:xfrm>
              <a:blipFill rotWithShape="0">
                <a:blip r:embed="rId2"/>
                <a:stretch>
                  <a:fillRect l="-1043" t="-2025" r="-1391"/>
                </a:stretch>
              </a:blipFill>
            </p:spPr>
            <p:txBody>
              <a:bodyPr/>
              <a:lstStyle/>
              <a:p>
                <a:r>
                  <a:rPr lang="en-US">
                    <a:noFill/>
                  </a:rPr>
                  <a:t> </a:t>
                </a:r>
              </a:p>
            </p:txBody>
          </p:sp>
        </mc:Fallback>
      </mc:AlternateContent>
    </p:spTree>
    <p:extLst>
      <p:ext uri="{BB962C8B-B14F-4D97-AF65-F5344CB8AC3E}">
        <p14:creationId xmlns:p14="http://schemas.microsoft.com/office/powerpoint/2010/main" val="1771501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1299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Global Optimization with Descending Region Algorithm</vt:lpstr>
      <vt:lpstr>1. Descending region (DR) algorithm</vt:lpstr>
      <vt:lpstr>1. Descending region (DR) algorithm</vt:lpstr>
      <vt:lpstr>1. Descending region (DR) algorithm</vt:lpstr>
      <vt:lpstr>2. How to determine descending region</vt:lpstr>
      <vt:lpstr>2. How to determine descending region</vt:lpstr>
      <vt:lpstr>3. How to choose optimal starting point</vt:lpstr>
      <vt:lpstr>3. How to choose optimal starting point</vt:lpstr>
      <vt:lpstr>3. How to choose optimal starting point</vt:lpstr>
      <vt:lpstr>Conclusions</vt:lpstr>
      <vt:lpstr>Conclusions</vt:lpstr>
      <vt:lpstr>Thank you for your attention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29</cp:revision>
  <dcterms:created xsi:type="dcterms:W3CDTF">2017-06-26T03:01:49Z</dcterms:created>
  <dcterms:modified xsi:type="dcterms:W3CDTF">2017-06-29T03:21:36Z</dcterms:modified>
</cp:coreProperties>
</file>