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67" r:id="rId19"/>
    <p:sldId id="383" r:id="rId20"/>
    <p:sldId id="385" r:id="rId21"/>
    <p:sldId id="368" r:id="rId22"/>
    <p:sldId id="369" r:id="rId23"/>
    <p:sldId id="311"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21/01/2023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22</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23</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 = </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2"/>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ea typeface="SimSun" panose="02010600030101010101" pitchFamily="2" charset="-122"/>
                </a:endParaRPr>
              </a:p>
              <a:p>
                <a:pPr marL="0" indent="228600">
                  <a:buNone/>
                </a:pPr>
                <a:r>
                  <a:rPr lang="en-US" sz="2200" dirty="0">
                    <a:ea typeface="SimSun" panose="02010600030101010101" pitchFamily="2" charset="-122"/>
                  </a:rPr>
                  <a:t>Suppose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solution of constrained optimization problem specified by equation 1.5 then,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minimum point of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or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gets minimum 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all constraints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𝑔</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𝑦</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𝑋</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𝜉</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≤0,∀</m:t>
                    </m:r>
                    <m:r>
                      <a:rPr lang="en-US" sz="2200" i="1">
                        <a:latin typeface="Cambria Math" panose="02040503050406030204" pitchFamily="18" charset="0"/>
                        <a:ea typeface="SimSun" panose="02010600030101010101" pitchFamily="2" charset="-122"/>
                      </a:rPr>
                      <m:t>𝑖</m:t>
                    </m:r>
                    <m:r>
                      <a:rPr lang="en-US" sz="2200" i="1">
                        <a:latin typeface="Cambria Math" panose="02040503050406030204" pitchFamily="18" charset="0"/>
                        <a:ea typeface="SimSun" panose="02010600030101010101" pitchFamily="2" charset="-122"/>
                      </a:rPr>
                      <m:t>=</m:t>
                    </m:r>
                    <m:acc>
                      <m:accPr>
                        <m:chr m:val="̅"/>
                        <m:ctrlPr>
                          <a:rPr lang="en-US" sz="2200" i="1">
                            <a:latin typeface="Cambria Math" panose="02040503050406030204" pitchFamily="18" charset="0"/>
                          </a:rPr>
                        </m:ctrlPr>
                      </m:accPr>
                      <m:e>
                        <m:r>
                          <a:rPr lang="en-US" sz="2200" i="1">
                            <a:latin typeface="Cambria Math" panose="02040503050406030204" pitchFamily="18" charset="0"/>
                            <a:ea typeface="SimSun" panose="02010600030101010101" pitchFamily="2" charset="-122"/>
                          </a:rPr>
                          <m:t>1,</m:t>
                        </m:r>
                        <m:r>
                          <a:rPr lang="en-US" sz="2200" i="1">
                            <a:latin typeface="Cambria Math" panose="02040503050406030204" pitchFamily="18" charset="0"/>
                            <a:ea typeface="SimSun" panose="02010600030101010101" pitchFamily="2" charset="-122"/>
                          </a:rPr>
                          <m:t>𝑛</m:t>
                        </m:r>
                      </m:e>
                    </m:acc>
                  </m:oMath>
                </a14:m>
                <a:r>
                  <a:rPr lang="en-US" sz="2200" dirty="0">
                    <a:ea typeface="SimSun" panose="02010600030101010101" pitchFamily="2" charset="-122"/>
                  </a:rPr>
                  <a:t>. Note that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weight vector</a:t>
                </a:r>
                <a:r>
                  <a:rPr lang="en-US" sz="2200" dirty="0">
                    <a:ea typeface="SimSun" panose="02010600030101010101" pitchFamily="2" charset="-122"/>
                  </a:rPr>
                  <a:t> and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bias</a:t>
                </a:r>
                <a:r>
                  <a:rPr lang="en-US" sz="2200" dirty="0">
                    <a:ea typeface="SimSun" panose="02010600030101010101" pitchFamily="2" charset="-122"/>
                  </a:rPr>
                  <a:t>. It is easy to infer that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represents the maximum-margin hyperplane and it is possible to identify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the maximum-margin hyperplane. </a:t>
                </a:r>
                <a:endParaRPr lang="en-US" sz="2200" dirty="0"/>
              </a:p>
            </p:txBody>
          </p:sp>
        </mc:Choice>
        <mc:Fallback>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2"/>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182880" y="914399"/>
                <a:ext cx="11816862" cy="5176066"/>
              </a:xfrm>
            </p:spPr>
            <p:txBody>
              <a:bodyPr>
                <a:noAutofit/>
              </a:bodyPr>
              <a:lstStyle/>
              <a:p>
                <a:pPr marL="0" indent="0">
                  <a:buNone/>
                </a:pPr>
                <a:r>
                  <a:rPr lang="en-US" sz="2100" dirty="0"/>
                  <a:t>The ultimate goal of SVM method is to find out </a:t>
                </a:r>
                <a:r>
                  <a:rPr lang="en-US" sz="2100" i="1" dirty="0"/>
                  <a:t>W</a:t>
                </a:r>
                <a:r>
                  <a:rPr lang="en-US" sz="2100" i="1" baseline="30000" dirty="0"/>
                  <a:t>*</a:t>
                </a:r>
                <a:r>
                  <a:rPr lang="en-US" sz="2100" dirty="0"/>
                  <a:t> and </a:t>
                </a:r>
                <a:r>
                  <a:rPr lang="en-US" sz="2100" i="1" dirty="0"/>
                  <a:t>b</a:t>
                </a:r>
                <a:r>
                  <a:rPr lang="en-US" sz="2100" i="1" baseline="30000" dirty="0"/>
                  <a:t>*</a:t>
                </a:r>
                <a:r>
                  <a:rPr lang="en-US" sz="2100" dirty="0"/>
                  <a:t>. According to </a:t>
                </a:r>
                <a:r>
                  <a:rPr lang="en-US" sz="2100" i="1" dirty="0" err="1"/>
                  <a:t>Lagrangian</a:t>
                </a:r>
                <a:r>
                  <a:rPr lang="en-US" sz="2100" i="1" dirty="0"/>
                  <a:t> duality theorem </a:t>
                </a:r>
                <a:r>
                  <a:rPr lang="en-US" sz="2100" dirty="0"/>
                  <a:t>(Boyd &amp; </a:t>
                </a:r>
                <a:r>
                  <a:rPr lang="en-US" sz="2100" dirty="0" err="1"/>
                  <a:t>Vandenberghe</a:t>
                </a:r>
                <a:r>
                  <a:rPr lang="en-US" sz="2100" dirty="0"/>
                  <a:t>, 2009, p. 216) (Jia, 2013, p. 8), the point (</a:t>
                </a:r>
                <a:r>
                  <a:rPr lang="en-US" sz="2100" i="1" dirty="0"/>
                  <a:t>W</a:t>
                </a:r>
                <a:r>
                  <a:rPr lang="en-US" sz="2100" i="1" baseline="30000" dirty="0"/>
                  <a:t>*</a:t>
                </a:r>
                <a:r>
                  <a:rPr lang="en-US" sz="2100" dirty="0"/>
                  <a:t>, </a:t>
                </a:r>
                <a:r>
                  <a:rPr lang="en-US" sz="2100" i="1" dirty="0"/>
                  <a:t>b</a:t>
                </a:r>
                <a:r>
                  <a:rPr lang="en-US" sz="2100" i="1" baseline="30000" dirty="0"/>
                  <a:t>*</a:t>
                </a:r>
                <a:r>
                  <a:rPr lang="en-US" sz="2100" dirty="0"/>
                  <a:t>, </a:t>
                </a:r>
                <a:r>
                  <a:rPr lang="en-US" sz="2100" i="1" dirty="0"/>
                  <a:t>ξ</a:t>
                </a:r>
                <a:r>
                  <a:rPr lang="en-US" sz="2100" baseline="30000" dirty="0"/>
                  <a:t>*</a:t>
                </a:r>
                <a:r>
                  <a:rPr lang="en-US" sz="2100" dirty="0"/>
                  <a:t>) and the point (</a:t>
                </a:r>
                <a:r>
                  <a:rPr lang="en-US" sz="2100" i="1" dirty="0"/>
                  <a:t>λ</a:t>
                </a:r>
                <a:r>
                  <a:rPr lang="en-US" sz="2100" baseline="30000" dirty="0"/>
                  <a:t>*</a:t>
                </a:r>
                <a:r>
                  <a:rPr lang="en-US" sz="2100" dirty="0"/>
                  <a:t>, </a:t>
                </a:r>
                <a:r>
                  <a:rPr lang="en-US" sz="2100" i="1" dirty="0"/>
                  <a:t>μ</a:t>
                </a:r>
                <a:r>
                  <a:rPr lang="en-US" sz="2100" baseline="30000" dirty="0"/>
                  <a:t>*</a:t>
                </a:r>
                <a:r>
                  <a:rPr lang="en-US" sz="2100" dirty="0"/>
                  <a:t>) are minimizer and maximizer of </a:t>
                </a:r>
                <a:r>
                  <a:rPr lang="en-US" sz="2100" dirty="0" err="1"/>
                  <a:t>Lagrangian</a:t>
                </a:r>
                <a:r>
                  <a:rPr lang="en-US" sz="2100" dirty="0"/>
                  <a:t> function with regard to variables (</a:t>
                </a:r>
                <a:r>
                  <a:rPr lang="en-US" sz="2100" i="1" dirty="0"/>
                  <a:t>W</a:t>
                </a:r>
                <a:r>
                  <a:rPr lang="en-US" sz="2100" dirty="0"/>
                  <a:t>, </a:t>
                </a:r>
                <a:r>
                  <a:rPr lang="en-US" sz="2100" i="1" dirty="0"/>
                  <a:t>b</a:t>
                </a:r>
                <a:r>
                  <a:rPr lang="en-US" sz="2100" dirty="0"/>
                  <a:t>,</a:t>
                </a:r>
                <a:r>
                  <a:rPr lang="en-US" sz="2100" i="1" dirty="0"/>
                  <a:t> </a:t>
                </a:r>
                <a:r>
                  <a:rPr lang="el-GR" sz="2100" i="1" dirty="0"/>
                  <a:t>ξ</a:t>
                </a:r>
                <a:r>
                  <a:rPr lang="en-US" sz="2100" dirty="0"/>
                  <a:t>) and variables (</a:t>
                </a:r>
                <a:r>
                  <a:rPr lang="en-US" sz="2100" i="1" dirty="0"/>
                  <a:t>λ</a:t>
                </a:r>
                <a:r>
                  <a:rPr lang="en-US" sz="2100" dirty="0"/>
                  <a:t>, </a:t>
                </a:r>
                <a:r>
                  <a:rPr lang="en-US" sz="2100" i="1" dirty="0"/>
                  <a:t>μ</a:t>
                </a:r>
                <a:r>
                  <a:rPr lang="en-US" sz="2100" dirty="0"/>
                  <a:t>), respectively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𝜉</m:t>
                                    </m:r>
                                  </m:e>
                                  <m:sup>
                                    <m:r>
                                      <a:rPr lang="en-US" sz="2100" b="0" i="1" smtClean="0">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𝜉</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
                      <m:r>
                        <a:rPr lang="en-US" sz="2100" b="0" i="1" smtClean="0">
                          <a:latin typeface="Cambria Math" panose="02040503050406030204" pitchFamily="18" charset="0"/>
                        </a:rPr>
                        <m:t>    (1.7)</m:t>
                      </m:r>
                    </m:oMath>
                  </m:oMathPara>
                </a14:m>
                <a:endParaRPr lang="en-US" sz="2100" dirty="0"/>
              </a:p>
              <a:p>
                <a:pPr marL="0" marR="0" indent="0" algn="just">
                  <a:spcBef>
                    <a:spcPts val="0"/>
                  </a:spcBef>
                  <a:spcAft>
                    <a:spcPts val="0"/>
                  </a:spcAft>
                  <a:buNone/>
                </a:pPr>
                <a:r>
                  <a:rPr lang="en-US" sz="2100" dirty="0">
                    <a:effectLst/>
                    <a:ea typeface="SimSun" panose="02010600030101010101" pitchFamily="2" charset="-122"/>
                  </a:rPr>
                  <a:t>Where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specified by equation 1.6. Please pay attention that equation 1.7 specifies the </a:t>
                </a:r>
                <a:r>
                  <a:rPr lang="en-US" sz="2100" dirty="0" err="1">
                    <a:effectLst/>
                    <a:ea typeface="SimSun" panose="02010600030101010101" pitchFamily="2" charset="-122"/>
                  </a:rPr>
                  <a:t>Lagrangian</a:t>
                </a:r>
                <a:r>
                  <a:rPr lang="en-US" sz="2100" dirty="0">
                    <a:effectLst/>
                    <a:ea typeface="SimSun" panose="02010600030101010101" pitchFamily="2" charset="-122"/>
                  </a:rPr>
                  <a:t> duality theorem in which the point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t>, </a:t>
                </a:r>
                <a:r>
                  <a:rPr lang="en-US" sz="2100" i="1" dirty="0"/>
                  <a:t>ξ</a:t>
                </a:r>
                <a:r>
                  <a:rPr lang="en-US" sz="2100" baseline="30000" dirty="0"/>
                  <a:t>*</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saddle point if the target function </a:t>
                </a:r>
                <a:r>
                  <a:rPr lang="en-US" sz="2100" i="1" dirty="0">
                    <a:effectLst/>
                    <a:ea typeface="SimSun" panose="02010600030101010101" pitchFamily="2" charset="-122"/>
                  </a:rPr>
                  <a:t>f </a:t>
                </a:r>
                <a:r>
                  <a:rPr lang="en-US" sz="2100" dirty="0">
                    <a:effectLst/>
                    <a:ea typeface="SimSun" panose="02010600030101010101" pitchFamily="2" charset="-122"/>
                  </a:rPr>
                  <a:t>is convex. In practice, the maximizer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determined based on the minimizer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baseline="30000" dirty="0">
                    <a:effectLst/>
                    <a:ea typeface="SimSun" panose="02010600030101010101" pitchFamily="2" charset="-122"/>
                  </a:rPr>
                  <a:t>*</a:t>
                </a:r>
                <a:r>
                  <a:rPr lang="en-US" sz="2100" dirty="0">
                    <a:effectLst/>
                    <a:ea typeface="SimSun" panose="02010600030101010101" pitchFamily="2" charset="-122"/>
                  </a:rPr>
                  <a:t>) as follows:</a:t>
                </a:r>
              </a:p>
              <a:p>
                <a:pPr marL="0" indent="0">
                  <a:buNone/>
                </a:pPr>
                <a14:m>
                  <m:oMathPara xmlns:m="http://schemas.openxmlformats.org/officeDocument/2006/math">
                    <m:oMathParaPr>
                      <m:jc m:val="centerGroup"/>
                    </m:oMathParaPr>
                    <m:oMath xmlns:m="http://schemas.openxmlformats.org/officeDocument/2006/math">
                      <m:d>
                        <m:dPr>
                          <m:ctrlPr>
                            <a:rPr lang="en-US" sz="2100" i="1"/>
                          </m:ctrlPr>
                        </m:dPr>
                        <m:e>
                          <m:sSup>
                            <m:sSupPr>
                              <m:ctrlPr>
                                <a:rPr lang="en-US" sz="2100" i="1"/>
                              </m:ctrlPr>
                            </m:sSupPr>
                            <m:e>
                              <m:r>
                                <a:rPr lang="en-US" sz="2100" i="1"/>
                                <m:t>𝜆</m:t>
                              </m:r>
                            </m:e>
                            <m:sup>
                              <m:r>
                                <a:rPr lang="en-US" sz="2100" i="1"/>
                                <m:t>∗</m:t>
                              </m:r>
                            </m:sup>
                          </m:sSup>
                          <m:r>
                            <a:rPr lang="en-US" sz="2100" i="1"/>
                            <m:t>,</m:t>
                          </m:r>
                          <m:sSup>
                            <m:sSupPr>
                              <m:ctrlPr>
                                <a:rPr lang="en-US" sz="2100" i="1"/>
                              </m:ctrlPr>
                            </m:sSupPr>
                            <m:e>
                              <m:r>
                                <a:rPr lang="en-US" sz="2100" i="1"/>
                                <m:t>𝜇</m:t>
                              </m:r>
                            </m:e>
                            <m:sup>
                              <m:r>
                                <a:rPr lang="en-US" sz="2100" i="1"/>
                                <m:t>∗</m:t>
                              </m:r>
                            </m:sup>
                          </m:sSup>
                        </m:e>
                      </m:d>
                      <m:r>
                        <a:rPr lang="en-US" sz="2100" i="1"/>
                        <m:t>=</m:t>
                      </m:r>
                      <m:func>
                        <m:funcPr>
                          <m:ctrlPr>
                            <a:rPr lang="en-US" sz="2100" i="1"/>
                          </m:ctrlPr>
                        </m:funcPr>
                        <m:fName>
                          <m:limLow>
                            <m:limLowPr>
                              <m:ctrlPr>
                                <a:rPr lang="en-US" sz="2100" i="1"/>
                              </m:ctrlPr>
                            </m:limLowPr>
                            <m:e>
                              <m:r>
                                <m:rPr>
                                  <m:sty m:val="p"/>
                                </m:rPr>
                                <a:rPr lang="en-US" sz="2100"/>
                                <m:t>argmax</m:t>
                              </m:r>
                            </m:e>
                            <m:lim>
                              <m:sSub>
                                <m:sSubPr>
                                  <m:ctrlPr>
                                    <a:rPr lang="en-US" sz="2100" i="1"/>
                                  </m:ctrlPr>
                                </m:sSubPr>
                                <m:e>
                                  <m:r>
                                    <a:rPr lang="en-US" sz="2100" i="1"/>
                                    <m:t>𝜆</m:t>
                                  </m:r>
                                </m:e>
                                <m:sub>
                                  <m:r>
                                    <a:rPr lang="en-US" sz="2100" i="1"/>
                                    <m:t>𝑖</m:t>
                                  </m:r>
                                </m:sub>
                              </m:sSub>
                              <m:r>
                                <a:rPr lang="en-US" sz="2100" i="1"/>
                                <m:t>≥0,</m:t>
                              </m:r>
                              <m:sSub>
                                <m:sSubPr>
                                  <m:ctrlPr>
                                    <a:rPr lang="en-US" sz="2100" i="1"/>
                                  </m:ctrlPr>
                                </m:sSubPr>
                                <m:e>
                                  <m:r>
                                    <a:rPr lang="en-US" sz="2100" i="1"/>
                                    <m:t>𝜇</m:t>
                                  </m:r>
                                </m:e>
                                <m:sub>
                                  <m:r>
                                    <a:rPr lang="en-US" sz="2100" i="1"/>
                                    <m:t>𝑖</m:t>
                                  </m:r>
                                </m:sub>
                              </m:sSub>
                              <m:r>
                                <a:rPr lang="en-US" sz="2100" i="1"/>
                                <m:t>≥0</m:t>
                              </m:r>
                            </m:lim>
                          </m:limLow>
                        </m:fName>
                        <m:e>
                          <m:d>
                            <m:dPr>
                              <m:ctrlPr>
                                <a:rPr lang="en-US" sz="2100" i="1"/>
                              </m:ctrlPr>
                            </m:dPr>
                            <m:e>
                              <m:func>
                                <m:funcPr>
                                  <m:ctrlPr>
                                    <a:rPr lang="en-US" sz="2100" i="1"/>
                                  </m:ctrlPr>
                                </m:funcPr>
                                <m:fName>
                                  <m:limLow>
                                    <m:limLowPr>
                                      <m:ctrlPr>
                                        <a:rPr lang="en-US" sz="2100" i="1"/>
                                      </m:ctrlPr>
                                    </m:limLowPr>
                                    <m:e>
                                      <m:r>
                                        <m:rPr>
                                          <m:sty m:val="p"/>
                                        </m:rPr>
                                        <a:rPr lang="en-US" sz="2100"/>
                                        <m:t>min</m:t>
                                      </m:r>
                                    </m:e>
                                    <m:lim>
                                      <m:r>
                                        <a:rPr lang="en-US" sz="2100" i="1"/>
                                        <m:t>𝑊</m:t>
                                      </m:r>
                                      <m:r>
                                        <a:rPr lang="en-US" sz="2100" i="1"/>
                                        <m:t>,</m:t>
                                      </m:r>
                                      <m:r>
                                        <a:rPr lang="en-US" sz="2100" i="1"/>
                                        <m:t>𝑏</m:t>
                                      </m:r>
                                    </m:lim>
                                  </m:limLow>
                                </m:fName>
                                <m:e>
                                  <m:r>
                                    <a:rPr lang="en-US" sz="2100" i="1"/>
                                    <m:t>𝐿</m:t>
                                  </m:r>
                                  <m:d>
                                    <m:dPr>
                                      <m:ctrlPr>
                                        <a:rPr lang="en-US" sz="2100" i="1"/>
                                      </m:ctrlPr>
                                    </m:dPr>
                                    <m:e>
                                      <m:r>
                                        <a:rPr lang="en-US" sz="2100" i="1"/>
                                        <m:t>𝑊</m:t>
                                      </m:r>
                                      <m:r>
                                        <a:rPr lang="en-US" sz="2100" i="1"/>
                                        <m:t>,</m:t>
                                      </m:r>
                                      <m:r>
                                        <a:rPr lang="en-US" sz="2100" i="1"/>
                                        <m:t>𝑏</m:t>
                                      </m:r>
                                      <m:r>
                                        <a:rPr lang="en-US" sz="2100" i="1"/>
                                        <m:t>,</m:t>
                                      </m:r>
                                      <m:r>
                                        <a:rPr lang="en-US" sz="2100" i="1"/>
                                        <m:t>𝜉</m:t>
                                      </m:r>
                                      <m:r>
                                        <a:rPr lang="en-US" sz="2100" i="1"/>
                                        <m:t>,</m:t>
                                      </m:r>
                                      <m:r>
                                        <a:rPr lang="en-US" sz="2100" i="1"/>
                                        <m:t>𝜆</m:t>
                                      </m:r>
                                      <m:r>
                                        <a:rPr lang="en-US" sz="2100" i="1"/>
                                        <m:t>,</m:t>
                                      </m:r>
                                      <m:r>
                                        <a:rPr lang="en-US" sz="2100" i="1"/>
                                        <m:t>𝜇</m:t>
                                      </m:r>
                                    </m:e>
                                  </m:d>
                                </m:e>
                              </m:func>
                            </m:e>
                          </m:d>
                        </m:e>
                      </m:func>
                      <m:r>
                        <a:rPr lang="en-US" sz="2100" i="1"/>
                        <m:t>=</m:t>
                      </m:r>
                      <m:func>
                        <m:funcPr>
                          <m:ctrlPr>
                            <a:rPr lang="en-US" sz="2100" i="1"/>
                          </m:ctrlPr>
                        </m:funcPr>
                        <m:fName>
                          <m:limLow>
                            <m:limLowPr>
                              <m:ctrlPr>
                                <a:rPr lang="en-US" sz="2100" i="1"/>
                              </m:ctrlPr>
                            </m:limLowPr>
                            <m:e>
                              <m:r>
                                <m:rPr>
                                  <m:sty m:val="p"/>
                                </m:rPr>
                                <a:rPr lang="en-US" sz="2100"/>
                                <m:t>argmax</m:t>
                              </m:r>
                            </m:e>
                            <m:lim>
                              <m:sSub>
                                <m:sSubPr>
                                  <m:ctrlPr>
                                    <a:rPr lang="en-US" sz="2100" i="1"/>
                                  </m:ctrlPr>
                                </m:sSubPr>
                                <m:e>
                                  <m:r>
                                    <a:rPr lang="en-US" sz="2100" i="1"/>
                                    <m:t>𝜆</m:t>
                                  </m:r>
                                </m:e>
                                <m:sub>
                                  <m:r>
                                    <a:rPr lang="en-US" sz="2100" i="1"/>
                                    <m:t>𝑖</m:t>
                                  </m:r>
                                </m:sub>
                              </m:sSub>
                              <m:r>
                                <a:rPr lang="en-US" sz="2100" i="1"/>
                                <m:t>≥0,</m:t>
                              </m:r>
                              <m:sSub>
                                <m:sSubPr>
                                  <m:ctrlPr>
                                    <a:rPr lang="en-US" sz="2100" i="1"/>
                                  </m:ctrlPr>
                                </m:sSubPr>
                                <m:e>
                                  <m:r>
                                    <a:rPr lang="en-US" sz="2100" i="1"/>
                                    <m:t>𝜇</m:t>
                                  </m:r>
                                </m:e>
                                <m:sub>
                                  <m:r>
                                    <a:rPr lang="en-US" sz="2100" i="1"/>
                                    <m:t>𝑖</m:t>
                                  </m:r>
                                </m:sub>
                              </m:sSub>
                              <m:r>
                                <a:rPr lang="en-US" sz="2100" i="1"/>
                                <m:t>≥0</m:t>
                              </m:r>
                            </m:lim>
                          </m:limLow>
                        </m:fName>
                        <m:e>
                          <m:r>
                            <a:rPr lang="en-US" sz="2100" i="1"/>
                            <m:t>𝐿</m:t>
                          </m:r>
                          <m:d>
                            <m:dPr>
                              <m:ctrlPr>
                                <a:rPr lang="en-US" sz="2100" i="1"/>
                              </m:ctrlPr>
                            </m:dPr>
                            <m:e>
                              <m:sSup>
                                <m:sSupPr>
                                  <m:ctrlPr>
                                    <a:rPr lang="en-US" sz="2100" i="1"/>
                                  </m:ctrlPr>
                                </m:sSupPr>
                                <m:e>
                                  <m:r>
                                    <a:rPr lang="en-US" sz="2100" i="1"/>
                                    <m:t>𝑊</m:t>
                                  </m:r>
                                </m:e>
                                <m:sup>
                                  <m:r>
                                    <a:rPr lang="en-US" sz="2100" i="1"/>
                                    <m:t>∗</m:t>
                                  </m:r>
                                </m:sup>
                              </m:sSup>
                              <m:r>
                                <a:rPr lang="en-US" sz="2100" i="1"/>
                                <m:t>,</m:t>
                              </m:r>
                              <m:sSup>
                                <m:sSupPr>
                                  <m:ctrlPr>
                                    <a:rPr lang="en-US" sz="2100" i="1"/>
                                  </m:ctrlPr>
                                </m:sSupPr>
                                <m:e>
                                  <m:r>
                                    <a:rPr lang="en-US" sz="2100" i="1"/>
                                    <m:t>𝑏</m:t>
                                  </m:r>
                                </m:e>
                                <m:sup>
                                  <m:r>
                                    <a:rPr lang="en-US" sz="2100" i="1"/>
                                    <m:t>∗</m:t>
                                  </m:r>
                                </m:sup>
                              </m:sSup>
                              <m:r>
                                <a:rPr lang="en-US" sz="2100" i="1"/>
                                <m:t>,</m:t>
                              </m:r>
                              <m:sSup>
                                <m:sSupPr>
                                  <m:ctrlPr>
                                    <a:rPr lang="en-US" sz="2100" i="1"/>
                                  </m:ctrlPr>
                                </m:sSupPr>
                                <m:e>
                                  <m:r>
                                    <a:rPr lang="en-US" sz="2100" i="1"/>
                                    <m:t>𝜉</m:t>
                                  </m:r>
                                </m:e>
                                <m:sup>
                                  <m:r>
                                    <a:rPr lang="en-US" sz="2100" i="1"/>
                                    <m:t>∗</m:t>
                                  </m:r>
                                </m:sup>
                              </m:sSup>
                              <m:r>
                                <a:rPr lang="en-US" sz="2100" i="1"/>
                                <m:t>,</m:t>
                              </m:r>
                              <m:r>
                                <a:rPr lang="en-US" sz="2100" i="1"/>
                                <m:t>𝜆</m:t>
                              </m:r>
                              <m:r>
                                <a:rPr lang="en-US" sz="2100" i="1"/>
                                <m:t>,</m:t>
                              </m:r>
                              <m:r>
                                <a:rPr lang="en-US" sz="2100" i="1"/>
                                <m:t>𝜇</m:t>
                              </m:r>
                            </m:e>
                          </m:d>
                        </m:e>
                      </m:func>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Now it is necessary to solve the </a:t>
                </a:r>
                <a:r>
                  <a:rPr lang="en-US" sz="2100" dirty="0" err="1">
                    <a:effectLst/>
                    <a:ea typeface="SimSun" panose="02010600030101010101" pitchFamily="2" charset="-122"/>
                  </a:rPr>
                  <a:t>Lagrangian</a:t>
                </a:r>
                <a:r>
                  <a:rPr lang="en-US" sz="2100" dirty="0">
                    <a:effectLst/>
                    <a:ea typeface="SimSun" panose="02010600030101010101" pitchFamily="2" charset="-122"/>
                  </a:rPr>
                  <a:t> duality problem represented by equation 1.7 to find out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Here the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minimized with respect to the primal variables </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and then maximized with respect to the dual variables </a:t>
                </a:r>
                <a:r>
                  <a:rPr lang="en-US" sz="2100" i="1" dirty="0">
                    <a:effectLst/>
                    <a:ea typeface="SimSun" panose="02010600030101010101" pitchFamily="2" charset="-122"/>
                  </a:rPr>
                  <a:t>λ = </a:t>
                </a:r>
                <a:r>
                  <a:rPr lang="en-US" sz="2100" dirty="0">
                    <a:effectLst/>
                    <a:ea typeface="SimSun" panose="02010600030101010101" pitchFamily="2" charset="-122"/>
                  </a:rPr>
                  <a:t>(</a:t>
                </a:r>
                <a:r>
                  <a:rPr lang="en-US" sz="2100" i="1" dirty="0">
                    <a:effectLst/>
                    <a:ea typeface="SimSun" panose="02010600030101010101" pitchFamily="2" charset="-122"/>
                  </a:rPr>
                  <a:t>λ</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λ</a:t>
                </a:r>
                <a:r>
                  <a:rPr lang="en-US" sz="2100" i="1" baseline="-25000" dirty="0" err="1">
                    <a:effectLst/>
                    <a:ea typeface="SimSun" panose="02010600030101010101" pitchFamily="2" charset="-122"/>
                  </a:rPr>
                  <a:t>n</a:t>
                </a:r>
                <a:r>
                  <a:rPr lang="en-US" sz="2100" dirty="0">
                    <a:effectLst/>
                    <a:ea typeface="SimSun" panose="02010600030101010101" pitchFamily="2" charset="-122"/>
                  </a:rPr>
                  <a:t>) and </a:t>
                </a:r>
                <a:r>
                  <a:rPr lang="en-US" sz="2100" i="1" dirty="0">
                    <a:effectLst/>
                    <a:ea typeface="SimSun" panose="02010600030101010101" pitchFamily="2" charset="-122"/>
                  </a:rPr>
                  <a:t>μ = </a:t>
                </a:r>
                <a:r>
                  <a:rPr lang="en-US" sz="2100" dirty="0">
                    <a:effectLst/>
                    <a:ea typeface="SimSun" panose="02010600030101010101" pitchFamily="2" charset="-122"/>
                  </a:rPr>
                  <a:t>(</a:t>
                </a:r>
                <a:r>
                  <a:rPr lang="en-US" sz="2100" i="1" dirty="0">
                    <a:effectLst/>
                    <a:ea typeface="SimSun" panose="02010600030101010101" pitchFamily="2" charset="-122"/>
                  </a:rPr>
                  <a:t>μ</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μ</a:t>
                </a:r>
                <a:r>
                  <a:rPr lang="en-US" sz="2100" i="1" baseline="-25000" dirty="0" err="1">
                    <a:effectLst/>
                    <a:ea typeface="SimSun" panose="02010600030101010101" pitchFamily="2" charset="-122"/>
                  </a:rPr>
                  <a:t>n</a:t>
                </a:r>
                <a:r>
                  <a:rPr lang="en-US" sz="2100" dirty="0">
                    <a:effectLst/>
                    <a:ea typeface="SimSun" panose="02010600030101010101" pitchFamily="2" charset="-122"/>
                  </a:rPr>
                  <a:t>), in turn. </a:t>
                </a:r>
              </a:p>
              <a:p>
                <a:pPr marL="0" indent="0">
                  <a:buNone/>
                </a:pPr>
                <a:endParaRPr lang="en-US" sz="2100" dirty="0"/>
              </a:p>
            </p:txBody>
          </p:sp>
        </mc:Choice>
        <mc:Fallback>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2"/>
                <a:stretch>
                  <a:fillRect l="-619" t="-707" r="-619"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239151" y="829990"/>
                <a:ext cx="11662117" cy="5526359"/>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If gradient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is equal to zero then,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will be expected to get extreme with note that gradient of a multi-variable function is the vector whose components are first-order partial derivative of such function.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Thus, setting the gradient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In general, </a:t>
                </a:r>
                <a:r>
                  <a:rPr lang="en-US" sz="1900" i="1" dirty="0">
                    <a:effectLst/>
                    <a:latin typeface="Times New Roman" panose="02020603050405020304" pitchFamily="18" charset="0"/>
                    <a:ea typeface="SimSun" panose="02010600030101010101" pitchFamily="2" charset="-122"/>
                  </a:rPr>
                  <a:t>W</a:t>
                </a:r>
                <a:r>
                  <a:rPr lang="en-US" sz="1900" i="1"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determined by equation 1.8 known as </a:t>
                </a:r>
                <a:r>
                  <a:rPr lang="en-US" sz="1900" i="1" dirty="0">
                    <a:effectLst/>
                    <a:latin typeface="Times New Roman" panose="02020603050405020304" pitchFamily="18" charset="0"/>
                    <a:ea typeface="SimSun" panose="02010600030101010101" pitchFamily="2" charset="-122"/>
                  </a:rPr>
                  <a:t>Lagrange multipliers condition</a:t>
                </a:r>
                <a:r>
                  <a:rPr lang="en-US" sz="1900" dirty="0">
                    <a:effectLst/>
                    <a:latin typeface="Times New Roman" panose="02020603050405020304" pitchFamily="18" charset="0"/>
                    <a:ea typeface="SimSun" panose="02010600030101010101" pitchFamily="2" charset="-122"/>
                  </a:rPr>
                  <a:t>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m:ctrlPr>
                        </m:dPr>
                        <m:e>
                          <m:m>
                            <m:mPr>
                              <m:mcs>
                                <m:mc>
                                  <m:mcPr>
                                    <m:count m:val="1"/>
                                    <m:mcJc m:val="center"/>
                                  </m:mcPr>
                                </m:mc>
                              </m:mcs>
                              <m:ctrlPr>
                                <a:rPr lang="en-US" sz="1900" i="1"/>
                              </m:ctrlPr>
                            </m:mPr>
                            <m:mr>
                              <m:e>
                                <m:sSup>
                                  <m:sSupPr>
                                    <m:ctrlPr>
                                      <a:rPr lang="en-US" sz="1900" i="1"/>
                                    </m:ctrlPr>
                                  </m:sSupPr>
                                  <m:e>
                                    <m:r>
                                      <a:rPr lang="en-US" sz="1900" i="1"/>
                                      <m:t>𝑊</m:t>
                                    </m:r>
                                  </m:e>
                                  <m:sup>
                                    <m:r>
                                      <a:rPr lang="en-US" sz="1900" i="1"/>
                                      <m:t>∗</m:t>
                                    </m:r>
                                  </m:sup>
                                </m:sSup>
                                <m:r>
                                  <a:rPr lang="en-US" sz="1900" i="1"/>
                                  <m:t>=</m:t>
                                </m:r>
                                <m:nary>
                                  <m:naryPr>
                                    <m:chr m:val="∑"/>
                                    <m:limLoc m:val="undOvr"/>
                                    <m:ctrlPr>
                                      <a:rPr lang="en-US" sz="1900" i="1"/>
                                    </m:ctrlPr>
                                  </m:naryPr>
                                  <m:sub>
                                    <m:r>
                                      <a:rPr lang="en-US" sz="1900" i="1"/>
                                      <m:t>𝑖</m:t>
                                    </m:r>
                                    <m:r>
                                      <a:rPr lang="en-US" sz="1900" i="1"/>
                                      <m:t>=1</m:t>
                                    </m:r>
                                  </m:sub>
                                  <m:sup>
                                    <m:r>
                                      <a:rPr lang="en-US" sz="1900" i="1"/>
                                      <m:t>𝑛</m:t>
                                    </m:r>
                                  </m:sup>
                                  <m:e>
                                    <m:sSub>
                                      <m:sSubPr>
                                        <m:ctrlPr>
                                          <a:rPr lang="en-US" sz="1900" i="1"/>
                                        </m:ctrlPr>
                                      </m:sSubPr>
                                      <m:e>
                                        <m:r>
                                          <a:rPr lang="en-US" sz="1900" i="1"/>
                                          <m:t>𝜆</m:t>
                                        </m:r>
                                      </m:e>
                                      <m:sub>
                                        <m:r>
                                          <a:rPr lang="en-US" sz="1900" i="1"/>
                                          <m:t>𝑖</m:t>
                                        </m:r>
                                      </m:sub>
                                    </m:sSub>
                                    <m:sSub>
                                      <m:sSubPr>
                                        <m:ctrlPr>
                                          <a:rPr lang="en-US" sz="1900" i="1"/>
                                        </m:ctrlPr>
                                      </m:sSubPr>
                                      <m:e>
                                        <m:r>
                                          <a:rPr lang="en-US" sz="1900" i="1"/>
                                          <m:t>𝑦</m:t>
                                        </m:r>
                                      </m:e>
                                      <m:sub>
                                        <m:r>
                                          <a:rPr lang="en-US" sz="1900" i="1"/>
                                          <m:t>𝑖</m:t>
                                        </m:r>
                                      </m:sub>
                                    </m:sSub>
                                    <m:sSub>
                                      <m:sSubPr>
                                        <m:ctrlPr>
                                          <a:rPr lang="en-US" sz="1900" i="1"/>
                                        </m:ctrlPr>
                                      </m:sSubPr>
                                      <m:e>
                                        <m:r>
                                          <a:rPr lang="en-US" sz="1900" i="1"/>
                                          <m:t>𝑋</m:t>
                                        </m:r>
                                      </m:e>
                                      <m:sub>
                                        <m:r>
                                          <a:rPr lang="en-US" sz="1900" i="1"/>
                                          <m:t>𝑖</m:t>
                                        </m:r>
                                      </m:sub>
                                    </m:sSub>
                                  </m:e>
                                </m:nary>
                              </m:e>
                            </m:mr>
                            <m:mr>
                              <m:e>
                                <m:nary>
                                  <m:naryPr>
                                    <m:chr m:val="∑"/>
                                    <m:limLoc m:val="undOvr"/>
                                    <m:ctrlPr>
                                      <a:rPr lang="en-US" sz="1900" i="1"/>
                                    </m:ctrlPr>
                                  </m:naryPr>
                                  <m:sub>
                                    <m:r>
                                      <a:rPr lang="en-US" sz="1900" i="1"/>
                                      <m:t>𝑖</m:t>
                                    </m:r>
                                    <m:r>
                                      <a:rPr lang="en-US" sz="1900" i="1"/>
                                      <m:t>=1</m:t>
                                    </m:r>
                                  </m:sub>
                                  <m:sup>
                                    <m:r>
                                      <a:rPr lang="en-US" sz="1900" i="1"/>
                                      <m:t>𝑛</m:t>
                                    </m:r>
                                  </m:sup>
                                  <m:e>
                                    <m:sSub>
                                      <m:sSubPr>
                                        <m:ctrlPr>
                                          <a:rPr lang="en-US" sz="1900" i="1"/>
                                        </m:ctrlPr>
                                      </m:sSubPr>
                                      <m:e>
                                        <m:r>
                                          <a:rPr lang="en-US" sz="1900" i="1"/>
                                          <m:t>𝜆</m:t>
                                        </m:r>
                                      </m:e>
                                      <m:sub>
                                        <m:r>
                                          <a:rPr lang="en-US" sz="1900" i="1"/>
                                          <m:t>𝑖</m:t>
                                        </m:r>
                                      </m:sub>
                                    </m:sSub>
                                    <m:sSub>
                                      <m:sSubPr>
                                        <m:ctrlPr>
                                          <a:rPr lang="en-US" sz="1900" i="1"/>
                                        </m:ctrlPr>
                                      </m:sSubPr>
                                      <m:e>
                                        <m:r>
                                          <a:rPr lang="en-US" sz="1900" i="1"/>
                                          <m:t>𝑦</m:t>
                                        </m:r>
                                      </m:e>
                                      <m:sub>
                                        <m:r>
                                          <a:rPr lang="en-US" sz="1900" i="1"/>
                                          <m:t>𝑖</m:t>
                                        </m:r>
                                      </m:sub>
                                    </m:sSub>
                                  </m:e>
                                </m:nary>
                                <m:r>
                                  <a:rPr lang="en-US" sz="1900" i="1"/>
                                  <m:t>=0</m:t>
                                </m:r>
                              </m:e>
                            </m:mr>
                            <m:mr>
                              <m:e>
                                <m:sSub>
                                  <m:sSubPr>
                                    <m:ctrlPr>
                                      <a:rPr lang="en-US" sz="1900" i="1"/>
                                    </m:ctrlPr>
                                  </m:sSubPr>
                                  <m:e>
                                    <m:r>
                                      <a:rPr lang="en-US" sz="1900" i="1"/>
                                      <m:t>𝜆</m:t>
                                    </m:r>
                                  </m:e>
                                  <m:sub>
                                    <m:r>
                                      <a:rPr lang="en-US" sz="1900" i="1"/>
                                      <m:t>𝑖</m:t>
                                    </m:r>
                                  </m:sub>
                                </m:sSub>
                                <m:r>
                                  <a:rPr lang="en-US" sz="1900" i="1"/>
                                  <m:t>=</m:t>
                                </m:r>
                                <m:r>
                                  <a:rPr lang="en-US" sz="1900" i="1"/>
                                  <m:t>𝐶</m:t>
                                </m:r>
                                <m:r>
                                  <a:rPr lang="en-US" sz="1900" i="1"/>
                                  <m:t>−</m:t>
                                </m:r>
                                <m:sSub>
                                  <m:sSubPr>
                                    <m:ctrlPr>
                                      <a:rPr lang="en-US" sz="1900" i="1"/>
                                    </m:ctrlPr>
                                  </m:sSubPr>
                                  <m:e>
                                    <m:r>
                                      <a:rPr lang="en-US" sz="1900" i="1"/>
                                      <m:t>𝜇</m:t>
                                    </m:r>
                                  </m:e>
                                  <m:sub>
                                    <m:r>
                                      <a:rPr lang="en-US" sz="1900" i="1"/>
                                      <m:t>𝑖</m:t>
                                    </m:r>
                                  </m:sub>
                                </m:sSub>
                                <m:r>
                                  <a:rPr lang="en-US" sz="1900" i="1"/>
                                  <m:t>,∀</m:t>
                                </m:r>
                                <m:r>
                                  <a:rPr lang="en-US" sz="1900" i="1"/>
                                  <m:t>𝑖</m:t>
                                </m:r>
                                <m:r>
                                  <a:rPr lang="en-US" sz="1900" i="1"/>
                                  <m:t>=</m:t>
                                </m:r>
                                <m:acc>
                                  <m:accPr>
                                    <m:chr m:val="̅"/>
                                    <m:ctrlPr>
                                      <a:rPr lang="en-US" sz="1900" i="1"/>
                                    </m:ctrlPr>
                                  </m:accPr>
                                  <m:e>
                                    <m:r>
                                      <a:rPr lang="en-US" sz="1900" i="1"/>
                                      <m:t>1,</m:t>
                                    </m:r>
                                    <m:r>
                                      <a:rPr lang="en-US" sz="1900" i="1"/>
                                      <m:t>𝑛</m:t>
                                    </m:r>
                                  </m:e>
                                </m:acc>
                              </m:e>
                            </m:mr>
                            <m:mr>
                              <m:e>
                                <m:sSub>
                                  <m:sSubPr>
                                    <m:ctrlPr>
                                      <a:rPr lang="en-US" sz="1900" i="1"/>
                                    </m:ctrlPr>
                                  </m:sSubPr>
                                  <m:e>
                                    <m:r>
                                      <a:rPr lang="en-US" sz="1900" i="1"/>
                                      <m:t>𝜆</m:t>
                                    </m:r>
                                  </m:e>
                                  <m:sub>
                                    <m:r>
                                      <a:rPr lang="en-US" sz="1900" i="1"/>
                                      <m:t>𝑖</m:t>
                                    </m:r>
                                  </m:sub>
                                </m:sSub>
                                <m:r>
                                  <a:rPr lang="en-US" sz="1900" i="1"/>
                                  <m:t>≥0,</m:t>
                                </m:r>
                                <m:sSub>
                                  <m:sSubPr>
                                    <m:ctrlPr>
                                      <a:rPr lang="en-US" sz="1900" i="1"/>
                                    </m:ctrlPr>
                                  </m:sSubPr>
                                  <m:e>
                                    <m:r>
                                      <a:rPr lang="en-US" sz="1900" i="1"/>
                                      <m:t>𝜇</m:t>
                                    </m:r>
                                  </m:e>
                                  <m:sub>
                                    <m:r>
                                      <a:rPr lang="en-US" sz="1900" i="1"/>
                                      <m:t>𝑖</m:t>
                                    </m:r>
                                  </m:sub>
                                </m:sSub>
                                <m:r>
                                  <a:rPr lang="en-US" sz="1900" i="1"/>
                                  <m:t>≥0,∀</m:t>
                                </m:r>
                                <m:r>
                                  <a:rPr lang="en-US" sz="1900" i="1"/>
                                  <m:t>𝑖</m:t>
                                </m:r>
                                <m:r>
                                  <a:rPr lang="en-US" sz="1900" i="1"/>
                                  <m:t>=</m:t>
                                </m:r>
                                <m:acc>
                                  <m:accPr>
                                    <m:chr m:val="̅"/>
                                    <m:ctrlPr>
                                      <a:rPr lang="en-US" sz="1900" i="1"/>
                                    </m:ctrlPr>
                                  </m:accPr>
                                  <m:e>
                                    <m:r>
                                      <a:rPr lang="en-US" sz="1900" i="1"/>
                                      <m:t>1,</m:t>
                                    </m:r>
                                    <m:r>
                                      <a:rPr lang="en-US" sz="1900" i="1"/>
                                      <m:t>𝑛</m:t>
                                    </m:r>
                                  </m:e>
                                </m:acc>
                              </m:e>
                            </m:mr>
                          </m:m>
                        </m:e>
                      </m:d>
                      <m:r>
                        <a:rPr lang="en-US" sz="1900" b="0" i="1" smtClean="0">
                          <a:latin typeface="Cambria Math" panose="02040503050406030204" pitchFamily="18" charset="0"/>
                        </a:rPr>
                        <m:t>    (1.8)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239151" y="829990"/>
                <a:ext cx="11662117" cy="5526359"/>
              </a:xfrm>
              <a:blipFill>
                <a:blip r:embed="rId2"/>
                <a:stretch>
                  <a:fillRect l="-470" t="-551" r="-523" b="-9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ECAD513-5C68-3F8B-9ABD-DAA3BFAC9ADA}"/>
                  </a:ext>
                </a:extLst>
              </p:cNvPr>
              <p:cNvSpPr txBox="1"/>
              <p:nvPr/>
            </p:nvSpPr>
            <p:spPr>
              <a:xfrm>
                <a:off x="290732" y="4290645"/>
                <a:ext cx="7657514" cy="1263936"/>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In equation 1.8, the condition from zero partial derivatives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called stationarity condition whereas the condition </a:t>
                </a:r>
                <a:r>
                  <a:rPr lang="en-US" sz="1900" dirty="0">
                    <a:latin typeface="Times New Roman" panose="02020603050405020304" pitchFamily="18" charset="0"/>
                    <a:cs typeface="Times New Roman" panose="02020603050405020304" pitchFamily="18" charset="0"/>
                  </a:rPr>
                  <a:t>from nonnegative dual variables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is called dual feasibility condition.</a:t>
                </a:r>
                <a:endParaRPr lang="en-US" sz="190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5ECAD513-5C68-3F8B-9ABD-DAA3BFAC9ADA}"/>
                  </a:ext>
                </a:extLst>
              </p:cNvPr>
              <p:cNvSpPr txBox="1">
                <a:spLocks noRot="1" noChangeAspect="1" noMove="1" noResize="1" noEditPoints="1" noAdjustHandles="1" noChangeArrowheads="1" noChangeShapeType="1" noTextEdit="1"/>
              </p:cNvSpPr>
              <p:nvPr/>
            </p:nvSpPr>
            <p:spPr>
              <a:xfrm>
                <a:off x="290732" y="4290645"/>
                <a:ext cx="7657514" cy="1263936"/>
              </a:xfrm>
              <a:prstGeom prst="rect">
                <a:avLst/>
              </a:prstGeom>
              <a:blipFill>
                <a:blip r:embed="rId3"/>
                <a:stretch>
                  <a:fillRect l="-4618" t="-35749" r="-717" b="-9179"/>
                </a:stretch>
              </a:blipFill>
            </p:spPr>
            <p:txBody>
              <a:bodyPr/>
              <a:lstStyle/>
              <a:p>
                <a:r>
                  <a:rPr lang="en-US">
                    <a:noFill/>
                  </a:rPr>
                  <a:t> </a:t>
                </a:r>
              </a:p>
            </p:txBody>
          </p:sp>
        </mc:Fallback>
      </mc:AlternateContent>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As a result,</a:t>
                </a:r>
                <a:r>
                  <a:rPr lang="en-US" sz="2000" dirty="0">
                    <a:effectLst/>
                    <a:latin typeface="Times New Roman" panose="02020603050405020304" pitchFamily="18" charset="0"/>
                    <a:ea typeface="SimSun" panose="02010600030101010101" pitchFamily="2" charset="-122"/>
                  </a:rPr>
                  <a:t> equation 1.9 specified the so-called dual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512" t="-589" r="-5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2400" dirty="0">
                    <a:effectLst/>
                    <a:ea typeface="SimSun" panose="02010600030101010101" pitchFamily="2" charset="-122"/>
                  </a:rPr>
                  <a:t>Maximizing </a:t>
                </a:r>
                <a:r>
                  <a:rPr lang="en-US" sz="2400" i="1" dirty="0">
                    <a:effectLst/>
                    <a:ea typeface="SimSun" panose="02010600030101010101" pitchFamily="2" charset="-122"/>
                  </a:rPr>
                  <a:t>l</a:t>
                </a:r>
                <a:r>
                  <a:rPr lang="en-US" sz="2400" dirty="0">
                    <a:effectLst/>
                    <a:ea typeface="SimSun" panose="02010600030101010101" pitchFamily="2" charset="-122"/>
                  </a:rPr>
                  <a:t>(</a:t>
                </a:r>
                <a:r>
                  <a:rPr lang="en-US" sz="2400" i="1" dirty="0">
                    <a:effectLst/>
                    <a:ea typeface="SimSun" panose="02010600030101010101" pitchFamily="2" charset="-122"/>
                  </a:rPr>
                  <a:t>λ</a:t>
                </a:r>
                <a:r>
                  <a:rPr lang="en-US" sz="24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400" i="1" smtClean="0">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func>
                                  <m:funcPr>
                                    <m:ctrlPr>
                                      <a:rPr lang="en-US" sz="2400" i="1">
                                        <a:effectLst/>
                                        <a:latin typeface="Cambria Math" panose="02040503050406030204" pitchFamily="18" charset="0"/>
                                      </a:rPr>
                                    </m:ctrlPr>
                                  </m:funcPr>
                                  <m:fName>
                                    <m:limLow>
                                      <m:limLowPr>
                                        <m:ctrlPr>
                                          <a:rPr lang="en-US" sz="2400" i="1">
                                            <a:effectLst/>
                                            <a:latin typeface="Cambria Math" panose="02040503050406030204" pitchFamily="18" charset="0"/>
                                          </a:rPr>
                                        </m:ctrlPr>
                                      </m:limLowPr>
                                      <m:e>
                                        <m:r>
                                          <m:rPr>
                                            <m:sty m:val="p"/>
                                          </m:rPr>
                                          <a:rPr lang="en-US" sz="2400">
                                            <a:effectLst/>
                                            <a:latin typeface="Cambria Math" panose="02040503050406030204" pitchFamily="18" charset="0"/>
                                            <a:ea typeface="SimSun" panose="02010600030101010101" pitchFamily="2" charset="-122"/>
                                          </a:rPr>
                                          <m:t>maximize</m:t>
                                        </m:r>
                                      </m:e>
                                      <m:lim>
                                        <m:r>
                                          <a:rPr lang="en-US" sz="2400" i="1">
                                            <a:effectLst/>
                                            <a:latin typeface="Cambria Math" panose="02040503050406030204" pitchFamily="18" charset="0"/>
                                            <a:ea typeface="SimSun" panose="02010600030101010101" pitchFamily="2" charset="-122"/>
                                          </a:rPr>
                                          <m:t>𝜆</m:t>
                                        </m:r>
                                      </m:lim>
                                    </m:limLow>
                                  </m:fName>
                                  <m:e>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2</m:t>
                                        </m:r>
                                      </m:den>
                                    </m:f>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𝑗</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d>
                                          </m:e>
                                        </m:nary>
                                      </m:e>
                                    </m:nary>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e>
                                    </m:nary>
                                  </m:e>
                                </m:func>
                              </m:e>
                            </m:mr>
                            <m:mr>
                              <m:e>
                                <m:r>
                                  <m:rPr>
                                    <m:sty m:val="p"/>
                                  </m:rPr>
                                  <a:rPr lang="en-US" sz="2400">
                                    <a:effectLst/>
                                    <a:latin typeface="Cambria Math" panose="02040503050406030204" pitchFamily="18" charset="0"/>
                                    <a:ea typeface="SimSun" panose="02010600030101010101" pitchFamily="2" charset="-122"/>
                                  </a:rPr>
                                  <m:t>subject</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r>
                                  <a:rPr lang="en-US" sz="2400">
                                    <a:effectLst/>
                                    <a:latin typeface="Cambria Math" panose="02040503050406030204" pitchFamily="18" charset="0"/>
                                    <a:ea typeface="SimSun" panose="02010600030101010101" pitchFamily="2" charset="-122"/>
                                  </a:rPr>
                                  <m:t>  </m:t>
                                </m:r>
                                <m:m>
                                  <m:mPr>
                                    <m:mcs>
                                      <m:mc>
                                        <m:mcPr>
                                          <m:count m:val="1"/>
                                          <m:mcJc m:val="center"/>
                                        </m:mcPr>
                                      </m:mc>
                                    </m:mcs>
                                    <m:ctrlPr>
                                      <a:rPr lang="en-US" sz="2400" i="1">
                                        <a:effectLst/>
                                        <a:latin typeface="Cambria Math" panose="02040503050406030204" pitchFamily="18" charset="0"/>
                                      </a:rPr>
                                    </m:ctrlPr>
                                  </m:mPr>
                                  <m:mr>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e>
                                      </m:nary>
                                      <m:r>
                                        <a:rPr lang="en-US" sz="2400" i="1">
                                          <a:effectLst/>
                                          <a:latin typeface="Cambria Math" panose="02040503050406030204" pitchFamily="18" charset="0"/>
                                          <a:ea typeface="SimSun" panose="02010600030101010101" pitchFamily="2" charset="-122"/>
                                        </a:rPr>
                                        <m:t>=0</m:t>
                                      </m:r>
                                    </m:e>
                                  </m:mr>
                                  <m:mr>
                                    <m:e>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e>
                                  </m:mr>
                                </m:m>
                                <m:r>
                                  <a:rPr lang="en-US" sz="2400" i="1">
                                    <a:effectLst/>
                                    <a:latin typeface="Cambria Math" panose="02040503050406030204" pitchFamily="18" charset="0"/>
                                    <a:ea typeface="SimSun" panose="02010600030101010101" pitchFamily="2" charset="-122"/>
                                  </a:rPr>
                                  <m:t> </m:t>
                                </m:r>
                              </m:e>
                            </m:mr>
                          </m:m>
                        </m:e>
                      </m:d>
                      <m:r>
                        <a:rPr lang="en-US" sz="2400" b="0" i="1" smtClean="0">
                          <a:effectLst/>
                          <a:latin typeface="Cambria Math" panose="02040503050406030204" pitchFamily="18" charset="0"/>
                          <a:ea typeface="SimSun" panose="02010600030101010101" pitchFamily="2" charset="-122"/>
                        </a:rPr>
                        <m:t>    (1.10)</m:t>
                      </m:r>
                    </m:oMath>
                  </m:oMathPara>
                </a14:m>
                <a:endParaRPr lang="en-US" sz="2400" dirty="0"/>
              </a:p>
              <a:p>
                <a:pPr marL="0" indent="0">
                  <a:buNone/>
                </a:pPr>
                <a:r>
                  <a:rPr lang="en-US" sz="2400" dirty="0">
                    <a:effectLst/>
                    <a:ea typeface="SimSun" panose="02010600030101010101" pitchFamily="2" charset="-122"/>
                  </a:rPr>
                  <a:t>The constraints </a:t>
                </a:r>
                <a14:m>
                  <m:oMath xmlns:m="http://schemas.openxmlformats.org/officeDocument/2006/math">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are implied from the equations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when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≥0,∀</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t>
                </a:r>
                <a:r>
                  <a:rPr lang="en-US" sz="2400" dirty="0"/>
                  <a:t>When combining equation 1.8 and equation 1.10, we obtain solution of </a:t>
                </a:r>
                <a:r>
                  <a:rPr lang="en-US" sz="2400" dirty="0" err="1"/>
                  <a:t>Lagrangian</a:t>
                </a:r>
                <a:r>
                  <a:rPr lang="en-US" sz="2400" dirty="0"/>
                  <a:t> duality problem which is also solution of constrained optimization problem, of course. This is the well-known Lagrange multipliers method or general </a:t>
                </a:r>
                <a:r>
                  <a:rPr lang="en-US" sz="2400" dirty="0" err="1"/>
                  <a:t>Karush</a:t>
                </a:r>
                <a:r>
                  <a:rPr lang="en-US" sz="2400" dirty="0"/>
                  <a:t>–Kuhn–Tucker (KKT) approach.</a:t>
                </a:r>
                <a:endParaRPr lang="en-US" sz="2400" dirty="0">
                  <a:effectLst/>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2"/>
                <a:stretch>
                  <a:fillRect l="-859" t="-942" r="-8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E2F-0B0E-BE63-A6E2-193660C4C777}"/>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B7A15A-081E-D7E6-5CA3-B922D45DD835}"/>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SimSun" panose="02010600030101010101" pitchFamily="2" charset="-122"/>
                  </a:rPr>
                  <a:t>Anyhow, in context of SVM, the final problem which needs to be solved is the simpler QP problem specified equation 1.10. </a:t>
                </a:r>
                <a:r>
                  <a:rPr lang="en-US" dirty="0">
                    <a:effectLst/>
                    <a:ea typeface="SimSun" panose="02010600030101010101" pitchFamily="2" charset="-122"/>
                  </a:rPr>
                  <a:t>There are some methods to solve this QP problem but this report focuses on a so-called Sequential Minimal Optimization (SMO) developed by author Platt (Platt, 1998). The SMO algorithm is very effective method to find out the optimal (maximum) point </a:t>
                </a:r>
                <a:r>
                  <a:rPr lang="en-US" i="1" dirty="0">
                    <a:effectLst/>
                    <a:ea typeface="SimSun" panose="02010600030101010101" pitchFamily="2" charset="-122"/>
                  </a:rPr>
                  <a:t>λ</a:t>
                </a:r>
                <a:r>
                  <a:rPr lang="en-US" i="1" baseline="30000" dirty="0">
                    <a:effectLst/>
                    <a:ea typeface="SimSun" panose="02010600030101010101" pitchFamily="2" charset="-122"/>
                  </a:rPr>
                  <a:t>*</a:t>
                </a:r>
                <a:r>
                  <a:rPr lang="en-US" dirty="0">
                    <a:effectLst/>
                    <a:ea typeface="SimSun" panose="02010600030101010101" pitchFamily="2" charset="-122"/>
                  </a:rPr>
                  <a:t> of dual function </a:t>
                </a:r>
                <a:r>
                  <a:rPr lang="en-US" i="1" dirty="0">
                    <a:effectLst/>
                    <a:ea typeface="SimSun" panose="02010600030101010101" pitchFamily="2" charset="-122"/>
                  </a:rPr>
                  <a:t>l</a:t>
                </a:r>
                <a:r>
                  <a:rPr lang="en-US" dirty="0">
                    <a:effectLst/>
                    <a:ea typeface="SimSun" panose="02010600030101010101" pitchFamily="2" charset="-122"/>
                  </a:rPr>
                  <a:t>(</a:t>
                </a:r>
                <a:r>
                  <a:rPr lang="en-US" i="1" dirty="0">
                    <a:effectLst/>
                    <a:ea typeface="SimSun" panose="02010600030101010101" pitchFamily="2" charset="-122"/>
                  </a:rPr>
                  <a:t>λ</a:t>
                </a:r>
                <a:r>
                  <a:rPr lang="en-US"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𝑙</m:t>
                      </m:r>
                      <m:d>
                        <m:dPr>
                          <m:ctrlPr>
                            <a:rPr lang="en-US"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𝜆</m:t>
                          </m:r>
                        </m:e>
                      </m:d>
                      <m:r>
                        <a:rPr lang="en-US" i="1">
                          <a:effectLst/>
                          <a:latin typeface="Cambria Math" panose="02040503050406030204" pitchFamily="18" charset="0"/>
                          <a:ea typeface="SimSun" panose="02010600030101010101" pitchFamily="2" charset="-122"/>
                        </a:rPr>
                        <m:t>=−</m:t>
                      </m:r>
                      <m:f>
                        <m:fPr>
                          <m:ctrlPr>
                            <a:rPr lang="en-US" i="1">
                              <a:effectLst/>
                              <a:latin typeface="Cambria Math" panose="02040503050406030204" pitchFamily="18" charset="0"/>
                              <a:ea typeface="SimSun" panose="02010600030101010101" pitchFamily="2" charset="-122"/>
                            </a:rPr>
                          </m:ctrlPr>
                        </m:fPr>
                        <m:num>
                          <m:r>
                            <a:rPr lang="en-US" i="1">
                              <a:effectLst/>
                              <a:latin typeface="Cambria Math" panose="02040503050406030204" pitchFamily="18" charset="0"/>
                              <a:ea typeface="SimSun" panose="02010600030101010101" pitchFamily="2" charset="-122"/>
                            </a:rPr>
                            <m:t>1</m:t>
                          </m:r>
                        </m:num>
                        <m:den>
                          <m:r>
                            <a:rPr lang="en-US" i="1">
                              <a:effectLst/>
                              <a:latin typeface="Cambria Math" panose="02040503050406030204" pitchFamily="18" charset="0"/>
                              <a:ea typeface="SimSun" panose="02010600030101010101" pitchFamily="2" charset="-122"/>
                            </a:rPr>
                            <m:t>2</m:t>
                          </m:r>
                        </m:den>
                      </m:f>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𝑗</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𝑗</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𝑗</m:t>
                                  </m:r>
                                </m:sub>
                              </m:sSub>
                              <m:d>
                                <m:dPr>
                                  <m:ctrlPr>
                                    <a:rPr lang="en-US" i="1">
                                      <a:effectLst/>
                                      <a:latin typeface="Cambria Math" panose="02040503050406030204" pitchFamily="18" charset="0"/>
                                      <a:ea typeface="SimSun" panose="02010600030101010101" pitchFamily="2" charset="-122"/>
                                    </a:rPr>
                                  </m:ctrlPr>
                                </m:dPr>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𝑖</m:t>
                                      </m:r>
                                    </m:sub>
                                  </m:sSub>
                                  <m:r>
                                    <a:rPr lang="en-US" i="1">
                                      <a:effectLst/>
                                      <a:latin typeface="Cambria Math" panose="02040503050406030204" pitchFamily="18" charset="0"/>
                                      <a:ea typeface="SimSun" panose="02010600030101010101" pitchFamily="2" charset="-122"/>
                                    </a:rPr>
                                    <m:t>∘</m:t>
                                  </m:r>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𝑗</m:t>
                                      </m:r>
                                    </m:sub>
                                  </m:sSub>
                                </m:e>
                              </m:d>
                            </m:e>
                          </m:nary>
                        </m:e>
                      </m:nary>
                      <m:r>
                        <a:rPr lang="en-US" i="1">
                          <a:effectLst/>
                          <a:latin typeface="Cambria Math" panose="02040503050406030204" pitchFamily="18" charset="0"/>
                          <a:ea typeface="SimSun" panose="02010600030101010101" pitchFamily="2" charset="-122"/>
                        </a:rPr>
                        <m:t>+</m:t>
                      </m:r>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e>
                      </m:nary>
                    </m:oMath>
                  </m:oMathPara>
                </a14:m>
                <a:endParaRPr lang="en-US" dirty="0">
                  <a:effectLst/>
                  <a:ea typeface="SimSun" panose="02010600030101010101" pitchFamily="2" charset="-122"/>
                </a:endParaRPr>
              </a:p>
              <a:p>
                <a:pPr marL="0" indent="0">
                  <a:buNone/>
                </a:pPr>
                <a:r>
                  <a:rPr lang="en-US" dirty="0">
                    <a:effectLst/>
                    <a:ea typeface="SimSun" panose="02010600030101010101" pitchFamily="2" charset="-122"/>
                  </a:rPr>
                  <a:t>Moreover SMO algorithm also finds out the optimal bias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which means that SVM classifier (</a:t>
                </a:r>
                <a:r>
                  <a:rPr lang="en-US" i="1" dirty="0">
                    <a:effectLst/>
                    <a:ea typeface="SimSun" panose="02010600030101010101" pitchFamily="2" charset="-122"/>
                  </a:rPr>
                  <a:t>W</a:t>
                </a:r>
                <a:r>
                  <a:rPr lang="en-US" i="1" baseline="30000" dirty="0">
                    <a:effectLst/>
                    <a:ea typeface="SimSun" panose="02010600030101010101" pitchFamily="2" charset="-122"/>
                  </a:rPr>
                  <a:t>*</a:t>
                </a:r>
                <a:r>
                  <a:rPr lang="en-US" dirty="0">
                    <a:effectLst/>
                    <a:ea typeface="SimSun" panose="02010600030101010101" pitchFamily="2" charset="-122"/>
                  </a:rPr>
                  <a:t>,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is totally determined by SMO algorithm. The next section described SMO algorithm in detail.</a:t>
                </a:r>
              </a:p>
              <a:p>
                <a:pPr marL="0" indent="0">
                  <a:buNone/>
                </a:pPr>
                <a:endParaRPr lang="en-US" dirty="0"/>
              </a:p>
            </p:txBody>
          </p:sp>
        </mc:Choice>
        <mc:Fallback>
          <p:sp>
            <p:nvSpPr>
              <p:cNvPr id="3" name="Content Placeholder 2">
                <a:extLst>
                  <a:ext uri="{FF2B5EF4-FFF2-40B4-BE49-F238E27FC236}">
                    <a16:creationId xmlns:a16="http://schemas.microsoft.com/office/drawing/2014/main" id="{49B7A15A-081E-D7E6-5CA3-B922D45DD835}"/>
                  </a:ext>
                </a:extLst>
              </p:cNvPr>
              <p:cNvSpPr>
                <a:spLocks noGrp="1" noRot="1" noChangeAspect="1" noMove="1" noResize="1" noEditPoints="1" noAdjustHandles="1" noChangeArrowheads="1" noChangeShapeType="1" noTextEdit="1"/>
              </p:cNvSpPr>
              <p:nvPr>
                <p:ph idx="1"/>
              </p:nvPr>
            </p:nvSpPr>
            <p:spPr>
              <a:blipFill>
                <a:blip r:embed="rId2"/>
                <a:stretch>
                  <a:fillRect l="-1217" t="-1178" r="-1159"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27AC63-76F5-2A5A-D537-C274BB149A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1CC13BA-61B7-CE9E-FFF7-6265881F523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A80808C-8BF3-7ED7-9219-4C26D23A985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074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a:xfrm>
            <a:off x="295421" y="1766189"/>
            <a:ext cx="11577709" cy="3002757"/>
          </a:xfrm>
          <a:noFill/>
          <a:ln>
            <a:solidFill>
              <a:schemeClr val="tx1"/>
            </a:solidFill>
          </a:ln>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SMO algorithm solves each smallest optimization problem via two nested loops:</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outer loop finds out the first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whose associated data point </a:t>
            </a:r>
            <a:r>
              <a:rPr lang="en-US" sz="1900" i="1" dirty="0">
                <a:effectLst/>
                <a:latin typeface="Times New Roman" panose="02020603050405020304" pitchFamily="18" charset="0"/>
                <a:ea typeface="PMingLiU" panose="02020500000000000000" pitchFamily="18" charset="-120"/>
                <a:cs typeface="Times New Roman" panose="02020603050405020304" pitchFamily="18" charset="0"/>
              </a:rPr>
              <a:t>X</a:t>
            </a:r>
            <a:r>
              <a:rPr lang="en-US" sz="1900" i="1" baseline="-25000" dirty="0">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violates KKT condition (Wikipedia, </a:t>
            </a:r>
            <a:r>
              <a:rPr lang="en-US" sz="1900" dirty="0" err="1">
                <a:effectLst/>
                <a:latin typeface="Times New Roman" panose="02020603050405020304" pitchFamily="18" charset="0"/>
                <a:ea typeface="PMingLiU" panose="02020500000000000000" pitchFamily="18" charset="-120"/>
                <a:cs typeface="Times New Roman" panose="02020603050405020304" pitchFamily="18" charset="0"/>
              </a:rPr>
              <a:t>Karush</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–Kuhn–Tucker conditions, 2014). Violating KKT condition is known as the first choice heuristic.</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inner loop finds out the second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according to the second choice heuristic. The second choice heuristic that maximizes optimization step will be described later.</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Two Lagrange multipliers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are optimized jointly according to QP problem specified by equation 1.10. </a:t>
            </a:r>
          </a:p>
          <a:p>
            <a:pPr marL="0" indent="0">
              <a:buNone/>
            </a:pPr>
            <a:r>
              <a:rPr lang="en-US" sz="190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λ</a:t>
            </a:r>
            <a:r>
              <a:rPr lang="en-US" sz="1900" i="1" baseline="-25000" dirty="0" err="1">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are optimized.</a:t>
            </a:r>
            <a:endParaRPr lang="en-US" sz="19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
        <p:nvSpPr>
          <p:cNvPr id="9" name="TextBox 8">
            <a:extLst>
              <a:ext uri="{FF2B5EF4-FFF2-40B4-BE49-F238E27FC236}">
                <a16:creationId xmlns:a16="http://schemas.microsoft.com/office/drawing/2014/main" id="{26EE410F-C808-FF46-5D88-E4DC49DFB0D1}"/>
              </a:ext>
            </a:extLst>
          </p:cNvPr>
          <p:cNvSpPr txBox="1"/>
          <p:nvPr/>
        </p:nvSpPr>
        <p:spPr>
          <a:xfrm>
            <a:off x="295422" y="778472"/>
            <a:ext cx="11577710" cy="969496"/>
          </a:xfrm>
          <a:prstGeom prst="rect">
            <a:avLst/>
          </a:prstGeom>
          <a:noFill/>
        </p:spPr>
        <p:txBody>
          <a:bodyPr wrap="square">
            <a:spAutoFit/>
          </a:bodyPr>
          <a:lstStyle/>
          <a:p>
            <a:pPr marL="0" indent="0" algn="jus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ideology of SMO algorithm is to divide the whole QP problem into many smallest optimization problems. Each smallest problem relates to only two Lagrange multipliers. For solving each smallest optimization problem, SMO algorithm includes two nested loops as shown in table 2.1 (Platt, 1998, pp. 8-9):</a:t>
            </a:r>
          </a:p>
        </p:txBody>
      </p:sp>
      <p:sp>
        <p:nvSpPr>
          <p:cNvPr id="11" name="TextBox 10">
            <a:extLst>
              <a:ext uri="{FF2B5EF4-FFF2-40B4-BE49-F238E27FC236}">
                <a16:creationId xmlns:a16="http://schemas.microsoft.com/office/drawing/2014/main" id="{B7BD4079-EE25-28C1-96BB-C066314AA466}"/>
              </a:ext>
            </a:extLst>
          </p:cNvPr>
          <p:cNvSpPr txBox="1"/>
          <p:nvPr/>
        </p:nvSpPr>
        <p:spPr>
          <a:xfrm>
            <a:off x="295421" y="4827714"/>
            <a:ext cx="11577708" cy="969496"/>
          </a:xfrm>
          <a:prstGeom prst="rect">
            <a:avLst/>
          </a:prstGeom>
          <a:noFill/>
        </p:spPr>
        <p:txBody>
          <a:bodyPr wrap="square">
            <a:spAutoFit/>
          </a:bodyPr>
          <a:lstStyle/>
          <a:p>
            <a:pPr marL="0" marR="0" algn="ctr">
              <a:spcBef>
                <a:spcPts val="0"/>
              </a:spcBef>
              <a:spcAft>
                <a:spcPts val="0"/>
              </a:spcAft>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Table 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Ideology of SMO algorithm</a:t>
            </a:r>
          </a:p>
          <a:p>
            <a:r>
              <a:rPr lang="en-US" sz="1900" dirty="0">
                <a:effectLst/>
                <a:latin typeface="Times New Roman" panose="02020603050405020304" pitchFamily="18" charset="0"/>
                <a:ea typeface="SimSun" panose="02010600030101010101" pitchFamily="2" charset="-122"/>
              </a:rPr>
              <a:t>The ideology of violating KKT condition as the first choice heuristic is similar to the event that wrong things need to be fixed priorly. </a:t>
            </a:r>
            <a:endParaRPr lang="en-US" sz="1900" dirty="0"/>
          </a:p>
        </p:txBody>
      </p:sp>
    </p:spTree>
    <p:extLst>
      <p:ext uri="{BB962C8B-B14F-4D97-AF65-F5344CB8AC3E}">
        <p14:creationId xmlns:p14="http://schemas.microsoft.com/office/powerpoint/2010/main" val="10479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45EA-87CB-7FFC-AD76-146018CE4760}"/>
              </a:ext>
            </a:extLst>
          </p:cNvPr>
          <p:cNvSpPr>
            <a:spLocks noGrp="1"/>
          </p:cNvSpPr>
          <p:nvPr>
            <p:ph type="title"/>
          </p:nvPr>
        </p:nvSpPr>
        <p:spPr>
          <a:xfrm>
            <a:off x="838200" y="47646"/>
            <a:ext cx="10515600" cy="660486"/>
          </a:xfrm>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86680-03BA-5A71-32CE-3C75BCEAD856}"/>
                  </a:ext>
                </a:extLst>
              </p:cNvPr>
              <p:cNvSpPr>
                <a:spLocks noGrp="1"/>
              </p:cNvSpPr>
              <p:nvPr>
                <p:ph idx="1"/>
              </p:nvPr>
            </p:nvSpPr>
            <p:spPr>
              <a:xfrm>
                <a:off x="253218" y="731514"/>
                <a:ext cx="11662117" cy="5624835"/>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Before describing SMO algorithm in detailed, KKT condition with subject to SVM is mentioned firstly because violating KKT condition is known as the first choice heuristic of SMO algorithm. For solving constrained optimization problem, KKT condition indicates both partial derivatives of </a:t>
                </a:r>
                <a:r>
                  <a:rPr lang="en-US" sz="2000" dirty="0" err="1">
                    <a:effectLst/>
                    <a:latin typeface="Times New Roman" panose="02020603050405020304" pitchFamily="18" charset="0"/>
                    <a:ea typeface="SimSun" panose="02010600030101010101" pitchFamily="2" charset="-122"/>
                  </a:rPr>
                  <a:t>Lagrangian</a:t>
                </a:r>
                <a:r>
                  <a:rPr lang="en-US" sz="2000" dirty="0">
                    <a:effectLst/>
                    <a:latin typeface="Times New Roman" panose="02020603050405020304" pitchFamily="18" charset="0"/>
                    <a:ea typeface="SimSun" panose="02010600030101010101" pitchFamily="2" charset="-122"/>
                  </a:rPr>
                  <a:t> function and complementary slackness are zero (Wikipedia, </a:t>
                </a:r>
                <a:r>
                  <a:rPr lang="en-US" sz="2000" dirty="0" err="1">
                    <a:effectLst/>
                    <a:latin typeface="Times New Roman" panose="02020603050405020304" pitchFamily="18" charset="0"/>
                    <a:ea typeface="SimSun" panose="02010600030101010101" pitchFamily="2" charset="-122"/>
                  </a:rPr>
                  <a:t>Karush</a:t>
                </a:r>
                <a:r>
                  <a:rPr lang="en-US" sz="2000" dirty="0">
                    <a:effectLst/>
                    <a:latin typeface="Times New Roman" panose="02020603050405020304" pitchFamily="18" charset="0"/>
                    <a:ea typeface="SimSun" panose="02010600030101010101" pitchFamily="2" charset="-122"/>
                  </a:rPr>
                  <a:t>–Kuhn–Tucker conditions, 2014). Referring </a:t>
                </a:r>
                <a:r>
                  <a:rPr lang="en-US" sz="2000" dirty="0" err="1">
                    <a:effectLst/>
                    <a:latin typeface="Times New Roman" panose="02020603050405020304" pitchFamily="18" charset="0"/>
                    <a:ea typeface="SimSun" panose="02010600030101010101" pitchFamily="2" charset="-122"/>
                  </a:rPr>
                  <a:t>Eqs</a:t>
                </a:r>
                <a:r>
                  <a:rPr lang="en-US" sz="2000" dirty="0">
                    <a:effectLst/>
                    <a:latin typeface="Times New Roman" panose="02020603050405020304" pitchFamily="18" charset="0"/>
                    <a:ea typeface="SimSun" panose="02010600030101010101" pitchFamily="2" charset="-122"/>
                  </a:rPr>
                  <a:t>. 1.8 and 1.4, KKT condition of SVM is summarized as Eq. 2.1:</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m:ctrlPr>
                        </m:dPr>
                        <m:e>
                          <m:m>
                            <m:mPr>
                              <m:mcs>
                                <m:mc>
                                  <m:mcPr>
                                    <m:count m:val="1"/>
                                    <m:mcJc m:val="center"/>
                                  </m:mcPr>
                                </m:mc>
                              </m:mcs>
                              <m:ctrlPr>
                                <a:rPr lang="en-US" sz="2000" i="1"/>
                              </m:ctrlPr>
                            </m:mPr>
                            <m:mr>
                              <m:e>
                                <m:r>
                                  <a:rPr lang="en-US" sz="2000" i="1"/>
                                  <m:t>𝑊</m:t>
                                </m:r>
                                <m:r>
                                  <a:rPr lang="en-US" sz="2000" i="1"/>
                                  <m:t>=</m:t>
                                </m:r>
                                <m:nary>
                                  <m:naryPr>
                                    <m:chr m:val="∑"/>
                                    <m:limLoc m:val="undOvr"/>
                                    <m:ctrlPr>
                                      <a:rPr lang="en-US" sz="2000" i="1"/>
                                    </m:ctrlPr>
                                  </m:naryPr>
                                  <m:sub>
                                    <m:r>
                                      <a:rPr lang="en-US" sz="2000" i="1"/>
                                      <m:t>𝑖</m:t>
                                    </m:r>
                                    <m:r>
                                      <a:rPr lang="en-US" sz="2000" i="1"/>
                                      <m:t>=1</m:t>
                                    </m:r>
                                  </m:sub>
                                  <m:sup>
                                    <m:r>
                                      <a:rPr lang="en-US" sz="2000" i="1"/>
                                      <m:t>𝑛</m:t>
                                    </m:r>
                                  </m:sup>
                                  <m:e>
                                    <m:sSub>
                                      <m:sSubPr>
                                        <m:ctrlPr>
                                          <a:rPr lang="en-US" sz="2000" i="1"/>
                                        </m:ctrlPr>
                                      </m:sSubPr>
                                      <m:e>
                                        <m:r>
                                          <a:rPr lang="en-US" sz="2000" i="1"/>
                                          <m:t>𝜆</m:t>
                                        </m:r>
                                      </m:e>
                                      <m:sub>
                                        <m:r>
                                          <a:rPr lang="en-US" sz="2000" i="1"/>
                                          <m:t>𝑖</m:t>
                                        </m:r>
                                      </m:sub>
                                    </m:sSub>
                                    <m:sSub>
                                      <m:sSubPr>
                                        <m:ctrlPr>
                                          <a:rPr lang="en-US" sz="2000" i="1"/>
                                        </m:ctrlPr>
                                      </m:sSubPr>
                                      <m:e>
                                        <m:r>
                                          <a:rPr lang="en-US" sz="2000" i="1"/>
                                          <m:t>𝑦</m:t>
                                        </m:r>
                                      </m:e>
                                      <m:sub>
                                        <m:r>
                                          <a:rPr lang="en-US" sz="2000" i="1"/>
                                          <m:t>𝑖</m:t>
                                        </m:r>
                                      </m:sub>
                                    </m:sSub>
                                    <m:sSub>
                                      <m:sSubPr>
                                        <m:ctrlPr>
                                          <a:rPr lang="en-US" sz="2000" i="1"/>
                                        </m:ctrlPr>
                                      </m:sSubPr>
                                      <m:e>
                                        <m:r>
                                          <a:rPr lang="en-US" sz="2000" i="1"/>
                                          <m:t>𝑋</m:t>
                                        </m:r>
                                      </m:e>
                                      <m:sub>
                                        <m:r>
                                          <a:rPr lang="en-US" sz="2000" i="1"/>
                                          <m:t>𝑖</m:t>
                                        </m:r>
                                      </m:sub>
                                    </m:sSub>
                                  </m:e>
                                </m:nary>
                              </m:e>
                            </m:mr>
                            <m:mr>
                              <m:e>
                                <m:nary>
                                  <m:naryPr>
                                    <m:chr m:val="∑"/>
                                    <m:limLoc m:val="undOvr"/>
                                    <m:ctrlPr>
                                      <a:rPr lang="en-US" sz="2000" i="1"/>
                                    </m:ctrlPr>
                                  </m:naryPr>
                                  <m:sub>
                                    <m:r>
                                      <a:rPr lang="en-US" sz="2000" i="1"/>
                                      <m:t>𝑖</m:t>
                                    </m:r>
                                    <m:r>
                                      <a:rPr lang="en-US" sz="2000" i="1"/>
                                      <m:t>=1</m:t>
                                    </m:r>
                                  </m:sub>
                                  <m:sup>
                                    <m:r>
                                      <a:rPr lang="en-US" sz="2000" i="1"/>
                                      <m:t>𝑛</m:t>
                                    </m:r>
                                  </m:sup>
                                  <m:e>
                                    <m:sSub>
                                      <m:sSubPr>
                                        <m:ctrlPr>
                                          <a:rPr lang="en-US" sz="2000" i="1"/>
                                        </m:ctrlPr>
                                      </m:sSubPr>
                                      <m:e>
                                        <m:r>
                                          <a:rPr lang="en-US" sz="2000" i="1"/>
                                          <m:t>𝜆</m:t>
                                        </m:r>
                                      </m:e>
                                      <m:sub>
                                        <m:r>
                                          <a:rPr lang="en-US" sz="2000" i="1"/>
                                          <m:t>𝑖</m:t>
                                        </m:r>
                                      </m:sub>
                                    </m:sSub>
                                    <m:sSub>
                                      <m:sSubPr>
                                        <m:ctrlPr>
                                          <a:rPr lang="en-US" sz="2000" i="1"/>
                                        </m:ctrlPr>
                                      </m:sSubPr>
                                      <m:e>
                                        <m:r>
                                          <a:rPr lang="en-US" sz="2000" i="1"/>
                                          <m:t>𝑦</m:t>
                                        </m:r>
                                      </m:e>
                                      <m:sub>
                                        <m:r>
                                          <a:rPr lang="en-US" sz="2000" i="1"/>
                                          <m:t>𝑖</m:t>
                                        </m:r>
                                      </m:sub>
                                    </m:sSub>
                                  </m:e>
                                </m:nary>
                                <m:r>
                                  <a:rPr lang="en-US" sz="2000" i="1"/>
                                  <m:t>=0</m:t>
                                </m:r>
                              </m:e>
                            </m:mr>
                            <m:mr>
                              <m:e>
                                <m:sSub>
                                  <m:sSubPr>
                                    <m:ctrlPr>
                                      <a:rPr lang="en-US" sz="2000" i="1"/>
                                    </m:ctrlPr>
                                  </m:sSubPr>
                                  <m:e>
                                    <m:r>
                                      <a:rPr lang="en-US" sz="2000" i="1"/>
                                      <m:t>𝜆</m:t>
                                    </m:r>
                                  </m:e>
                                  <m:sub>
                                    <m:r>
                                      <a:rPr lang="en-US" sz="2000" i="1"/>
                                      <m:t>𝑖</m:t>
                                    </m:r>
                                  </m:sub>
                                </m:sSub>
                                <m:r>
                                  <a:rPr lang="en-US" sz="2000" i="1"/>
                                  <m:t>=</m:t>
                                </m:r>
                                <m:r>
                                  <a:rPr lang="en-US" sz="2000" i="1"/>
                                  <m:t>𝐶</m:t>
                                </m:r>
                                <m:r>
                                  <a:rPr lang="en-US" sz="2000" i="1"/>
                                  <m:t>−</m:t>
                                </m:r>
                                <m:sSub>
                                  <m:sSubPr>
                                    <m:ctrlPr>
                                      <a:rPr lang="en-US" sz="2000" i="1"/>
                                    </m:ctrlPr>
                                  </m:sSubPr>
                                  <m:e>
                                    <m:r>
                                      <a:rPr lang="en-US" sz="2000" i="1"/>
                                      <m:t>𝜇</m:t>
                                    </m:r>
                                  </m:e>
                                  <m:sub>
                                    <m:r>
                                      <a:rPr lang="en-US" sz="2000" i="1"/>
                                      <m:t>𝑖</m:t>
                                    </m:r>
                                  </m:sub>
                                </m:sSub>
                                <m:r>
                                  <a:rPr lang="en-US" sz="2000" i="1">
                                    <a:latin typeface="Cambria Math" panose="02040503050406030204" pitchFamily="18" charset="0"/>
                                  </a:rPr>
                                  <m:t>,∀</m:t>
                                </m:r>
                                <m:r>
                                  <a:rPr lang="en-US" sz="2000" i="1">
                                    <a:latin typeface="Cambria Math" panose="02040503050406030204" pitchFamily="18" charset="0"/>
                                  </a:rPr>
                                  <m:t>𝑖</m:t>
                                </m:r>
                              </m:e>
                            </m:mr>
                            <m:mr>
                              <m:e>
                                <m:r>
                                  <a:rPr lang="en-US" sz="2000" i="1"/>
                                  <m:t>1−</m:t>
                                </m:r>
                                <m:sSub>
                                  <m:sSubPr>
                                    <m:ctrlPr>
                                      <a:rPr lang="en-US" sz="2000" i="1"/>
                                    </m:ctrlPr>
                                  </m:sSubPr>
                                  <m:e>
                                    <m:r>
                                      <a:rPr lang="en-US" sz="2000" i="1"/>
                                      <m:t>𝑦</m:t>
                                    </m:r>
                                  </m:e>
                                  <m:sub>
                                    <m:r>
                                      <a:rPr lang="en-US" sz="2000" i="1"/>
                                      <m:t>𝑖</m:t>
                                    </m:r>
                                  </m:sub>
                                </m:sSub>
                                <m:d>
                                  <m:dPr>
                                    <m:ctrlPr>
                                      <a:rPr lang="en-US" sz="2000" i="1"/>
                                    </m:ctrlPr>
                                  </m:dPr>
                                  <m:e>
                                    <m:r>
                                      <a:rPr lang="en-US" sz="2000" i="1"/>
                                      <m:t>𝑊</m:t>
                                    </m:r>
                                    <m:r>
                                      <a:rPr lang="en-US" sz="2000" i="1"/>
                                      <m:t>∘</m:t>
                                    </m:r>
                                    <m:sSub>
                                      <m:sSubPr>
                                        <m:ctrlPr>
                                          <a:rPr lang="en-US" sz="2000" i="1"/>
                                        </m:ctrlPr>
                                      </m:sSubPr>
                                      <m:e>
                                        <m:r>
                                          <a:rPr lang="en-US" sz="2000" i="1"/>
                                          <m:t>𝑋</m:t>
                                        </m:r>
                                      </m:e>
                                      <m:sub>
                                        <m:r>
                                          <a:rPr lang="en-US" sz="2000" i="1"/>
                                          <m:t>𝑖</m:t>
                                        </m:r>
                                      </m:sub>
                                    </m:sSub>
                                    <m:r>
                                      <a:rPr lang="en-US" sz="2000" i="1"/>
                                      <m:t>−</m:t>
                                    </m:r>
                                    <m:r>
                                      <a:rPr lang="en-US" sz="2000" i="1"/>
                                      <m:t>𝑏</m:t>
                                    </m:r>
                                  </m:e>
                                </m:d>
                                <m:r>
                                  <a:rPr lang="en-US" sz="2000" i="1"/>
                                  <m:t>−</m:t>
                                </m:r>
                                <m:sSub>
                                  <m:sSubPr>
                                    <m:ctrlPr>
                                      <a:rPr lang="en-US" sz="2000" i="1"/>
                                    </m:ctrlPr>
                                  </m:sSubPr>
                                  <m:e>
                                    <m:r>
                                      <a:rPr lang="en-US" sz="2000" i="1"/>
                                      <m:t>𝜉</m:t>
                                    </m:r>
                                  </m:e>
                                  <m:sub>
                                    <m:r>
                                      <a:rPr lang="en-US" sz="2000" i="1"/>
                                      <m:t>𝑖</m:t>
                                    </m:r>
                                  </m:sub>
                                </m:sSub>
                                <m:r>
                                  <a:rPr lang="en-US" sz="2000" i="1"/>
                                  <m:t>≤0,∀</m:t>
                                </m:r>
                                <m:r>
                                  <a:rPr lang="en-US" sz="2000" i="1"/>
                                  <m:t>𝑖</m:t>
                                </m:r>
                              </m:e>
                            </m:mr>
                            <m:mr>
                              <m:e>
                                <m:r>
                                  <a:rPr lang="en-US" sz="2000" i="1"/>
                                  <m:t>−</m:t>
                                </m:r>
                                <m:sSub>
                                  <m:sSubPr>
                                    <m:ctrlPr>
                                      <a:rPr lang="en-US" sz="2000" i="1"/>
                                    </m:ctrlPr>
                                  </m:sSubPr>
                                  <m:e>
                                    <m:r>
                                      <a:rPr lang="en-US" sz="2000" i="1"/>
                                      <m:t>𝜉</m:t>
                                    </m:r>
                                  </m:e>
                                  <m:sub>
                                    <m:r>
                                      <a:rPr lang="en-US" sz="2000" i="1"/>
                                      <m:t>𝑖</m:t>
                                    </m:r>
                                  </m:sub>
                                </m:sSub>
                                <m:r>
                                  <a:rPr lang="en-US" sz="2000" i="1"/>
                                  <m:t>≤0,∀</m:t>
                                </m:r>
                                <m:r>
                                  <a:rPr lang="en-US" sz="2000" i="1"/>
                                  <m:t>𝑖</m:t>
                                </m:r>
                              </m:e>
                            </m:mr>
                            <m:mr>
                              <m:e>
                                <m:sSub>
                                  <m:sSubPr>
                                    <m:ctrlPr>
                                      <a:rPr lang="en-US" sz="2000" i="1"/>
                                    </m:ctrlPr>
                                  </m:sSubPr>
                                  <m:e>
                                    <m:r>
                                      <a:rPr lang="en-US" sz="2000" i="1"/>
                                      <m:t>𝜆</m:t>
                                    </m:r>
                                  </m:e>
                                  <m:sub>
                                    <m:r>
                                      <a:rPr lang="en-US" sz="2000" i="1"/>
                                      <m:t>𝑖</m:t>
                                    </m:r>
                                  </m:sub>
                                </m:sSub>
                                <m:r>
                                  <a:rPr lang="en-US" sz="2000" i="1"/>
                                  <m:t>≥0,</m:t>
                                </m:r>
                                <m:sSub>
                                  <m:sSubPr>
                                    <m:ctrlPr>
                                      <a:rPr lang="en-US" sz="2000" i="1"/>
                                    </m:ctrlPr>
                                  </m:sSubPr>
                                  <m:e>
                                    <m:r>
                                      <a:rPr lang="en-US" sz="2000" i="1"/>
                                      <m:t>𝜇</m:t>
                                    </m:r>
                                  </m:e>
                                  <m:sub>
                                    <m:r>
                                      <a:rPr lang="en-US" sz="2000" i="1"/>
                                      <m:t>𝑖</m:t>
                                    </m:r>
                                  </m:sub>
                                </m:sSub>
                                <m:r>
                                  <a:rPr lang="en-US" sz="2000" i="1"/>
                                  <m:t>≥0,∀</m:t>
                                </m:r>
                                <m:r>
                                  <a:rPr lang="en-US" sz="2000" i="1"/>
                                  <m:t>𝑖</m:t>
                                </m:r>
                              </m:e>
                            </m:mr>
                            <m:mr>
                              <m:e>
                                <m:sSub>
                                  <m:sSubPr>
                                    <m:ctrlPr>
                                      <a:rPr lang="en-US" sz="2000" i="1"/>
                                    </m:ctrlPr>
                                  </m:sSubPr>
                                  <m:e>
                                    <m:r>
                                      <a:rPr lang="en-US" sz="2000" i="1"/>
                                      <m:t>𝜆</m:t>
                                    </m:r>
                                  </m:e>
                                  <m:sub>
                                    <m:r>
                                      <a:rPr lang="en-US" sz="2000" i="1"/>
                                      <m:t>𝑖</m:t>
                                    </m:r>
                                  </m:sub>
                                </m:sSub>
                                <m:d>
                                  <m:dPr>
                                    <m:ctrlPr>
                                      <a:rPr lang="en-US" sz="2000" i="1"/>
                                    </m:ctrlPr>
                                  </m:dPr>
                                  <m:e>
                                    <m:r>
                                      <a:rPr lang="en-US" sz="2000" i="1"/>
                                      <m:t>1−</m:t>
                                    </m:r>
                                    <m:sSub>
                                      <m:sSubPr>
                                        <m:ctrlPr>
                                          <a:rPr lang="en-US" sz="2000" i="1"/>
                                        </m:ctrlPr>
                                      </m:sSubPr>
                                      <m:e>
                                        <m:r>
                                          <a:rPr lang="en-US" sz="2000" i="1"/>
                                          <m:t>𝑦</m:t>
                                        </m:r>
                                      </m:e>
                                      <m:sub>
                                        <m:r>
                                          <a:rPr lang="en-US" sz="2000" i="1"/>
                                          <m:t>𝑖</m:t>
                                        </m:r>
                                      </m:sub>
                                    </m:sSub>
                                    <m:d>
                                      <m:dPr>
                                        <m:ctrlPr>
                                          <a:rPr lang="en-US" sz="2000" i="1"/>
                                        </m:ctrlPr>
                                      </m:dPr>
                                      <m:e>
                                        <m:r>
                                          <a:rPr lang="en-US" sz="2000" i="1"/>
                                          <m:t>𝑊</m:t>
                                        </m:r>
                                        <m:r>
                                          <a:rPr lang="en-US" sz="2000" i="1"/>
                                          <m:t>∘</m:t>
                                        </m:r>
                                        <m:sSub>
                                          <m:sSubPr>
                                            <m:ctrlPr>
                                              <a:rPr lang="en-US" sz="2000" i="1"/>
                                            </m:ctrlPr>
                                          </m:sSubPr>
                                          <m:e>
                                            <m:r>
                                              <a:rPr lang="en-US" sz="2000" i="1"/>
                                              <m:t>𝑋</m:t>
                                            </m:r>
                                          </m:e>
                                          <m:sub>
                                            <m:r>
                                              <a:rPr lang="en-US" sz="2000" i="1"/>
                                              <m:t>𝑖</m:t>
                                            </m:r>
                                          </m:sub>
                                        </m:sSub>
                                        <m:r>
                                          <a:rPr lang="en-US" sz="2000" i="1"/>
                                          <m:t>−</m:t>
                                        </m:r>
                                        <m:r>
                                          <a:rPr lang="en-US" sz="2000" i="1"/>
                                          <m:t>𝑏</m:t>
                                        </m:r>
                                      </m:e>
                                    </m:d>
                                    <m:r>
                                      <a:rPr lang="en-US" sz="2000" i="1"/>
                                      <m:t>−</m:t>
                                    </m:r>
                                    <m:sSub>
                                      <m:sSubPr>
                                        <m:ctrlPr>
                                          <a:rPr lang="en-US" sz="2000" i="1"/>
                                        </m:ctrlPr>
                                      </m:sSubPr>
                                      <m:e>
                                        <m:r>
                                          <a:rPr lang="en-US" sz="2000" i="1"/>
                                          <m:t>𝜉</m:t>
                                        </m:r>
                                      </m:e>
                                      <m:sub>
                                        <m:r>
                                          <a:rPr lang="en-US" sz="2000" i="1"/>
                                          <m:t>𝑖</m:t>
                                        </m:r>
                                      </m:sub>
                                    </m:sSub>
                                  </m:e>
                                </m:d>
                                <m:r>
                                  <a:rPr lang="en-US" sz="2000" i="1"/>
                                  <m:t>=0,∀</m:t>
                                </m:r>
                                <m:r>
                                  <a:rPr lang="en-US" sz="2000" i="1"/>
                                  <m:t>𝑖</m:t>
                                </m:r>
                              </m:e>
                            </m:mr>
                            <m:mr>
                              <m:e>
                                <m:r>
                                  <a:rPr lang="en-US" sz="2000" i="1"/>
                                  <m:t>−</m:t>
                                </m:r>
                                <m:sSub>
                                  <m:sSubPr>
                                    <m:ctrlPr>
                                      <a:rPr lang="en-US" sz="2000" i="1"/>
                                    </m:ctrlPr>
                                  </m:sSubPr>
                                  <m:e>
                                    <m:sSub>
                                      <m:sSubPr>
                                        <m:ctrlPr>
                                          <a:rPr lang="en-US" sz="2000" i="1"/>
                                        </m:ctrlPr>
                                      </m:sSubPr>
                                      <m:e>
                                        <m:r>
                                          <a:rPr lang="en-US" sz="2000" i="1"/>
                                          <m:t>𝜇</m:t>
                                        </m:r>
                                      </m:e>
                                      <m:sub>
                                        <m:r>
                                          <a:rPr lang="en-US" sz="2000" i="1"/>
                                          <m:t>𝑖</m:t>
                                        </m:r>
                                      </m:sub>
                                    </m:sSub>
                                    <m:r>
                                      <a:rPr lang="en-US" sz="2000" i="1"/>
                                      <m:t>𝜉</m:t>
                                    </m:r>
                                  </m:e>
                                  <m:sub>
                                    <m:r>
                                      <a:rPr lang="en-US" sz="2000" i="1"/>
                                      <m:t>𝑖</m:t>
                                    </m:r>
                                  </m:sub>
                                </m:sSub>
                                <m:r>
                                  <a:rPr lang="en-US" sz="2000" i="1"/>
                                  <m:t>=0,∀</m:t>
                                </m:r>
                                <m:r>
                                  <a:rPr lang="en-US" sz="2000" i="1"/>
                                  <m:t>𝑖</m:t>
                                </m:r>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(2.1)</m:t>
                      </m:r>
                    </m:oMath>
                  </m:oMathPara>
                </a14:m>
                <a:endParaRPr lang="en-US" sz="2000" dirty="0"/>
              </a:p>
            </p:txBody>
          </p:sp>
        </mc:Choice>
        <mc:Fallback>
          <p:sp>
            <p:nvSpPr>
              <p:cNvPr id="3" name="Content Placeholder 2">
                <a:extLst>
                  <a:ext uri="{FF2B5EF4-FFF2-40B4-BE49-F238E27FC236}">
                    <a16:creationId xmlns:a16="http://schemas.microsoft.com/office/drawing/2014/main" id="{9B386680-03BA-5A71-32CE-3C75BCEAD856}"/>
                  </a:ext>
                </a:extLst>
              </p:cNvPr>
              <p:cNvSpPr>
                <a:spLocks noGrp="1" noRot="1" noChangeAspect="1" noMove="1" noResize="1" noEditPoints="1" noAdjustHandles="1" noChangeArrowheads="1" noChangeShapeType="1" noTextEdit="1"/>
              </p:cNvSpPr>
              <p:nvPr>
                <p:ph idx="1"/>
              </p:nvPr>
            </p:nvSpPr>
            <p:spPr>
              <a:xfrm>
                <a:off x="253218" y="731514"/>
                <a:ext cx="11662117" cy="5624835"/>
              </a:xfrm>
              <a:blipFill>
                <a:blip r:embed="rId2"/>
                <a:stretch>
                  <a:fillRect l="-575" t="-650"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04058DF-FF10-62C2-14D8-3DDD9B4788A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A97210D-9933-38D4-AACD-3CC28E51651F}"/>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D2D7BF-2326-4996-4121-567EF5E70F48}"/>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7" name="TextBox 6">
            <a:extLst>
              <a:ext uri="{FF2B5EF4-FFF2-40B4-BE49-F238E27FC236}">
                <a16:creationId xmlns:a16="http://schemas.microsoft.com/office/drawing/2014/main" id="{BC67FEBA-63AD-4261-89C8-550849277DB1}"/>
              </a:ext>
            </a:extLst>
          </p:cNvPr>
          <p:cNvSpPr txBox="1"/>
          <p:nvPr/>
        </p:nvSpPr>
        <p:spPr>
          <a:xfrm>
            <a:off x="253218" y="2474848"/>
            <a:ext cx="6977576" cy="3477875"/>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equation 2.1, the complementary slackness is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of the primal feasibility condition 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KKT condition specified by equation 2.1 implies Lagrange multipliers condition specified by equation 1.8, which aims to solve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whose solution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saddle point of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This is the reason that KKT condition is known as general form of Lagrange multipliers condition. It is easy to deduce that QP problem for SVM specified by equation 1.10 is derived from KKT condition within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theory.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6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A648-EE43-7046-7FBD-62214E42A954}"/>
              </a:ext>
            </a:extLst>
          </p:cNvPr>
          <p:cNvSpPr>
            <a:spLocks noGrp="1"/>
          </p:cNvSpPr>
          <p:nvPr>
            <p:ph type="title"/>
          </p:nvPr>
        </p:nvSpPr>
        <p:spPr/>
        <p:txBody>
          <a:bodyPr/>
          <a:lstStyle/>
          <a:p>
            <a:r>
              <a:rPr lang="en-US" dirty="0"/>
              <a:t>2. Sequential minimal optimization</a:t>
            </a:r>
          </a:p>
        </p:txBody>
      </p:sp>
      <p:sp>
        <p:nvSpPr>
          <p:cNvPr id="3" name="Content Placeholder 2">
            <a:extLst>
              <a:ext uri="{FF2B5EF4-FFF2-40B4-BE49-F238E27FC236}">
                <a16:creationId xmlns:a16="http://schemas.microsoft.com/office/drawing/2014/main" id="{A6A48A99-56CC-CE1D-FA8F-43F74EF7F1B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E7BA79-91F6-AD36-98FE-FB66E799961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EA229C2-2948-098D-BAA9-FB8B870EBA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9227872-71FD-E8B9-12D8-0AC7DA1B6829}"/>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169421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An example of data classification by SVM</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2459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41425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2"/>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xmlns="">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are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determined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2"/>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xmlns="">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2"/>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3504</Words>
  <Application>Microsoft Office PowerPoint</Application>
  <PresentationFormat>Widescreen</PresentationFormat>
  <Paragraphs>195</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2. Sequential minimal optimization</vt:lpstr>
      <vt:lpstr>2. Sequential minimal optimization</vt:lpstr>
      <vt:lpstr>3. An example of data classification by SVM</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406</cp:revision>
  <dcterms:created xsi:type="dcterms:W3CDTF">2017-06-28T03:43:04Z</dcterms:created>
  <dcterms:modified xsi:type="dcterms:W3CDTF">2023-01-21T12:57:37Z</dcterms:modified>
</cp:coreProperties>
</file>