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67" r:id="rId2"/>
    <p:sldId id="268" r:id="rId3"/>
    <p:sldId id="269" r:id="rId4"/>
    <p:sldId id="276" r:id="rId5"/>
    <p:sldId id="277" r:id="rId6"/>
    <p:sldId id="275" r:id="rId7"/>
    <p:sldId id="270" r:id="rId8"/>
    <p:sldId id="271" r:id="rId9"/>
    <p:sldId id="257" r:id="rId10"/>
    <p:sldId id="256" r:id="rId11"/>
    <p:sldId id="258" r:id="rId12"/>
    <p:sldId id="272" r:id="rId13"/>
    <p:sldId id="273" r:id="rId14"/>
    <p:sldId id="274" r:id="rId15"/>
    <p:sldId id="259" r:id="rId16"/>
    <p:sldId id="260" r:id="rId17"/>
    <p:sldId id="261" r:id="rId18"/>
    <p:sldId id="262" r:id="rId19"/>
    <p:sldId id="263" r:id="rId20"/>
    <p:sldId id="264" r:id="rId21"/>
    <p:sldId id="265" r:id="rId22"/>
    <p:sldId id="26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4" d="100"/>
          <a:sy n="54" d="100"/>
        </p:scale>
        <p:origin x="-105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78363A-DA13-0F46-89D0-8CF7AB7D8A42}" type="datetimeFigureOut">
              <a:rPr lang="en-US" smtClean="0"/>
              <a:t>11/9/17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022A6F-826A-8743-8E21-EC57CB90327F}" type="slidenum">
              <a:rPr lang="en-US" smtClean="0"/>
              <a:t>‹#›</a:t>
            </a:fld>
            <a:endParaRPr lang="en-US"/>
          </a:p>
        </p:txBody>
      </p:sp>
    </p:spTree>
    <p:extLst>
      <p:ext uri="{BB962C8B-B14F-4D97-AF65-F5344CB8AC3E}">
        <p14:creationId xmlns:p14="http://schemas.microsoft.com/office/powerpoint/2010/main" val="190031084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022A6F-826A-8743-8E21-EC57CB90327F}" type="slidenum">
              <a:rPr lang="en-US" smtClean="0"/>
              <a:t>3</a:t>
            </a:fld>
            <a:endParaRPr lang="en-US"/>
          </a:p>
        </p:txBody>
      </p:sp>
    </p:spTree>
    <p:extLst>
      <p:ext uri="{BB962C8B-B14F-4D97-AF65-F5344CB8AC3E}">
        <p14:creationId xmlns:p14="http://schemas.microsoft.com/office/powerpoint/2010/main" val="1556426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3CD1E885-EEA3-4F5E-9CB1-E0FECDB6EACA}" type="slidenum">
              <a:rPr lang="en-US" smtClean="0"/>
              <a:pPr/>
              <a:t>16</a:t>
            </a:fld>
            <a:endParaRPr lang="en-US"/>
          </a:p>
        </p:txBody>
      </p:sp>
    </p:spTree>
    <p:extLst>
      <p:ext uri="{BB962C8B-B14F-4D97-AF65-F5344CB8AC3E}">
        <p14:creationId xmlns:p14="http://schemas.microsoft.com/office/powerpoint/2010/main" val="784201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04C485-C0A3-6A4C-883E-F8CC36FD5F73}"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80FA8-5E1D-904C-B631-401FD7EE6479}" type="slidenum">
              <a:rPr lang="en-US" smtClean="0"/>
              <a:t>‹#›</a:t>
            </a:fld>
            <a:endParaRPr lang="en-US"/>
          </a:p>
        </p:txBody>
      </p:sp>
    </p:spTree>
    <p:extLst>
      <p:ext uri="{BB962C8B-B14F-4D97-AF65-F5344CB8AC3E}">
        <p14:creationId xmlns:p14="http://schemas.microsoft.com/office/powerpoint/2010/main" val="1403853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04C485-C0A3-6A4C-883E-F8CC36FD5F73}"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80FA8-5E1D-904C-B631-401FD7EE6479}" type="slidenum">
              <a:rPr lang="en-US" smtClean="0"/>
              <a:t>‹#›</a:t>
            </a:fld>
            <a:endParaRPr lang="en-US"/>
          </a:p>
        </p:txBody>
      </p:sp>
    </p:spTree>
    <p:extLst>
      <p:ext uri="{BB962C8B-B14F-4D97-AF65-F5344CB8AC3E}">
        <p14:creationId xmlns:p14="http://schemas.microsoft.com/office/powerpoint/2010/main" val="101865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04C485-C0A3-6A4C-883E-F8CC36FD5F73}"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80FA8-5E1D-904C-B631-401FD7EE6479}" type="slidenum">
              <a:rPr lang="en-US" smtClean="0"/>
              <a:t>‹#›</a:t>
            </a:fld>
            <a:endParaRPr lang="en-US"/>
          </a:p>
        </p:txBody>
      </p:sp>
    </p:spTree>
    <p:extLst>
      <p:ext uri="{BB962C8B-B14F-4D97-AF65-F5344CB8AC3E}">
        <p14:creationId xmlns:p14="http://schemas.microsoft.com/office/powerpoint/2010/main" val="14250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lum">
    <p:spTree>
      <p:nvGrpSpPr>
        <p:cNvPr id="1" name=""/>
        <p:cNvGrpSpPr/>
        <p:nvPr/>
      </p:nvGrpSpPr>
      <p:grpSpPr>
        <a:xfrm>
          <a:off x="0" y="0"/>
          <a:ext cx="0" cy="0"/>
          <a:chOff x="0" y="0"/>
          <a:chExt cx="0" cy="0"/>
        </a:xfrm>
      </p:grpSpPr>
      <p:cxnSp>
        <p:nvCxnSpPr>
          <p:cNvPr id="4" name="Gerade Verbindung 12"/>
          <p:cNvCxnSpPr>
            <a:cxnSpLocks noChangeShapeType="1"/>
          </p:cNvCxnSpPr>
          <p:nvPr userDrawn="1"/>
        </p:nvCxnSpPr>
        <p:spPr bwMode="auto">
          <a:xfrm>
            <a:off x="228600" y="1155700"/>
            <a:ext cx="8807450" cy="2117"/>
          </a:xfrm>
          <a:prstGeom prst="line">
            <a:avLst/>
          </a:prstGeom>
          <a:noFill/>
          <a:ln w="6350">
            <a:solidFill>
              <a:schemeClr val="bg2"/>
            </a:solidFill>
            <a:round/>
            <a:headEnd/>
            <a:tailEnd/>
          </a:ln>
        </p:spPr>
      </p:cxnSp>
      <p:sp>
        <p:nvSpPr>
          <p:cNvPr id="2" name="Titel 1"/>
          <p:cNvSpPr>
            <a:spLocks noGrp="1"/>
          </p:cNvSpPr>
          <p:nvPr>
            <p:ph type="title"/>
          </p:nvPr>
        </p:nvSpPr>
        <p:spPr/>
        <p:txBody>
          <a:bodyPr/>
          <a:lstStyle/>
          <a:p>
            <a:r>
              <a:rPr lang="de-DE" dirty="0"/>
              <a:t>Mastertitelformat bearbeiten</a:t>
            </a:r>
          </a:p>
        </p:txBody>
      </p:sp>
      <p:sp>
        <p:nvSpPr>
          <p:cNvPr id="9" name="Inhaltsplatzhalter 8"/>
          <p:cNvSpPr>
            <a:spLocks noGrp="1"/>
          </p:cNvSpPr>
          <p:nvPr>
            <p:ph sz="quarter" idx="10"/>
          </p:nvPr>
        </p:nvSpPr>
        <p:spPr>
          <a:xfrm>
            <a:off x="0" y="1347540"/>
            <a:ext cx="9036050" cy="5122863"/>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7"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7128001" y="310509"/>
            <a:ext cx="1860271" cy="3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2839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 Collum">
    <p:spTree>
      <p:nvGrpSpPr>
        <p:cNvPr id="1" name=""/>
        <p:cNvGrpSpPr/>
        <p:nvPr/>
      </p:nvGrpSpPr>
      <p:grpSpPr>
        <a:xfrm>
          <a:off x="0" y="0"/>
          <a:ext cx="0" cy="0"/>
          <a:chOff x="0" y="0"/>
          <a:chExt cx="0" cy="0"/>
        </a:xfrm>
      </p:grpSpPr>
      <p:cxnSp>
        <p:nvCxnSpPr>
          <p:cNvPr id="5" name="Gerade Verbindung 12"/>
          <p:cNvCxnSpPr>
            <a:cxnSpLocks noChangeShapeType="1"/>
          </p:cNvCxnSpPr>
          <p:nvPr userDrawn="1"/>
        </p:nvCxnSpPr>
        <p:spPr bwMode="auto">
          <a:xfrm>
            <a:off x="228600" y="1155700"/>
            <a:ext cx="8807450" cy="2117"/>
          </a:xfrm>
          <a:prstGeom prst="line">
            <a:avLst/>
          </a:prstGeom>
          <a:noFill/>
          <a:ln w="6350">
            <a:solidFill>
              <a:schemeClr val="bg2"/>
            </a:solidFill>
            <a:round/>
            <a:headEnd/>
            <a:tailEnd/>
          </a:ln>
        </p:spPr>
      </p:cxnSp>
      <p:sp>
        <p:nvSpPr>
          <p:cNvPr id="6" name="Text Box 6"/>
          <p:cNvSpPr txBox="1">
            <a:spLocks noChangeArrowheads="1"/>
          </p:cNvSpPr>
          <p:nvPr userDrawn="1"/>
        </p:nvSpPr>
        <p:spPr bwMode="auto">
          <a:xfrm>
            <a:off x="8196264" y="6532034"/>
            <a:ext cx="839787" cy="246221"/>
          </a:xfrm>
          <a:prstGeom prst="rect">
            <a:avLst/>
          </a:prstGeom>
          <a:noFill/>
          <a:ln w="9525">
            <a:noFill/>
            <a:miter lim="800000"/>
            <a:headEnd/>
            <a:tailEnd/>
          </a:ln>
          <a:effectLst/>
        </p:spPr>
        <p:txBody>
          <a:bodyPr>
            <a:spAutoFit/>
          </a:bodyPr>
          <a:lstStyle/>
          <a:p>
            <a:pPr algn="r">
              <a:spcBef>
                <a:spcPct val="50000"/>
              </a:spcBef>
            </a:pPr>
            <a:r>
              <a:rPr lang="de-DE" sz="1000">
                <a:solidFill>
                  <a:schemeClr val="bg2"/>
                </a:solidFill>
              </a:rPr>
              <a:t>Page </a:t>
            </a:r>
            <a:fld id="{57F78D05-D41C-42C9-B0EE-E2EB0ADE4D1B}" type="slidenum">
              <a:rPr lang="de-DE" sz="1000">
                <a:solidFill>
                  <a:schemeClr val="bg2"/>
                </a:solidFill>
              </a:rPr>
              <a:pPr algn="r">
                <a:spcBef>
                  <a:spcPct val="50000"/>
                </a:spcBef>
              </a:pPr>
              <a:t>‹#›</a:t>
            </a:fld>
            <a:endParaRPr lang="de-DE" sz="1000">
              <a:solidFill>
                <a:schemeClr val="bg2"/>
              </a:solidFill>
            </a:endParaRPr>
          </a:p>
        </p:txBody>
      </p:sp>
      <p:sp>
        <p:nvSpPr>
          <p:cNvPr id="2" name="Titel 1"/>
          <p:cNvSpPr>
            <a:spLocks noGrp="1"/>
          </p:cNvSpPr>
          <p:nvPr>
            <p:ph type="title"/>
          </p:nvPr>
        </p:nvSpPr>
        <p:spPr/>
        <p:txBody>
          <a:bodyPr/>
          <a:lstStyle/>
          <a:p>
            <a:r>
              <a:rPr lang="de-DE"/>
              <a:t>Mastertitelformat bearbeiten</a:t>
            </a:r>
          </a:p>
        </p:txBody>
      </p:sp>
      <p:sp>
        <p:nvSpPr>
          <p:cNvPr id="9" name="Inhaltsplatzhalter 8"/>
          <p:cNvSpPr>
            <a:spLocks noGrp="1"/>
          </p:cNvSpPr>
          <p:nvPr>
            <p:ph sz="quarter" idx="10"/>
          </p:nvPr>
        </p:nvSpPr>
        <p:spPr>
          <a:xfrm>
            <a:off x="0" y="1347540"/>
            <a:ext cx="4387362" cy="51228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Inhaltsplatzhalter 8"/>
          <p:cNvSpPr>
            <a:spLocks noGrp="1"/>
          </p:cNvSpPr>
          <p:nvPr>
            <p:ph sz="quarter" idx="11"/>
          </p:nvPr>
        </p:nvSpPr>
        <p:spPr>
          <a:xfrm>
            <a:off x="4648688" y="1347540"/>
            <a:ext cx="4387362" cy="51228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pic>
        <p:nvPicPr>
          <p:cNvPr id="11"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7128001" y="310509"/>
            <a:ext cx="1860271" cy="3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796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04C485-C0A3-6A4C-883E-F8CC36FD5F73}"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80FA8-5E1D-904C-B631-401FD7EE6479}" type="slidenum">
              <a:rPr lang="en-US" smtClean="0"/>
              <a:t>‹#›</a:t>
            </a:fld>
            <a:endParaRPr lang="en-US"/>
          </a:p>
        </p:txBody>
      </p:sp>
    </p:spTree>
    <p:extLst>
      <p:ext uri="{BB962C8B-B14F-4D97-AF65-F5344CB8AC3E}">
        <p14:creationId xmlns:p14="http://schemas.microsoft.com/office/powerpoint/2010/main" val="918167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04C485-C0A3-6A4C-883E-F8CC36FD5F73}"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80FA8-5E1D-904C-B631-401FD7EE6479}" type="slidenum">
              <a:rPr lang="en-US" smtClean="0"/>
              <a:t>‹#›</a:t>
            </a:fld>
            <a:endParaRPr lang="en-US"/>
          </a:p>
        </p:txBody>
      </p:sp>
    </p:spTree>
    <p:extLst>
      <p:ext uri="{BB962C8B-B14F-4D97-AF65-F5344CB8AC3E}">
        <p14:creationId xmlns:p14="http://schemas.microsoft.com/office/powerpoint/2010/main" val="354180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04C485-C0A3-6A4C-883E-F8CC36FD5F73}" type="datetimeFigureOut">
              <a:rPr lang="en-US" smtClean="0"/>
              <a:t>11/9/17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80FA8-5E1D-904C-B631-401FD7EE6479}" type="slidenum">
              <a:rPr lang="en-US" smtClean="0"/>
              <a:t>‹#›</a:t>
            </a:fld>
            <a:endParaRPr lang="en-US"/>
          </a:p>
        </p:txBody>
      </p:sp>
    </p:spTree>
    <p:extLst>
      <p:ext uri="{BB962C8B-B14F-4D97-AF65-F5344CB8AC3E}">
        <p14:creationId xmlns:p14="http://schemas.microsoft.com/office/powerpoint/2010/main" val="2241765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04C485-C0A3-6A4C-883E-F8CC36FD5F73}" type="datetimeFigureOut">
              <a:rPr lang="en-US" smtClean="0"/>
              <a:t>11/9/17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480FA8-5E1D-904C-B631-401FD7EE6479}" type="slidenum">
              <a:rPr lang="en-US" smtClean="0"/>
              <a:t>‹#›</a:t>
            </a:fld>
            <a:endParaRPr lang="en-US"/>
          </a:p>
        </p:txBody>
      </p:sp>
    </p:spTree>
    <p:extLst>
      <p:ext uri="{BB962C8B-B14F-4D97-AF65-F5344CB8AC3E}">
        <p14:creationId xmlns:p14="http://schemas.microsoft.com/office/powerpoint/2010/main" val="150393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04C485-C0A3-6A4C-883E-F8CC36FD5F73}" type="datetimeFigureOut">
              <a:rPr lang="en-US" smtClean="0"/>
              <a:t>11/9/17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480FA8-5E1D-904C-B631-401FD7EE6479}" type="slidenum">
              <a:rPr lang="en-US" smtClean="0"/>
              <a:t>‹#›</a:t>
            </a:fld>
            <a:endParaRPr lang="en-US"/>
          </a:p>
        </p:txBody>
      </p:sp>
    </p:spTree>
    <p:extLst>
      <p:ext uri="{BB962C8B-B14F-4D97-AF65-F5344CB8AC3E}">
        <p14:creationId xmlns:p14="http://schemas.microsoft.com/office/powerpoint/2010/main" val="2463026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04C485-C0A3-6A4C-883E-F8CC36FD5F73}" type="datetimeFigureOut">
              <a:rPr lang="en-US" smtClean="0"/>
              <a:t>11/9/17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480FA8-5E1D-904C-B631-401FD7EE6479}" type="slidenum">
              <a:rPr lang="en-US" smtClean="0"/>
              <a:t>‹#›</a:t>
            </a:fld>
            <a:endParaRPr lang="en-US"/>
          </a:p>
        </p:txBody>
      </p:sp>
    </p:spTree>
    <p:extLst>
      <p:ext uri="{BB962C8B-B14F-4D97-AF65-F5344CB8AC3E}">
        <p14:creationId xmlns:p14="http://schemas.microsoft.com/office/powerpoint/2010/main" val="314754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04C485-C0A3-6A4C-883E-F8CC36FD5F73}" type="datetimeFigureOut">
              <a:rPr lang="en-US" smtClean="0"/>
              <a:t>11/9/17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80FA8-5E1D-904C-B631-401FD7EE6479}" type="slidenum">
              <a:rPr lang="en-US" smtClean="0"/>
              <a:t>‹#›</a:t>
            </a:fld>
            <a:endParaRPr lang="en-US"/>
          </a:p>
        </p:txBody>
      </p:sp>
    </p:spTree>
    <p:extLst>
      <p:ext uri="{BB962C8B-B14F-4D97-AF65-F5344CB8AC3E}">
        <p14:creationId xmlns:p14="http://schemas.microsoft.com/office/powerpoint/2010/main" val="1214115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04C485-C0A3-6A4C-883E-F8CC36FD5F73}" type="datetimeFigureOut">
              <a:rPr lang="en-US" smtClean="0"/>
              <a:t>11/9/17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80FA8-5E1D-904C-B631-401FD7EE6479}" type="slidenum">
              <a:rPr lang="en-US" smtClean="0"/>
              <a:t>‹#›</a:t>
            </a:fld>
            <a:endParaRPr lang="en-US"/>
          </a:p>
        </p:txBody>
      </p:sp>
    </p:spTree>
    <p:extLst>
      <p:ext uri="{BB962C8B-B14F-4D97-AF65-F5344CB8AC3E}">
        <p14:creationId xmlns:p14="http://schemas.microsoft.com/office/powerpoint/2010/main" val="25791493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4C485-C0A3-6A4C-883E-F8CC36FD5F73}" type="datetimeFigureOut">
              <a:rPr lang="en-US" smtClean="0"/>
              <a:t>11/9/17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80FA8-5E1D-904C-B631-401FD7EE6479}" type="slidenum">
              <a:rPr lang="en-US" smtClean="0"/>
              <a:t>‹#›</a:t>
            </a:fld>
            <a:endParaRPr lang="en-US"/>
          </a:p>
        </p:txBody>
      </p:sp>
    </p:spTree>
    <p:extLst>
      <p:ext uri="{BB962C8B-B14F-4D97-AF65-F5344CB8AC3E}">
        <p14:creationId xmlns:p14="http://schemas.microsoft.com/office/powerpoint/2010/main" val="4247641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arrimedical.com/videos.html" TargetMode="External"/><Relationship Id="rId3" Type="http://schemas.openxmlformats.org/officeDocument/2006/relationships/hyperlink" Target="http://www.arrimedical.com/arri_surgical_imaging.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jpeg"/><Relationship Id="rId3" Type="http://schemas.openxmlformats.org/officeDocument/2006/relationships/image" Target="../media/image1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jpeg"/><Relationship Id="rId3" Type="http://schemas.openxmlformats.org/officeDocument/2006/relationships/image" Target="../media/image2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7756" y="288068"/>
            <a:ext cx="8117370" cy="2462213"/>
          </a:xfrm>
          <a:prstGeom prst="rect">
            <a:avLst/>
          </a:prstGeom>
          <a:noFill/>
        </p:spPr>
        <p:txBody>
          <a:bodyPr wrap="square" rtlCol="0">
            <a:spAutoFit/>
          </a:bodyPr>
          <a:lstStyle/>
          <a:p>
            <a:r>
              <a:rPr lang="en-US" sz="1600" dirty="0" smtClean="0">
                <a:latin typeface="Helvetica Neue Light"/>
                <a:cs typeface="Helvetica Neue Light"/>
              </a:rPr>
              <a:t>Digital surgical microscope for stereoscopic viewing</a:t>
            </a:r>
          </a:p>
          <a:p>
            <a:endParaRPr lang="en-US" sz="1600" dirty="0">
              <a:latin typeface="Helvetica Neue Light"/>
              <a:cs typeface="Helvetica Neue Light"/>
            </a:endParaRPr>
          </a:p>
          <a:p>
            <a:r>
              <a:rPr lang="en-US" sz="1600" dirty="0" smtClean="0">
                <a:latin typeface="Helvetica Neue Light"/>
                <a:cs typeface="Helvetica Neue Light"/>
              </a:rPr>
              <a:t>Surgeon sees a binocular  high quality 3D image</a:t>
            </a:r>
          </a:p>
          <a:p>
            <a:endParaRPr lang="en-US" sz="1600" dirty="0">
              <a:latin typeface="Helvetica Neue Light"/>
              <a:cs typeface="Helvetica Neue Light"/>
            </a:endParaRPr>
          </a:p>
          <a:p>
            <a:r>
              <a:rPr lang="en-US" sz="1600" dirty="0" smtClean="0">
                <a:latin typeface="Helvetica Neue Light"/>
                <a:cs typeface="Helvetica Neue Light"/>
              </a:rPr>
              <a:t>Multispectral illumination</a:t>
            </a:r>
          </a:p>
          <a:p>
            <a:endParaRPr lang="en-US" sz="1600" dirty="0">
              <a:latin typeface="Helvetica Neue Light"/>
              <a:cs typeface="Helvetica Neue Light"/>
            </a:endParaRPr>
          </a:p>
          <a:p>
            <a:r>
              <a:rPr lang="en-US" sz="1600" dirty="0" smtClean="0">
                <a:latin typeface="Helvetica Neue Light"/>
                <a:cs typeface="Helvetica Neue Light"/>
              </a:rPr>
              <a:t>Raw camera data</a:t>
            </a:r>
          </a:p>
          <a:p>
            <a:endParaRPr lang="en-US" dirty="0" smtClean="0">
              <a:latin typeface="Helvetica Neue Light"/>
              <a:cs typeface="Helvetica Neue Light"/>
            </a:endParaRPr>
          </a:p>
          <a:p>
            <a:endParaRPr lang="en-US" dirty="0"/>
          </a:p>
        </p:txBody>
      </p:sp>
      <p:pic>
        <p:nvPicPr>
          <p:cNvPr id="7" name="Picture 6" descr="visual_0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436" y="2235806"/>
            <a:ext cx="8148757" cy="4622194"/>
          </a:xfrm>
          <a:prstGeom prst="rect">
            <a:avLst/>
          </a:prstGeom>
        </p:spPr>
      </p:pic>
    </p:spTree>
    <p:extLst>
      <p:ext uri="{BB962C8B-B14F-4D97-AF65-F5344CB8AC3E}">
        <p14:creationId xmlns:p14="http://schemas.microsoft.com/office/powerpoint/2010/main" val="17811408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lternateARR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983242"/>
          </a:xfrm>
          <a:prstGeom prst="rect">
            <a:avLst/>
          </a:prstGeom>
        </p:spPr>
      </p:pic>
    </p:spTree>
    <p:extLst>
      <p:ext uri="{BB962C8B-B14F-4D97-AF65-F5344CB8AC3E}">
        <p14:creationId xmlns:p14="http://schemas.microsoft.com/office/powerpoint/2010/main" val="2398468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RISensor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6298"/>
            <a:ext cx="9144000" cy="5946405"/>
          </a:xfrm>
          <a:prstGeom prst="rect">
            <a:avLst/>
          </a:prstGeom>
        </p:spPr>
      </p:pic>
      <p:sp>
        <p:nvSpPr>
          <p:cNvPr id="5" name="Rectangle 4"/>
          <p:cNvSpPr/>
          <p:nvPr/>
        </p:nvSpPr>
        <p:spPr>
          <a:xfrm>
            <a:off x="148167" y="740833"/>
            <a:ext cx="2550583" cy="455084"/>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653249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uxeon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25" y="1164565"/>
            <a:ext cx="8286690" cy="3981390"/>
          </a:xfrm>
          <a:prstGeom prst="rect">
            <a:avLst/>
          </a:prstGeom>
        </p:spPr>
      </p:pic>
    </p:spTree>
    <p:extLst>
      <p:ext uri="{BB962C8B-B14F-4D97-AF65-F5344CB8AC3E}">
        <p14:creationId xmlns:p14="http://schemas.microsoft.com/office/powerpoint/2010/main" val="145395455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difiedLowerLED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4884"/>
            <a:ext cx="8940056" cy="4853173"/>
          </a:xfrm>
          <a:prstGeom prst="rect">
            <a:avLst/>
          </a:prstGeom>
        </p:spPr>
      </p:pic>
      <p:sp>
        <p:nvSpPr>
          <p:cNvPr id="5" name="TextBox 4"/>
          <p:cNvSpPr txBox="1"/>
          <p:nvPr/>
        </p:nvSpPr>
        <p:spPr>
          <a:xfrm>
            <a:off x="1977081" y="540218"/>
            <a:ext cx="5311220" cy="369332"/>
          </a:xfrm>
          <a:prstGeom prst="rect">
            <a:avLst/>
          </a:prstGeom>
          <a:noFill/>
        </p:spPr>
        <p:txBody>
          <a:bodyPr wrap="none" rtlCol="0">
            <a:spAutoFit/>
          </a:bodyPr>
          <a:lstStyle/>
          <a:p>
            <a:r>
              <a:rPr lang="en-US" dirty="0" smtClean="0"/>
              <a:t>Possible easy configuration by modifying “Lower LEDs”</a:t>
            </a:r>
            <a:endParaRPr lang="en-US" dirty="0"/>
          </a:p>
        </p:txBody>
      </p:sp>
    </p:spTree>
    <p:extLst>
      <p:ext uri="{BB962C8B-B14F-4D97-AF65-F5344CB8AC3E}">
        <p14:creationId xmlns:p14="http://schemas.microsoft.com/office/powerpoint/2010/main" val="176589926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dealCombin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7261"/>
            <a:ext cx="9422468" cy="5115054"/>
          </a:xfrm>
          <a:prstGeom prst="rect">
            <a:avLst/>
          </a:prstGeom>
        </p:spPr>
      </p:pic>
      <p:sp>
        <p:nvSpPr>
          <p:cNvPr id="5" name="TextBox 4"/>
          <p:cNvSpPr txBox="1"/>
          <p:nvPr/>
        </p:nvSpPr>
        <p:spPr>
          <a:xfrm>
            <a:off x="2762676" y="592595"/>
            <a:ext cx="3152350" cy="369332"/>
          </a:xfrm>
          <a:prstGeom prst="rect">
            <a:avLst/>
          </a:prstGeom>
          <a:noFill/>
        </p:spPr>
        <p:txBody>
          <a:bodyPr wrap="none" rtlCol="0">
            <a:spAutoFit/>
          </a:bodyPr>
          <a:lstStyle/>
          <a:p>
            <a:r>
              <a:rPr lang="en-US" dirty="0" smtClean="0"/>
              <a:t>If I could pick the LEDs I wanted</a:t>
            </a:r>
            <a:endParaRPr lang="en-US" dirty="0"/>
          </a:p>
        </p:txBody>
      </p:sp>
    </p:spTree>
    <p:extLst>
      <p:ext uri="{BB962C8B-B14F-4D97-AF65-F5344CB8AC3E}">
        <p14:creationId xmlns:p14="http://schemas.microsoft.com/office/powerpoint/2010/main" val="71960417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p:txBody>
          <a:bodyPr/>
          <a:lstStyle/>
          <a:p>
            <a:r>
              <a:rPr lang="en-GB" sz="1600" dirty="0" smtClean="0"/>
              <a:t>Presentation </a:t>
            </a:r>
            <a:br>
              <a:rPr lang="en-GB" sz="1600" dirty="0" smtClean="0"/>
            </a:br>
            <a:r>
              <a:rPr lang="en-GB" sz="1600" dirty="0" smtClean="0"/>
              <a:t>09/ 2017</a:t>
            </a:r>
            <a:endParaRPr lang="en-GB" sz="1600" dirty="0"/>
          </a:p>
        </p:txBody>
      </p:sp>
      <p:sp>
        <p:nvSpPr>
          <p:cNvPr id="2" name="Titel 1"/>
          <p:cNvSpPr>
            <a:spLocks noGrp="1"/>
          </p:cNvSpPr>
          <p:nvPr>
            <p:ph type="ctrTitle"/>
          </p:nvPr>
        </p:nvSpPr>
        <p:spPr>
          <a:xfrm>
            <a:off x="4550227" y="3717924"/>
            <a:ext cx="4464050" cy="1150939"/>
          </a:xfrm>
        </p:spPr>
        <p:txBody>
          <a:bodyPr>
            <a:normAutofit fontScale="90000"/>
          </a:bodyPr>
          <a:lstStyle/>
          <a:p>
            <a:r>
              <a:rPr lang="de-DE" dirty="0"/>
              <a:t>ARRISCOPE </a:t>
            </a:r>
            <a:r>
              <a:rPr lang="de-DE" dirty="0" smtClean="0"/>
              <a:t>LAB*</a:t>
            </a:r>
            <a:r>
              <a:rPr lang="de-DE" dirty="0"/>
              <a:t/>
            </a:r>
            <a:br>
              <a:rPr lang="de-DE" dirty="0"/>
            </a:br>
            <a:r>
              <a:rPr lang="en-US" sz="1800" dirty="0" smtClean="0"/>
              <a:t>Fully </a:t>
            </a:r>
            <a:r>
              <a:rPr lang="en-US" sz="1800" dirty="0"/>
              <a:t>digital 3D Microscope for lab use</a:t>
            </a:r>
            <a:r>
              <a:rPr lang="en-US" dirty="0"/>
              <a:t/>
            </a:r>
            <a:br>
              <a:rPr lang="en-US" dirty="0"/>
            </a:br>
            <a:endParaRPr lang="de-DE" dirty="0"/>
          </a:p>
        </p:txBody>
      </p:sp>
      <p:sp>
        <p:nvSpPr>
          <p:cNvPr id="4" name="Textfeld 3"/>
          <p:cNvSpPr txBox="1"/>
          <p:nvPr/>
        </p:nvSpPr>
        <p:spPr>
          <a:xfrm>
            <a:off x="6623436" y="6175812"/>
            <a:ext cx="1987826" cy="261610"/>
          </a:xfrm>
          <a:prstGeom prst="rect">
            <a:avLst/>
          </a:prstGeom>
          <a:noFill/>
        </p:spPr>
        <p:txBody>
          <a:bodyPr wrap="square" rtlCol="0">
            <a:spAutoFit/>
          </a:bodyPr>
          <a:lstStyle/>
          <a:p>
            <a:r>
              <a:rPr lang="de-DE" sz="1100" dirty="0" smtClean="0">
                <a:solidFill>
                  <a:schemeClr val="bg1">
                    <a:lumMod val="50000"/>
                  </a:schemeClr>
                </a:solidFill>
              </a:rPr>
              <a:t>*) NOT FOR HUMAN USE</a:t>
            </a:r>
            <a:endParaRPr lang="de-DE" sz="1100" dirty="0">
              <a:solidFill>
                <a:schemeClr val="bg1">
                  <a:lumMod val="50000"/>
                </a:schemeClr>
              </a:solidFill>
            </a:endParaRPr>
          </a:p>
        </p:txBody>
      </p:sp>
    </p:spTree>
    <p:extLst>
      <p:ext uri="{BB962C8B-B14F-4D97-AF65-F5344CB8AC3E}">
        <p14:creationId xmlns:p14="http://schemas.microsoft.com/office/powerpoint/2010/main" val="408389624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endParaRPr lang="de-DE" dirty="0"/>
          </a:p>
        </p:txBody>
      </p:sp>
      <p:sp>
        <p:nvSpPr>
          <p:cNvPr id="6" name="Inhaltsplatzhalter 5"/>
          <p:cNvSpPr txBox="1">
            <a:spLocks noGrp="1"/>
          </p:cNvSpPr>
          <p:nvPr>
            <p:ph sz="quarter" idx="10"/>
          </p:nvPr>
        </p:nvSpPr>
        <p:spPr>
          <a:xfrm>
            <a:off x="0" y="1347540"/>
            <a:ext cx="5609228" cy="3410165"/>
          </a:xfrm>
          <a:prstGeom prst="rect">
            <a:avLst/>
          </a:prstGeom>
          <a:noFill/>
        </p:spPr>
        <p:txBody>
          <a:bodyPr wrap="none" rtlCol="0">
            <a:spAutoFit/>
          </a:bodyPr>
          <a:lstStyle/>
          <a:p>
            <a:r>
              <a:rPr lang="de-DE" sz="1400" b="1" dirty="0">
                <a:latin typeface="Arial" panose="020B0604020202020204" pitchFamily="34" charset="0"/>
                <a:cs typeface="Arial" panose="020B0604020202020204" pitchFamily="34" charset="0"/>
              </a:rPr>
              <a:t>SPECIFICATIONS OF VIDEO SYSTEM</a:t>
            </a:r>
          </a:p>
          <a:p>
            <a:endParaRPr lang="de-DE"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de-DE" sz="1400" dirty="0">
                <a:latin typeface="Arial" panose="020B0604020202020204" pitchFamily="34" charset="0"/>
                <a:cs typeface="Arial" panose="020B0604020202020204" pitchFamily="34" charset="0"/>
              </a:rPr>
              <a:t>Image Sensor			3392 x 2200 Pixel</a:t>
            </a:r>
          </a:p>
          <a:p>
            <a:pPr marL="285750" indent="-285750">
              <a:buFont typeface="Arial" panose="020B0604020202020204" pitchFamily="34" charset="0"/>
              <a:buChar char="•"/>
            </a:pPr>
            <a:r>
              <a:rPr lang="de-DE" sz="1400" dirty="0">
                <a:latin typeface="Arial" panose="020B0604020202020204" pitchFamily="34" charset="0"/>
                <a:cs typeface="Arial" panose="020B0604020202020204" pitchFamily="34" charset="0"/>
              </a:rPr>
              <a:t>Output </a:t>
            </a:r>
            <a:r>
              <a:rPr lang="de-DE" sz="1400" dirty="0" err="1">
                <a:latin typeface="Arial" panose="020B0604020202020204" pitchFamily="34" charset="0"/>
                <a:cs typeface="Arial" panose="020B0604020202020204" pitchFamily="34" charset="0"/>
              </a:rPr>
              <a:t>resolution</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Full</a:t>
            </a:r>
            <a:r>
              <a:rPr lang="de-DE" sz="1400" dirty="0">
                <a:latin typeface="Arial" panose="020B0604020202020204" pitchFamily="34" charset="0"/>
                <a:cs typeface="Arial" panose="020B0604020202020204" pitchFamily="34" charset="0"/>
              </a:rPr>
              <a:t> HD 1920 x 1080 Pixel</a:t>
            </a:r>
          </a:p>
          <a:p>
            <a:pPr marL="285750" indent="-285750">
              <a:buFont typeface="Arial" panose="020B0604020202020204" pitchFamily="34" charset="0"/>
              <a:buChar char="•"/>
            </a:pPr>
            <a:r>
              <a:rPr lang="de-DE" sz="1400" dirty="0">
                <a:latin typeface="Arial" panose="020B0604020202020204" pitchFamily="34" charset="0"/>
                <a:cs typeface="Arial" panose="020B0604020202020204" pitchFamily="34" charset="0"/>
              </a:rPr>
              <a:t>Dynamic </a:t>
            </a:r>
            <a:r>
              <a:rPr lang="de-DE" sz="1400" dirty="0" err="1">
                <a:latin typeface="Arial" panose="020B0604020202020204" pitchFamily="34" charset="0"/>
                <a:cs typeface="Arial" panose="020B0604020202020204" pitchFamily="34" charset="0"/>
              </a:rPr>
              <a:t>range</a:t>
            </a:r>
            <a:r>
              <a:rPr lang="de-DE" sz="1400" dirty="0">
                <a:latin typeface="Arial" panose="020B0604020202020204" pitchFamily="34" charset="0"/>
                <a:cs typeface="Arial" panose="020B0604020202020204" pitchFamily="34" charset="0"/>
              </a:rPr>
              <a:t>			14+ </a:t>
            </a:r>
            <a:r>
              <a:rPr lang="de-DE" sz="1400" dirty="0" err="1">
                <a:latin typeface="Arial" panose="020B0604020202020204" pitchFamily="34" charset="0"/>
                <a:cs typeface="Arial" panose="020B0604020202020204" pitchFamily="34" charset="0"/>
              </a:rPr>
              <a:t>stops</a:t>
            </a:r>
            <a:endParaRPr lang="de-DE"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de-DE" sz="1400" dirty="0">
                <a:latin typeface="Arial" panose="020B0604020202020204" pitchFamily="34" charset="0"/>
                <a:cs typeface="Arial" panose="020B0604020202020204" pitchFamily="34" charset="0"/>
              </a:rPr>
              <a:t>Frame rate			60 Hz</a:t>
            </a:r>
          </a:p>
          <a:p>
            <a:pPr marL="285750" indent="-285750">
              <a:buFont typeface="Arial" panose="020B0604020202020204" pitchFamily="34" charset="0"/>
              <a:buChar char="•"/>
            </a:pPr>
            <a:r>
              <a:rPr lang="de-DE" sz="1400" dirty="0">
                <a:latin typeface="Arial" panose="020B0604020202020204" pitchFamily="34" charset="0"/>
                <a:cs typeface="Arial" panose="020B0604020202020204" pitchFamily="34" charset="0"/>
              </a:rPr>
              <a:t>Digital </a:t>
            </a:r>
            <a:r>
              <a:rPr lang="de-DE" sz="1400" dirty="0" err="1">
                <a:latin typeface="Arial" panose="020B0604020202020204" pitchFamily="34" charset="0"/>
                <a:cs typeface="Arial" panose="020B0604020202020204" pitchFamily="34" charset="0"/>
              </a:rPr>
              <a:t>video</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output</a:t>
            </a:r>
            <a:r>
              <a:rPr lang="de-DE" sz="1400" dirty="0">
                <a:latin typeface="Arial" panose="020B0604020202020204" pitchFamily="34" charset="0"/>
                <a:cs typeface="Arial" panose="020B0604020202020204" pitchFamily="34" charset="0"/>
              </a:rPr>
              <a:t>			Glass Fiber (DVI)</a:t>
            </a:r>
          </a:p>
          <a:p>
            <a:pPr marL="285750" indent="-285750">
              <a:buFont typeface="Arial" panose="020B0604020202020204" pitchFamily="34" charset="0"/>
              <a:buChar char="•"/>
            </a:pPr>
            <a:r>
              <a:rPr lang="de-DE" sz="1400" dirty="0">
                <a:latin typeface="Arial" panose="020B0604020202020204" pitchFamily="34" charset="0"/>
                <a:cs typeface="Arial" panose="020B0604020202020204" pitchFamily="34" charset="0"/>
              </a:rPr>
              <a:t>Video </a:t>
            </a:r>
            <a:r>
              <a:rPr lang="de-DE" sz="1400" dirty="0" err="1">
                <a:latin typeface="Arial" panose="020B0604020202020204" pitchFamily="34" charset="0"/>
                <a:cs typeface="Arial" panose="020B0604020202020204" pitchFamily="34" charset="0"/>
              </a:rPr>
              <a:t>recording</a:t>
            </a:r>
            <a:r>
              <a:rPr lang="de-DE" sz="1400" dirty="0">
                <a:latin typeface="Arial" panose="020B0604020202020204" pitchFamily="34" charset="0"/>
                <a:cs typeface="Arial" panose="020B0604020202020204" pitchFamily="34" charset="0"/>
              </a:rPr>
              <a:t> medium		2 x 2,5‘‘ – SSD</a:t>
            </a:r>
          </a:p>
          <a:p>
            <a:pPr marL="285750" indent="-285750">
              <a:buFont typeface="Arial" panose="020B0604020202020204" pitchFamily="34" charset="0"/>
              <a:buChar char="•"/>
            </a:pPr>
            <a:r>
              <a:rPr lang="de-DE" sz="1400" dirty="0" err="1">
                <a:latin typeface="Arial" panose="020B0604020202020204" pitchFamily="34" charset="0"/>
                <a:cs typeface="Arial" panose="020B0604020202020204" pitchFamily="34" charset="0"/>
              </a:rPr>
              <a:t>Capacity</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of</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video</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storage</a:t>
            </a:r>
            <a:r>
              <a:rPr lang="de-DE" sz="1400" dirty="0">
                <a:latin typeface="Arial" panose="020B0604020202020204" pitchFamily="34" charset="0"/>
                <a:cs typeface="Arial" panose="020B0604020202020204" pitchFamily="34" charset="0"/>
              </a:rPr>
              <a:t>		512 Gigabyte</a:t>
            </a:r>
          </a:p>
          <a:p>
            <a:pPr marL="285750" indent="-285750">
              <a:buFont typeface="Arial" panose="020B0604020202020204" pitchFamily="34" charset="0"/>
              <a:buChar char="•"/>
            </a:pPr>
            <a:r>
              <a:rPr lang="de-DE" sz="1400" dirty="0" smtClean="0">
                <a:latin typeface="Arial" panose="020B0604020202020204" pitchFamily="34" charset="0"/>
                <a:cs typeface="Arial" panose="020B0604020202020204" pitchFamily="34" charset="0"/>
              </a:rPr>
              <a:t>Video </a:t>
            </a:r>
            <a:r>
              <a:rPr lang="de-DE" sz="1400" dirty="0" err="1">
                <a:latin typeface="Arial" panose="020B0604020202020204" pitchFamily="34" charset="0"/>
                <a:cs typeface="Arial" panose="020B0604020202020204" pitchFamily="34" charset="0"/>
              </a:rPr>
              <a:t>recording</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format</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ProRes</a:t>
            </a:r>
            <a:r>
              <a:rPr lang="de-DE" sz="1400" dirty="0">
                <a:latin typeface="Arial" panose="020B0604020202020204" pitchFamily="34" charset="0"/>
                <a:cs typeface="Arial" panose="020B0604020202020204" pitchFamily="34" charset="0"/>
              </a:rPr>
              <a:t> 4:2:2 HQ / H.264</a:t>
            </a:r>
          </a:p>
          <a:p>
            <a:pPr marL="285750" indent="-285750">
              <a:buFont typeface="Arial" panose="020B0604020202020204" pitchFamily="34" charset="0"/>
              <a:buChar char="•"/>
            </a:pPr>
            <a:r>
              <a:rPr lang="de-DE" sz="1400" dirty="0">
                <a:latin typeface="Arial" panose="020B0604020202020204" pitchFamily="34" charset="0"/>
                <a:cs typeface="Arial" panose="020B0604020202020204" pitchFamily="34" charset="0"/>
              </a:rPr>
              <a:t>Recording </a:t>
            </a:r>
            <a:r>
              <a:rPr lang="de-DE" sz="1400" dirty="0" err="1">
                <a:latin typeface="Arial" panose="020B0604020202020204" pitchFamily="34" charset="0"/>
                <a:cs typeface="Arial" panose="020B0604020202020204" pitchFamily="34" charset="0"/>
              </a:rPr>
              <a:t>format</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single</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frames</a:t>
            </a:r>
            <a:r>
              <a:rPr lang="de-DE" sz="1400" dirty="0">
                <a:latin typeface="Arial" panose="020B0604020202020204" pitchFamily="34" charset="0"/>
                <a:cs typeface="Arial" panose="020B0604020202020204" pitchFamily="34" charset="0"/>
              </a:rPr>
              <a:t> 	TIFF 16 </a:t>
            </a:r>
            <a:r>
              <a:rPr lang="de-DE" sz="1400" dirty="0" err="1">
                <a:latin typeface="Arial" panose="020B0604020202020204" pitchFamily="34" charset="0"/>
                <a:cs typeface="Arial" panose="020B0604020202020204" pitchFamily="34" charset="0"/>
              </a:rPr>
              <a:t>bit</a:t>
            </a:r>
            <a:endParaRPr lang="de-DE"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de-DE" sz="1400" dirty="0">
                <a:latin typeface="Arial" panose="020B0604020202020204" pitchFamily="34" charset="0"/>
                <a:cs typeface="Arial" panose="020B0604020202020204" pitchFamily="34" charset="0"/>
              </a:rPr>
              <a:t>Monitor				24‘‘ LCD 3D </a:t>
            </a:r>
            <a:r>
              <a:rPr lang="de-DE" sz="1400" dirty="0" err="1">
                <a:latin typeface="Arial" panose="020B0604020202020204" pitchFamily="34" charset="0"/>
                <a:cs typeface="Arial" panose="020B0604020202020204" pitchFamily="34" charset="0"/>
              </a:rPr>
              <a:t>monitor</a:t>
            </a:r>
            <a:r>
              <a:rPr lang="de-DE" sz="1400" dirty="0">
                <a:latin typeface="Arial" panose="020B0604020202020204" pitchFamily="34" charset="0"/>
                <a:cs typeface="Arial" panose="020B0604020202020204" pitchFamily="34" charset="0"/>
              </a:rPr>
              <a:t> 1920 x 1080 Pixel</a:t>
            </a:r>
          </a:p>
          <a:p>
            <a:pPr marL="285750" indent="-285750">
              <a:buFont typeface="Arial" panose="020B0604020202020204" pitchFamily="34" charset="0"/>
              <a:buChar char="•"/>
            </a:pPr>
            <a:r>
              <a:rPr lang="de-DE" sz="1400" dirty="0">
                <a:latin typeface="Arial" panose="020B0604020202020204" pitchFamily="34" charset="0"/>
                <a:cs typeface="Arial" panose="020B0604020202020204" pitchFamily="34" charset="0"/>
              </a:rPr>
              <a:t>HD </a:t>
            </a:r>
            <a:r>
              <a:rPr lang="de-DE" sz="1400" dirty="0" err="1">
                <a:latin typeface="Arial" panose="020B0604020202020204" pitchFamily="34" charset="0"/>
                <a:cs typeface="Arial" panose="020B0604020202020204" pitchFamily="34" charset="0"/>
              </a:rPr>
              <a:t>binoculars</a:t>
            </a:r>
            <a:r>
              <a:rPr lang="de-DE" sz="1400" dirty="0">
                <a:latin typeface="Arial" panose="020B0604020202020204" pitchFamily="34" charset="0"/>
                <a:cs typeface="Arial" panose="020B0604020202020204" pitchFamily="34" charset="0"/>
              </a:rPr>
              <a:t>			OLED </a:t>
            </a:r>
            <a:r>
              <a:rPr lang="de-DE" sz="1400" dirty="0" err="1">
                <a:latin typeface="Arial" panose="020B0604020202020204" pitchFamily="34" charset="0"/>
                <a:cs typeface="Arial" panose="020B0604020202020204" pitchFamily="34" charset="0"/>
              </a:rPr>
              <a:t>displays</a:t>
            </a:r>
            <a:r>
              <a:rPr lang="de-DE" sz="1400" dirty="0">
                <a:latin typeface="Arial" panose="020B0604020202020204" pitchFamily="34" charset="0"/>
                <a:cs typeface="Arial" panose="020B0604020202020204" pitchFamily="34" charset="0"/>
              </a:rPr>
              <a:t> 1920 x 1080 Pixel</a:t>
            </a:r>
          </a:p>
        </p:txBody>
      </p:sp>
      <p:pic>
        <p:nvPicPr>
          <p:cNvPr id="4" name="Grafik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2440" y="352437"/>
            <a:ext cx="4811274" cy="750348"/>
          </a:xfrm>
          <a:prstGeom prst="rect">
            <a:avLst/>
          </a:prstGeom>
        </p:spPr>
      </p:pic>
      <p:sp>
        <p:nvSpPr>
          <p:cNvPr id="9" name="Rechteck 8"/>
          <p:cNvSpPr/>
          <p:nvPr/>
        </p:nvSpPr>
        <p:spPr>
          <a:xfrm>
            <a:off x="137399" y="6177596"/>
            <a:ext cx="7106239" cy="369332"/>
          </a:xfrm>
          <a:prstGeom prst="rect">
            <a:avLst/>
          </a:prstGeom>
        </p:spPr>
        <p:txBody>
          <a:bodyPr wrap="square">
            <a:spAutoFit/>
          </a:bodyPr>
          <a:lstStyle/>
          <a:p>
            <a:r>
              <a:rPr lang="en-US" sz="900" dirty="0"/>
              <a:t>Technical data subject to change without further notice. Data refer to ARRISCOPE 1.0. Mai 19, 2017 © ARRI Medical/2017 </a:t>
            </a:r>
          </a:p>
          <a:p>
            <a:r>
              <a:rPr lang="de-DE" sz="900" dirty="0"/>
              <a:t>Arnold &amp; Richter </a:t>
            </a:r>
            <a:r>
              <a:rPr lang="de-DE" sz="900" dirty="0" err="1"/>
              <a:t>Cine</a:t>
            </a:r>
            <a:r>
              <a:rPr lang="de-DE" sz="900" dirty="0"/>
              <a:t> Technik GmbH &amp; Co. Betriebs KG · </a:t>
            </a:r>
            <a:r>
              <a:rPr lang="de-DE" sz="900" dirty="0" err="1"/>
              <a:t>Türkenstrasse</a:t>
            </a:r>
            <a:r>
              <a:rPr lang="de-DE" sz="900" dirty="0"/>
              <a:t> 89 · 80799 </a:t>
            </a:r>
            <a:r>
              <a:rPr lang="de-DE" sz="900" dirty="0" err="1"/>
              <a:t>Munich</a:t>
            </a:r>
            <a:r>
              <a:rPr lang="de-DE" sz="900" dirty="0"/>
              <a:t> · Tel +49 89 3809-0 · www.arrimedical.com</a:t>
            </a:r>
            <a:endParaRPr lang="en-US" sz="900" dirty="0"/>
          </a:p>
        </p:txBody>
      </p:sp>
    </p:spTree>
    <p:extLst>
      <p:ext uri="{BB962C8B-B14F-4D97-AF65-F5344CB8AC3E}">
        <p14:creationId xmlns:p14="http://schemas.microsoft.com/office/powerpoint/2010/main" val="100146373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sp>
        <p:nvSpPr>
          <p:cNvPr id="5" name="Inhaltsplatzhalter 2"/>
          <p:cNvSpPr>
            <a:spLocks noGrp="1"/>
          </p:cNvSpPr>
          <p:nvPr>
            <p:ph sz="quarter" idx="10"/>
          </p:nvPr>
        </p:nvSpPr>
        <p:spPr/>
        <p:txBody>
          <a:bodyPr>
            <a:normAutofit/>
          </a:bodyPr>
          <a:lstStyle/>
          <a:p>
            <a:pPr marL="0" indent="0">
              <a:buNone/>
            </a:pPr>
            <a:r>
              <a:rPr lang="de-DE" sz="1500" b="1" dirty="0">
                <a:latin typeface="Arial" panose="020B0604020202020204" pitchFamily="34" charset="0"/>
                <a:cs typeface="Arial" panose="020B0604020202020204" pitchFamily="34" charset="0"/>
              </a:rPr>
              <a:t>OPTICAL CHARACTERISTICS</a:t>
            </a:r>
          </a:p>
          <a:p>
            <a:pPr marL="0" indent="0">
              <a:buNone/>
            </a:pPr>
            <a:endParaRPr lang="de-DE" sz="1500" b="1" dirty="0">
              <a:latin typeface="Arial" panose="020B0604020202020204" pitchFamily="34" charset="0"/>
              <a:cs typeface="Arial" panose="020B0604020202020204" pitchFamily="34" charset="0"/>
            </a:endParaRPr>
          </a:p>
          <a:p>
            <a:pPr marL="0" indent="0">
              <a:buNone/>
            </a:pPr>
            <a:r>
              <a:rPr lang="de-DE" sz="1500" dirty="0" err="1">
                <a:latin typeface="Arial" panose="020B0604020202020204" pitchFamily="34" charset="0"/>
                <a:cs typeface="Arial" panose="020B0604020202020204" pitchFamily="34" charset="0"/>
              </a:rPr>
              <a:t>Specification</a:t>
            </a:r>
            <a:r>
              <a:rPr lang="de-DE" sz="1500" dirty="0">
                <a:latin typeface="Arial" panose="020B0604020202020204" pitchFamily="34" charset="0"/>
                <a:cs typeface="Arial" panose="020B0604020202020204" pitchFamily="34" charset="0"/>
              </a:rPr>
              <a:t> </a:t>
            </a:r>
            <a:r>
              <a:rPr lang="de-DE" sz="1500" dirty="0" err="1">
                <a:latin typeface="Arial" panose="020B0604020202020204" pitchFamily="34" charset="0"/>
                <a:cs typeface="Arial" panose="020B0604020202020204" pitchFamily="34" charset="0"/>
              </a:rPr>
              <a:t>of</a:t>
            </a:r>
            <a:r>
              <a:rPr lang="de-DE" sz="1500" dirty="0">
                <a:latin typeface="Arial" panose="020B0604020202020204" pitchFamily="34" charset="0"/>
                <a:cs typeface="Arial" panose="020B0604020202020204" pitchFamily="34" charset="0"/>
              </a:rPr>
              <a:t> Video Systems</a:t>
            </a:r>
          </a:p>
          <a:p>
            <a:r>
              <a:rPr lang="de-DE" sz="1500" dirty="0">
                <a:latin typeface="Arial" panose="020B0604020202020204" pitchFamily="34" charset="0"/>
                <a:cs typeface="Arial" panose="020B0604020202020204" pitchFamily="34" charset="0"/>
              </a:rPr>
              <a:t>Working </a:t>
            </a:r>
            <a:r>
              <a:rPr lang="de-DE" sz="1500" dirty="0" err="1">
                <a:latin typeface="Arial" panose="020B0604020202020204" pitchFamily="34" charset="0"/>
                <a:cs typeface="Arial" panose="020B0604020202020204" pitchFamily="34" charset="0"/>
              </a:rPr>
              <a:t>distance</a:t>
            </a:r>
            <a:r>
              <a:rPr lang="de-DE" sz="1500" dirty="0">
                <a:latin typeface="Arial" panose="020B0604020202020204" pitchFamily="34" charset="0"/>
                <a:cs typeface="Arial" panose="020B0604020202020204" pitchFamily="34" charset="0"/>
              </a:rPr>
              <a:t>				250mm</a:t>
            </a:r>
          </a:p>
          <a:p>
            <a:r>
              <a:rPr lang="de-DE" sz="1500" dirty="0">
                <a:latin typeface="Arial" panose="020B0604020202020204" pitchFamily="34" charset="0"/>
                <a:cs typeface="Arial" panose="020B0604020202020204" pitchFamily="34" charset="0"/>
              </a:rPr>
              <a:t>Max. </a:t>
            </a:r>
            <a:r>
              <a:rPr lang="de-DE" sz="1500" dirty="0" err="1">
                <a:latin typeface="Arial" panose="020B0604020202020204" pitchFamily="34" charset="0"/>
                <a:cs typeface="Arial" panose="020B0604020202020204" pitchFamily="34" charset="0"/>
              </a:rPr>
              <a:t>visual</a:t>
            </a:r>
            <a:r>
              <a:rPr lang="de-DE" sz="1500" dirty="0">
                <a:latin typeface="Arial" panose="020B0604020202020204" pitchFamily="34" charset="0"/>
                <a:cs typeface="Arial" panose="020B0604020202020204" pitchFamily="34" charset="0"/>
              </a:rPr>
              <a:t> </a:t>
            </a:r>
            <a:r>
              <a:rPr lang="de-DE" sz="1500" dirty="0" err="1">
                <a:latin typeface="Arial" panose="020B0604020202020204" pitchFamily="34" charset="0"/>
                <a:cs typeface="Arial" panose="020B0604020202020204" pitchFamily="34" charset="0"/>
              </a:rPr>
              <a:t>field</a:t>
            </a:r>
            <a:r>
              <a:rPr lang="de-DE" sz="1500" dirty="0">
                <a:latin typeface="Arial" panose="020B0604020202020204" pitchFamily="34" charset="0"/>
                <a:cs typeface="Arial" panose="020B0604020202020204" pitchFamily="34" charset="0"/>
              </a:rPr>
              <a:t> at 250mm </a:t>
            </a:r>
            <a:r>
              <a:rPr lang="de-DE" sz="1500" dirty="0" err="1">
                <a:latin typeface="Arial" panose="020B0604020202020204" pitchFamily="34" charset="0"/>
                <a:cs typeface="Arial" panose="020B0604020202020204" pitchFamily="34" charset="0"/>
              </a:rPr>
              <a:t>working</a:t>
            </a:r>
            <a:r>
              <a:rPr lang="de-DE" sz="1500" dirty="0">
                <a:latin typeface="Arial" panose="020B0604020202020204" pitchFamily="34" charset="0"/>
                <a:cs typeface="Arial" panose="020B0604020202020204" pitchFamily="34" charset="0"/>
              </a:rPr>
              <a:t> </a:t>
            </a:r>
            <a:r>
              <a:rPr lang="de-DE" sz="1500" dirty="0" err="1">
                <a:latin typeface="Arial" panose="020B0604020202020204" pitchFamily="34" charset="0"/>
                <a:cs typeface="Arial" panose="020B0604020202020204" pitchFamily="34" charset="0"/>
              </a:rPr>
              <a:t>distance</a:t>
            </a:r>
            <a:r>
              <a:rPr lang="de-DE" sz="1500" dirty="0">
                <a:latin typeface="Arial" panose="020B0604020202020204" pitchFamily="34" charset="0"/>
                <a:cs typeface="Arial" panose="020B0604020202020204" pitchFamily="34" charset="0"/>
              </a:rPr>
              <a:t> 	90 mm x 50 mm</a:t>
            </a:r>
          </a:p>
          <a:p>
            <a:r>
              <a:rPr lang="de-DE" sz="1500" dirty="0">
                <a:latin typeface="Arial" panose="020B0604020202020204" pitchFamily="34" charset="0"/>
                <a:cs typeface="Arial" panose="020B0604020202020204" pitchFamily="34" charset="0"/>
              </a:rPr>
              <a:t>Min. </a:t>
            </a:r>
            <a:r>
              <a:rPr lang="de-DE" sz="1500" dirty="0" err="1">
                <a:latin typeface="Arial" panose="020B0604020202020204" pitchFamily="34" charset="0"/>
                <a:cs typeface="Arial" panose="020B0604020202020204" pitchFamily="34" charset="0"/>
              </a:rPr>
              <a:t>visual</a:t>
            </a:r>
            <a:r>
              <a:rPr lang="de-DE" sz="1500" dirty="0">
                <a:latin typeface="Arial" panose="020B0604020202020204" pitchFamily="34" charset="0"/>
                <a:cs typeface="Arial" panose="020B0604020202020204" pitchFamily="34" charset="0"/>
              </a:rPr>
              <a:t> </a:t>
            </a:r>
            <a:r>
              <a:rPr lang="de-DE" sz="1500" dirty="0" err="1">
                <a:latin typeface="Arial" panose="020B0604020202020204" pitchFamily="34" charset="0"/>
                <a:cs typeface="Arial" panose="020B0604020202020204" pitchFamily="34" charset="0"/>
              </a:rPr>
              <a:t>field</a:t>
            </a:r>
            <a:r>
              <a:rPr lang="de-DE" sz="1500" dirty="0">
                <a:latin typeface="Arial" panose="020B0604020202020204" pitchFamily="34" charset="0"/>
                <a:cs typeface="Arial" panose="020B0604020202020204" pitchFamily="34" charset="0"/>
              </a:rPr>
              <a:t> at 250mm </a:t>
            </a:r>
            <a:r>
              <a:rPr lang="de-DE" sz="1500" dirty="0" err="1">
                <a:latin typeface="Arial" panose="020B0604020202020204" pitchFamily="34" charset="0"/>
                <a:cs typeface="Arial" panose="020B0604020202020204" pitchFamily="34" charset="0"/>
              </a:rPr>
              <a:t>working</a:t>
            </a:r>
            <a:r>
              <a:rPr lang="de-DE" sz="1500" dirty="0">
                <a:latin typeface="Arial" panose="020B0604020202020204" pitchFamily="34" charset="0"/>
                <a:cs typeface="Arial" panose="020B0604020202020204" pitchFamily="34" charset="0"/>
              </a:rPr>
              <a:t> </a:t>
            </a:r>
            <a:r>
              <a:rPr lang="de-DE" sz="1500" dirty="0" err="1">
                <a:latin typeface="Arial" panose="020B0604020202020204" pitchFamily="34" charset="0"/>
                <a:cs typeface="Arial" panose="020B0604020202020204" pitchFamily="34" charset="0"/>
              </a:rPr>
              <a:t>distance</a:t>
            </a:r>
            <a:r>
              <a:rPr lang="de-DE" sz="1500" dirty="0">
                <a:latin typeface="Arial" panose="020B0604020202020204" pitchFamily="34" charset="0"/>
                <a:cs typeface="Arial" panose="020B0604020202020204" pitchFamily="34" charset="0"/>
              </a:rPr>
              <a:t>	16 mm x 9 mm</a:t>
            </a:r>
          </a:p>
          <a:p>
            <a:r>
              <a:rPr lang="de-DE" sz="1500" dirty="0">
                <a:latin typeface="Arial" panose="020B0604020202020204" pitchFamily="34" charset="0"/>
                <a:cs typeface="Arial" panose="020B0604020202020204" pitchFamily="34" charset="0"/>
              </a:rPr>
              <a:t>Illumination				High-performance LED </a:t>
            </a:r>
            <a:r>
              <a:rPr lang="de-DE" sz="1500" dirty="0" err="1">
                <a:latin typeface="Arial" panose="020B0604020202020204" pitchFamily="34" charset="0"/>
                <a:cs typeface="Arial" panose="020B0604020202020204" pitchFamily="34" charset="0"/>
              </a:rPr>
              <a:t>cold</a:t>
            </a:r>
            <a:r>
              <a:rPr lang="de-DE" sz="1500" dirty="0">
                <a:latin typeface="Arial" panose="020B0604020202020204" pitchFamily="34" charset="0"/>
                <a:cs typeface="Arial" panose="020B0604020202020204" pitchFamily="34" charset="0"/>
              </a:rPr>
              <a:t> light </a:t>
            </a:r>
            <a:r>
              <a:rPr lang="de-DE" sz="1500" dirty="0" err="1">
                <a:latin typeface="Arial" panose="020B0604020202020204" pitchFamily="34" charset="0"/>
                <a:cs typeface="Arial" panose="020B0604020202020204" pitchFamily="34" charset="0"/>
              </a:rPr>
              <a:t>source</a:t>
            </a:r>
            <a:r>
              <a:rPr lang="de-DE" sz="1500" dirty="0">
                <a:latin typeface="Arial" panose="020B0604020202020204" pitchFamily="34" charset="0"/>
                <a:cs typeface="Arial" panose="020B0604020202020204" pitchFamily="34" charset="0"/>
              </a:rPr>
              <a:t> 						(</a:t>
            </a:r>
            <a:r>
              <a:rPr lang="de-DE" sz="1500" dirty="0" err="1">
                <a:latin typeface="Arial" panose="020B0604020202020204" pitchFamily="34" charset="0"/>
                <a:cs typeface="Arial" panose="020B0604020202020204" pitchFamily="34" charset="0"/>
              </a:rPr>
              <a:t>without</a:t>
            </a:r>
            <a:r>
              <a:rPr lang="de-DE" sz="1500" dirty="0">
                <a:latin typeface="Arial" panose="020B0604020202020204" pitchFamily="34" charset="0"/>
                <a:cs typeface="Arial" panose="020B0604020202020204" pitchFamily="34" charset="0"/>
              </a:rPr>
              <a:t> IR/UV), Multi </a:t>
            </a:r>
            <a:r>
              <a:rPr lang="de-DE" sz="1500" dirty="0" err="1" smtClean="0">
                <a:latin typeface="Arial" panose="020B0604020202020204" pitchFamily="34" charset="0"/>
                <a:cs typeface="Arial" panose="020B0604020202020204" pitchFamily="34" charset="0"/>
              </a:rPr>
              <a:t>spectral</a:t>
            </a:r>
            <a:r>
              <a:rPr lang="de-DE" sz="1500" dirty="0" smtClean="0">
                <a:latin typeface="Arial" panose="020B0604020202020204" pitchFamily="34" charset="0"/>
                <a:cs typeface="Arial" panose="020B0604020202020204" pitchFamily="34" charset="0"/>
              </a:rPr>
              <a:t>, 4 </a:t>
            </a:r>
            <a:r>
              <a:rPr lang="de-DE" sz="1500" dirty="0" err="1" smtClean="0">
                <a:latin typeface="Arial" panose="020B0604020202020204" pitchFamily="34" charset="0"/>
                <a:cs typeface="Arial" panose="020B0604020202020204" pitchFamily="34" charset="0"/>
              </a:rPr>
              <a:t>channels</a:t>
            </a:r>
            <a:r>
              <a:rPr lang="de-DE" sz="1500" dirty="0">
                <a:latin typeface="Arial" panose="020B0604020202020204" pitchFamily="34" charset="0"/>
                <a:cs typeface="Arial" panose="020B0604020202020204" pitchFamily="34" charset="0"/>
              </a:rPr>
              <a:t>	</a:t>
            </a:r>
          </a:p>
          <a:p>
            <a:r>
              <a:rPr lang="de-DE" sz="1500" dirty="0">
                <a:latin typeface="Arial" panose="020B0604020202020204" pitchFamily="34" charset="0"/>
                <a:cs typeface="Arial" panose="020B0604020202020204" pitchFamily="34" charset="0"/>
              </a:rPr>
              <a:t>Stereo </a:t>
            </a:r>
            <a:r>
              <a:rPr lang="de-DE" sz="1500" dirty="0" err="1">
                <a:latin typeface="Arial" panose="020B0604020202020204" pitchFamily="34" charset="0"/>
                <a:cs typeface="Arial" panose="020B0604020202020204" pitchFamily="34" charset="0"/>
              </a:rPr>
              <a:t>base</a:t>
            </a:r>
            <a:r>
              <a:rPr lang="de-DE" sz="1500" dirty="0">
                <a:latin typeface="Arial" panose="020B0604020202020204" pitchFamily="34" charset="0"/>
                <a:cs typeface="Arial" panose="020B0604020202020204" pitchFamily="34" charset="0"/>
              </a:rPr>
              <a:t>				21 mm</a:t>
            </a:r>
          </a:p>
          <a:p>
            <a:r>
              <a:rPr lang="de-DE" sz="1500" dirty="0">
                <a:latin typeface="Arial" panose="020B0604020202020204" pitchFamily="34" charset="0"/>
                <a:cs typeface="Arial" panose="020B0604020202020204" pitchFamily="34" charset="0"/>
              </a:rPr>
              <a:t>Zoom </a:t>
            </a:r>
            <a:r>
              <a:rPr lang="de-DE" sz="1500" dirty="0" err="1">
                <a:latin typeface="Arial" panose="020B0604020202020204" pitchFamily="34" charset="0"/>
                <a:cs typeface="Arial" panose="020B0604020202020204" pitchFamily="34" charset="0"/>
              </a:rPr>
              <a:t>factor</a:t>
            </a:r>
            <a:r>
              <a:rPr lang="de-DE" sz="1500" dirty="0">
                <a:latin typeface="Arial" panose="020B0604020202020204" pitchFamily="34" charset="0"/>
                <a:cs typeface="Arial" panose="020B0604020202020204" pitchFamily="34" charset="0"/>
              </a:rPr>
              <a:t>				6 x</a:t>
            </a:r>
          </a:p>
          <a:p>
            <a:r>
              <a:rPr lang="de-DE" sz="1500" dirty="0" err="1">
                <a:latin typeface="Arial" panose="020B0604020202020204" pitchFamily="34" charset="0"/>
                <a:cs typeface="Arial" panose="020B0604020202020204" pitchFamily="34" charset="0"/>
              </a:rPr>
              <a:t>Binocular</a:t>
            </a:r>
            <a:r>
              <a:rPr lang="de-DE" sz="1500" dirty="0">
                <a:latin typeface="Arial" panose="020B0604020202020204" pitchFamily="34" charset="0"/>
                <a:cs typeface="Arial" panose="020B0604020202020204" pitchFamily="34" charset="0"/>
              </a:rPr>
              <a:t> </a:t>
            </a:r>
            <a:r>
              <a:rPr lang="de-DE" sz="1500" dirty="0" err="1">
                <a:latin typeface="Arial" panose="020B0604020202020204" pitchFamily="34" charset="0"/>
                <a:cs typeface="Arial" panose="020B0604020202020204" pitchFamily="34" charset="0"/>
              </a:rPr>
              <a:t>inclination</a:t>
            </a:r>
            <a:r>
              <a:rPr lang="de-DE" sz="1500" dirty="0">
                <a:latin typeface="Arial" panose="020B0604020202020204" pitchFamily="34" charset="0"/>
                <a:cs typeface="Arial" panose="020B0604020202020204" pitchFamily="34" charset="0"/>
              </a:rPr>
              <a:t> angle			-50° </a:t>
            </a:r>
            <a:r>
              <a:rPr lang="de-DE" sz="1500" dirty="0" err="1">
                <a:latin typeface="Arial" panose="020B0604020202020204" pitchFamily="34" charset="0"/>
                <a:cs typeface="Arial" panose="020B0604020202020204" pitchFamily="34" charset="0"/>
              </a:rPr>
              <a:t>to</a:t>
            </a:r>
            <a:r>
              <a:rPr lang="de-DE" sz="1500" dirty="0">
                <a:latin typeface="Arial" panose="020B0604020202020204" pitchFamily="34" charset="0"/>
                <a:cs typeface="Arial" panose="020B0604020202020204" pitchFamily="34" charset="0"/>
              </a:rPr>
              <a:t> +90°</a:t>
            </a:r>
          </a:p>
          <a:p>
            <a:r>
              <a:rPr lang="de-DE" sz="1500" dirty="0">
                <a:latin typeface="Arial" panose="020B0604020202020204" pitchFamily="34" charset="0"/>
                <a:cs typeface="Arial" panose="020B0604020202020204" pitchFamily="34" charset="0"/>
              </a:rPr>
              <a:t>Diopter </a:t>
            </a:r>
            <a:r>
              <a:rPr lang="de-DE" sz="1500" dirty="0" err="1">
                <a:latin typeface="Arial" panose="020B0604020202020204" pitchFamily="34" charset="0"/>
                <a:cs typeface="Arial" panose="020B0604020202020204" pitchFamily="34" charset="0"/>
              </a:rPr>
              <a:t>adjustment</a:t>
            </a:r>
            <a:r>
              <a:rPr lang="de-DE" sz="1500" dirty="0">
                <a:latin typeface="Arial" panose="020B0604020202020204" pitchFamily="34" charset="0"/>
                <a:cs typeface="Arial" panose="020B0604020202020204" pitchFamily="34" charset="0"/>
              </a:rPr>
              <a:t>				+/- 5D</a:t>
            </a:r>
          </a:p>
          <a:p>
            <a:pPr marL="3657600" lvl="8" indent="0">
              <a:buNone/>
            </a:pPr>
            <a:endParaRPr lang="de-DE" sz="2000" dirty="0">
              <a:latin typeface="Arial" panose="020B0604020202020204" pitchFamily="34" charset="0"/>
              <a:cs typeface="Arial" panose="020B0604020202020204" pitchFamily="34" charset="0"/>
            </a:endParaRPr>
          </a:p>
          <a:p>
            <a:pPr marL="3657600" lvl="8" indent="0">
              <a:buNone/>
            </a:pPr>
            <a:endParaRPr lang="de-DE" sz="2000" dirty="0">
              <a:latin typeface="Arial" panose="020B0604020202020204" pitchFamily="34" charset="0"/>
              <a:cs typeface="Arial" panose="020B0604020202020204" pitchFamily="34" charset="0"/>
            </a:endParaRPr>
          </a:p>
          <a:p>
            <a:pPr marL="3657600" lvl="8" indent="0">
              <a:buNone/>
            </a:pPr>
            <a:endParaRPr lang="de-DE" sz="2000" dirty="0">
              <a:latin typeface="Arial" panose="020B0604020202020204" pitchFamily="34" charset="0"/>
              <a:cs typeface="Arial" panose="020B0604020202020204" pitchFamily="34" charset="0"/>
            </a:endParaRPr>
          </a:p>
          <a:p>
            <a:pPr marL="3657600" lvl="8" indent="0">
              <a:buNone/>
            </a:pPr>
            <a:endParaRPr lang="de-DE" sz="2000" dirty="0">
              <a:latin typeface="Arial" panose="020B0604020202020204" pitchFamily="34" charset="0"/>
              <a:cs typeface="Arial" panose="020B0604020202020204" pitchFamily="34" charset="0"/>
            </a:endParaRPr>
          </a:p>
          <a:p>
            <a:pPr marL="3657600" lvl="8" indent="0">
              <a:buNone/>
            </a:pPr>
            <a:endParaRPr lang="de-DE" sz="2000" dirty="0">
              <a:latin typeface="Arial" panose="020B0604020202020204" pitchFamily="34" charset="0"/>
              <a:cs typeface="Arial" panose="020B0604020202020204" pitchFamily="34" charset="0"/>
            </a:endParaRPr>
          </a:p>
          <a:p>
            <a:pPr marL="3657600" lvl="8" indent="0">
              <a:buNone/>
            </a:pPr>
            <a:endParaRPr lang="de-DE" sz="2000" dirty="0">
              <a:latin typeface="Arial" panose="020B0604020202020204" pitchFamily="34" charset="0"/>
              <a:cs typeface="Arial" panose="020B0604020202020204" pitchFamily="34" charset="0"/>
            </a:endParaRPr>
          </a:p>
          <a:p>
            <a:pPr marL="3657600" lvl="8" indent="0">
              <a:buNone/>
            </a:pPr>
            <a:endParaRPr lang="de-DE" sz="2000" dirty="0">
              <a:latin typeface="Arial" panose="020B0604020202020204" pitchFamily="34" charset="0"/>
              <a:cs typeface="Arial" panose="020B0604020202020204" pitchFamily="34" charset="0"/>
            </a:endParaRPr>
          </a:p>
          <a:p>
            <a:pPr marL="3657600" lvl="8" indent="0">
              <a:buNone/>
            </a:pPr>
            <a:endParaRPr lang="de-DE" sz="2000" dirty="0">
              <a:latin typeface="Arial" panose="020B0604020202020204" pitchFamily="34" charset="0"/>
              <a:cs typeface="Arial" panose="020B0604020202020204" pitchFamily="34" charset="0"/>
            </a:endParaRPr>
          </a:p>
          <a:p>
            <a:pPr marL="3657600" lvl="8" indent="0">
              <a:buNone/>
            </a:pPr>
            <a:endParaRPr lang="de-DE" sz="2000" dirty="0">
              <a:latin typeface="Arial" panose="020B0604020202020204" pitchFamily="34" charset="0"/>
              <a:cs typeface="Arial" panose="020B0604020202020204" pitchFamily="34" charset="0"/>
            </a:endParaRPr>
          </a:p>
          <a:p>
            <a:pPr marL="3657600" lvl="8" indent="0">
              <a:buNone/>
            </a:pPr>
            <a:endParaRPr lang="de-DE" sz="2000" dirty="0">
              <a:latin typeface="Arial" panose="020B0604020202020204" pitchFamily="34" charset="0"/>
              <a:cs typeface="Arial" panose="020B0604020202020204" pitchFamily="34" charset="0"/>
            </a:endParaRPr>
          </a:p>
          <a:p>
            <a:pPr marL="3657600" lvl="8" indent="0">
              <a:buNone/>
            </a:pPr>
            <a:endParaRPr lang="de-DE" sz="2000" dirty="0">
              <a:latin typeface="Arial" panose="020B0604020202020204" pitchFamily="34" charset="0"/>
              <a:cs typeface="Arial" panose="020B0604020202020204" pitchFamily="34" charset="0"/>
            </a:endParaRPr>
          </a:p>
          <a:p>
            <a:pPr marL="3657600" lvl="8" indent="0">
              <a:buNone/>
            </a:pPr>
            <a:endParaRPr lang="de-DE" sz="2000" dirty="0">
              <a:latin typeface="Arial" panose="020B0604020202020204" pitchFamily="34" charset="0"/>
              <a:cs typeface="Arial" panose="020B0604020202020204" pitchFamily="34" charset="0"/>
            </a:endParaRPr>
          </a:p>
          <a:p>
            <a:endParaRPr lang="de-DE" dirty="0"/>
          </a:p>
        </p:txBody>
      </p:sp>
      <p:pic>
        <p:nvPicPr>
          <p:cNvPr id="6" name="Grafik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2440" y="352437"/>
            <a:ext cx="4811274" cy="750348"/>
          </a:xfrm>
          <a:prstGeom prst="rect">
            <a:avLst/>
          </a:prstGeom>
        </p:spPr>
      </p:pic>
      <p:sp>
        <p:nvSpPr>
          <p:cNvPr id="7" name="Rechteck 6"/>
          <p:cNvSpPr/>
          <p:nvPr/>
        </p:nvSpPr>
        <p:spPr>
          <a:xfrm>
            <a:off x="137399" y="6177596"/>
            <a:ext cx="7106239" cy="369332"/>
          </a:xfrm>
          <a:prstGeom prst="rect">
            <a:avLst/>
          </a:prstGeom>
        </p:spPr>
        <p:txBody>
          <a:bodyPr wrap="square">
            <a:spAutoFit/>
          </a:bodyPr>
          <a:lstStyle/>
          <a:p>
            <a:r>
              <a:rPr lang="en-US" sz="900" dirty="0"/>
              <a:t>Technical data subject to change without further notice. Data refer to ARRISCOPE 1.0. Mai 19, 2017 © ARRI Medical/2017 </a:t>
            </a:r>
          </a:p>
          <a:p>
            <a:r>
              <a:rPr lang="de-DE" sz="900" dirty="0"/>
              <a:t>Arnold &amp; Richter </a:t>
            </a:r>
            <a:r>
              <a:rPr lang="de-DE" sz="900" dirty="0" err="1"/>
              <a:t>Cine</a:t>
            </a:r>
            <a:r>
              <a:rPr lang="de-DE" sz="900" dirty="0"/>
              <a:t> Technik GmbH &amp; Co. Betriebs KG · </a:t>
            </a:r>
            <a:r>
              <a:rPr lang="de-DE" sz="900" dirty="0" err="1"/>
              <a:t>Türkenstrasse</a:t>
            </a:r>
            <a:r>
              <a:rPr lang="de-DE" sz="900" dirty="0"/>
              <a:t> 89 · 80799 </a:t>
            </a:r>
            <a:r>
              <a:rPr lang="de-DE" sz="900" dirty="0" err="1"/>
              <a:t>Munich</a:t>
            </a:r>
            <a:r>
              <a:rPr lang="de-DE" sz="900" dirty="0"/>
              <a:t> · Tel +49 89 3809-0 · www.arrimedical.com</a:t>
            </a:r>
            <a:endParaRPr lang="en-US" sz="900" dirty="0"/>
          </a:p>
        </p:txBody>
      </p:sp>
    </p:spTree>
    <p:extLst>
      <p:ext uri="{BB962C8B-B14F-4D97-AF65-F5344CB8AC3E}">
        <p14:creationId xmlns:p14="http://schemas.microsoft.com/office/powerpoint/2010/main" val="68330522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2"/>
          <p:cNvSpPr>
            <a:spLocks noGrp="1"/>
          </p:cNvSpPr>
          <p:nvPr>
            <p:ph type="title"/>
          </p:nvPr>
        </p:nvSpPr>
        <p:spPr/>
        <p:txBody>
          <a:bodyPr>
            <a:normAutofit fontScale="90000"/>
          </a:bodyPr>
          <a:lstStyle/>
          <a:p>
            <a:pPr marL="0" indent="0">
              <a:buNone/>
            </a:pPr>
            <a:endParaRPr lang="de-DE" sz="2000" b="1" dirty="0">
              <a:latin typeface="Arial" panose="020B0604020202020204" pitchFamily="34" charset="0"/>
              <a:cs typeface="Arial" panose="020B0604020202020204" pitchFamily="34" charset="0"/>
            </a:endParaRPr>
          </a:p>
          <a:p>
            <a:pPr marL="0" indent="0">
              <a:buNone/>
            </a:pPr>
            <a:r>
              <a:rPr lang="de-DE" sz="2000" b="1" dirty="0">
                <a:latin typeface="Arial" panose="020B0604020202020204" pitchFamily="34" charset="0"/>
                <a:cs typeface="Arial" panose="020B0604020202020204" pitchFamily="34" charset="0"/>
              </a:rPr>
              <a:t>OPTICAL CHARACTERISTICS</a:t>
            </a:r>
          </a:p>
          <a:p>
            <a:pPr marL="0" indent="0">
              <a:buNone/>
            </a:pPr>
            <a:r>
              <a:rPr lang="de-DE" sz="2000" dirty="0" err="1">
                <a:latin typeface="Arial" panose="020B0604020202020204" pitchFamily="34" charset="0"/>
                <a:cs typeface="Arial" panose="020B0604020202020204" pitchFamily="34" charset="0"/>
              </a:rPr>
              <a:t>Specification</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of</a:t>
            </a:r>
            <a:r>
              <a:rPr lang="de-DE" sz="2000" dirty="0">
                <a:latin typeface="Arial" panose="020B0604020202020204" pitchFamily="34" charset="0"/>
                <a:cs typeface="Arial" panose="020B0604020202020204" pitchFamily="34" charset="0"/>
              </a:rPr>
              <a:t> Video Systems</a:t>
            </a:r>
          </a:p>
          <a:p>
            <a:r>
              <a:rPr lang="de-DE" sz="2000" dirty="0">
                <a:latin typeface="Arial" panose="020B0604020202020204" pitchFamily="34" charset="0"/>
                <a:cs typeface="Arial" panose="020B0604020202020204" pitchFamily="34" charset="0"/>
              </a:rPr>
              <a:t>Working </a:t>
            </a:r>
            <a:r>
              <a:rPr lang="de-DE" sz="2000" dirty="0" err="1">
                <a:latin typeface="Arial" panose="020B0604020202020204" pitchFamily="34" charset="0"/>
                <a:cs typeface="Arial" panose="020B0604020202020204" pitchFamily="34" charset="0"/>
              </a:rPr>
              <a:t>distance</a:t>
            </a:r>
            <a:r>
              <a:rPr lang="de-DE" sz="2000" dirty="0">
                <a:latin typeface="Arial" panose="020B0604020202020204" pitchFamily="34" charset="0"/>
                <a:cs typeface="Arial" panose="020B0604020202020204" pitchFamily="34" charset="0"/>
              </a:rPr>
              <a:t>				250mm</a:t>
            </a:r>
          </a:p>
          <a:p>
            <a:r>
              <a:rPr lang="de-DE" sz="2000" dirty="0">
                <a:latin typeface="Arial" panose="020B0604020202020204" pitchFamily="34" charset="0"/>
                <a:cs typeface="Arial" panose="020B0604020202020204" pitchFamily="34" charset="0"/>
              </a:rPr>
              <a:t>Max. </a:t>
            </a:r>
            <a:r>
              <a:rPr lang="de-DE" sz="2000" dirty="0" err="1">
                <a:latin typeface="Arial" panose="020B0604020202020204" pitchFamily="34" charset="0"/>
                <a:cs typeface="Arial" panose="020B0604020202020204" pitchFamily="34" charset="0"/>
              </a:rPr>
              <a:t>visual</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field</a:t>
            </a:r>
            <a:r>
              <a:rPr lang="de-DE" sz="2000" dirty="0">
                <a:latin typeface="Arial" panose="020B0604020202020204" pitchFamily="34" charset="0"/>
                <a:cs typeface="Arial" panose="020B0604020202020204" pitchFamily="34" charset="0"/>
              </a:rPr>
              <a:t> at 250mm </a:t>
            </a:r>
            <a:r>
              <a:rPr lang="de-DE" sz="2000" dirty="0" err="1">
                <a:latin typeface="Arial" panose="020B0604020202020204" pitchFamily="34" charset="0"/>
                <a:cs typeface="Arial" panose="020B0604020202020204" pitchFamily="34" charset="0"/>
              </a:rPr>
              <a:t>working</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distance</a:t>
            </a:r>
            <a:r>
              <a:rPr lang="de-DE" sz="2000" dirty="0">
                <a:latin typeface="Arial" panose="020B0604020202020204" pitchFamily="34" charset="0"/>
                <a:cs typeface="Arial" panose="020B0604020202020204" pitchFamily="34" charset="0"/>
              </a:rPr>
              <a:t> 	90 mm x 50 mm</a:t>
            </a:r>
          </a:p>
          <a:p>
            <a:r>
              <a:rPr lang="de-DE" sz="2000" dirty="0">
                <a:latin typeface="Arial" panose="020B0604020202020204" pitchFamily="34" charset="0"/>
                <a:cs typeface="Arial" panose="020B0604020202020204" pitchFamily="34" charset="0"/>
              </a:rPr>
              <a:t>Min. </a:t>
            </a:r>
            <a:r>
              <a:rPr lang="de-DE" sz="2000" dirty="0" err="1">
                <a:latin typeface="Arial" panose="020B0604020202020204" pitchFamily="34" charset="0"/>
                <a:cs typeface="Arial" panose="020B0604020202020204" pitchFamily="34" charset="0"/>
              </a:rPr>
              <a:t>visual</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field</a:t>
            </a:r>
            <a:r>
              <a:rPr lang="de-DE" sz="2000" dirty="0">
                <a:latin typeface="Arial" panose="020B0604020202020204" pitchFamily="34" charset="0"/>
                <a:cs typeface="Arial" panose="020B0604020202020204" pitchFamily="34" charset="0"/>
              </a:rPr>
              <a:t> at 250mm </a:t>
            </a:r>
            <a:r>
              <a:rPr lang="de-DE" sz="2000" dirty="0" err="1">
                <a:latin typeface="Arial" panose="020B0604020202020204" pitchFamily="34" charset="0"/>
                <a:cs typeface="Arial" panose="020B0604020202020204" pitchFamily="34" charset="0"/>
              </a:rPr>
              <a:t>working</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distance</a:t>
            </a:r>
            <a:r>
              <a:rPr lang="de-DE" sz="2000" dirty="0">
                <a:latin typeface="Arial" panose="020B0604020202020204" pitchFamily="34" charset="0"/>
                <a:cs typeface="Arial" panose="020B0604020202020204" pitchFamily="34" charset="0"/>
              </a:rPr>
              <a:t>	16 mm x 9 mm</a:t>
            </a:r>
          </a:p>
          <a:p>
            <a:r>
              <a:rPr lang="de-DE" sz="2000" dirty="0">
                <a:latin typeface="Arial" panose="020B0604020202020204" pitchFamily="34" charset="0"/>
                <a:cs typeface="Arial" panose="020B0604020202020204" pitchFamily="34" charset="0"/>
              </a:rPr>
              <a:t>Illumination					High-performance LED </a:t>
            </a:r>
            <a:r>
              <a:rPr lang="de-DE" sz="2000" dirty="0" err="1">
                <a:latin typeface="Arial" panose="020B0604020202020204" pitchFamily="34" charset="0"/>
                <a:cs typeface="Arial" panose="020B0604020202020204" pitchFamily="34" charset="0"/>
              </a:rPr>
              <a:t>cold</a:t>
            </a:r>
            <a:r>
              <a:rPr lang="de-DE" sz="2000" dirty="0">
                <a:latin typeface="Arial" panose="020B0604020202020204" pitchFamily="34" charset="0"/>
                <a:cs typeface="Arial" panose="020B0604020202020204" pitchFamily="34" charset="0"/>
              </a:rPr>
              <a:t> light </a:t>
            </a:r>
            <a:r>
              <a:rPr lang="de-DE" sz="2000" dirty="0" err="1">
                <a:latin typeface="Arial" panose="020B0604020202020204" pitchFamily="34" charset="0"/>
                <a:cs typeface="Arial" panose="020B0604020202020204" pitchFamily="34" charset="0"/>
              </a:rPr>
              <a:t>source</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without</a:t>
            </a:r>
            <a:r>
              <a:rPr lang="de-DE" sz="2000" dirty="0">
                <a:latin typeface="Arial" panose="020B0604020202020204" pitchFamily="34" charset="0"/>
                <a:cs typeface="Arial" panose="020B0604020202020204" pitchFamily="34" charset="0"/>
              </a:rPr>
              <a:t> IR/UV), Multi </a:t>
            </a:r>
            <a:r>
              <a:rPr lang="de-DE" sz="2000" dirty="0" err="1">
                <a:latin typeface="Arial" panose="020B0604020202020204" pitchFamily="34" charset="0"/>
                <a:cs typeface="Arial" panose="020B0604020202020204" pitchFamily="34" charset="0"/>
              </a:rPr>
              <a:t>spectral</a:t>
            </a:r>
            <a:r>
              <a:rPr lang="de-DE" sz="2000" dirty="0">
                <a:latin typeface="Arial" panose="020B0604020202020204" pitchFamily="34" charset="0"/>
                <a:cs typeface="Arial" panose="020B0604020202020204" pitchFamily="34" charset="0"/>
              </a:rPr>
              <a:t>		</a:t>
            </a:r>
          </a:p>
          <a:p>
            <a:r>
              <a:rPr lang="de-DE" sz="2000" dirty="0">
                <a:latin typeface="Arial" panose="020B0604020202020204" pitchFamily="34" charset="0"/>
                <a:cs typeface="Arial" panose="020B0604020202020204" pitchFamily="34" charset="0"/>
              </a:rPr>
              <a:t>Stereo </a:t>
            </a:r>
            <a:r>
              <a:rPr lang="de-DE" sz="2000" dirty="0" err="1">
                <a:latin typeface="Arial" panose="020B0604020202020204" pitchFamily="34" charset="0"/>
                <a:cs typeface="Arial" panose="020B0604020202020204" pitchFamily="34" charset="0"/>
              </a:rPr>
              <a:t>base</a:t>
            </a:r>
            <a:r>
              <a:rPr lang="de-DE" sz="2000" dirty="0">
                <a:latin typeface="Arial" panose="020B0604020202020204" pitchFamily="34" charset="0"/>
                <a:cs typeface="Arial" panose="020B0604020202020204" pitchFamily="34" charset="0"/>
              </a:rPr>
              <a:t>					21 mm</a:t>
            </a:r>
          </a:p>
          <a:p>
            <a:r>
              <a:rPr lang="de-DE" sz="2000" dirty="0">
                <a:latin typeface="Arial" panose="020B0604020202020204" pitchFamily="34" charset="0"/>
                <a:cs typeface="Arial" panose="020B0604020202020204" pitchFamily="34" charset="0"/>
              </a:rPr>
              <a:t>Zoom </a:t>
            </a:r>
            <a:r>
              <a:rPr lang="de-DE" sz="2000" dirty="0" err="1">
                <a:latin typeface="Arial" panose="020B0604020202020204" pitchFamily="34" charset="0"/>
                <a:cs typeface="Arial" panose="020B0604020202020204" pitchFamily="34" charset="0"/>
              </a:rPr>
              <a:t>factor</a:t>
            </a:r>
            <a:r>
              <a:rPr lang="de-DE" sz="2000" dirty="0">
                <a:latin typeface="Arial" panose="020B0604020202020204" pitchFamily="34" charset="0"/>
                <a:cs typeface="Arial" panose="020B0604020202020204" pitchFamily="34" charset="0"/>
              </a:rPr>
              <a:t>					6 x</a:t>
            </a:r>
          </a:p>
          <a:p>
            <a:r>
              <a:rPr lang="de-DE" sz="2000" dirty="0" err="1">
                <a:latin typeface="Arial" panose="020B0604020202020204" pitchFamily="34" charset="0"/>
                <a:cs typeface="Arial" panose="020B0604020202020204" pitchFamily="34" charset="0"/>
              </a:rPr>
              <a:t>Binocular</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inclination</a:t>
            </a:r>
            <a:r>
              <a:rPr lang="de-DE" sz="2000" dirty="0">
                <a:latin typeface="Arial" panose="020B0604020202020204" pitchFamily="34" charset="0"/>
                <a:cs typeface="Arial" panose="020B0604020202020204" pitchFamily="34" charset="0"/>
              </a:rPr>
              <a:t> angle			-50° </a:t>
            </a:r>
            <a:r>
              <a:rPr lang="de-DE" sz="2000" dirty="0" err="1">
                <a:latin typeface="Arial" panose="020B0604020202020204" pitchFamily="34" charset="0"/>
                <a:cs typeface="Arial" panose="020B0604020202020204" pitchFamily="34" charset="0"/>
              </a:rPr>
              <a:t>to</a:t>
            </a:r>
            <a:r>
              <a:rPr lang="de-DE" sz="2000" dirty="0">
                <a:latin typeface="Arial" panose="020B0604020202020204" pitchFamily="34" charset="0"/>
                <a:cs typeface="Arial" panose="020B0604020202020204" pitchFamily="34" charset="0"/>
              </a:rPr>
              <a:t> +90°</a:t>
            </a:r>
          </a:p>
          <a:p>
            <a:r>
              <a:rPr lang="de-DE" sz="2000" dirty="0">
                <a:latin typeface="Arial" panose="020B0604020202020204" pitchFamily="34" charset="0"/>
                <a:cs typeface="Arial" panose="020B0604020202020204" pitchFamily="34" charset="0"/>
              </a:rPr>
              <a:t>Diopter </a:t>
            </a:r>
            <a:r>
              <a:rPr lang="de-DE" sz="2000" dirty="0" err="1">
                <a:latin typeface="Arial" panose="020B0604020202020204" pitchFamily="34" charset="0"/>
                <a:cs typeface="Arial" panose="020B0604020202020204" pitchFamily="34" charset="0"/>
              </a:rPr>
              <a:t>adjustment</a:t>
            </a:r>
            <a:r>
              <a:rPr lang="de-DE" sz="2000" dirty="0">
                <a:latin typeface="Arial" panose="020B0604020202020204" pitchFamily="34" charset="0"/>
                <a:cs typeface="Arial" panose="020B0604020202020204" pitchFamily="34" charset="0"/>
              </a:rPr>
              <a:t>				+/- 5D</a:t>
            </a:r>
          </a:p>
          <a:p>
            <a:pPr marL="3657600" lvl="8" indent="0">
              <a:buNone/>
            </a:pPr>
            <a:endParaRPr lang="de-DE" sz="2000" dirty="0">
              <a:latin typeface="Arial" panose="020B0604020202020204" pitchFamily="34" charset="0"/>
              <a:cs typeface="Arial" panose="020B0604020202020204" pitchFamily="34" charset="0"/>
            </a:endParaRPr>
          </a:p>
          <a:p>
            <a:pPr marL="3657600" lvl="8" indent="0">
              <a:buNone/>
            </a:pPr>
            <a:endParaRPr lang="de-DE" sz="2000" dirty="0">
              <a:latin typeface="Arial" panose="020B0604020202020204" pitchFamily="34" charset="0"/>
              <a:cs typeface="Arial" panose="020B0604020202020204" pitchFamily="34" charset="0"/>
            </a:endParaRPr>
          </a:p>
          <a:p>
            <a:pPr marL="3657600" lvl="8" indent="0">
              <a:buNone/>
            </a:pPr>
            <a:endParaRPr lang="de-DE" sz="2000" dirty="0">
              <a:latin typeface="Arial" panose="020B0604020202020204" pitchFamily="34" charset="0"/>
              <a:cs typeface="Arial" panose="020B0604020202020204" pitchFamily="34" charset="0"/>
            </a:endParaRPr>
          </a:p>
          <a:p>
            <a:pPr marL="3657600" lvl="8" indent="0">
              <a:buNone/>
            </a:pPr>
            <a:endParaRPr lang="de-DE" sz="2000" dirty="0">
              <a:latin typeface="Arial" panose="020B0604020202020204" pitchFamily="34" charset="0"/>
              <a:cs typeface="Arial" panose="020B0604020202020204" pitchFamily="34" charset="0"/>
            </a:endParaRPr>
          </a:p>
          <a:p>
            <a:pPr marL="3657600" lvl="8" indent="0">
              <a:buNone/>
            </a:pPr>
            <a:endParaRPr lang="de-DE" sz="2000" dirty="0">
              <a:latin typeface="Arial" panose="020B0604020202020204" pitchFamily="34" charset="0"/>
              <a:cs typeface="Arial" panose="020B0604020202020204" pitchFamily="34" charset="0"/>
            </a:endParaRPr>
          </a:p>
          <a:p>
            <a:pPr marL="3657600" lvl="8" indent="0">
              <a:buNone/>
            </a:pPr>
            <a:endParaRPr lang="de-DE" sz="2000" dirty="0">
              <a:latin typeface="Arial" panose="020B0604020202020204" pitchFamily="34" charset="0"/>
              <a:cs typeface="Arial" panose="020B0604020202020204" pitchFamily="34" charset="0"/>
            </a:endParaRPr>
          </a:p>
          <a:p>
            <a:pPr marL="3657600" lvl="8" indent="0">
              <a:buNone/>
            </a:pPr>
            <a:endParaRPr lang="de-DE" sz="2000" dirty="0">
              <a:latin typeface="Arial" panose="020B0604020202020204" pitchFamily="34" charset="0"/>
              <a:cs typeface="Arial" panose="020B0604020202020204" pitchFamily="34" charset="0"/>
            </a:endParaRPr>
          </a:p>
          <a:p>
            <a:pPr marL="3657600" lvl="8" indent="0">
              <a:buNone/>
            </a:pPr>
            <a:endParaRPr lang="de-DE" sz="2000" dirty="0">
              <a:latin typeface="Arial" panose="020B0604020202020204" pitchFamily="34" charset="0"/>
              <a:cs typeface="Arial" panose="020B0604020202020204" pitchFamily="34" charset="0"/>
            </a:endParaRPr>
          </a:p>
          <a:p>
            <a:pPr marL="3657600" lvl="8" indent="0">
              <a:buNone/>
            </a:pPr>
            <a:endParaRPr lang="de-DE" sz="2000" dirty="0">
              <a:latin typeface="Arial" panose="020B0604020202020204" pitchFamily="34" charset="0"/>
              <a:cs typeface="Arial" panose="020B0604020202020204" pitchFamily="34" charset="0"/>
            </a:endParaRPr>
          </a:p>
          <a:p>
            <a:pPr marL="3657600" lvl="8" indent="0">
              <a:buNone/>
            </a:pPr>
            <a:endParaRPr lang="de-DE" sz="2000" dirty="0">
              <a:latin typeface="Arial" panose="020B0604020202020204" pitchFamily="34" charset="0"/>
              <a:cs typeface="Arial" panose="020B0604020202020204" pitchFamily="34" charset="0"/>
            </a:endParaRPr>
          </a:p>
          <a:p>
            <a:pPr marL="3657600" lvl="8" indent="0">
              <a:buNone/>
            </a:pPr>
            <a:endParaRPr lang="de-DE" sz="2000" dirty="0">
              <a:latin typeface="Arial" panose="020B0604020202020204" pitchFamily="34" charset="0"/>
              <a:cs typeface="Arial" panose="020B0604020202020204" pitchFamily="34" charset="0"/>
            </a:endParaRPr>
          </a:p>
          <a:p>
            <a:pPr marL="3657600" lvl="8" indent="0">
              <a:buNone/>
            </a:pPr>
            <a:endParaRPr lang="de-DE" sz="2000" dirty="0">
              <a:latin typeface="Arial" panose="020B0604020202020204" pitchFamily="34" charset="0"/>
              <a:cs typeface="Arial" panose="020B0604020202020204" pitchFamily="34" charset="0"/>
            </a:endParaRPr>
          </a:p>
          <a:p>
            <a:endParaRPr lang="de-DE" dirty="0"/>
          </a:p>
        </p:txBody>
      </p:sp>
      <p:sp>
        <p:nvSpPr>
          <p:cNvPr id="7" name="Inhaltsplatzhalter 2"/>
          <p:cNvSpPr>
            <a:spLocks noGrp="1"/>
          </p:cNvSpPr>
          <p:nvPr>
            <p:ph sz="quarter" idx="10"/>
          </p:nvPr>
        </p:nvSpPr>
        <p:spPr>
          <a:xfrm>
            <a:off x="15902" y="1177919"/>
            <a:ext cx="9036050" cy="5122863"/>
          </a:xfrm>
        </p:spPr>
        <p:txBody>
          <a:bodyPr/>
          <a:lstStyle/>
          <a:p>
            <a:pPr marL="0" indent="0">
              <a:buNone/>
            </a:pPr>
            <a:endParaRPr lang="de-DE" dirty="0"/>
          </a:p>
          <a:p>
            <a:pPr marL="0" indent="0">
              <a:buNone/>
            </a:pPr>
            <a:r>
              <a:rPr lang="de-DE" sz="1400" b="1" dirty="0">
                <a:cs typeface="Arial" panose="020B0604020202020204" pitchFamily="34" charset="0"/>
              </a:rPr>
              <a:t>STAND: GENERAL DATA </a:t>
            </a:r>
            <a:r>
              <a:rPr lang="de-DE" sz="1400" dirty="0">
                <a:cs typeface="Arial" panose="020B0604020202020204" pitchFamily="34" charset="0"/>
              </a:rPr>
              <a:t>(</a:t>
            </a:r>
            <a:r>
              <a:rPr lang="de-DE" sz="1400" dirty="0" err="1">
                <a:cs typeface="Arial" panose="020B0604020202020204" pitchFamily="34" charset="0"/>
              </a:rPr>
              <a:t>desktop</a:t>
            </a:r>
            <a:r>
              <a:rPr lang="de-DE" sz="1400" dirty="0">
                <a:cs typeface="Arial" panose="020B0604020202020204" pitchFamily="34" charset="0"/>
              </a:rPr>
              <a:t> </a:t>
            </a:r>
            <a:r>
              <a:rPr lang="de-DE" sz="1400" dirty="0" err="1">
                <a:cs typeface="Arial" panose="020B0604020202020204" pitchFamily="34" charset="0"/>
              </a:rPr>
              <a:t>mounting</a:t>
            </a:r>
            <a:r>
              <a:rPr lang="de-DE" sz="1400" dirty="0">
                <a:cs typeface="Arial" panose="020B0604020202020204" pitchFamily="34" charset="0"/>
              </a:rPr>
              <a:t> on </a:t>
            </a:r>
            <a:r>
              <a:rPr lang="de-DE" sz="1400" dirty="0" err="1">
                <a:cs typeface="Arial" panose="020B0604020202020204" pitchFamily="34" charset="0"/>
              </a:rPr>
              <a:t>request</a:t>
            </a:r>
            <a:r>
              <a:rPr lang="de-DE" sz="1400" dirty="0">
                <a:cs typeface="Arial" panose="020B0604020202020204" pitchFamily="34" charset="0"/>
              </a:rPr>
              <a:t>)</a:t>
            </a:r>
          </a:p>
          <a:p>
            <a:pPr marL="0" indent="0">
              <a:buNone/>
            </a:pPr>
            <a:endParaRPr lang="de-DE" sz="1400" dirty="0">
              <a:cs typeface="Arial" panose="020B0604020202020204" pitchFamily="34" charset="0"/>
            </a:endParaRPr>
          </a:p>
          <a:p>
            <a:r>
              <a:rPr lang="de-DE" sz="1400" dirty="0"/>
              <a:t>Maximum arm </a:t>
            </a:r>
            <a:r>
              <a:rPr lang="de-DE" sz="1400" dirty="0" err="1"/>
              <a:t>reach</a:t>
            </a:r>
            <a:r>
              <a:rPr lang="de-DE" sz="1400" dirty="0"/>
              <a:t>			</a:t>
            </a:r>
            <a:r>
              <a:rPr lang="de-DE" sz="1400" dirty="0" smtClean="0"/>
              <a:t>1500 </a:t>
            </a:r>
            <a:r>
              <a:rPr lang="de-DE" sz="1400" dirty="0"/>
              <a:t>mm</a:t>
            </a:r>
          </a:p>
          <a:p>
            <a:r>
              <a:rPr lang="de-DE" sz="1400" dirty="0" err="1"/>
              <a:t>Braking</a:t>
            </a:r>
            <a:r>
              <a:rPr lang="de-DE" sz="1400" dirty="0"/>
              <a:t> </a:t>
            </a:r>
            <a:r>
              <a:rPr lang="de-DE" sz="1400" dirty="0" err="1"/>
              <a:t>system</a:t>
            </a:r>
            <a:r>
              <a:rPr lang="de-DE" sz="1400" dirty="0"/>
              <a:t>			</a:t>
            </a:r>
            <a:r>
              <a:rPr lang="de-DE" sz="1400" dirty="0" err="1" smtClean="0"/>
              <a:t>Pneumatic</a:t>
            </a:r>
            <a:endParaRPr lang="de-DE" sz="1400" dirty="0" smtClean="0"/>
          </a:p>
          <a:p>
            <a:r>
              <a:rPr lang="de-DE" sz="1400" dirty="0" err="1" smtClean="0"/>
              <a:t>Compressing</a:t>
            </a:r>
            <a:r>
              <a:rPr lang="de-DE" sz="1400" dirty="0" smtClean="0"/>
              <a:t> </a:t>
            </a:r>
            <a:r>
              <a:rPr lang="de-DE" sz="1400" dirty="0" err="1" smtClean="0"/>
              <a:t>air</a:t>
            </a:r>
            <a:r>
              <a:rPr lang="de-DE" sz="1400" dirty="0" smtClean="0"/>
              <a:t> tank			</a:t>
            </a:r>
            <a:r>
              <a:rPr lang="en-US" sz="1400" dirty="0"/>
              <a:t>10 l / @ 6 </a:t>
            </a:r>
            <a:r>
              <a:rPr lang="en-US" sz="1400" dirty="0" smtClean="0"/>
              <a:t>bar</a:t>
            </a:r>
          </a:p>
          <a:p>
            <a:r>
              <a:rPr lang="en-US" sz="1400" dirty="0"/>
              <a:t>Release actions according to max. tank load	</a:t>
            </a:r>
            <a:r>
              <a:rPr lang="en-US" sz="1400" dirty="0" smtClean="0"/>
              <a:t>approx. 200 x</a:t>
            </a:r>
            <a:r>
              <a:rPr lang="en-US" sz="1400" dirty="0"/>
              <a:t>		</a:t>
            </a:r>
            <a:endParaRPr lang="de-DE" sz="1400" dirty="0"/>
          </a:p>
          <a:p>
            <a:r>
              <a:rPr lang="de-DE" sz="1400" dirty="0" err="1"/>
              <a:t>Footprint</a:t>
            </a:r>
            <a:r>
              <a:rPr lang="de-DE" sz="1400" dirty="0"/>
              <a:t>				</a:t>
            </a:r>
            <a:r>
              <a:rPr lang="en-US" sz="1400" dirty="0"/>
              <a:t>857 mm x 760 mm	</a:t>
            </a:r>
          </a:p>
          <a:p>
            <a:r>
              <a:rPr lang="de-DE" sz="1400" dirty="0" smtClean="0"/>
              <a:t>Total </a:t>
            </a:r>
            <a:r>
              <a:rPr lang="de-DE" sz="1400" dirty="0" err="1" smtClean="0"/>
              <a:t>weight</a:t>
            </a:r>
            <a:r>
              <a:rPr lang="de-DE" sz="1400" dirty="0" smtClean="0"/>
              <a:t> </a:t>
            </a:r>
            <a:r>
              <a:rPr lang="de-DE" sz="1400" dirty="0"/>
              <a:t>			</a:t>
            </a:r>
            <a:r>
              <a:rPr lang="en-US" sz="1400" dirty="0"/>
              <a:t>370 </a:t>
            </a:r>
            <a:r>
              <a:rPr lang="en-US" sz="1400" dirty="0" smtClean="0"/>
              <a:t>kg</a:t>
            </a:r>
          </a:p>
          <a:p>
            <a:r>
              <a:rPr lang="en-US" sz="1400" dirty="0"/>
              <a:t>Total weight including transport box 	</a:t>
            </a:r>
            <a:r>
              <a:rPr lang="en-US" sz="1400" dirty="0" smtClean="0"/>
              <a:t>554 kg</a:t>
            </a:r>
            <a:r>
              <a:rPr lang="en-US" sz="1400" dirty="0"/>
              <a:t>	</a:t>
            </a:r>
          </a:p>
          <a:p>
            <a:r>
              <a:rPr lang="de-DE" sz="1400" dirty="0" smtClean="0"/>
              <a:t>Maximum </a:t>
            </a:r>
            <a:r>
              <a:rPr lang="de-DE" sz="1400" dirty="0" err="1"/>
              <a:t>length</a:t>
            </a:r>
            <a:r>
              <a:rPr lang="de-DE" sz="1400" dirty="0"/>
              <a:t> </a:t>
            </a:r>
            <a:r>
              <a:rPr lang="de-DE" sz="1400" dirty="0" err="1"/>
              <a:t>of</a:t>
            </a:r>
            <a:r>
              <a:rPr lang="de-DE" sz="1400" dirty="0"/>
              <a:t> </a:t>
            </a:r>
            <a:r>
              <a:rPr lang="de-DE" sz="1400" dirty="0" err="1"/>
              <a:t>monitor</a:t>
            </a:r>
            <a:r>
              <a:rPr lang="de-DE" sz="1400" dirty="0"/>
              <a:t> arm		800 mm</a:t>
            </a:r>
          </a:p>
        </p:txBody>
      </p:sp>
      <p:pic>
        <p:nvPicPr>
          <p:cNvPr id="9" name="Grafik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2440" y="352437"/>
            <a:ext cx="4811274" cy="750348"/>
          </a:xfrm>
          <a:prstGeom prst="rect">
            <a:avLst/>
          </a:prstGeom>
        </p:spPr>
      </p:pic>
      <p:sp>
        <p:nvSpPr>
          <p:cNvPr id="10" name="Rechteck 9"/>
          <p:cNvSpPr/>
          <p:nvPr/>
        </p:nvSpPr>
        <p:spPr>
          <a:xfrm>
            <a:off x="137399" y="6177596"/>
            <a:ext cx="7106239" cy="369332"/>
          </a:xfrm>
          <a:prstGeom prst="rect">
            <a:avLst/>
          </a:prstGeom>
        </p:spPr>
        <p:txBody>
          <a:bodyPr wrap="square">
            <a:spAutoFit/>
          </a:bodyPr>
          <a:lstStyle/>
          <a:p>
            <a:r>
              <a:rPr lang="en-US" sz="900" dirty="0"/>
              <a:t>Technical data subject to change without further notice. Data refer to ARRISCOPE 1.0. Mai 19, 2017 © ARRI Medical/2017 </a:t>
            </a:r>
          </a:p>
          <a:p>
            <a:r>
              <a:rPr lang="de-DE" sz="900" dirty="0"/>
              <a:t>Arnold &amp; Richter </a:t>
            </a:r>
            <a:r>
              <a:rPr lang="de-DE" sz="900" dirty="0" err="1"/>
              <a:t>Cine</a:t>
            </a:r>
            <a:r>
              <a:rPr lang="de-DE" sz="900" dirty="0"/>
              <a:t> Technik GmbH &amp; Co. Betriebs KG · </a:t>
            </a:r>
            <a:r>
              <a:rPr lang="de-DE" sz="900" dirty="0" err="1"/>
              <a:t>Türkenstrasse</a:t>
            </a:r>
            <a:r>
              <a:rPr lang="de-DE" sz="900" dirty="0"/>
              <a:t> 89 · 80799 </a:t>
            </a:r>
            <a:r>
              <a:rPr lang="de-DE" sz="900" dirty="0" err="1"/>
              <a:t>Munich</a:t>
            </a:r>
            <a:r>
              <a:rPr lang="de-DE" sz="900" dirty="0"/>
              <a:t> · Tel +49 89 3809-0 · www.arrimedical.com</a:t>
            </a:r>
            <a:endParaRPr lang="en-US" sz="900" dirty="0"/>
          </a:p>
        </p:txBody>
      </p:sp>
    </p:spTree>
    <p:extLst>
      <p:ext uri="{BB962C8B-B14F-4D97-AF65-F5344CB8AC3E}">
        <p14:creationId xmlns:p14="http://schemas.microsoft.com/office/powerpoint/2010/main" val="131756530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sp>
        <p:nvSpPr>
          <p:cNvPr id="5" name="Inhaltsplatzhalter 2"/>
          <p:cNvSpPr>
            <a:spLocks noGrp="1"/>
          </p:cNvSpPr>
          <p:nvPr>
            <p:ph sz="quarter" idx="10"/>
          </p:nvPr>
        </p:nvSpPr>
        <p:spPr/>
        <p:txBody>
          <a:bodyPr>
            <a:normAutofit/>
          </a:bodyPr>
          <a:lstStyle/>
          <a:p>
            <a:pPr marL="0" indent="0">
              <a:buNone/>
            </a:pPr>
            <a:endParaRPr lang="de-DE" sz="2000" b="1" dirty="0">
              <a:latin typeface="Arial" panose="020B0604020202020204" pitchFamily="34" charset="0"/>
              <a:cs typeface="Arial" panose="020B0604020202020204" pitchFamily="34" charset="0"/>
            </a:endParaRPr>
          </a:p>
          <a:p>
            <a:pPr marL="0" indent="0">
              <a:buNone/>
            </a:pPr>
            <a:r>
              <a:rPr lang="de-DE" sz="1400" b="1" dirty="0">
                <a:latin typeface="Arial" panose="020B0604020202020204" pitchFamily="34" charset="0"/>
                <a:cs typeface="Arial" panose="020B0604020202020204" pitchFamily="34" charset="0"/>
              </a:rPr>
              <a:t>ELECTRICAL SPECIFICATIONS </a:t>
            </a:r>
            <a:r>
              <a:rPr lang="de-DE" sz="1400" dirty="0">
                <a:latin typeface="Arial" panose="020B0604020202020204" pitchFamily="34" charset="0"/>
                <a:cs typeface="Arial" panose="020B0604020202020204" pitchFamily="34" charset="0"/>
              </a:rPr>
              <a:t>(</a:t>
            </a:r>
            <a:r>
              <a:rPr lang="de-DE" sz="1400" dirty="0" err="1">
                <a:latin typeface="Arial" panose="020B0604020202020204" pitchFamily="34" charset="0"/>
                <a:cs typeface="Arial" panose="020B0604020202020204" pitchFamily="34" charset="0"/>
              </a:rPr>
              <a:t>country</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specific</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versions</a:t>
            </a:r>
            <a:r>
              <a:rPr lang="de-DE" sz="1400" dirty="0">
                <a:latin typeface="Arial" panose="020B0604020202020204" pitchFamily="34" charset="0"/>
                <a:cs typeface="Arial" panose="020B0604020202020204" pitchFamily="34" charset="0"/>
              </a:rPr>
              <a:t> on </a:t>
            </a:r>
            <a:r>
              <a:rPr lang="de-DE" sz="1400" dirty="0" err="1">
                <a:latin typeface="Arial" panose="020B0604020202020204" pitchFamily="34" charset="0"/>
                <a:cs typeface="Arial" panose="020B0604020202020204" pitchFamily="34" charset="0"/>
              </a:rPr>
              <a:t>request</a:t>
            </a:r>
            <a:r>
              <a:rPr lang="de-DE" sz="1400" dirty="0">
                <a:latin typeface="Arial" panose="020B0604020202020204" pitchFamily="34" charset="0"/>
                <a:cs typeface="Arial" panose="020B0604020202020204" pitchFamily="34" charset="0"/>
              </a:rPr>
              <a:t>)</a:t>
            </a:r>
          </a:p>
          <a:p>
            <a:r>
              <a:rPr lang="de-DE" sz="1400" dirty="0">
                <a:latin typeface="Arial" panose="020B0604020202020204" pitchFamily="34" charset="0"/>
                <a:cs typeface="Arial" panose="020B0604020202020204" pitchFamily="34" charset="0"/>
              </a:rPr>
              <a:t>Power </a:t>
            </a:r>
            <a:r>
              <a:rPr lang="de-DE" sz="1400" dirty="0" err="1">
                <a:latin typeface="Arial" panose="020B0604020202020204" pitchFamily="34" charset="0"/>
                <a:cs typeface="Arial" panose="020B0604020202020204" pitchFamily="34" charset="0"/>
              </a:rPr>
              <a:t>consumption</a:t>
            </a:r>
            <a:r>
              <a:rPr lang="de-DE" sz="1400" dirty="0">
                <a:latin typeface="Arial" panose="020B0604020202020204" pitchFamily="34" charset="0"/>
                <a:cs typeface="Arial" panose="020B0604020202020204" pitchFamily="34" charset="0"/>
              </a:rPr>
              <a:t>			</a:t>
            </a:r>
            <a:r>
              <a:rPr lang="en-US" sz="1400" dirty="0"/>
              <a:t>1300 W	</a:t>
            </a:r>
            <a:endParaRPr lang="de-DE" sz="1400" dirty="0">
              <a:latin typeface="Arial" panose="020B0604020202020204" pitchFamily="34" charset="0"/>
              <a:cs typeface="Arial" panose="020B0604020202020204" pitchFamily="34" charset="0"/>
            </a:endParaRPr>
          </a:p>
          <a:p>
            <a:r>
              <a:rPr lang="de-DE" sz="1400" dirty="0">
                <a:latin typeface="Arial" panose="020B0604020202020204" pitchFamily="34" charset="0"/>
                <a:cs typeface="Arial" panose="020B0604020202020204" pitchFamily="34" charset="0"/>
              </a:rPr>
              <a:t>Input				~ 230 </a:t>
            </a:r>
            <a:r>
              <a:rPr lang="de-DE" sz="1400" dirty="0" smtClean="0">
                <a:latin typeface="Arial" panose="020B0604020202020204" pitchFamily="34" charset="0"/>
                <a:cs typeface="Arial" panose="020B0604020202020204" pitchFamily="34" charset="0"/>
              </a:rPr>
              <a:t>V (US Version will </a:t>
            </a:r>
            <a:r>
              <a:rPr lang="de-DE" sz="1400" dirty="0" err="1" smtClean="0">
                <a:latin typeface="Arial" panose="020B0604020202020204" pitchFamily="34" charset="0"/>
                <a:cs typeface="Arial" panose="020B0604020202020204" pitchFamily="34" charset="0"/>
              </a:rPr>
              <a:t>be</a:t>
            </a:r>
            <a:r>
              <a:rPr lang="de-DE" sz="1400" dirty="0" smtClean="0">
                <a:latin typeface="Arial" panose="020B0604020202020204" pitchFamily="34" charset="0"/>
                <a:cs typeface="Arial" panose="020B0604020202020204" pitchFamily="34" charset="0"/>
              </a:rPr>
              <a:t> different)</a:t>
            </a:r>
            <a:endParaRPr lang="de-DE" sz="1400" dirty="0">
              <a:latin typeface="Arial" panose="020B0604020202020204" pitchFamily="34" charset="0"/>
              <a:cs typeface="Arial" panose="020B0604020202020204" pitchFamily="34" charset="0"/>
            </a:endParaRPr>
          </a:p>
          <a:p>
            <a:r>
              <a:rPr lang="de-DE" sz="1400" dirty="0">
                <a:latin typeface="Arial" panose="020B0604020202020204" pitchFamily="34" charset="0"/>
                <a:cs typeface="Arial" panose="020B0604020202020204" pitchFamily="34" charset="0"/>
              </a:rPr>
              <a:t>Maximum </a:t>
            </a:r>
            <a:r>
              <a:rPr lang="de-DE" sz="1400" dirty="0" err="1">
                <a:latin typeface="Arial" panose="020B0604020202020204" pitchFamily="34" charset="0"/>
                <a:cs typeface="Arial" panose="020B0604020202020204" pitchFamily="34" charset="0"/>
              </a:rPr>
              <a:t>current</a:t>
            </a:r>
            <a:r>
              <a:rPr lang="de-DE" sz="1400" dirty="0">
                <a:latin typeface="Arial" panose="020B0604020202020204" pitchFamily="34" charset="0"/>
                <a:cs typeface="Arial" panose="020B0604020202020204" pitchFamily="34" charset="0"/>
              </a:rPr>
              <a:t> at 230 V		6</a:t>
            </a:r>
            <a:r>
              <a:rPr lang="de-DE" sz="1400" dirty="0" smtClean="0">
                <a:latin typeface="Arial" panose="020B0604020202020204" pitchFamily="34" charset="0"/>
                <a:cs typeface="Arial" panose="020B0604020202020204" pitchFamily="34" charset="0"/>
              </a:rPr>
              <a:t> </a:t>
            </a:r>
            <a:r>
              <a:rPr lang="de-DE" sz="1400" dirty="0">
                <a:latin typeface="Arial" panose="020B0604020202020204" pitchFamily="34" charset="0"/>
                <a:cs typeface="Arial" panose="020B0604020202020204" pitchFamily="34" charset="0"/>
              </a:rPr>
              <a:t>A</a:t>
            </a:r>
          </a:p>
          <a:p>
            <a:r>
              <a:rPr lang="de-DE" sz="1400" dirty="0" err="1">
                <a:latin typeface="Arial" panose="020B0604020202020204" pitchFamily="34" charset="0"/>
                <a:cs typeface="Arial" panose="020B0604020202020204" pitchFamily="34" charset="0"/>
              </a:rPr>
              <a:t>Frequency</a:t>
            </a:r>
            <a:r>
              <a:rPr lang="de-DE" sz="1400" dirty="0">
                <a:latin typeface="Arial" panose="020B0604020202020204" pitchFamily="34" charset="0"/>
                <a:cs typeface="Arial" panose="020B0604020202020204" pitchFamily="34" charset="0"/>
              </a:rPr>
              <a:t>				50 Hz</a:t>
            </a:r>
          </a:p>
          <a:p>
            <a:endParaRPr lang="de-DE" sz="1400" dirty="0">
              <a:latin typeface="Arial" panose="020B0604020202020204" pitchFamily="34" charset="0"/>
              <a:cs typeface="Arial" panose="020B0604020202020204" pitchFamily="34" charset="0"/>
            </a:endParaRPr>
          </a:p>
          <a:p>
            <a:pPr marL="0" indent="0">
              <a:buNone/>
            </a:pPr>
            <a:r>
              <a:rPr lang="de-DE" sz="1400" b="1" dirty="0">
                <a:latin typeface="Arial" panose="020B0604020202020204" pitchFamily="34" charset="0"/>
                <a:cs typeface="Arial" panose="020B0604020202020204" pitchFamily="34" charset="0"/>
              </a:rPr>
              <a:t>SOFTWARE FUNCTIONS</a:t>
            </a:r>
          </a:p>
          <a:p>
            <a:r>
              <a:rPr lang="de-DE" sz="1400" dirty="0">
                <a:latin typeface="Arial" panose="020B0604020202020204" pitchFamily="34" charset="0"/>
                <a:cs typeface="Arial" panose="020B0604020202020204" pitchFamily="34" charset="0"/>
              </a:rPr>
              <a:t>Image </a:t>
            </a:r>
            <a:r>
              <a:rPr lang="de-DE" sz="1400" dirty="0" err="1" smtClean="0">
                <a:latin typeface="Arial" panose="020B0604020202020204" pitchFamily="34" charset="0"/>
                <a:cs typeface="Arial" panose="020B0604020202020204" pitchFamily="34" charset="0"/>
              </a:rPr>
              <a:t>mesurements</a:t>
            </a:r>
            <a:r>
              <a:rPr lang="de-DE" sz="1400" dirty="0" smtClean="0">
                <a:latin typeface="Arial" panose="020B0604020202020204" pitchFamily="34" charset="0"/>
                <a:cs typeface="Arial" panose="020B0604020202020204" pitchFamily="34" charset="0"/>
              </a:rPr>
              <a:t> (</a:t>
            </a:r>
            <a:r>
              <a:rPr lang="de-DE" sz="1400" dirty="0" err="1" smtClean="0">
                <a:latin typeface="Arial" panose="020B0604020202020204" pitchFamily="34" charset="0"/>
                <a:cs typeface="Arial" panose="020B0604020202020204" pitchFamily="34" charset="0"/>
              </a:rPr>
              <a:t>geometric</a:t>
            </a:r>
            <a:r>
              <a:rPr lang="de-DE" sz="1400" dirty="0" smtClean="0">
                <a:latin typeface="Arial" panose="020B0604020202020204" pitchFamily="34" charset="0"/>
                <a:cs typeface="Arial" panose="020B0604020202020204" pitchFamily="34" charset="0"/>
              </a:rPr>
              <a:t>)</a:t>
            </a:r>
            <a:endParaRPr lang="de-DE" sz="1400" dirty="0">
              <a:latin typeface="Arial" panose="020B0604020202020204" pitchFamily="34" charset="0"/>
              <a:cs typeface="Arial" panose="020B0604020202020204" pitchFamily="34" charset="0"/>
            </a:endParaRPr>
          </a:p>
          <a:p>
            <a:r>
              <a:rPr lang="de-DE" sz="1400" dirty="0">
                <a:latin typeface="Arial" panose="020B0604020202020204" pitchFamily="34" charset="0"/>
                <a:cs typeface="Arial" panose="020B0604020202020204" pitchFamily="34" charset="0"/>
              </a:rPr>
              <a:t>Special </a:t>
            </a:r>
            <a:r>
              <a:rPr lang="de-DE" sz="1400" dirty="0" err="1">
                <a:latin typeface="Arial" panose="020B0604020202020204" pitchFamily="34" charset="0"/>
                <a:cs typeface="Arial" panose="020B0604020202020204" pitchFamily="34" charset="0"/>
              </a:rPr>
              <a:t>enhancements</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through</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look</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files</a:t>
            </a:r>
            <a:endParaRPr lang="de-DE" sz="1400" dirty="0">
              <a:latin typeface="Arial" panose="020B0604020202020204" pitchFamily="34" charset="0"/>
              <a:cs typeface="Arial" panose="020B0604020202020204" pitchFamily="34" charset="0"/>
            </a:endParaRPr>
          </a:p>
          <a:p>
            <a:r>
              <a:rPr lang="de-DE" sz="1400" dirty="0">
                <a:latin typeface="Arial" panose="020B0604020202020204" pitchFamily="34" charset="0"/>
                <a:cs typeface="Arial" panose="020B0604020202020204" pitchFamily="34" charset="0"/>
              </a:rPr>
              <a:t>Side </a:t>
            </a:r>
            <a:r>
              <a:rPr lang="de-DE" sz="1400" dirty="0" err="1">
                <a:latin typeface="Arial" panose="020B0604020202020204" pitchFamily="34" charset="0"/>
                <a:cs typeface="Arial" panose="020B0604020202020204" pitchFamily="34" charset="0"/>
              </a:rPr>
              <a:t>by</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side</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view</a:t>
            </a:r>
            <a:r>
              <a:rPr lang="de-DE" sz="1400" dirty="0">
                <a:latin typeface="Arial" panose="020B0604020202020204" pitchFamily="34" charset="0"/>
                <a:cs typeface="Arial" panose="020B0604020202020204" pitchFamily="34" charset="0"/>
              </a:rPr>
              <a:t> / Real </a:t>
            </a:r>
            <a:r>
              <a:rPr lang="de-DE" sz="1400" dirty="0" err="1">
                <a:latin typeface="Arial" panose="020B0604020202020204" pitchFamily="34" charset="0"/>
                <a:cs typeface="Arial" panose="020B0604020202020204" pitchFamily="34" charset="0"/>
              </a:rPr>
              <a:t>image</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and</a:t>
            </a:r>
            <a:r>
              <a:rPr lang="de-DE" sz="1400" dirty="0">
                <a:latin typeface="Arial" panose="020B0604020202020204" pitchFamily="34" charset="0"/>
                <a:cs typeface="Arial" panose="020B0604020202020204" pitchFamily="34" charset="0"/>
              </a:rPr>
              <a:t> DICOM</a:t>
            </a:r>
          </a:p>
        </p:txBody>
      </p:sp>
      <p:pic>
        <p:nvPicPr>
          <p:cNvPr id="7" name="Grafik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2440" y="352437"/>
            <a:ext cx="4811274" cy="750348"/>
          </a:xfrm>
          <a:prstGeom prst="rect">
            <a:avLst/>
          </a:prstGeom>
        </p:spPr>
      </p:pic>
      <p:sp>
        <p:nvSpPr>
          <p:cNvPr id="3" name="Rechteck 2"/>
          <p:cNvSpPr/>
          <p:nvPr/>
        </p:nvSpPr>
        <p:spPr bwMode="auto">
          <a:xfrm rot="21480000">
            <a:off x="7996964" y="5119204"/>
            <a:ext cx="427172" cy="1265595"/>
          </a:xfrm>
          <a:prstGeom prst="rect">
            <a:avLst/>
          </a:prstGeom>
          <a:solidFill>
            <a:schemeClr val="bg1">
              <a:lumMod val="95000"/>
            </a:schemeClr>
          </a:solidFill>
          <a:ln w="6350"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Wingdings" pitchFamily="-108" charset="2"/>
              <a:buNone/>
              <a:tabLst/>
            </a:pPr>
            <a:endParaRPr kumimoji="0" lang="en-US" sz="1400" b="0" i="0" u="none" strike="noStrike" cap="none" normalizeH="0" baseline="0">
              <a:ln>
                <a:noFill/>
              </a:ln>
              <a:solidFill>
                <a:schemeClr val="tx1"/>
              </a:solidFill>
              <a:effectLst/>
              <a:latin typeface="Arial" pitchFamily="-108" charset="0"/>
              <a:ea typeface="Arial" pitchFamily="-108" charset="0"/>
              <a:cs typeface="Arial" pitchFamily="-108" charset="0"/>
            </a:endParaRPr>
          </a:p>
        </p:txBody>
      </p:sp>
      <p:sp>
        <p:nvSpPr>
          <p:cNvPr id="4" name="Rechteck 3"/>
          <p:cNvSpPr/>
          <p:nvPr/>
        </p:nvSpPr>
        <p:spPr>
          <a:xfrm>
            <a:off x="137399" y="6177596"/>
            <a:ext cx="7106239" cy="369332"/>
          </a:xfrm>
          <a:prstGeom prst="rect">
            <a:avLst/>
          </a:prstGeom>
        </p:spPr>
        <p:txBody>
          <a:bodyPr wrap="square">
            <a:spAutoFit/>
          </a:bodyPr>
          <a:lstStyle/>
          <a:p>
            <a:r>
              <a:rPr lang="en-US" sz="900" dirty="0"/>
              <a:t>Technical data subject to change without further notice. Data refer to ARRISCOPE 1.0. Mai 19, 2017 © ARRI Medical/2017 </a:t>
            </a:r>
          </a:p>
          <a:p>
            <a:r>
              <a:rPr lang="de-DE" sz="900" dirty="0"/>
              <a:t>Arnold &amp; Richter </a:t>
            </a:r>
            <a:r>
              <a:rPr lang="de-DE" sz="900" dirty="0" err="1"/>
              <a:t>Cine</a:t>
            </a:r>
            <a:r>
              <a:rPr lang="de-DE" sz="900" dirty="0"/>
              <a:t> Technik GmbH &amp; Co. Betriebs KG · </a:t>
            </a:r>
            <a:r>
              <a:rPr lang="de-DE" sz="900" dirty="0" err="1"/>
              <a:t>Türkenstrasse</a:t>
            </a:r>
            <a:r>
              <a:rPr lang="de-DE" sz="900" dirty="0"/>
              <a:t> 89 · 80799 </a:t>
            </a:r>
            <a:r>
              <a:rPr lang="de-DE" sz="900" dirty="0" err="1"/>
              <a:t>Munich</a:t>
            </a:r>
            <a:r>
              <a:rPr lang="de-DE" sz="900" dirty="0"/>
              <a:t> · Tel +49 89 3809-0 · www.arrimedical.com</a:t>
            </a:r>
            <a:endParaRPr lang="en-US" sz="900" dirty="0"/>
          </a:p>
        </p:txBody>
      </p:sp>
    </p:spTree>
    <p:extLst>
      <p:ext uri="{BB962C8B-B14F-4D97-AF65-F5344CB8AC3E}">
        <p14:creationId xmlns:p14="http://schemas.microsoft.com/office/powerpoint/2010/main" val="32297885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8180" y="458291"/>
            <a:ext cx="6875957" cy="2308324"/>
          </a:xfrm>
          <a:prstGeom prst="rect">
            <a:avLst/>
          </a:prstGeom>
          <a:noFill/>
        </p:spPr>
        <p:txBody>
          <a:bodyPr wrap="none" rtlCol="0">
            <a:spAutoFit/>
          </a:bodyPr>
          <a:lstStyle/>
          <a:p>
            <a:endParaRPr lang="en-US" dirty="0" smtClean="0">
              <a:latin typeface="Helvetica Neue Light"/>
              <a:cs typeface="Helvetica Neue Light"/>
            </a:endParaRPr>
          </a:p>
          <a:p>
            <a:r>
              <a:rPr lang="en-US" dirty="0" smtClean="0">
                <a:latin typeface="Helvetica Neue Light"/>
                <a:cs typeface="Helvetica Neue Light"/>
              </a:rPr>
              <a:t>Full HD 3D screening monitor for co-observer in the operating room</a:t>
            </a:r>
          </a:p>
          <a:p>
            <a:endParaRPr lang="en-US" dirty="0" smtClean="0">
              <a:latin typeface="Helvetica Neue Light"/>
              <a:cs typeface="Helvetica Neue Light"/>
            </a:endParaRPr>
          </a:p>
          <a:p>
            <a:r>
              <a:rPr lang="en-US" dirty="0" smtClean="0">
                <a:latin typeface="Helvetica Neue Light"/>
                <a:cs typeface="Helvetica Neue Light"/>
              </a:rPr>
              <a:t>Full HD 3D viewing for outside the operating room</a:t>
            </a:r>
          </a:p>
          <a:p>
            <a:endParaRPr lang="en-US" dirty="0" smtClean="0">
              <a:latin typeface="Helvetica Neue Light"/>
              <a:cs typeface="Helvetica Neue Light"/>
            </a:endParaRPr>
          </a:p>
          <a:p>
            <a:r>
              <a:rPr lang="en-US" dirty="0" smtClean="0">
                <a:latin typeface="Helvetica Neue Light"/>
                <a:cs typeface="Helvetica Neue Light"/>
              </a:rPr>
              <a:t>Full HD 3D recording </a:t>
            </a:r>
            <a:r>
              <a:rPr lang="mr-IN" dirty="0" smtClean="0">
                <a:latin typeface="Helvetica Neue Light"/>
                <a:cs typeface="Helvetica Neue Light"/>
              </a:rPr>
              <a:t>–</a:t>
            </a:r>
            <a:r>
              <a:rPr lang="en-US" dirty="0" smtClean="0">
                <a:latin typeface="Helvetica Neue Light"/>
                <a:cs typeface="Helvetica Neue Light"/>
              </a:rPr>
              <a:t> see </a:t>
            </a:r>
            <a:r>
              <a:rPr lang="en-US" dirty="0" smtClean="0">
                <a:latin typeface="Helvetica Neue Light"/>
                <a:cs typeface="Helvetica Neue Light"/>
                <a:hlinkClick r:id="rId2"/>
              </a:rPr>
              <a:t>http://www.arrimedical.com/videos.html</a:t>
            </a:r>
            <a:endParaRPr lang="en-US" dirty="0" smtClean="0">
              <a:latin typeface="Helvetica Neue Light"/>
              <a:cs typeface="Helvetica Neue Light"/>
            </a:endParaRPr>
          </a:p>
          <a:p>
            <a:endParaRPr lang="en-US" dirty="0" smtClean="0">
              <a:latin typeface="Helvetica Neue Light"/>
              <a:cs typeface="Helvetica Neue Light"/>
            </a:endParaRPr>
          </a:p>
          <a:p>
            <a:endParaRPr lang="en-US" dirty="0"/>
          </a:p>
        </p:txBody>
      </p:sp>
      <p:sp>
        <p:nvSpPr>
          <p:cNvPr id="5" name="TextBox 4"/>
          <p:cNvSpPr txBox="1"/>
          <p:nvPr/>
        </p:nvSpPr>
        <p:spPr>
          <a:xfrm>
            <a:off x="824760" y="4117914"/>
            <a:ext cx="6875451" cy="2308324"/>
          </a:xfrm>
          <a:prstGeom prst="rect">
            <a:avLst/>
          </a:prstGeom>
          <a:noFill/>
        </p:spPr>
        <p:txBody>
          <a:bodyPr wrap="square" rtlCol="0">
            <a:spAutoFit/>
          </a:bodyPr>
          <a:lstStyle/>
          <a:p>
            <a:r>
              <a:rPr lang="en-US" dirty="0" smtClean="0"/>
              <a:t>“At the heart of our work lies ALEXA. This camera system, developed by ARRI, is considered all over the world to be the gold standard in motion picture imaging. In order to record microscopic images during operations, an ALEXA camera can be mounted to the documentation port of a surgical microscope with the help of a customized adapter.”</a:t>
            </a:r>
          </a:p>
          <a:p>
            <a:endParaRPr lang="en-US" dirty="0"/>
          </a:p>
          <a:p>
            <a:r>
              <a:rPr lang="en-US" dirty="0" smtClean="0">
                <a:hlinkClick r:id="rId3"/>
              </a:rPr>
              <a:t>http://www.arrimedical.com/arri_surgical_imaging.html</a:t>
            </a:r>
            <a:endParaRPr lang="en-US" dirty="0" smtClean="0"/>
          </a:p>
          <a:p>
            <a:endParaRPr lang="en-US" dirty="0"/>
          </a:p>
        </p:txBody>
      </p:sp>
      <p:sp>
        <p:nvSpPr>
          <p:cNvPr id="6" name="TextBox 5"/>
          <p:cNvSpPr txBox="1"/>
          <p:nvPr/>
        </p:nvSpPr>
        <p:spPr>
          <a:xfrm>
            <a:off x="1008180" y="3743158"/>
            <a:ext cx="6346133" cy="369332"/>
          </a:xfrm>
          <a:prstGeom prst="rect">
            <a:avLst/>
          </a:prstGeom>
          <a:noFill/>
        </p:spPr>
        <p:txBody>
          <a:bodyPr wrap="none" rtlCol="0">
            <a:spAutoFit/>
          </a:bodyPr>
          <a:lstStyle/>
          <a:p>
            <a:r>
              <a:rPr lang="en-US" dirty="0" smtClean="0"/>
              <a:t>Why can’t you record directly from the sensors in the </a:t>
            </a:r>
            <a:r>
              <a:rPr lang="en-US" dirty="0" err="1" smtClean="0"/>
              <a:t>ARRIScope</a:t>
            </a:r>
            <a:r>
              <a:rPr lang="en-US" dirty="0" smtClean="0"/>
              <a:t>?</a:t>
            </a:r>
            <a:endParaRPr lang="en-US" dirty="0"/>
          </a:p>
        </p:txBody>
      </p:sp>
    </p:spTree>
    <p:extLst>
      <p:ext uri="{BB962C8B-B14F-4D97-AF65-F5344CB8AC3E}">
        <p14:creationId xmlns:p14="http://schemas.microsoft.com/office/powerpoint/2010/main" val="257524438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sz="quarter" idx="10"/>
          </p:nvPr>
        </p:nvSpPr>
        <p:spPr/>
        <p:txBody>
          <a:bodyPr/>
          <a:lstStyle/>
          <a:p>
            <a:r>
              <a:rPr lang="en-US" sz="1400" b="1" dirty="0" smtClean="0"/>
              <a:t>Options</a:t>
            </a:r>
          </a:p>
          <a:p>
            <a:r>
              <a:rPr lang="en-US" sz="1400" dirty="0" smtClean="0"/>
              <a:t>Additional Working distances:			</a:t>
            </a:r>
          </a:p>
          <a:p>
            <a:r>
              <a:rPr lang="en-US" sz="1400" dirty="0" smtClean="0"/>
              <a:t/>
            </a:r>
            <a:br>
              <a:rPr lang="en-US" sz="1400" dirty="0" smtClean="0"/>
            </a:br>
            <a:r>
              <a:rPr lang="en-US" sz="1400" dirty="0" smtClean="0"/>
              <a:t>210mm</a:t>
            </a:r>
            <a:br>
              <a:rPr lang="en-US" sz="1400" dirty="0" smtClean="0"/>
            </a:br>
            <a:r>
              <a:rPr lang="en-US" sz="1400" dirty="0" smtClean="0"/>
              <a:t>Max. visual field at 210 mm working distance		78 mm x 43 mm</a:t>
            </a:r>
          </a:p>
          <a:p>
            <a:r>
              <a:rPr lang="en-US" sz="1400" dirty="0" smtClean="0"/>
              <a:t>	Min. visual field at 210 mm working distance		14 mm x 8 mm</a:t>
            </a:r>
          </a:p>
          <a:p>
            <a:endParaRPr lang="en-US" sz="1400" dirty="0" smtClean="0"/>
          </a:p>
          <a:p>
            <a:r>
              <a:rPr lang="en-US" sz="1400" dirty="0" smtClean="0"/>
              <a:t>	300mm:</a:t>
            </a:r>
            <a:br>
              <a:rPr lang="en-US" sz="1400" dirty="0" smtClean="0"/>
            </a:br>
            <a:r>
              <a:rPr lang="en-US" sz="1400" dirty="0" smtClean="0"/>
              <a:t>Max. visual field at 300 mm working distance		107 mm x 60 mm</a:t>
            </a:r>
          </a:p>
          <a:p>
            <a:r>
              <a:rPr lang="en-US" sz="1400" dirty="0" smtClean="0"/>
              <a:t>	Min. visual field at 300 mm working distance		19 mm x 11 mm</a:t>
            </a:r>
          </a:p>
          <a:p>
            <a:endParaRPr lang="en-US" sz="1400" dirty="0" smtClean="0"/>
          </a:p>
          <a:p>
            <a:r>
              <a:rPr lang="en-US" sz="1400" dirty="0" smtClean="0"/>
              <a:t>	430mm</a:t>
            </a:r>
          </a:p>
          <a:p>
            <a:r>
              <a:rPr lang="en-US" sz="1400" dirty="0" smtClean="0"/>
              <a:t>	Max. visual field at 430 mm working distance		150 mm x 85 mm</a:t>
            </a:r>
          </a:p>
          <a:p>
            <a:r>
              <a:rPr lang="en-US" sz="1400" dirty="0" smtClean="0"/>
              <a:t>	Min. visual field at 430 mm working distance		24 mm x 13,5 mm		</a:t>
            </a:r>
            <a:endParaRPr lang="en-US" sz="1400" dirty="0"/>
          </a:p>
        </p:txBody>
      </p:sp>
      <p:pic>
        <p:nvPicPr>
          <p:cNvPr id="5" name="Grafik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2440" y="352437"/>
            <a:ext cx="4811274" cy="750348"/>
          </a:xfrm>
          <a:prstGeom prst="rect">
            <a:avLst/>
          </a:prstGeom>
        </p:spPr>
      </p:pic>
    </p:spTree>
    <p:extLst>
      <p:ext uri="{BB962C8B-B14F-4D97-AF65-F5344CB8AC3E}">
        <p14:creationId xmlns:p14="http://schemas.microsoft.com/office/powerpoint/2010/main" val="20754092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altLang="en-US" dirty="0">
                <a:ea typeface="ＭＳ Ｐゴシック" pitchFamily="34" charset="-128"/>
              </a:rPr>
              <a:t>ARRISCOPE </a:t>
            </a:r>
            <a:r>
              <a:rPr lang="de-DE" altLang="en-US" dirty="0" smtClean="0">
                <a:ea typeface="ＭＳ Ｐゴシック" pitchFamily="34" charset="-128"/>
              </a:rPr>
              <a:t>LAB Installation* </a:t>
            </a:r>
            <a:endParaRPr lang="de-DE" dirty="0"/>
          </a:p>
        </p:txBody>
      </p:sp>
      <p:pic>
        <p:nvPicPr>
          <p:cNvPr id="2" name="Bild 1" descr="IMG_2957.jp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69449" y="1631757"/>
            <a:ext cx="3933152" cy="3933152"/>
          </a:xfrm>
          <a:prstGeom prst="rect">
            <a:avLst/>
          </a:prstGeom>
        </p:spPr>
      </p:pic>
      <p:pic>
        <p:nvPicPr>
          <p:cNvPr id="3" name="Bild 2" descr="IMG_2958.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00977" y="1631757"/>
            <a:ext cx="3933151" cy="3933152"/>
          </a:xfrm>
          <a:prstGeom prst="rect">
            <a:avLst/>
          </a:prstGeom>
        </p:spPr>
      </p:pic>
      <p:sp>
        <p:nvSpPr>
          <p:cNvPr id="4" name="Textfeld 3"/>
          <p:cNvSpPr txBox="1"/>
          <p:nvPr/>
        </p:nvSpPr>
        <p:spPr>
          <a:xfrm>
            <a:off x="369449" y="5758061"/>
            <a:ext cx="8364678" cy="369332"/>
          </a:xfrm>
          <a:prstGeom prst="rect">
            <a:avLst/>
          </a:prstGeom>
          <a:noFill/>
        </p:spPr>
        <p:txBody>
          <a:bodyPr wrap="square" rtlCol="0">
            <a:spAutoFit/>
          </a:bodyPr>
          <a:lstStyle/>
          <a:p>
            <a:pPr algn="ctr"/>
            <a:r>
              <a:rPr lang="de-DE" dirty="0"/>
              <a:t>MED-EL </a:t>
            </a:r>
            <a:r>
              <a:rPr lang="de-DE" dirty="0" smtClean="0"/>
              <a:t>Training Lab </a:t>
            </a:r>
            <a:r>
              <a:rPr lang="de-DE" dirty="0"/>
              <a:t>Innsbruck, Austria</a:t>
            </a:r>
          </a:p>
        </p:txBody>
      </p:sp>
      <p:sp>
        <p:nvSpPr>
          <p:cNvPr id="6" name="Textfeld 5"/>
          <p:cNvSpPr txBox="1"/>
          <p:nvPr/>
        </p:nvSpPr>
        <p:spPr>
          <a:xfrm>
            <a:off x="369450" y="6387368"/>
            <a:ext cx="3379305" cy="230832"/>
          </a:xfrm>
          <a:prstGeom prst="rect">
            <a:avLst/>
          </a:prstGeom>
          <a:noFill/>
        </p:spPr>
        <p:txBody>
          <a:bodyPr wrap="square" rtlCol="0">
            <a:spAutoFit/>
          </a:bodyPr>
          <a:lstStyle/>
          <a:p>
            <a:r>
              <a:rPr lang="en-US" sz="900" dirty="0" smtClean="0"/>
              <a:t>*) ARRISCOPE LAB, Desktop mounted Version</a:t>
            </a:r>
            <a:endParaRPr lang="en-US" sz="900" dirty="0"/>
          </a:p>
        </p:txBody>
      </p:sp>
    </p:spTree>
    <p:extLst>
      <p:ext uri="{BB962C8B-B14F-4D97-AF65-F5344CB8AC3E}">
        <p14:creationId xmlns:p14="http://schemas.microsoft.com/office/powerpoint/2010/main" val="359105617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ltLang="en-US" dirty="0" smtClean="0">
                <a:ea typeface="ＭＳ Ｐゴシック" pitchFamily="34" charset="-128"/>
              </a:rPr>
              <a:t>ARRISCOPE LAB Installation*</a:t>
            </a:r>
            <a:endParaRPr lang="en-US" dirty="0"/>
          </a:p>
        </p:txBody>
      </p:sp>
      <p:pic>
        <p:nvPicPr>
          <p:cNvPr id="4" name="Bild 3" descr="IMG_1388.jp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3969" y="1959549"/>
            <a:ext cx="3151239" cy="3151239"/>
          </a:xfrm>
          <a:prstGeom prst="rect">
            <a:avLst/>
          </a:prstGeom>
        </p:spPr>
      </p:pic>
      <p:pic>
        <p:nvPicPr>
          <p:cNvPr id="6" name="Bild 5" descr="IMG_1880.jpg"/>
          <p:cNvPicPr>
            <a:picLocks noChangeAspect="1"/>
          </p:cNvPicPr>
          <p:nvPr/>
        </p:nvPicPr>
        <p:blipFill rotWithShape="1">
          <a:blip r:embed="rId3" cstate="screen">
            <a:extLst>
              <a:ext uri="{28A0092B-C50C-407E-A947-70E740481C1C}">
                <a14:useLocalDpi xmlns:a14="http://schemas.microsoft.com/office/drawing/2010/main"/>
              </a:ext>
            </a:extLst>
          </a:blip>
          <a:srcRect r="-2294" b="-19184"/>
          <a:stretch/>
        </p:blipFill>
        <p:spPr>
          <a:xfrm>
            <a:off x="3833103" y="1974942"/>
            <a:ext cx="5045363" cy="3750025"/>
          </a:xfrm>
          <a:prstGeom prst="rect">
            <a:avLst/>
          </a:prstGeom>
        </p:spPr>
      </p:pic>
      <p:sp>
        <p:nvSpPr>
          <p:cNvPr id="2" name="Textfeld 1"/>
          <p:cNvSpPr txBox="1"/>
          <p:nvPr/>
        </p:nvSpPr>
        <p:spPr>
          <a:xfrm>
            <a:off x="289334" y="5464848"/>
            <a:ext cx="3208931" cy="523220"/>
          </a:xfrm>
          <a:prstGeom prst="rect">
            <a:avLst/>
          </a:prstGeom>
          <a:noFill/>
        </p:spPr>
        <p:txBody>
          <a:bodyPr wrap="square" rtlCol="0">
            <a:spAutoFit/>
          </a:bodyPr>
          <a:lstStyle/>
          <a:p>
            <a:pPr algn="ctr"/>
            <a:r>
              <a:rPr lang="en-US" sz="1400" dirty="0" smtClean="0"/>
              <a:t>Participants with identical 3D view in real time than the surgeon</a:t>
            </a:r>
            <a:endParaRPr lang="en-US" sz="1400" dirty="0"/>
          </a:p>
        </p:txBody>
      </p:sp>
      <p:sp>
        <p:nvSpPr>
          <p:cNvPr id="7" name="Textfeld 6"/>
          <p:cNvSpPr txBox="1"/>
          <p:nvPr/>
        </p:nvSpPr>
        <p:spPr>
          <a:xfrm>
            <a:off x="3752270" y="5464848"/>
            <a:ext cx="5079999" cy="523220"/>
          </a:xfrm>
          <a:prstGeom prst="rect">
            <a:avLst/>
          </a:prstGeom>
          <a:noFill/>
        </p:spPr>
        <p:txBody>
          <a:bodyPr wrap="square" rtlCol="0">
            <a:spAutoFit/>
          </a:bodyPr>
          <a:lstStyle/>
          <a:p>
            <a:pPr algn="ctr"/>
            <a:r>
              <a:rPr lang="en-US" sz="1400" dirty="0"/>
              <a:t>Instructor </a:t>
            </a:r>
            <a:r>
              <a:rPr lang="en-US" sz="1400" dirty="0" smtClean="0"/>
              <a:t>can observe each </a:t>
            </a:r>
            <a:r>
              <a:rPr lang="en-US" sz="1400" dirty="0"/>
              <a:t>participants workstation during preparation </a:t>
            </a:r>
            <a:r>
              <a:rPr lang="en-US" sz="1400" dirty="0" smtClean="0"/>
              <a:t>in 3D</a:t>
            </a:r>
            <a:endParaRPr lang="en-US" sz="1400" dirty="0"/>
          </a:p>
        </p:txBody>
      </p:sp>
      <p:sp>
        <p:nvSpPr>
          <p:cNvPr id="8" name="Textfeld 7"/>
          <p:cNvSpPr txBox="1"/>
          <p:nvPr/>
        </p:nvSpPr>
        <p:spPr>
          <a:xfrm>
            <a:off x="369450" y="6387368"/>
            <a:ext cx="3379305" cy="230832"/>
          </a:xfrm>
          <a:prstGeom prst="rect">
            <a:avLst/>
          </a:prstGeom>
          <a:noFill/>
        </p:spPr>
        <p:txBody>
          <a:bodyPr wrap="square" rtlCol="0">
            <a:spAutoFit/>
          </a:bodyPr>
          <a:lstStyle/>
          <a:p>
            <a:r>
              <a:rPr lang="en-US" sz="900" dirty="0" smtClean="0"/>
              <a:t>*) ARRISCOPE LAB, Desktop mounted Version</a:t>
            </a:r>
            <a:endParaRPr lang="en-US" sz="900" dirty="0"/>
          </a:p>
        </p:txBody>
      </p:sp>
    </p:spTree>
    <p:extLst>
      <p:ext uri="{BB962C8B-B14F-4D97-AF65-F5344CB8AC3E}">
        <p14:creationId xmlns:p14="http://schemas.microsoft.com/office/powerpoint/2010/main" val="18682839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675529" y="1771731"/>
            <a:ext cx="7782711" cy="2031325"/>
          </a:xfrm>
          <a:prstGeom prst="rect">
            <a:avLst/>
          </a:prstGeom>
        </p:spPr>
        <p:txBody>
          <a:bodyPr wrap="square">
            <a:spAutoFit/>
          </a:bodyPr>
          <a:lstStyle/>
          <a:p>
            <a:r>
              <a:rPr lang="en-US" dirty="0" smtClean="0"/>
              <a:t>Question: Is NIR light dangerous for tissue?  Do we need NIR light or just NIR sensor?</a:t>
            </a:r>
          </a:p>
          <a:p>
            <a:endParaRPr lang="en-US" dirty="0"/>
          </a:p>
          <a:p>
            <a:r>
              <a:rPr lang="en-US" dirty="0" smtClean="0"/>
              <a:t>“The novel, multispectral LED illumination system of the ARRISCOPE delivers very bright and highly uniform illumination, optimized for representation on a video monitor. The cold light, without any UV or IR components, protects the patient by avoiding heat impairment.”</a:t>
            </a:r>
            <a:endParaRPr lang="en-US" dirty="0"/>
          </a:p>
        </p:txBody>
      </p:sp>
    </p:spTree>
    <p:extLst>
      <p:ext uri="{BB962C8B-B14F-4D97-AF65-F5344CB8AC3E}">
        <p14:creationId xmlns:p14="http://schemas.microsoft.com/office/powerpoint/2010/main" val="1111661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lternateLED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477" y="3453965"/>
            <a:ext cx="7816672" cy="3404035"/>
          </a:xfrm>
          <a:prstGeom prst="rect">
            <a:avLst/>
          </a:prstGeom>
        </p:spPr>
      </p:pic>
      <p:pic>
        <p:nvPicPr>
          <p:cNvPr id="5" name="Picture 4" descr="StandardARRIled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477" y="0"/>
            <a:ext cx="7816672" cy="3404035"/>
          </a:xfrm>
          <a:prstGeom prst="rect">
            <a:avLst/>
          </a:prstGeom>
        </p:spPr>
      </p:pic>
    </p:spTree>
    <p:extLst>
      <p:ext uri="{BB962C8B-B14F-4D97-AF65-F5344CB8AC3E}">
        <p14:creationId xmlns:p14="http://schemas.microsoft.com/office/powerpoint/2010/main" val="17000447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dific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853" y="0"/>
            <a:ext cx="7772482" cy="3384791"/>
          </a:xfrm>
          <a:prstGeom prst="rect">
            <a:avLst/>
          </a:prstGeom>
        </p:spPr>
      </p:pic>
      <p:pic>
        <p:nvPicPr>
          <p:cNvPr id="5" name="Picture 4" descr="ModificationWithSensor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853" y="3289893"/>
            <a:ext cx="7772482" cy="3384791"/>
          </a:xfrm>
          <a:prstGeom prst="rect">
            <a:avLst/>
          </a:prstGeom>
        </p:spPr>
      </p:pic>
    </p:spTree>
    <p:extLst>
      <p:ext uri="{BB962C8B-B14F-4D97-AF65-F5344CB8AC3E}">
        <p14:creationId xmlns:p14="http://schemas.microsoft.com/office/powerpoint/2010/main" val="15057691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uxeonLEDs_ArriSensor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3862"/>
            <a:ext cx="9144000" cy="3982065"/>
          </a:xfrm>
          <a:prstGeom prst="rect">
            <a:avLst/>
          </a:prstGeom>
        </p:spPr>
      </p:pic>
      <p:sp>
        <p:nvSpPr>
          <p:cNvPr id="5" name="TextBox 4"/>
          <p:cNvSpPr txBox="1"/>
          <p:nvPr/>
        </p:nvSpPr>
        <p:spPr>
          <a:xfrm>
            <a:off x="2815050" y="864206"/>
            <a:ext cx="3070071" cy="369332"/>
          </a:xfrm>
          <a:prstGeom prst="rect">
            <a:avLst/>
          </a:prstGeom>
          <a:noFill/>
        </p:spPr>
        <p:txBody>
          <a:bodyPr wrap="none" rtlCol="0">
            <a:spAutoFit/>
          </a:bodyPr>
          <a:lstStyle/>
          <a:p>
            <a:r>
              <a:rPr lang="en-US" dirty="0" err="1" smtClean="0"/>
              <a:t>Luxeon</a:t>
            </a:r>
            <a:r>
              <a:rPr lang="en-US" dirty="0" smtClean="0"/>
              <a:t> LEDs  and  ARII Sensors</a:t>
            </a:r>
            <a:endParaRPr lang="en-US" dirty="0"/>
          </a:p>
        </p:txBody>
      </p:sp>
      <p:cxnSp>
        <p:nvCxnSpPr>
          <p:cNvPr id="7" name="Straight Arrow Connector 6"/>
          <p:cNvCxnSpPr/>
          <p:nvPr/>
        </p:nvCxnSpPr>
        <p:spPr>
          <a:xfrm>
            <a:off x="5617005" y="1233538"/>
            <a:ext cx="13093" cy="188284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4595732" y="1233538"/>
            <a:ext cx="693942" cy="1280516"/>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3286406" y="1233538"/>
            <a:ext cx="1793776" cy="1791184"/>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220478" y="301163"/>
            <a:ext cx="2069196" cy="369332"/>
          </a:xfrm>
          <a:prstGeom prst="rect">
            <a:avLst/>
          </a:prstGeom>
          <a:noFill/>
        </p:spPr>
        <p:txBody>
          <a:bodyPr wrap="none" rtlCol="0">
            <a:spAutoFit/>
          </a:bodyPr>
          <a:lstStyle/>
          <a:p>
            <a:r>
              <a:rPr lang="en-US" dirty="0" smtClean="0"/>
              <a:t>If we could redesign</a:t>
            </a:r>
            <a:endParaRPr lang="en-US" dirty="0"/>
          </a:p>
        </p:txBody>
      </p:sp>
    </p:spTree>
    <p:extLst>
      <p:ext uri="{BB962C8B-B14F-4D97-AF65-F5344CB8AC3E}">
        <p14:creationId xmlns:p14="http://schemas.microsoft.com/office/powerpoint/2010/main" val="263562627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uxeonI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3262"/>
            <a:ext cx="7899400" cy="5384800"/>
          </a:xfrm>
          <a:prstGeom prst="rect">
            <a:avLst/>
          </a:prstGeom>
        </p:spPr>
      </p:pic>
    </p:spTree>
    <p:extLst>
      <p:ext uri="{BB962C8B-B14F-4D97-AF65-F5344CB8AC3E}">
        <p14:creationId xmlns:p14="http://schemas.microsoft.com/office/powerpoint/2010/main" val="25094745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uxeon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4424"/>
            <a:ext cx="6400800" cy="4584700"/>
          </a:xfrm>
          <a:prstGeom prst="rect">
            <a:avLst/>
          </a:prstGeom>
        </p:spPr>
      </p:pic>
    </p:spTree>
    <p:extLst>
      <p:ext uri="{BB962C8B-B14F-4D97-AF65-F5344CB8AC3E}">
        <p14:creationId xmlns:p14="http://schemas.microsoft.com/office/powerpoint/2010/main" val="11821219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andardARR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416298"/>
          </a:xfrm>
          <a:prstGeom prst="rect">
            <a:avLst/>
          </a:prstGeom>
        </p:spPr>
      </p:pic>
    </p:spTree>
    <p:extLst>
      <p:ext uri="{BB962C8B-B14F-4D97-AF65-F5344CB8AC3E}">
        <p14:creationId xmlns:p14="http://schemas.microsoft.com/office/powerpoint/2010/main" val="35719175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1614</TotalTime>
  <Words>551</Words>
  <Application>Microsoft Macintosh PowerPoint</Application>
  <PresentationFormat>On-screen Show (4:3)</PresentationFormat>
  <Paragraphs>134</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ARRISCOPE LAB* Fully digital 3D Microscope for lab use </vt:lpstr>
      <vt:lpstr>PowerPoint Presentation</vt:lpstr>
      <vt:lpstr>PowerPoint Presentation</vt:lpstr>
      <vt:lpstr> OPTICAL CHARACTERISTICS Specification of Video Systems Working distance    250mm Max. visual field at 250mm working distance  90 mm x 50 mm Min. visual field at 250mm working distance 16 mm x 9 mm Illumination     High-performance LED cold light source       (without IR/UV), Multi spectral   Stereo base     21 mm Zoom factor     6 x Binocular inclination angle   -50° to +90° Diopter adjustment    +/- 5D             </vt:lpstr>
      <vt:lpstr>PowerPoint Presentation</vt:lpstr>
      <vt:lpstr>PowerPoint Presentation</vt:lpstr>
      <vt:lpstr>ARRISCOPE LAB Installation* </vt:lpstr>
      <vt:lpstr>ARRISCOPE LAB Installation*</vt:lpstr>
    </vt:vector>
  </TitlesOfParts>
  <Company>Stanford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Joyce Farrell</dc:creator>
  <cp:lastModifiedBy>Joyce Farrell</cp:lastModifiedBy>
  <cp:revision>6</cp:revision>
  <dcterms:created xsi:type="dcterms:W3CDTF">2017-11-09T18:28:18Z</dcterms:created>
  <dcterms:modified xsi:type="dcterms:W3CDTF">2017-11-10T21:22:35Z</dcterms:modified>
</cp:coreProperties>
</file>