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26d45539_1_402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d26d45539_1_402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26d45539_1_322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d26d45539_1_322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8a8a165d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28a8a165d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a4d6b1dc7_0_135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a4d6b1dc7_0_135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26d45539_1_2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d26d45539_1_2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56ed9d3e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56ed9d3e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d26d45539_1_1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d26d45539_1_1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a56ed9d3e_0_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a56ed9d3e_0_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a4d6b1dc7_0_613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a4d6b1dc7_0_613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a4d6b1dc7_0_715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a4d6b1dc7_0_715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a59c1986b_0_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a59c1986b_0_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a4d6b1dc7_0_1054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a4d6b1dc7_0_1054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d26d45539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d26d45539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d26d45539_0_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d26d45539_0_7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2a85fa310_3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2a85fa310_3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2a85fa310_3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2a85fa310_3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2a85fa310_3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2a85fa310_3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d26d45539_1_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d26d45539_1_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59c1986b_0_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59c1986b_0_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a5d7ba4a9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a5d7ba4a9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a59c1986b_0_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a59c1986b_0_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8a8a165d_0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28a8a165d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8a8a165d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28a8a165d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a4d6b1dc7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a4d6b1dc7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519d2890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a519d2890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8a8a165d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28a8a165d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a4d6b1dc7_0_21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a4d6b1dc7_0_21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hyperlink" Target="https://www.google.com/imgres?imgurl=http%3A%2F%2Frobotechshop.com%2Fwp-content%2Fuploads%2F2015%2F12%2Farduino_uno_large-comp.jpg&amp;imgrefurl=https%3A%2F%2Frobotechshop.com%2Fshop%2Farduino%2Farduino-board%2Farduino-uno-r3-china%2F&amp;docid=e1W7RcoKfWV2fM&amp;tbnid=Lv3HgY5mKU5PVM%3A&amp;vet=10ahUKEwifwPCnlIjcAhXGGpAKHWVAArQQMwhbKB4wHg..i&amp;w=1024&amp;h=715&amp;client=ubuntu&amp;bih=887&amp;biw=1215&amp;q=arduino%20uno&amp;ved=0ahUKEwifwPCnlIjcAhXGGpAKHWVAArQQMwhbKB4wHg&amp;iact=mrc&amp;uact=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504000" y="648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4000" u="none" cap="none" strike="noStrike">
                <a:solidFill>
                  <a:srgbClr val="454FA1"/>
                </a:solidFill>
              </a:rPr>
              <a:t>Sejam bem vindos a oficina de </a:t>
            </a:r>
            <a:endParaRPr i="0" sz="4000" u="none" cap="none" strike="noStrike">
              <a:solidFill>
                <a:srgbClr val="000000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57560" y="4104000"/>
            <a:ext cx="8229240" cy="202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3D73"/>
                </a:solidFill>
                <a:latin typeface="Arial"/>
                <a:ea typeface="Arial"/>
                <a:cs typeface="Arial"/>
                <a:sym typeface="Arial"/>
              </a:rPr>
              <a:t>Ministrantes:</a:t>
            </a:r>
            <a:r>
              <a:rPr lang="pt-BR" sz="2800">
                <a:solidFill>
                  <a:srgbClr val="003D73"/>
                </a:solidFill>
              </a:rPr>
              <a:t>Justtyne Monteiro,</a:t>
            </a:r>
            <a:r>
              <a:rPr lang="pt-BR" sz="2800">
                <a:solidFill>
                  <a:schemeClr val="dk1"/>
                </a:solidFill>
              </a:rPr>
              <a:t> </a:t>
            </a:r>
            <a:r>
              <a:rPr b="0" i="0" lang="pt-BR" sz="2800" u="none" cap="none" strike="noStrike">
                <a:solidFill>
                  <a:srgbClr val="003D73"/>
                </a:solidFill>
                <a:latin typeface="Arial"/>
                <a:ea typeface="Arial"/>
                <a:cs typeface="Arial"/>
                <a:sym typeface="Arial"/>
              </a:rPr>
              <a:t>Lucas Lopes e Rodrigo </a:t>
            </a:r>
            <a:r>
              <a:rPr lang="pt-BR" sz="2800">
                <a:solidFill>
                  <a:srgbClr val="003D73"/>
                </a:solidFill>
              </a:rPr>
              <a:t>Kuhn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arduino simbolo"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87" y="1790650"/>
            <a:ext cx="3947076" cy="268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u="none" cap="none" strike="noStrike">
                <a:solidFill>
                  <a:srgbClr val="000000"/>
                </a:solidFill>
              </a:rPr>
              <a:t>Plataformas disponíveis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57200" y="2564904"/>
            <a:ext cx="8229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Iremos utilizar o </a:t>
            </a: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Uno 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é uma plataforma básica mas poderosa.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943" y="332656"/>
            <a:ext cx="6829500" cy="55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Movimento Maker</a:t>
            </a:r>
            <a:endParaRPr sz="3600" strike="noStrike"/>
          </a:p>
        </p:txBody>
      </p:sp>
      <p:sp>
        <p:nvSpPr>
          <p:cNvPr id="210" name="Google Shape;210;p37"/>
          <p:cNvSpPr txBox="1"/>
          <p:nvPr/>
        </p:nvSpPr>
        <p:spPr>
          <a:xfrm>
            <a:off x="457920" y="160092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rPr lang="pt-BR" sz="2400"/>
              <a:t>O Movimento Maker é uma extensão da cultura Faça-Você-Mesmo ou, em inglês, Do-It-Yourself. Esta cultura moderna tem em sua base a ideia de que pessoas comuns podem construir, consertar, modificar e fabricar os mais diversos tipos de objetos e projetos com suas próprias mãos.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Mão na Massa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50" y="1417650"/>
            <a:ext cx="8732891" cy="42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Montagem do Circuito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38" y="1417650"/>
            <a:ext cx="6216525" cy="45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PROJETO 1: Pisca Led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19690"/>
            <a:ext cx="8229601" cy="4214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ESTRUTURA DE UM PROGRAMA ARDUINO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457200" y="19543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Você não precisa ser um expert em linguagem C para programar com Arduino. Ao abrir a IDE Arduino você se depara com uma estrutura padrão de programa contendo as funções setup() e loop().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63" y="604838"/>
            <a:ext cx="4029075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u="none" cap="none" strike="noStrike">
                <a:solidFill>
                  <a:srgbClr val="000000"/>
                </a:solidFill>
              </a:rPr>
              <a:t>IDE Arduino</a:t>
            </a:r>
            <a:endParaRPr i="0" u="none" cap="none" strike="noStrike">
              <a:solidFill>
                <a:srgbClr val="000000"/>
              </a:solidFill>
            </a:endParaRPr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475599" y="1268760"/>
            <a:ext cx="82296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botões da barra de tarefas fornecem o acesso rápido à funções mais utilizadas dos menus: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49" name="Google Shape;249;p43"/>
          <p:cNvGrpSpPr/>
          <p:nvPr/>
        </p:nvGrpSpPr>
        <p:grpSpPr>
          <a:xfrm>
            <a:off x="2311471" y="2420888"/>
            <a:ext cx="4708860" cy="3456474"/>
            <a:chOff x="611560" y="2204864"/>
            <a:chExt cx="4708860" cy="3456474"/>
          </a:xfrm>
        </p:grpSpPr>
        <p:pic>
          <p:nvPicPr>
            <p:cNvPr id="250" name="Google Shape;250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1560" y="2204864"/>
              <a:ext cx="4094376" cy="1222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43"/>
            <p:cNvSpPr txBox="1"/>
            <p:nvPr/>
          </p:nvSpPr>
          <p:spPr>
            <a:xfrm>
              <a:off x="1293911" y="5261138"/>
              <a:ext cx="28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Verificar</a:t>
              </a:r>
              <a:endParaRPr/>
            </a:p>
          </p:txBody>
        </p:sp>
        <p:sp>
          <p:nvSpPr>
            <p:cNvPr id="252" name="Google Shape;252;p43"/>
            <p:cNvSpPr txBox="1"/>
            <p:nvPr/>
          </p:nvSpPr>
          <p:spPr>
            <a:xfrm>
              <a:off x="1581943" y="4872817"/>
              <a:ext cx="28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Carregar</a:t>
              </a:r>
              <a:endParaRPr/>
            </a:p>
          </p:txBody>
        </p:sp>
        <p:sp>
          <p:nvSpPr>
            <p:cNvPr id="253" name="Google Shape;253;p43"/>
            <p:cNvSpPr txBox="1"/>
            <p:nvPr/>
          </p:nvSpPr>
          <p:spPr>
            <a:xfrm>
              <a:off x="1913702" y="4520888"/>
              <a:ext cx="28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Novo</a:t>
              </a:r>
              <a:endParaRPr/>
            </a:p>
          </p:txBody>
        </p:sp>
        <p:sp>
          <p:nvSpPr>
            <p:cNvPr id="254" name="Google Shape;254;p43"/>
            <p:cNvSpPr txBox="1"/>
            <p:nvPr/>
          </p:nvSpPr>
          <p:spPr>
            <a:xfrm>
              <a:off x="2195715" y="4212707"/>
              <a:ext cx="28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Abrir</a:t>
              </a:r>
              <a:endParaRPr/>
            </a:p>
          </p:txBody>
        </p:sp>
        <p:sp>
          <p:nvSpPr>
            <p:cNvPr id="255" name="Google Shape;255;p43"/>
            <p:cNvSpPr txBox="1"/>
            <p:nvPr/>
          </p:nvSpPr>
          <p:spPr>
            <a:xfrm>
              <a:off x="2474320" y="3892737"/>
              <a:ext cx="28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Salvar</a:t>
              </a:r>
              <a:endParaRPr/>
            </a:p>
          </p:txBody>
        </p:sp>
        <p:sp>
          <p:nvSpPr>
            <p:cNvPr id="256" name="Google Shape;256;p43"/>
            <p:cNvSpPr/>
            <p:nvPr/>
          </p:nvSpPr>
          <p:spPr>
            <a:xfrm rot="5400000">
              <a:off x="-246746" y="4006105"/>
              <a:ext cx="2541600" cy="561000"/>
            </a:xfrm>
            <a:prstGeom prst="bentUpArrow">
              <a:avLst>
                <a:gd fmla="val 13238" name="adj1"/>
                <a:gd fmla="val 18278" name="adj2"/>
                <a:gd fmla="val 28360" name="adj3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 rot="5400000">
              <a:off x="230741" y="3815455"/>
              <a:ext cx="2160300" cy="561000"/>
            </a:xfrm>
            <a:prstGeom prst="bentUpArrow">
              <a:avLst>
                <a:gd fmla="val 13238" name="adj1"/>
                <a:gd fmla="val 18278" name="adj2"/>
                <a:gd fmla="val 28360" name="adj3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3"/>
            <p:cNvSpPr/>
            <p:nvPr/>
          </p:nvSpPr>
          <p:spPr>
            <a:xfrm rot="5400000">
              <a:off x="740656" y="3640707"/>
              <a:ext cx="1810800" cy="561000"/>
            </a:xfrm>
            <a:prstGeom prst="bentUpArrow">
              <a:avLst>
                <a:gd fmla="val 13238" name="adj1"/>
                <a:gd fmla="val 18278" name="adj2"/>
                <a:gd fmla="val 28360" name="adj3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3"/>
            <p:cNvSpPr/>
            <p:nvPr/>
          </p:nvSpPr>
          <p:spPr>
            <a:xfrm rot="5400000">
              <a:off x="1173312" y="3486654"/>
              <a:ext cx="1502700" cy="561000"/>
            </a:xfrm>
            <a:prstGeom prst="bentUpArrow">
              <a:avLst>
                <a:gd fmla="val 13238" name="adj1"/>
                <a:gd fmla="val 18278" name="adj2"/>
                <a:gd fmla="val 28360" name="adj3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 rot="5400000">
              <a:off x="1607768" y="3331871"/>
              <a:ext cx="1191000" cy="561000"/>
            </a:xfrm>
            <a:prstGeom prst="bentUpArrow">
              <a:avLst>
                <a:gd fmla="val 13238" name="adj1"/>
                <a:gd fmla="val 18278" name="adj2"/>
                <a:gd fmla="val 28360" name="adj3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u="none" cap="none" strike="noStrike">
                <a:solidFill>
                  <a:srgbClr val="000000"/>
                </a:solidFill>
              </a:rPr>
              <a:t>IDE Arduino</a:t>
            </a:r>
            <a:endParaRPr i="0" u="none" cap="none" strike="noStrike">
              <a:solidFill>
                <a:srgbClr val="000000"/>
              </a:solidFill>
            </a:endParaRPr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475599" y="1268760"/>
            <a:ext cx="82296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verificar se o código está correto deve-se clicar no botão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Verificar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67" name="Google Shape;267;p44"/>
          <p:cNvGrpSpPr/>
          <p:nvPr/>
        </p:nvGrpSpPr>
        <p:grpSpPr>
          <a:xfrm>
            <a:off x="2421840" y="2548477"/>
            <a:ext cx="4094376" cy="2464789"/>
            <a:chOff x="2311471" y="2348880"/>
            <a:chExt cx="4094376" cy="2464789"/>
          </a:xfrm>
        </p:grpSpPr>
        <p:grpSp>
          <p:nvGrpSpPr>
            <p:cNvPr id="268" name="Google Shape;268;p44"/>
            <p:cNvGrpSpPr/>
            <p:nvPr/>
          </p:nvGrpSpPr>
          <p:grpSpPr>
            <a:xfrm>
              <a:off x="2311471" y="2348880"/>
              <a:ext cx="4094376" cy="2464789"/>
              <a:chOff x="611560" y="2204864"/>
              <a:chExt cx="4094376" cy="2464789"/>
            </a:xfrm>
          </p:grpSpPr>
          <p:pic>
            <p:nvPicPr>
              <p:cNvPr id="269" name="Google Shape;269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1560" y="2204864"/>
                <a:ext cx="4094376" cy="1222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0" name="Google Shape;270;p44"/>
              <p:cNvSpPr txBox="1"/>
              <p:nvPr/>
            </p:nvSpPr>
            <p:spPr>
              <a:xfrm>
                <a:off x="1170895" y="4269453"/>
                <a:ext cx="2846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Verificar</a:t>
                </a:r>
                <a:endParaRPr/>
              </a:p>
            </p:txBody>
          </p:sp>
        </p:grpSp>
        <p:sp>
          <p:nvSpPr>
            <p:cNvPr id="271" name="Google Shape;271;p44"/>
            <p:cNvSpPr/>
            <p:nvPr/>
          </p:nvSpPr>
          <p:spPr>
            <a:xfrm flipH="1">
              <a:off x="2373286" y="3143115"/>
              <a:ext cx="528000" cy="1509900"/>
            </a:xfrm>
            <a:prstGeom prst="bentUpArrow">
              <a:avLst>
                <a:gd fmla="val 14993" name="adj1"/>
                <a:gd fmla="val 23498" name="adj2"/>
                <a:gd fmla="val 34812" name="adj3"/>
              </a:avLst>
            </a:prstGeom>
            <a:solidFill>
              <a:srgbClr val="FF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3000"/>
            <a:ext cx="8839201" cy="411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u="none" cap="none" strike="noStrike">
                <a:solidFill>
                  <a:srgbClr val="000000"/>
                </a:solidFill>
              </a:rPr>
              <a:t>IDE Arduino</a:t>
            </a:r>
            <a:endParaRPr i="0" u="none" cap="none" strike="noStrike">
              <a:solidFill>
                <a:srgbClr val="000000"/>
              </a:solidFill>
            </a:endParaRPr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475599" y="1268760"/>
            <a:ext cx="82296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carregar o programa na placa do Arduino UNO clique no botão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Carregar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barra de tarefas: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78" name="Google Shape;278;p45"/>
          <p:cNvGrpSpPr/>
          <p:nvPr/>
        </p:nvGrpSpPr>
        <p:grpSpPr>
          <a:xfrm>
            <a:off x="2421840" y="2636912"/>
            <a:ext cx="4094376" cy="2464789"/>
            <a:chOff x="2311471" y="2348880"/>
            <a:chExt cx="4094376" cy="2464789"/>
          </a:xfrm>
        </p:grpSpPr>
        <p:grpSp>
          <p:nvGrpSpPr>
            <p:cNvPr id="279" name="Google Shape;279;p45"/>
            <p:cNvGrpSpPr/>
            <p:nvPr/>
          </p:nvGrpSpPr>
          <p:grpSpPr>
            <a:xfrm>
              <a:off x="2311471" y="2348880"/>
              <a:ext cx="4094376" cy="2464789"/>
              <a:chOff x="611560" y="2204864"/>
              <a:chExt cx="4094376" cy="2464789"/>
            </a:xfrm>
          </p:grpSpPr>
          <p:pic>
            <p:nvPicPr>
              <p:cNvPr id="280" name="Google Shape;280;p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1560" y="2204864"/>
                <a:ext cx="4094376" cy="1222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" name="Google Shape;281;p45"/>
              <p:cNvSpPr txBox="1"/>
              <p:nvPr/>
            </p:nvSpPr>
            <p:spPr>
              <a:xfrm>
                <a:off x="1440519" y="4269453"/>
                <a:ext cx="2846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Carregar</a:t>
                </a:r>
                <a:endParaRPr/>
              </a:p>
            </p:txBody>
          </p:sp>
        </p:grpSp>
        <p:sp>
          <p:nvSpPr>
            <p:cNvPr id="282" name="Google Shape;282;p45"/>
            <p:cNvSpPr/>
            <p:nvPr/>
          </p:nvSpPr>
          <p:spPr>
            <a:xfrm flipH="1">
              <a:off x="2642910" y="3143115"/>
              <a:ext cx="528000" cy="1509900"/>
            </a:xfrm>
            <a:prstGeom prst="bentUpArrow">
              <a:avLst>
                <a:gd fmla="val 14993" name="adj1"/>
                <a:gd fmla="val 23498" name="adj2"/>
                <a:gd fmla="val 34812" name="adj3"/>
              </a:avLst>
            </a:prstGeom>
            <a:solidFill>
              <a:srgbClr val="FF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2: </a:t>
            </a:r>
            <a:r>
              <a:rPr lang="pt-BR"/>
              <a:t>Botão liga o Led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54650"/>
            <a:ext cx="8416783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00" y="143700"/>
            <a:ext cx="4106625" cy="65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457200" y="1178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</a:rPr>
              <a:t>DESAFIO</a:t>
            </a:r>
            <a:endParaRPr sz="6000">
              <a:solidFill>
                <a:srgbClr val="000000"/>
              </a:solidFill>
            </a:endParaRPr>
          </a:p>
        </p:txBody>
      </p:sp>
      <p:pic>
        <p:nvPicPr>
          <p:cNvPr id="299" name="Google Shape;2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163" y="1417651"/>
            <a:ext cx="5493674" cy="43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Projeto sinal de trânsito: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Manter o Led verde ligado por 4 segundos;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Manter o Led amarelo ligado por 2 segundos;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Manter o Led vermelho ligado por 4 segundos;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Obs: Usar pino 8, 9 e 10 para o Led verde, amarelo e vermelho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respectivamente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74" y="123688"/>
            <a:ext cx="8361851" cy="66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Controlando Brilho do LED</a:t>
            </a:r>
            <a:endParaRPr/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5"/>
            <a:ext cx="8534399" cy="497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Sensor de Estacionamento</a:t>
            </a:r>
            <a:endParaRPr sz="3600"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32730"/>
            <a:ext cx="8686800" cy="463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Controle de luz com LDR</a:t>
            </a:r>
            <a:endParaRPr sz="3600"/>
          </a:p>
        </p:txBody>
      </p:sp>
      <p:pic>
        <p:nvPicPr>
          <p:cNvPr id="332" name="Google Shape;3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63" y="1481140"/>
            <a:ext cx="78144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idx="1" type="body"/>
          </p:nvPr>
        </p:nvSpPr>
        <p:spPr>
          <a:xfrm>
            <a:off x="0" y="830600"/>
            <a:ext cx="91440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400">
                <a:solidFill>
                  <a:srgbClr val="1C3687"/>
                </a:solidFill>
                <a:latin typeface="Arial"/>
                <a:ea typeface="Arial"/>
                <a:cs typeface="Arial"/>
                <a:sym typeface="Arial"/>
              </a:rPr>
              <a:t>Obrigado pela atenção!</a:t>
            </a:r>
            <a:endParaRPr sz="4400">
              <a:solidFill>
                <a:srgbClr val="1C36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Curta nossa página no Facebook e nos sigam no Instagram: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InovaLab campus Restinga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Email: inovalab@restinga.ifrs.edu.br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457375" y="45660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3600" u="none" cap="none" strike="noStrike"/>
              <a:t>O que é um</a:t>
            </a:r>
            <a:r>
              <a:rPr lang="pt-BR" sz="3600"/>
              <a:t> Arduino</a:t>
            </a:r>
            <a:r>
              <a:rPr i="0" lang="pt-BR" sz="3600" u="none" cap="none" strike="noStrike"/>
              <a:t>?</a:t>
            </a:r>
            <a:endParaRPr i="0" sz="3600" u="none" cap="none" strike="noStrike"/>
          </a:p>
        </p:txBody>
      </p:sp>
      <p:sp>
        <p:nvSpPr>
          <p:cNvPr id="152" name="Google Shape;152;p28"/>
          <p:cNvSpPr txBox="1"/>
          <p:nvPr/>
        </p:nvSpPr>
        <p:spPr>
          <a:xfrm>
            <a:off x="288000" y="1512000"/>
            <a:ext cx="8640000" cy="3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Arduino é uma placa criada na Itália em 2005 por um grupo de 5 pesquisadores: Massimo Banzi, David Cuartielles, Tom Igoe, Gianluca Martino e David Mellis. </a:t>
            </a:r>
            <a:endParaRPr sz="24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457375" y="45660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 ideia</a:t>
            </a:r>
            <a:endParaRPr i="0" sz="3600" u="none" cap="none" strike="noStrike"/>
          </a:p>
        </p:txBody>
      </p:sp>
      <p:sp>
        <p:nvSpPr>
          <p:cNvPr id="158" name="Google Shape;158;p29"/>
          <p:cNvSpPr txBox="1"/>
          <p:nvPr/>
        </p:nvSpPr>
        <p:spPr>
          <a:xfrm>
            <a:off x="288000" y="1512000"/>
            <a:ext cx="8640000" cy="3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ideia surgiu</a:t>
            </a:r>
            <a:r>
              <a:rPr lang="pt-BR" sz="2400"/>
              <a:t> quando alunos do curso de Design de Interação do Professor Massimo Banzi começaram a reclamar do fato de não conseguirem achar microcontroladores para seus projetos robóticos e das dificuldades com as soluções que estavam disponíveis.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457375" y="45660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Objetivo</a:t>
            </a:r>
            <a:endParaRPr i="0" sz="3600" u="none" cap="none" strike="noStrike"/>
          </a:p>
        </p:txBody>
      </p:sp>
      <p:sp>
        <p:nvSpPr>
          <p:cNvPr id="164" name="Google Shape;164;p30"/>
          <p:cNvSpPr txBox="1"/>
          <p:nvPr/>
        </p:nvSpPr>
        <p:spPr>
          <a:xfrm>
            <a:off x="252025" y="1272775"/>
            <a:ext cx="8640000" cy="3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rPr lang="pt-BR" sz="2400"/>
              <a:t>O objetivo era elaborar um dispositivo que fosse ao mesmo tempo barato, funcional e fácil de programar, sendo dessa forma acessível a estudantes e projetistas amadores. </a:t>
            </a:r>
            <a:endParaRPr sz="2400"/>
          </a:p>
          <a:p>
            <a:pPr indent="0" lvl="0" marL="0" marR="0" rtl="0" algn="just">
              <a:lnSpc>
                <a:spcPct val="15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15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strike="noStrike"/>
              <a:t>Quais as vantagens de usar </a:t>
            </a:r>
            <a:r>
              <a:rPr lang="pt-BR" sz="3600"/>
              <a:t>Arduino</a:t>
            </a:r>
            <a:r>
              <a:rPr lang="pt-BR" sz="3600" strike="noStrike"/>
              <a:t>?</a:t>
            </a:r>
            <a:endParaRPr sz="3600" strike="noStrike"/>
          </a:p>
        </p:txBody>
      </p:sp>
      <p:sp>
        <p:nvSpPr>
          <p:cNvPr id="170" name="Google Shape;170;p31"/>
          <p:cNvSpPr txBox="1"/>
          <p:nvPr/>
        </p:nvSpPr>
        <p:spPr>
          <a:xfrm>
            <a:off x="457920" y="1600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rPr lang="pt-BR" sz="2400"/>
              <a:t>A maior vantagem dessa plataforma de desenvolvimento sobre as demais é a sua facilidade de sua utilização, pois, pessoas que não são da área técnica podem aprender o básico e criar seus próprios projetos em um intervalo de tempo relativamente curto.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 que se pode fazer com Arduino?</a:t>
            </a:r>
            <a:endParaRPr sz="3600" strike="noStrike"/>
          </a:p>
        </p:txBody>
      </p:sp>
      <p:sp>
        <p:nvSpPr>
          <p:cNvPr id="176" name="Google Shape;176;p32"/>
          <p:cNvSpPr txBox="1"/>
          <p:nvPr/>
        </p:nvSpPr>
        <p:spPr>
          <a:xfrm>
            <a:off x="457920" y="160092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rPr lang="pt-BR" sz="2400"/>
              <a:t>A lista de possibilidades é praticamente infinita. Você pode automatizar sua casa, seu carro, seu escritório, criar um novo brinquedo, um novo equipamento ou melhorar um já existente. Tudo vai depender da sua criatividade. </a:t>
            </a:r>
            <a:endParaRPr sz="2400"/>
          </a:p>
        </p:txBody>
      </p:sp>
      <p:sp>
        <p:nvSpPr>
          <p:cNvPr id="177" name="Google Shape;177;p3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Arduino Day</a:t>
            </a:r>
            <a:endParaRPr sz="3600" strike="noStrike"/>
          </a:p>
        </p:txBody>
      </p:sp>
      <p:sp>
        <p:nvSpPr>
          <p:cNvPr id="183" name="Google Shape;183;p33"/>
          <p:cNvSpPr txBox="1"/>
          <p:nvPr/>
        </p:nvSpPr>
        <p:spPr>
          <a:xfrm>
            <a:off x="457920" y="160092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rPr lang="pt-BR" sz="2400"/>
              <a:t>O Arduino Day é um evento internacional e anual que acontece simultaneamente em diversas cidades. É uma celebração mundial de aniversário do Arduíno organizada diretamente pela comunidade ﻿﻿e pelos seus fundadores. É considerada a maior Feira Colaborativa de robótica do mundo. Esse ano o evento conta com mais de 600 eventos em 103 </a:t>
            </a:r>
            <a:r>
              <a:rPr lang="pt-BR" sz="2400"/>
              <a:t>países</a:t>
            </a:r>
            <a:r>
              <a:rPr lang="pt-BR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u="none" cap="none" strike="noStrike">
                <a:solidFill>
                  <a:srgbClr val="000000"/>
                </a:solidFill>
              </a:rPr>
              <a:t>Plataformas disponíveis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57200" y="126876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Atualmente há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diversos modelos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plataformas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 os mais variados periféricos. Alguns modelos são: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Leonard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Mega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Nano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Resultado de imagem para arduino uno"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13" y="3432713"/>
            <a:ext cx="24669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4364275" y="2794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