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0" autoAdjust="0"/>
    <p:restoredTop sz="94660"/>
  </p:normalViewPr>
  <p:slideViewPr>
    <p:cSldViewPr showGuides="1">
      <p:cViewPr>
        <p:scale>
          <a:sx n="80" d="100"/>
          <a:sy n="80" d="100"/>
        </p:scale>
        <p:origin x="-2712" y="-1278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4056" y="-786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heme" Target="../theme/theme3.xml"/><Relationship Id="rId4" Type="http://schemas.openxmlformats.org/officeDocument/2006/relationships/tags" Target="../tags/tag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13.01.2017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heme" Target="../theme/theme2.xml"/><Relationship Id="rId4" Type="http://schemas.openxmlformats.org/officeDocument/2006/relationships/tags" Target="../tags/tag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13.01.2017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89C9-2E37-46FD-9AE7-6AD1A01DBAD7}" type="datetime1">
              <a:rPr lang="de-DE" smtClean="0"/>
              <a:pPr/>
              <a:t>13.01.2017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70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4.xml"/><Relationship Id="rId7" Type="http://schemas.openxmlformats.org/officeDocument/2006/relationships/oleObject" Target="../embeddings/oleObject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13.01.2017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13.01.2017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13.01.2017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13.01.2017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07F274F-E4AE-45D1-8462-735FF203E3CB}" type="datetime1">
              <a:rPr lang="de-DE" smtClean="0"/>
              <a:pPr/>
              <a:t>13.01.2017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6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oleObject" Target="../embeddings/oleObject5.bin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Integrationstechnologie im Zeitalter der </a:t>
            </a:r>
            <a:r>
              <a:rPr lang="de-DE" dirty="0" err="1" smtClean="0"/>
              <a:t>Microservices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pPr indent="-18000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048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>
          <a:xfrm>
            <a:off x="1748410" y="6525430"/>
            <a:ext cx="735300" cy="333613"/>
          </a:xfrm>
        </p:spPr>
        <p:txBody>
          <a:bodyPr/>
          <a:lstStyle/>
          <a:p>
            <a:fld id="{7299ED31-B6BD-4CFC-8C77-58961B6150E5}" type="datetime1">
              <a:rPr lang="de-DE" smtClean="0"/>
              <a:pPr/>
              <a:t>13.01.2017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0"/>
          </p:nvPr>
        </p:nvSpPr>
        <p:spPr>
          <a:xfrm>
            <a:off x="8244510" y="6525430"/>
            <a:ext cx="648664" cy="331526"/>
          </a:xfrm>
        </p:spPr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9" name="Abgerundetes Rechteck 8"/>
          <p:cNvSpPr/>
          <p:nvPr/>
        </p:nvSpPr>
        <p:spPr bwMode="gray">
          <a:xfrm>
            <a:off x="5868144" y="1772816"/>
            <a:ext cx="2808312" cy="4608512"/>
          </a:xfrm>
          <a:prstGeom prst="roundRect">
            <a:avLst>
              <a:gd name="adj" fmla="val 988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Deshalb </a:t>
            </a:r>
            <a:r>
              <a:rPr lang="de-DE" sz="1400" dirty="0" err="1" smtClean="0">
                <a:solidFill>
                  <a:schemeClr val="tx1"/>
                </a:solidFill>
              </a:rPr>
              <a:t>Microservice</a:t>
            </a:r>
            <a:r>
              <a:rPr lang="de-DE" sz="1400" dirty="0" smtClean="0">
                <a:solidFill>
                  <a:schemeClr val="tx1"/>
                </a:solidFill>
              </a:rPr>
              <a:t>-basierte Integrations-Architektur </a:t>
            </a:r>
          </a:p>
        </p:txBody>
      </p:sp>
      <p:sp>
        <p:nvSpPr>
          <p:cNvPr id="8" name="Richtungspfeil 7"/>
          <p:cNvSpPr/>
          <p:nvPr/>
        </p:nvSpPr>
        <p:spPr bwMode="gray">
          <a:xfrm>
            <a:off x="3059832" y="1772816"/>
            <a:ext cx="3024336" cy="4608512"/>
          </a:xfrm>
          <a:prstGeom prst="homePlate">
            <a:avLst>
              <a:gd name="adj" fmla="val 1603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Warum </a:t>
            </a:r>
            <a:r>
              <a:rPr lang="de-DE" sz="1400" dirty="0" err="1">
                <a:solidFill>
                  <a:schemeClr val="tx1"/>
                </a:solidFill>
              </a:rPr>
              <a:t>Microservices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Richtungspfeil 6"/>
          <p:cNvSpPr/>
          <p:nvPr/>
        </p:nvSpPr>
        <p:spPr bwMode="gray">
          <a:xfrm>
            <a:off x="323528" y="1772816"/>
            <a:ext cx="3024336" cy="4608512"/>
          </a:xfrm>
          <a:prstGeom prst="homePlate">
            <a:avLst>
              <a:gd name="adj" fmla="val 1603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Lizenzkosten für Middleware und Integration 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Entwicklung und Betrieb aufgrund proprietärer Technologie nur eingeschränkt oder in schlechter Qualität verfügbar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Aufwändige Einbindung in </a:t>
            </a:r>
            <a:r>
              <a:rPr lang="de-DE" sz="1400" dirty="0" err="1" smtClean="0">
                <a:solidFill>
                  <a:schemeClr val="tx1"/>
                </a:solidFill>
              </a:rPr>
              <a:t>Build</a:t>
            </a:r>
            <a:r>
              <a:rPr lang="de-DE" sz="1400" dirty="0" smtClean="0">
                <a:solidFill>
                  <a:schemeClr val="tx1"/>
                </a:solidFill>
              </a:rPr>
              <a:t>-Management, CI-Server und SCM.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Grafische Werkzeuge produzieren schwer wartbaren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Automatisierte Tests </a:t>
            </a:r>
            <a:r>
              <a:rPr lang="de-DE" sz="1400" smtClean="0">
                <a:solidFill>
                  <a:schemeClr val="tx1"/>
                </a:solidFill>
              </a:rPr>
              <a:t>schwer umsetzbar.</a:t>
            </a:r>
            <a:endParaRPr lang="de-DE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85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131443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think-cell Slide" r:id="rId15" imgW="340" imgH="341" progId="TCLayout.ActiveDocument.1">
                  <p:embed/>
                </p:oleObj>
              </mc:Choice>
              <mc:Fallback>
                <p:oleObj name="think-cell Slide" r:id="rId15" imgW="340" imgH="34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977955" y="1628774"/>
            <a:ext cx="7915220" cy="4537075"/>
          </a:xfrm>
          <a:prstGeom prst="homePlate">
            <a:avLst>
              <a:gd name="adj" fmla="val 8656"/>
            </a:avLst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lIns="90963" tIns="45482" rIns="90963" bIns="45482" anchor="ctr"/>
          <a:lstStyle/>
          <a:p>
            <a:endParaRPr lang="de-DE"/>
          </a:p>
        </p:txBody>
      </p:sp>
      <p:sp>
        <p:nvSpPr>
          <p:cNvPr id="50" name="Textplatzhalter 4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9" name="Titel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Unabhängig von einer projektspezifischen Gewichtung bestehen die folgenden Anforderungen an Integrationstechnologien</a:t>
            </a:r>
            <a:endParaRPr lang="de-DE" dirty="0"/>
          </a:p>
        </p:txBody>
      </p:sp>
      <p:sp>
        <p:nvSpPr>
          <p:cNvPr id="8" name="Richtungspfeil 7"/>
          <p:cNvSpPr/>
          <p:nvPr>
            <p:custDataLst>
              <p:tags r:id="rId4"/>
            </p:custDataLst>
          </p:nvPr>
        </p:nvSpPr>
        <p:spPr bwMode="auto">
          <a:xfrm>
            <a:off x="250826" y="3015531"/>
            <a:ext cx="1728886" cy="1485900"/>
          </a:xfrm>
          <a:prstGeom prst="homePlate">
            <a:avLst>
              <a:gd name="adj" fmla="val 16667"/>
            </a:avLst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 dirty="0" smtClean="0">
                <a:solidFill>
                  <a:schemeClr val="bg1"/>
                </a:solidFill>
                <a:latin typeface="Verdana" charset="0"/>
                <a:ea typeface="ＭＳ Ｐゴシック" charset="0"/>
              </a:rPr>
              <a:t>Anforderungen</a:t>
            </a:r>
            <a:endParaRPr lang="de-DE" sz="1400" b="1" dirty="0">
              <a:solidFill>
                <a:schemeClr val="bg1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92280" y="1829131"/>
            <a:ext cx="6690373" cy="39465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963" tIns="45482" rIns="90963" bIns="45482"/>
          <a:lstStyle/>
          <a:p>
            <a:endParaRPr lang="de-DE"/>
          </a:p>
        </p:txBody>
      </p:sp>
      <p:sp>
        <p:nvSpPr>
          <p:cNvPr id="16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21737" y="2017386"/>
            <a:ext cx="39904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2pPr marL="287322" lvl="1" indent="-285750">
              <a:spcBef>
                <a:spcPct val="30000"/>
              </a:spcBef>
              <a:buClr>
                <a:schemeClr val="accent3"/>
              </a:buClr>
              <a:buFont typeface="Wingdings" pitchFamily="2" charset="2"/>
              <a:buChar char="§"/>
              <a:defRPr sz="1400"/>
            </a:lvl2pPr>
          </a:lstStyle>
          <a:p>
            <a:pPr lvl="1"/>
            <a:r>
              <a:rPr lang="de-DE" dirty="0" smtClean="0"/>
              <a:t>Hoher Durchsatz an Nachrichten</a:t>
            </a:r>
            <a:endParaRPr lang="de-DE" dirty="0"/>
          </a:p>
          <a:p>
            <a:pPr lvl="1"/>
            <a:r>
              <a:rPr lang="de-DE" dirty="0" smtClean="0"/>
              <a:t>Geringe Latenz im Durchlauf</a:t>
            </a:r>
            <a:endParaRPr lang="de-DE" dirty="0"/>
          </a:p>
          <a:p>
            <a:pPr lvl="1"/>
            <a:r>
              <a:rPr lang="de-DE" dirty="0" smtClean="0"/>
              <a:t>Dynamisch skalierbar</a:t>
            </a:r>
            <a:endParaRPr lang="de-DE" dirty="0"/>
          </a:p>
        </p:txBody>
      </p:sp>
      <p:sp>
        <p:nvSpPr>
          <p:cNvPr id="17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27806" y="2046878"/>
            <a:ext cx="1952477" cy="5969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lIns="71631" tIns="71631" rIns="71631" bIns="71631" anchor="ctr"/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1084263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72085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357438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994025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4512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908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365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822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0" hangingPunct="0">
              <a:spcAft>
                <a:spcPct val="80000"/>
              </a:spcAft>
              <a:buClr>
                <a:schemeClr val="folHlink"/>
              </a:buClr>
              <a:buFont typeface="Wingdings" charset="0"/>
              <a:buNone/>
            </a:pPr>
            <a:r>
              <a:rPr lang="de-DE" sz="1400" b="1" dirty="0" smtClean="0">
                <a:solidFill>
                  <a:schemeClr val="bg1"/>
                </a:solidFill>
                <a:latin typeface="Verdana" charset="0"/>
              </a:rPr>
              <a:t>Performance</a:t>
            </a:r>
            <a:endParaRPr lang="de-DE" sz="1400" dirty="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346998" y="2804080"/>
            <a:ext cx="626515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963" tIns="45482" rIns="90963" bIns="45482" anchor="ctr"/>
          <a:lstStyle/>
          <a:p>
            <a:endParaRPr lang="de-DE"/>
          </a:p>
        </p:txBody>
      </p:sp>
      <p:sp>
        <p:nvSpPr>
          <p:cNvPr id="21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621737" y="2877915"/>
            <a:ext cx="3990417" cy="77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de-DE"/>
            </a:defPPr>
            <a:lvl2pPr marL="287322" lvl="1" indent="-285750">
              <a:spcBef>
                <a:spcPct val="30000"/>
              </a:spcBef>
              <a:buClr>
                <a:schemeClr val="accent3"/>
              </a:buClr>
              <a:buFont typeface="Wingdings" pitchFamily="2" charset="2"/>
              <a:buChar char="§"/>
              <a:defRPr sz="1400"/>
            </a:lvl2pPr>
          </a:lstStyle>
          <a:p>
            <a:pPr lvl="1"/>
            <a:r>
              <a:rPr lang="de-DE" dirty="0" smtClean="0"/>
              <a:t>Kein Verlust von Nachrichten</a:t>
            </a:r>
            <a:endParaRPr lang="de-DE" dirty="0"/>
          </a:p>
          <a:p>
            <a:pPr lvl="1"/>
            <a:r>
              <a:rPr lang="de-DE" dirty="0" smtClean="0"/>
              <a:t>Nachvollziehbarkeit</a:t>
            </a:r>
            <a:endParaRPr lang="de-DE" dirty="0"/>
          </a:p>
          <a:p>
            <a:pPr lvl="1"/>
            <a:r>
              <a:rPr lang="de-DE" dirty="0" smtClean="0"/>
              <a:t>Ausfallsicherheit und Fehlertoleranz</a:t>
            </a:r>
            <a:endParaRPr lang="de-DE" dirty="0"/>
          </a:p>
        </p:txBody>
      </p:sp>
      <p:sp>
        <p:nvSpPr>
          <p:cNvPr id="22" name="Text Box 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27806" y="2933268"/>
            <a:ext cx="1952477" cy="5969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lIns="71631" tIns="71631" rIns="71631" bIns="71631" anchor="ctr"/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1084263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72085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357438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994025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4512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908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365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822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0" hangingPunct="0">
              <a:spcAft>
                <a:spcPct val="80000"/>
              </a:spcAft>
              <a:buClr>
                <a:schemeClr val="folHlink"/>
              </a:buClr>
              <a:buFont typeface="Wingdings" charset="0"/>
              <a:buNone/>
            </a:pPr>
            <a:r>
              <a:rPr lang="de-DE" sz="1400" b="1" dirty="0" smtClean="0">
                <a:solidFill>
                  <a:schemeClr val="bg1"/>
                </a:solidFill>
                <a:latin typeface="Verdana" charset="0"/>
              </a:rPr>
              <a:t>Zuverlässigkeit</a:t>
            </a:r>
            <a:endParaRPr lang="de-DE" sz="1400" dirty="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>
            <a:off x="2346998" y="3709132"/>
            <a:ext cx="626515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963" tIns="45482" rIns="90963" bIns="45482" anchor="ctr"/>
          <a:lstStyle/>
          <a:p>
            <a:endParaRPr lang="de-DE"/>
          </a:p>
        </p:txBody>
      </p:sp>
      <p:sp>
        <p:nvSpPr>
          <p:cNvPr id="24" name="Text Box 7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621737" y="3802390"/>
            <a:ext cx="3990417" cy="77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de-DE"/>
            </a:defPPr>
            <a:lvl2pPr marL="287322" lvl="1" indent="-285750">
              <a:spcBef>
                <a:spcPct val="30000"/>
              </a:spcBef>
              <a:buClr>
                <a:schemeClr val="accent3"/>
              </a:buClr>
              <a:buFont typeface="Wingdings" pitchFamily="2" charset="2"/>
              <a:buChar char="§"/>
              <a:defRPr sz="1400"/>
            </a:lvl2pPr>
          </a:lstStyle>
          <a:p>
            <a:pPr lvl="1"/>
            <a:r>
              <a:rPr lang="de-DE" dirty="0" smtClean="0"/>
              <a:t>Dynamisch skalierbar</a:t>
            </a:r>
            <a:endParaRPr lang="de-DE" dirty="0"/>
          </a:p>
          <a:p>
            <a:pPr lvl="1"/>
            <a:r>
              <a:rPr lang="de-DE" dirty="0" smtClean="0"/>
              <a:t>Kein Single Point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endParaRPr lang="de-DE" dirty="0"/>
          </a:p>
          <a:p>
            <a:pPr lvl="1"/>
            <a:r>
              <a:rPr lang="de-DE" dirty="0" smtClean="0"/>
              <a:t>Zentrale Überwachung und Steuerung</a:t>
            </a:r>
            <a:endParaRPr lang="de-DE" dirty="0"/>
          </a:p>
        </p:txBody>
      </p:sp>
      <p:sp>
        <p:nvSpPr>
          <p:cNvPr id="25" name="Text Box 8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327806" y="3848403"/>
            <a:ext cx="1952477" cy="5969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lIns="71631" tIns="71631" rIns="71631" bIns="71631" anchor="ctr"/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1084263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72085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357438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994025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4512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908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365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822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0" hangingPunct="0">
              <a:spcAft>
                <a:spcPct val="80000"/>
              </a:spcAft>
              <a:buClr>
                <a:schemeClr val="folHlink"/>
              </a:buClr>
              <a:buFont typeface="Wingdings" charset="0"/>
              <a:buNone/>
            </a:pPr>
            <a:r>
              <a:rPr lang="de-DE" sz="1400" b="1" dirty="0" smtClean="0">
                <a:solidFill>
                  <a:schemeClr val="bg1"/>
                </a:solidFill>
                <a:latin typeface="Verdana" charset="0"/>
              </a:rPr>
              <a:t>Betreibbarkeit</a:t>
            </a:r>
            <a:endParaRPr lang="de-DE" sz="1400" dirty="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2346998" y="4680253"/>
            <a:ext cx="626515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963" tIns="45482" rIns="90963" bIns="45482" anchor="ctr"/>
          <a:lstStyle/>
          <a:p>
            <a:endParaRPr lang="de-DE"/>
          </a:p>
        </p:txBody>
      </p:sp>
      <p:sp>
        <p:nvSpPr>
          <p:cNvPr id="27" name="Text Box 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621737" y="4765524"/>
            <a:ext cx="3990417" cy="10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2pPr marL="287322" lvl="1" indent="-285750">
              <a:spcBef>
                <a:spcPct val="30000"/>
              </a:spcBef>
              <a:buClr>
                <a:schemeClr val="accent3"/>
              </a:buClr>
              <a:buFont typeface="Wingdings" pitchFamily="2" charset="2"/>
              <a:buChar char="§"/>
              <a:defRPr sz="1400"/>
            </a:lvl2pPr>
          </a:lstStyle>
          <a:p>
            <a:pPr lvl="1"/>
            <a:r>
              <a:rPr lang="de-DE" dirty="0" smtClean="0"/>
              <a:t>Marktgängige Standardtechnologie</a:t>
            </a:r>
            <a:endParaRPr lang="de-DE" dirty="0"/>
          </a:p>
          <a:p>
            <a:pPr lvl="1"/>
            <a:r>
              <a:rPr lang="de-DE" dirty="0" smtClean="0"/>
              <a:t>Niedrige Lizenz-, Hardware- und Wartungskosten</a:t>
            </a:r>
            <a:endParaRPr lang="de-DE" dirty="0"/>
          </a:p>
          <a:p>
            <a:pPr lvl="1"/>
            <a:r>
              <a:rPr lang="de-DE" dirty="0" smtClean="0"/>
              <a:t>Einfache Entwicklung</a:t>
            </a:r>
            <a:endParaRPr lang="de-DE" dirty="0"/>
          </a:p>
        </p:txBody>
      </p:sp>
      <p:sp>
        <p:nvSpPr>
          <p:cNvPr id="28" name="Text Box 8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327806" y="4818786"/>
            <a:ext cx="1952477" cy="5969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lIns="71631" tIns="71631" rIns="71631" bIns="71631" anchor="ctr"/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1084263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72085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357438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994025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4512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908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365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822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0" hangingPunct="0">
              <a:spcAft>
                <a:spcPct val="80000"/>
              </a:spcAft>
              <a:buClr>
                <a:schemeClr val="folHlink"/>
              </a:buClr>
              <a:buFont typeface="Wingdings" charset="0"/>
              <a:buNone/>
            </a:pPr>
            <a:r>
              <a:rPr lang="de-DE" sz="1400" b="1" dirty="0" smtClean="0">
                <a:solidFill>
                  <a:schemeClr val="bg1"/>
                </a:solidFill>
                <a:latin typeface="Verdana" charset="0"/>
              </a:rPr>
              <a:t>Kosteneffizienz</a:t>
            </a:r>
            <a:endParaRPr lang="de-DE" sz="1400" dirty="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38" name="Datumsplatzhalter 37"/>
          <p:cNvSpPr>
            <a:spLocks noGrp="1"/>
          </p:cNvSpPr>
          <p:nvPr>
            <p:ph type="dt" sz="half" idx="4294967295"/>
          </p:nvPr>
        </p:nvSpPr>
        <p:spPr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/>
          <a:p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39" name="Foliennummernplatzhalter 38"/>
          <p:cNvSpPr>
            <a:spLocks noGrp="1"/>
          </p:cNvSpPr>
          <p:nvPr>
            <p:ph type="sldNum" sz="quarter" idx="4294967295"/>
          </p:nvPr>
        </p:nvSpPr>
        <p:spPr>
          <a:xfrm>
            <a:off x="8244510" y="6525430"/>
            <a:ext cx="648664" cy="331526"/>
          </a:xfrm>
          <a:prstGeom prst="rect">
            <a:avLst/>
          </a:prstGeom>
        </p:spPr>
        <p:txBody>
          <a:bodyPr vert="horz" lIns="0" tIns="0" rIns="0" bIns="126000" rtlCol="0" anchor="b" anchorCtr="0"/>
          <a:lstStyle/>
          <a:p>
            <a:pPr algn="r"/>
            <a:fld id="{ACC26C6A-0CF6-4B2A-95E7-F1C069A12223}" type="slidenum">
              <a:rPr lang="de-DE" sz="800">
                <a:solidFill>
                  <a:schemeClr val="bg2"/>
                </a:solidFill>
              </a:rPr>
              <a:pPr algn="r"/>
              <a:t>3</a:t>
            </a:fld>
            <a:endParaRPr lang="de-DE" sz="800">
              <a:solidFill>
                <a:schemeClr val="bg2"/>
              </a:solidFill>
            </a:endParaRPr>
          </a:p>
        </p:txBody>
      </p:sp>
      <p:sp>
        <p:nvSpPr>
          <p:cNvPr id="40" name="Fußzeilenplatzhalter 39"/>
          <p:cNvSpPr>
            <a:spLocks noGrp="1"/>
          </p:cNvSpPr>
          <p:nvPr>
            <p:ph type="ftr" sz="quarter" idx="4294967295"/>
          </p:nvPr>
        </p:nvSpPr>
        <p:spPr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/>
          <a:p>
            <a:endParaRPr lang="de-DE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78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13.01.2017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Rechteck 5"/>
          <p:cNvSpPr/>
          <p:nvPr/>
        </p:nvSpPr>
        <p:spPr bwMode="gray">
          <a:xfrm>
            <a:off x="827584" y="2130202"/>
            <a:ext cx="1080120" cy="12961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Onramp</a:t>
            </a:r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7" name="Rechteck 6"/>
          <p:cNvSpPr/>
          <p:nvPr/>
        </p:nvSpPr>
        <p:spPr bwMode="gray">
          <a:xfrm>
            <a:off x="2321750" y="2130202"/>
            <a:ext cx="1080120" cy="12961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Transform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5310082" y="2130202"/>
            <a:ext cx="1080120" cy="12961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Route</a:t>
            </a:r>
          </a:p>
        </p:txBody>
      </p:sp>
      <p:sp>
        <p:nvSpPr>
          <p:cNvPr id="9" name="Rechteck 8"/>
          <p:cNvSpPr/>
          <p:nvPr/>
        </p:nvSpPr>
        <p:spPr bwMode="gray">
          <a:xfrm>
            <a:off x="6804248" y="2130202"/>
            <a:ext cx="1080120" cy="12961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Offramp</a:t>
            </a:r>
            <a:r>
              <a:rPr lang="de-DE" sz="1400" dirty="0" smtClean="0">
                <a:solidFill>
                  <a:schemeClr val="tx1"/>
                </a:solidFill>
              </a:rPr>
              <a:t> Service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3815916" y="2130202"/>
            <a:ext cx="1080120" cy="12961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Enrich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1" name="Flussdiagramm: Magnetplattenspeicher 10"/>
          <p:cNvSpPr/>
          <p:nvPr/>
        </p:nvSpPr>
        <p:spPr bwMode="gray">
          <a:xfrm>
            <a:off x="4067944" y="2778274"/>
            <a:ext cx="576064" cy="43470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12" name="Richtungspfeil 11"/>
          <p:cNvSpPr/>
          <p:nvPr/>
        </p:nvSpPr>
        <p:spPr bwMode="gray">
          <a:xfrm>
            <a:off x="431540" y="2972011"/>
            <a:ext cx="792088" cy="360040"/>
          </a:xfrm>
          <a:prstGeom prst="homePlate">
            <a:avLst>
              <a:gd name="adj" fmla="val 9999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Legacy Middleware</a:t>
            </a:r>
          </a:p>
        </p:txBody>
      </p:sp>
      <p:sp>
        <p:nvSpPr>
          <p:cNvPr id="13" name="Richtungspfeil 12"/>
          <p:cNvSpPr/>
          <p:nvPr/>
        </p:nvSpPr>
        <p:spPr bwMode="gray">
          <a:xfrm>
            <a:off x="7488324" y="2972011"/>
            <a:ext cx="792088" cy="360040"/>
          </a:xfrm>
          <a:prstGeom prst="homePlate">
            <a:avLst>
              <a:gd name="adj" fmla="val 9999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Legacy Middleware</a:t>
            </a:r>
          </a:p>
        </p:txBody>
      </p:sp>
      <p:sp>
        <p:nvSpPr>
          <p:cNvPr id="14" name="Richtungspfeil 13"/>
          <p:cNvSpPr/>
          <p:nvPr/>
        </p:nvSpPr>
        <p:spPr bwMode="gray">
          <a:xfrm>
            <a:off x="827584" y="1628800"/>
            <a:ext cx="7056784" cy="360040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Data Flow</a:t>
            </a:r>
          </a:p>
        </p:txBody>
      </p:sp>
      <p:sp>
        <p:nvSpPr>
          <p:cNvPr id="15" name="Abgerundetes Rechteck 14"/>
          <p:cNvSpPr/>
          <p:nvPr/>
        </p:nvSpPr>
        <p:spPr bwMode="gray">
          <a:xfrm>
            <a:off x="323528" y="3582516"/>
            <a:ext cx="1728192" cy="2664296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Bindet die externe Middleware an und terminiert ihr Protokoll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Versendet an die interne Middleware</a:t>
            </a:r>
          </a:p>
        </p:txBody>
      </p:sp>
      <p:sp>
        <p:nvSpPr>
          <p:cNvPr id="16" name="Abgerundetes Rechteck 15"/>
          <p:cNvSpPr/>
          <p:nvPr/>
        </p:nvSpPr>
        <p:spPr bwMode="gray">
          <a:xfrm>
            <a:off x="6660232" y="3582516"/>
            <a:ext cx="1728192" cy="2664296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Bindet die externe Middleware an und terminiert ihr Protokoll</a:t>
            </a:r>
          </a:p>
        </p:txBody>
      </p:sp>
      <p:sp>
        <p:nvSpPr>
          <p:cNvPr id="17" name="Abgerundetes Rechteck 16"/>
          <p:cNvSpPr/>
          <p:nvPr/>
        </p:nvSpPr>
        <p:spPr bwMode="gray">
          <a:xfrm>
            <a:off x="2195736" y="3604220"/>
            <a:ext cx="4320480" cy="2664296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Innere Services sind als </a:t>
            </a:r>
            <a:r>
              <a:rPr lang="de-DE" sz="1400" dirty="0" err="1" smtClean="0">
                <a:solidFill>
                  <a:schemeClr val="tx1"/>
                </a:solidFill>
              </a:rPr>
              <a:t>Microservices</a:t>
            </a:r>
            <a:r>
              <a:rPr lang="de-DE" sz="1400" dirty="0" smtClean="0">
                <a:solidFill>
                  <a:schemeClr val="tx1"/>
                </a:solidFill>
              </a:rPr>
              <a:t> minimalistisch für jeweils eine Aufgabe </a:t>
            </a:r>
            <a:r>
              <a:rPr lang="de-DE" sz="1400" dirty="0" err="1" smtClean="0">
                <a:solidFill>
                  <a:schemeClr val="tx1"/>
                </a:solidFill>
              </a:rPr>
              <a:t>designed</a:t>
            </a:r>
            <a:endParaRPr lang="de-DE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Low </a:t>
            </a:r>
            <a:r>
              <a:rPr lang="de-DE" sz="1400" dirty="0" err="1" smtClean="0">
                <a:solidFill>
                  <a:schemeClr val="tx1"/>
                </a:solidFill>
              </a:rPr>
              <a:t>Latency</a:t>
            </a:r>
            <a:r>
              <a:rPr lang="de-DE" sz="1400" dirty="0" smtClean="0">
                <a:solidFill>
                  <a:schemeClr val="tx1"/>
                </a:solidFill>
              </a:rPr>
              <a:t> Middleware (</a:t>
            </a:r>
            <a:r>
              <a:rPr lang="de-DE" sz="1400" dirty="0" err="1" smtClean="0">
                <a:solidFill>
                  <a:schemeClr val="tx1"/>
                </a:solidFill>
              </a:rPr>
              <a:t>zeromq</a:t>
            </a:r>
            <a:r>
              <a:rPr lang="de-DE" sz="1400" dirty="0" smtClean="0">
                <a:solidFill>
                  <a:schemeClr val="tx1"/>
                </a:solidFill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</a:rPr>
              <a:t>nanomsg</a:t>
            </a:r>
            <a:r>
              <a:rPr lang="de-DE" sz="1400" dirty="0" smtClean="0">
                <a:solidFill>
                  <a:schemeClr val="tx1"/>
                </a:solidFill>
              </a:rPr>
              <a:t>, …) für die Kommunikation innerhalb des Integrationssystems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Nachrichten werden nur dort persistiert, wo es die </a:t>
            </a:r>
            <a:r>
              <a:rPr lang="de-DE" sz="1400" dirty="0" err="1" smtClean="0">
                <a:solidFill>
                  <a:schemeClr val="tx1"/>
                </a:solidFill>
              </a:rPr>
              <a:t>NfA</a:t>
            </a:r>
            <a:r>
              <a:rPr lang="de-DE" sz="1400" dirty="0" smtClean="0">
                <a:solidFill>
                  <a:schemeClr val="tx1"/>
                </a:solidFill>
              </a:rPr>
              <a:t> zulassen. Sonst </a:t>
            </a:r>
            <a:r>
              <a:rPr lang="de-DE" sz="1400" dirty="0" err="1" smtClean="0">
                <a:solidFill>
                  <a:schemeClr val="tx1"/>
                </a:solidFill>
              </a:rPr>
              <a:t>Retransmission</a:t>
            </a:r>
            <a:r>
              <a:rPr lang="de-DE" sz="1400" dirty="0" smtClean="0">
                <a:solidFill>
                  <a:schemeClr val="tx1"/>
                </a:solidFill>
              </a:rPr>
              <a:t> Request oder </a:t>
            </a:r>
            <a:r>
              <a:rPr lang="de-DE" sz="1400" dirty="0" err="1" smtClean="0">
                <a:solidFill>
                  <a:schemeClr val="tx1"/>
                </a:solidFill>
              </a:rPr>
              <a:t>Keyframing</a:t>
            </a:r>
            <a:endParaRPr lang="de-DE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IP Multicast statt Service Registry</a:t>
            </a:r>
          </a:p>
        </p:txBody>
      </p:sp>
    </p:spTree>
    <p:extLst>
      <p:ext uri="{BB962C8B-B14F-4D97-AF65-F5344CB8AC3E}">
        <p14:creationId xmlns:p14="http://schemas.microsoft.com/office/powerpoint/2010/main" val="25744609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 Discovery mit Multicast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Service </a:t>
            </a:r>
            <a:r>
              <a:rPr lang="de-DE" dirty="0" err="1" smtClean="0"/>
              <a:t>discovery</a:t>
            </a:r>
            <a:r>
              <a:rPr lang="de-DE" dirty="0" smtClean="0"/>
              <a:t> ist doof, weil man dazu eine zentrale Service Registry braucht (die ausfallen kann also braucht man zwei (die inkonsistent werden können))</a:t>
            </a:r>
          </a:p>
          <a:p>
            <a:r>
              <a:rPr lang="de-DE" dirty="0" smtClean="0"/>
              <a:t>Deshalb machen wir Multicast und finden alle Services unter der gleichen Adresse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13.01.2017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7745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aixifjKU.pC0ktH6v9o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UJl9M6wZ0msEhrgoVPWw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WUPZ4oVU6AtTh6JFdxD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j2kWMdKESLPhnlgaTlA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j2kWMdKESLPhnlgaTlA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j2kWMdKESLPhnlgaTlA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j2kWMdKESLPhnlgaTlA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j2kWMdKESLPhnlgaTlA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j2kWMdKESLPhnlgaTlA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j2kWMdKESLPhnlgaTlA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j2kWMdKESLPhnlgaTlA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21107_Senacor Vorlage_neuesCICD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20121107_Senacor Vorlage_neuesCICD</Template>
  <TotalTime>0</TotalTime>
  <Words>240</Words>
  <Application>Microsoft Office PowerPoint</Application>
  <PresentationFormat>Bildschirmpräsentation (4:3)</PresentationFormat>
  <Paragraphs>54</Paragraphs>
  <Slides>5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20121107_Senacor Vorlage_neuesCICD</vt:lpstr>
      <vt:lpstr>think-cell Slide</vt:lpstr>
      <vt:lpstr>Integrationstechnologie im Zeitalter der Microservices</vt:lpstr>
      <vt:lpstr>PowerPoint-Präsentation</vt:lpstr>
      <vt:lpstr>Unabhängig von einer projektspezifischen Gewichtung bestehen die folgenden Anforderungen an Integrationstechnologien</vt:lpstr>
      <vt:lpstr>PowerPoint-Präsentation</vt:lpstr>
      <vt:lpstr>Service Discovery mit Multicast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Integrationstechnologie im Zeitalter der Microservices</dc:title>
  <dc:subject>[Untertitel der Präsentation]</dc:subject>
  <dc:creator>Schiewe, Jürgen</dc:creator>
  <dc:description>Optimiert für MS PowerPoint 2010/2011.</dc:description>
  <cp:lastModifiedBy>Schiewe, Jürgen</cp:lastModifiedBy>
  <cp:revision>11</cp:revision>
  <dcterms:created xsi:type="dcterms:W3CDTF">2016-12-08T17:53:02Z</dcterms:created>
  <dcterms:modified xsi:type="dcterms:W3CDTF">2017-01-13T13:36:01Z</dcterms:modified>
</cp:coreProperties>
</file>