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9" r:id="rId7"/>
    <p:sldId id="264" r:id="rId8"/>
    <p:sldId id="257" r:id="rId9"/>
    <p:sldId id="260" r:id="rId10"/>
    <p:sldId id="261" r:id="rId11"/>
    <p:sldId id="262" r:id="rId12"/>
    <p:sldId id="263" r:id="rId13"/>
    <p:sldId id="265" r:id="rId14"/>
    <p:sldId id="268" r:id="rId15"/>
    <p:sldId id="270" r:id="rId16"/>
    <p:sldId id="271" r:id="rId17"/>
    <p:sldId id="269" r:id="rId18"/>
    <p:sldId id="266" r:id="rId19"/>
    <p:sldId id="275" r:id="rId20"/>
    <p:sldId id="272" r:id="rId21"/>
    <p:sldId id="276" r:id="rId22"/>
  </p:sldIdLst>
  <p:sldSz cx="12192000" cy="6858000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 userDrawn="1">
          <p15:clr>
            <a:srgbClr val="A4A3A4"/>
          </p15:clr>
        </p15:guide>
        <p15:guide id="2" orient="horz" pos="391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164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pos="6139" userDrawn="1">
          <p15:clr>
            <a:srgbClr val="A4A3A4"/>
          </p15:clr>
        </p15:guide>
        <p15:guide id="9" pos="211" userDrawn="1">
          <p15:clr>
            <a:srgbClr val="A4A3A4"/>
          </p15:clr>
        </p15:guide>
        <p15:guide id="10" pos="5957" userDrawn="1">
          <p15:clr>
            <a:srgbClr val="A4A3A4"/>
          </p15:clr>
        </p15:guide>
        <p15:guide id="11" pos="390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44">
          <p15:clr>
            <a:srgbClr val="A4A3A4"/>
          </p15:clr>
        </p15:guide>
        <p15:guide id="2" pos="164">
          <p15:clr>
            <a:srgbClr val="A4A3A4"/>
          </p15:clr>
        </p15:guide>
        <p15:guide id="3" pos="4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0" autoAdjust="0"/>
    <p:restoredTop sz="94660"/>
  </p:normalViewPr>
  <p:slideViewPr>
    <p:cSldViewPr showGuides="1">
      <p:cViewPr>
        <p:scale>
          <a:sx n="80" d="100"/>
          <a:sy n="80" d="100"/>
        </p:scale>
        <p:origin x="-174" y="8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7469"/>
        <p:guide pos="6139"/>
        <p:guide pos="211"/>
        <p:guide pos="5957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56" y="-786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heme" Target="../theme/theme3.xml"/><Relationship Id="rId4" Type="http://schemas.openxmlformats.org/officeDocument/2006/relationships/tags" Target="../tags/tag4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heme" Target="../theme/theme2.xml"/><Relationship Id="rId4" Type="http://schemas.openxmlformats.org/officeDocument/2006/relationships/tags" Target="../tags/tag4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5016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50165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E5F-3E99-4518-8063-5CD62F2A6982}" type="datetime1">
              <a:rPr lang="de-DE" smtClean="0"/>
              <a:t>09.06.2018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26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50165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70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7.xml"/><Relationship Id="rId7" Type="http://schemas.openxmlformats.org/officeDocument/2006/relationships/image" Target="../media/image1.emf"/><Relationship Id="rId2" Type="http://schemas.openxmlformats.org/officeDocument/2006/relationships/tags" Target="../tags/tag3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.xml"/><Relationship Id="rId7" Type="http://schemas.openxmlformats.org/officeDocument/2006/relationships/oleObject" Target="../embeddings/oleObject4.bin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0.xml"/><Relationship Id="rId7" Type="http://schemas.openxmlformats.org/officeDocument/2006/relationships/oleObject" Target="../embeddings/oleObject7.bin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9129760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12192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5661542"/>
            <a:ext cx="1168800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3" y="2590304"/>
            <a:ext cx="3080444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2000" y="1628776"/>
            <a:ext cx="5748751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2000" y="4221110"/>
            <a:ext cx="5748752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6190482" y="1628776"/>
            <a:ext cx="574951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6190483" y="4221110"/>
            <a:ext cx="5749517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2000" y="1628776"/>
            <a:ext cx="9205266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9745134" y="1628776"/>
            <a:ext cx="2194866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9745134" y="1628776"/>
            <a:ext cx="2194866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1334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think-cell Folie" r:id="rId4" imgW="762" imgH="769" progId="TCLayout.ActiveDocument.1">
                  <p:embed/>
                </p:oleObj>
              </mc:Choice>
              <mc:Fallback>
                <p:oleObj name="think-cell Folie" r:id="rId4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12192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3489876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12192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1" y="6524625"/>
            <a:ext cx="1367999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4724400"/>
            <a:ext cx="5651974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288027" y="4724400"/>
            <a:ext cx="5651973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3" y="2590304"/>
            <a:ext cx="3080444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106603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12192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92000" y="6525430"/>
            <a:ext cx="648000" cy="331526"/>
          </a:xfrm>
        </p:spPr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farbig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7887035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gray">
          <a:xfrm>
            <a:off x="0" y="6524626"/>
            <a:ext cx="12192000" cy="333374"/>
          </a:xfrm>
          <a:prstGeom prst="rect">
            <a:avLst/>
          </a:prstGeom>
          <a:gradFill flip="none" rotWithShape="1">
            <a:gsLst>
              <a:gs pos="0">
                <a:srgbClr val="009E7F"/>
              </a:gs>
              <a:gs pos="41000">
                <a:srgbClr val="094953"/>
              </a:gs>
              <a:gs pos="100000">
                <a:srgbClr val="00474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1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1"/>
                </a:solidFill>
              </a:rPr>
              <a:t> AG</a:t>
            </a:r>
            <a:endParaRPr lang="de-DE" sz="800" dirty="0">
              <a:solidFill>
                <a:schemeClr val="bg1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5661542"/>
            <a:ext cx="1168800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accent3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72" y="2590304"/>
            <a:ext cx="3080435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 farbig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0527356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 bwMode="gray">
          <a:xfrm>
            <a:off x="0" y="6524626"/>
            <a:ext cx="12192000" cy="333374"/>
          </a:xfrm>
          <a:prstGeom prst="rect">
            <a:avLst/>
          </a:prstGeom>
          <a:gradFill flip="none" rotWithShape="1">
            <a:gsLst>
              <a:gs pos="0">
                <a:srgbClr val="009E7F"/>
              </a:gs>
              <a:gs pos="41000">
                <a:srgbClr val="094953"/>
              </a:gs>
              <a:gs pos="100000">
                <a:srgbClr val="00474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1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1"/>
                </a:solidFill>
              </a:rPr>
              <a:t> AG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92000" y="6525430"/>
            <a:ext cx="648000" cy="3315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8"/>
          <p:cNvCxnSpPr/>
          <p:nvPr userDrawn="1"/>
        </p:nvCxnSpPr>
        <p:spPr bwMode="gray">
          <a:xfrm flipH="1">
            <a:off x="0" y="69262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380" y="305320"/>
            <a:ext cx="1782000" cy="32279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608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farbig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8633302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E7F"/>
              </a:gs>
              <a:gs pos="41000">
                <a:srgbClr val="094953"/>
              </a:gs>
              <a:gs pos="100000">
                <a:srgbClr val="00474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1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1"/>
                </a:solidFill>
              </a:rPr>
              <a:t> AG</a:t>
            </a:r>
            <a:endParaRPr lang="de-DE" sz="800" dirty="0">
              <a:solidFill>
                <a:schemeClr val="bg1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5661542"/>
            <a:ext cx="1168800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7" y="2590304"/>
            <a:ext cx="308044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 farbig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9992688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E7F"/>
              </a:gs>
              <a:gs pos="41000">
                <a:srgbClr val="094953"/>
              </a:gs>
              <a:gs pos="100000">
                <a:srgbClr val="00474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1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1"/>
                </a:solidFill>
              </a:rPr>
              <a:t> AG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92000" y="6525430"/>
            <a:ext cx="648000" cy="3315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8"/>
          <p:cNvCxnSpPr/>
          <p:nvPr userDrawn="1"/>
        </p:nvCxnSpPr>
        <p:spPr bwMode="gray">
          <a:xfrm flipH="1">
            <a:off x="0" y="69262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380" y="305319"/>
            <a:ext cx="1782000" cy="3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82911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think-cell Folie" r:id="rId4" imgW="762" imgH="769" progId="TCLayout.ActiveDocument.1">
                  <p:embed/>
                </p:oleObj>
              </mc:Choice>
              <mc:Fallback>
                <p:oleObj name="think-cell Folie" r:id="rId4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>
          <a:xfrm>
            <a:off x="252000" y="908651"/>
            <a:ext cx="11688000" cy="504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2000" y="1628751"/>
            <a:ext cx="1168800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44100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think-cell Folie" r:id="rId4" imgW="762" imgH="769" progId="TCLayout.ActiveDocument.1">
                  <p:embed/>
                </p:oleObj>
              </mc:Choice>
              <mc:Fallback>
                <p:oleObj name="think-cell Folie" r:id="rId4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2000" y="1628776"/>
            <a:ext cx="5748751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6191251" y="1628776"/>
            <a:ext cx="5748749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2000" y="1628776"/>
            <a:ext cx="1168800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2000" y="4221110"/>
            <a:ext cx="1168800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12192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875762019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Folie" r:id="rId26" imgW="270" imgH="270" progId="TCLayout.ActiveDocument.1">
                  <p:embed/>
                </p:oleObj>
              </mc:Choice>
              <mc:Fallback>
                <p:oleObj name="think-cell Folie" r:id="rId26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 bwMode="gray">
          <a:xfrm>
            <a:off x="252000" y="908651"/>
            <a:ext cx="11688000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 bwMode="gray">
          <a:xfrm>
            <a:off x="252000" y="1628750"/>
            <a:ext cx="1168800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2"/>
            </p:custDataLst>
          </p:nvPr>
        </p:nvSpPr>
        <p:spPr bwMode="gray">
          <a:xfrm>
            <a:off x="252000" y="6525430"/>
            <a:ext cx="136800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 bwMode="gray">
          <a:xfrm>
            <a:off x="1749600" y="6525431"/>
            <a:ext cx="7344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 bwMode="gray">
          <a:xfrm>
            <a:off x="2556000" y="6525430"/>
            <a:ext cx="8664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11292000" y="6525430"/>
            <a:ext cx="648000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VCT_Marker_ID_12" hidden="1"/>
          <p:cNvSpPr/>
          <p:nvPr>
            <p:custDataLst>
              <p:tags r:id="rId25"/>
            </p:custDataLst>
          </p:nvPr>
        </p:nvSpPr>
        <p:spPr>
          <a:xfrm>
            <a:off x="1693334" y="127000"/>
            <a:ext cx="169333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380" y="305320"/>
            <a:ext cx="1782000" cy="3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3" r:id="rId3"/>
    <p:sldLayoutId id="2147483675" r:id="rId4"/>
    <p:sldLayoutId id="2147483674" r:id="rId5"/>
    <p:sldLayoutId id="2147483676" r:id="rId6"/>
    <p:sldLayoutId id="2147483662" r:id="rId7"/>
    <p:sldLayoutId id="2147483663" r:id="rId8"/>
    <p:sldLayoutId id="2147483668" r:id="rId9"/>
    <p:sldLayoutId id="2147483669" r:id="rId10"/>
    <p:sldLayoutId id="2147483666" r:id="rId11"/>
    <p:sldLayoutId id="2147483667" r:id="rId12"/>
    <p:sldLayoutId id="2147483664" r:id="rId13"/>
    <p:sldLayoutId id="2147483665" r:id="rId14"/>
    <p:sldLayoutId id="2147483670" r:id="rId15"/>
    <p:sldLayoutId id="2147483672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aft.github.io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hyperlink" Target="https://tech-projects.senacor.com/stash/users/jschiewe/repos/msm" TargetMode="Externa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5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25745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think-cell Folie" r:id="rId5" imgW="762" imgH="769" progId="TCLayout.ActiveDocument.1">
                  <p:embed/>
                </p:oleObj>
              </mc:Choice>
              <mc:Fallback>
                <p:oleObj name="think-cell Folie" r:id="rId5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Messaging ohne Middleware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Multicast macht‘s möglich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Hamburg, 7. Juni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48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Multicast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Multicast?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 bwMode="gray">
          <a:xfrm>
            <a:off x="335360" y="2713130"/>
            <a:ext cx="2160240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6036920" y="1268760"/>
            <a:ext cx="2169444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6023992" y="2708920"/>
            <a:ext cx="2169444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11" name="Rechteck 10"/>
          <p:cNvSpPr/>
          <p:nvPr/>
        </p:nvSpPr>
        <p:spPr bwMode="gray">
          <a:xfrm>
            <a:off x="6014788" y="4149080"/>
            <a:ext cx="2169444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12" name="Abgerundetes Rechteck 11"/>
          <p:cNvSpPr/>
          <p:nvPr/>
        </p:nvSpPr>
        <p:spPr bwMode="gray">
          <a:xfrm>
            <a:off x="3143672" y="2924944"/>
            <a:ext cx="2232248" cy="7920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Paket</a:t>
            </a:r>
          </a:p>
        </p:txBody>
      </p:sp>
      <p:cxnSp>
        <p:nvCxnSpPr>
          <p:cNvPr id="14" name="Gerade Verbindung mit Pfeil 13"/>
          <p:cNvCxnSpPr>
            <a:stCxn id="8" idx="3"/>
            <a:endCxn id="12" idx="1"/>
          </p:cNvCxnSpPr>
          <p:nvPr/>
        </p:nvCxnSpPr>
        <p:spPr bwMode="gray">
          <a:xfrm flipV="1">
            <a:off x="2495600" y="3320988"/>
            <a:ext cx="648072" cy="42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1"/>
            <a:endCxn id="12" idx="3"/>
          </p:cNvCxnSpPr>
          <p:nvPr/>
        </p:nvCxnSpPr>
        <p:spPr bwMode="gray">
          <a:xfrm flipH="1">
            <a:off x="5375920" y="1880828"/>
            <a:ext cx="661000" cy="144016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0" idx="1"/>
            <a:endCxn id="12" idx="3"/>
          </p:cNvCxnSpPr>
          <p:nvPr/>
        </p:nvCxnSpPr>
        <p:spPr bwMode="gray">
          <a:xfrm flipH="1">
            <a:off x="5375920" y="3320988"/>
            <a:ext cx="64807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1" idx="1"/>
            <a:endCxn id="12" idx="3"/>
          </p:cNvCxnSpPr>
          <p:nvPr/>
        </p:nvCxnSpPr>
        <p:spPr bwMode="gray">
          <a:xfrm flipH="1" flipV="1">
            <a:off x="5375920" y="3320988"/>
            <a:ext cx="638868" cy="144016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 bwMode="gray">
          <a:xfrm>
            <a:off x="6168008" y="1412776"/>
            <a:ext cx="1644681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239.192.0.1:7100</a:t>
            </a:r>
          </a:p>
        </p:txBody>
      </p:sp>
      <p:sp>
        <p:nvSpPr>
          <p:cNvPr id="22" name="Textfeld 21"/>
          <p:cNvSpPr txBox="1"/>
          <p:nvPr/>
        </p:nvSpPr>
        <p:spPr bwMode="gray">
          <a:xfrm>
            <a:off x="6168007" y="2817222"/>
            <a:ext cx="1644681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239.192.0.1:7100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6168006" y="4293096"/>
            <a:ext cx="1644681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239.192.0.1:7100</a:t>
            </a:r>
          </a:p>
        </p:txBody>
      </p:sp>
      <p:sp>
        <p:nvSpPr>
          <p:cNvPr id="24" name="Abgerundetes Rechteck 23"/>
          <p:cNvSpPr/>
          <p:nvPr/>
        </p:nvSpPr>
        <p:spPr bwMode="gray">
          <a:xfrm>
            <a:off x="8400256" y="1268760"/>
            <a:ext cx="3384376" cy="3239780"/>
          </a:xfrm>
          <a:prstGeom prst="roundRect">
            <a:avLst>
              <a:gd name="adj" fmla="val 714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Für Multicast ist der IPv4-Adressebereich 224.0.0.0-239.255.255.255 reserviert, in IPv6 der Bereich FF00::/8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Der Sender adressiert an eine Multicast-Adresse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Alle Empfänger lesen auf der gleichen IP-Adresse mit, einfaches Mapping auf MAC-Adressen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Ein Paket geht also an mehrere Empfänger.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Beispiele: IP-TV, </a:t>
            </a:r>
            <a:r>
              <a:rPr lang="de-DE" sz="1400" dirty="0" err="1" smtClean="0">
                <a:solidFill>
                  <a:schemeClr val="tx1"/>
                </a:solidFill>
              </a:rPr>
              <a:t>mDNS</a:t>
            </a:r>
            <a:r>
              <a:rPr lang="de-DE" sz="1400" dirty="0" smtClean="0">
                <a:solidFill>
                  <a:schemeClr val="tx1"/>
                </a:solidFill>
              </a:rPr>
              <a:t>, UPnP</a:t>
            </a:r>
          </a:p>
        </p:txBody>
      </p:sp>
      <p:sp>
        <p:nvSpPr>
          <p:cNvPr id="34" name="Abgerundetes Rechteck 33"/>
          <p:cNvSpPr/>
          <p:nvPr/>
        </p:nvSpPr>
        <p:spPr bwMode="gray">
          <a:xfrm>
            <a:off x="8400256" y="4653136"/>
            <a:ext cx="3384376" cy="1656184"/>
          </a:xfrm>
          <a:prstGeom prst="roundRect">
            <a:avLst>
              <a:gd name="adj" fmla="val 714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Es gibt keine Session. Der Sender kennt die Empfänger nicht.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Routing erfordert IGMP/ICMPv6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Es gibt </a:t>
            </a:r>
            <a:r>
              <a:rPr lang="de-DE" sz="1400" b="1" dirty="0" smtClean="0">
                <a:solidFill>
                  <a:schemeClr val="tx1"/>
                </a:solidFill>
              </a:rPr>
              <a:t>keine gesicherte Übertragung </a:t>
            </a:r>
            <a:r>
              <a:rPr lang="de-DE" sz="1400" dirty="0" smtClean="0">
                <a:solidFill>
                  <a:schemeClr val="tx1"/>
                </a:solidFill>
              </a:rPr>
              <a:t>(UDP oder 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Verschlüsselung </a:t>
            </a:r>
            <a:r>
              <a:rPr lang="de-DE" sz="1400" dirty="0" smtClean="0">
                <a:solidFill>
                  <a:schemeClr val="tx1"/>
                </a:solidFill>
              </a:rPr>
              <a:t>ist</a:t>
            </a:r>
            <a:r>
              <a:rPr lang="de-DE" sz="1400" b="1" dirty="0" smtClean="0">
                <a:solidFill>
                  <a:schemeClr val="tx1"/>
                </a:solidFill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</a:rPr>
              <a:t>tricky</a:t>
            </a:r>
            <a:endParaRPr lang="de-DE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Gerade Verbindung 35"/>
          <p:cNvCxnSpPr>
            <a:stCxn id="12" idx="1"/>
            <a:endCxn id="12" idx="3"/>
          </p:cNvCxnSpPr>
          <p:nvPr/>
        </p:nvCxnSpPr>
        <p:spPr bwMode="gray">
          <a:xfrm>
            <a:off x="3143672" y="3320988"/>
            <a:ext cx="22322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 bwMode="gray">
          <a:xfrm>
            <a:off x="3143672" y="3325198"/>
            <a:ext cx="22250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dirty="0" smtClean="0"/>
              <a:t>DST: 239.192.0.1:7100</a:t>
            </a:r>
          </a:p>
        </p:txBody>
      </p:sp>
    </p:spTree>
    <p:extLst>
      <p:ext uri="{BB962C8B-B14F-4D97-AF65-F5344CB8AC3E}">
        <p14:creationId xmlns:p14="http://schemas.microsoft.com/office/powerpoint/2010/main" val="6222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multicast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 arbeitet ACK-basiert: der Empfänger muss den Empfang der Pakete bestätigen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839416" y="1988840"/>
            <a:ext cx="0" cy="39604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 bwMode="gray">
          <a:xfrm>
            <a:off x="3503712" y="1988840"/>
            <a:ext cx="0" cy="39604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 bwMode="gray">
          <a:xfrm>
            <a:off x="518815" y="1700808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Sender</a:t>
            </a:r>
          </a:p>
        </p:txBody>
      </p:sp>
      <p:sp>
        <p:nvSpPr>
          <p:cNvPr id="13" name="Textfeld 12"/>
          <p:cNvSpPr txBox="1"/>
          <p:nvPr/>
        </p:nvSpPr>
        <p:spPr bwMode="gray">
          <a:xfrm>
            <a:off x="3013193" y="1700808"/>
            <a:ext cx="9810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dirty="0" smtClean="0"/>
              <a:t>Empfänger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1055440" y="213285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SEQ=1, Daten 1460 Byte</a:t>
            </a:r>
          </a:p>
        </p:txBody>
      </p:sp>
      <p:cxnSp>
        <p:nvCxnSpPr>
          <p:cNvPr id="16" name="Gerade Verbindung mit Pfeil 15"/>
          <p:cNvCxnSpPr>
            <a:endCxn id="14" idx="1"/>
          </p:cNvCxnSpPr>
          <p:nvPr/>
        </p:nvCxnSpPr>
        <p:spPr bwMode="gray">
          <a:xfrm>
            <a:off x="839415" y="227687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4" idx="3"/>
          </p:cNvCxnSpPr>
          <p:nvPr/>
        </p:nvCxnSpPr>
        <p:spPr bwMode="gray">
          <a:xfrm>
            <a:off x="3287688" y="227687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>
            <a:off x="1041768" y="257101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SEQ=1, ACK= 1461, </a:t>
            </a:r>
            <a:br>
              <a:rPr lang="de-DE" sz="1000" dirty="0" smtClean="0">
                <a:solidFill>
                  <a:schemeClr val="tx1"/>
                </a:solidFill>
              </a:rPr>
            </a:br>
            <a:r>
              <a:rPr lang="de-DE" sz="1000" dirty="0" smtClean="0">
                <a:solidFill>
                  <a:schemeClr val="tx1"/>
                </a:solidFill>
              </a:rPr>
              <a:t>Daten 0 Byte</a:t>
            </a:r>
          </a:p>
        </p:txBody>
      </p:sp>
      <p:cxnSp>
        <p:nvCxnSpPr>
          <p:cNvPr id="21" name="Gerade Verbindung mit Pfeil 20"/>
          <p:cNvCxnSpPr>
            <a:endCxn id="19" idx="3"/>
          </p:cNvCxnSpPr>
          <p:nvPr/>
        </p:nvCxnSpPr>
        <p:spPr bwMode="gray">
          <a:xfrm flipH="1">
            <a:off x="3274016" y="2715032"/>
            <a:ext cx="2296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</p:cNvCxnSpPr>
          <p:nvPr/>
        </p:nvCxnSpPr>
        <p:spPr bwMode="gray">
          <a:xfrm flipH="1">
            <a:off x="839415" y="2715032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 bwMode="gray">
          <a:xfrm>
            <a:off x="1041768" y="3284984"/>
            <a:ext cx="2232248" cy="28803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SEQ=10221, Daten 1460 Byte</a:t>
            </a:r>
          </a:p>
        </p:txBody>
      </p:sp>
      <p:cxnSp>
        <p:nvCxnSpPr>
          <p:cNvPr id="26" name="Gerade Verbindung mit Pfeil 25"/>
          <p:cNvCxnSpPr>
            <a:endCxn id="24" idx="1"/>
          </p:cNvCxnSpPr>
          <p:nvPr/>
        </p:nvCxnSpPr>
        <p:spPr bwMode="gray">
          <a:xfrm>
            <a:off x="839415" y="3429000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 bwMode="gray">
          <a:xfrm>
            <a:off x="1055440" y="372541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SEQ=11681, Daten 1460 Byte</a:t>
            </a:r>
          </a:p>
        </p:txBody>
      </p:sp>
      <p:cxnSp>
        <p:nvCxnSpPr>
          <p:cNvPr id="29" name="Gerade Verbindung mit Pfeil 28"/>
          <p:cNvCxnSpPr>
            <a:endCxn id="27" idx="1"/>
          </p:cNvCxnSpPr>
          <p:nvPr/>
        </p:nvCxnSpPr>
        <p:spPr bwMode="gray">
          <a:xfrm>
            <a:off x="839415" y="386943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7" idx="3"/>
          </p:cNvCxnSpPr>
          <p:nvPr/>
        </p:nvCxnSpPr>
        <p:spPr bwMode="gray">
          <a:xfrm>
            <a:off x="3287688" y="386943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gray">
          <a:xfrm>
            <a:off x="1055440" y="416355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SEQ=13141, Daten 1460 Byte</a:t>
            </a:r>
          </a:p>
        </p:txBody>
      </p:sp>
      <p:cxnSp>
        <p:nvCxnSpPr>
          <p:cNvPr id="34" name="Gerade Verbindung mit Pfeil 33"/>
          <p:cNvCxnSpPr>
            <a:endCxn id="32" idx="1"/>
          </p:cNvCxnSpPr>
          <p:nvPr/>
        </p:nvCxnSpPr>
        <p:spPr bwMode="gray">
          <a:xfrm>
            <a:off x="839415" y="430757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3"/>
          </p:cNvCxnSpPr>
          <p:nvPr/>
        </p:nvCxnSpPr>
        <p:spPr bwMode="gray">
          <a:xfrm>
            <a:off x="3287688" y="430757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 bwMode="gray">
          <a:xfrm>
            <a:off x="1060476" y="4597876"/>
            <a:ext cx="223224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SEQ=1, ACK = 8761,</a:t>
            </a:r>
            <a:br>
              <a:rPr lang="de-DE" sz="1000" dirty="0" smtClean="0">
                <a:solidFill>
                  <a:schemeClr val="tx1"/>
                </a:solidFill>
              </a:rPr>
            </a:br>
            <a:r>
              <a:rPr lang="de-DE" sz="1000" dirty="0" smtClean="0">
                <a:solidFill>
                  <a:schemeClr val="tx1"/>
                </a:solidFill>
              </a:rPr>
              <a:t>Daten 0 Byte</a:t>
            </a:r>
          </a:p>
        </p:txBody>
      </p:sp>
      <p:cxnSp>
        <p:nvCxnSpPr>
          <p:cNvPr id="39" name="Gerade Verbindung mit Pfeil 38"/>
          <p:cNvCxnSpPr>
            <a:endCxn id="37" idx="3"/>
          </p:cNvCxnSpPr>
          <p:nvPr/>
        </p:nvCxnSpPr>
        <p:spPr bwMode="gray">
          <a:xfrm flipH="1">
            <a:off x="3292724" y="4741892"/>
            <a:ext cx="21098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</p:cNvCxnSpPr>
          <p:nvPr/>
        </p:nvCxnSpPr>
        <p:spPr bwMode="gray">
          <a:xfrm flipH="1">
            <a:off x="839415" y="4741892"/>
            <a:ext cx="22106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 bwMode="gray">
          <a:xfrm>
            <a:off x="1041768" y="501317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SEQ=10221, Daten 1460 Byte</a:t>
            </a:r>
          </a:p>
        </p:txBody>
      </p:sp>
      <p:cxnSp>
        <p:nvCxnSpPr>
          <p:cNvPr id="45" name="Gerade Verbindung mit Pfeil 44"/>
          <p:cNvCxnSpPr>
            <a:endCxn id="43" idx="1"/>
          </p:cNvCxnSpPr>
          <p:nvPr/>
        </p:nvCxnSpPr>
        <p:spPr bwMode="gray">
          <a:xfrm>
            <a:off x="839415" y="5157192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3" idx="3"/>
          </p:cNvCxnSpPr>
          <p:nvPr/>
        </p:nvCxnSpPr>
        <p:spPr bwMode="gray">
          <a:xfrm>
            <a:off x="3274016" y="5157192"/>
            <a:ext cx="2296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 bwMode="gray">
          <a:xfrm>
            <a:off x="1966332" y="1700808"/>
            <a:ext cx="3831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b="1" dirty="0" smtClean="0"/>
              <a:t>TCP</a:t>
            </a:r>
          </a:p>
        </p:txBody>
      </p:sp>
      <p:pic>
        <p:nvPicPr>
          <p:cNvPr id="50" name="Grafik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5" y="1340768"/>
            <a:ext cx="5688632" cy="3550155"/>
          </a:xfrm>
          <a:prstGeom prst="rect">
            <a:avLst/>
          </a:prstGeom>
        </p:spPr>
      </p:pic>
      <p:sp>
        <p:nvSpPr>
          <p:cNvPr id="51" name="Abgerundetes Rechteck 50"/>
          <p:cNvSpPr/>
          <p:nvPr/>
        </p:nvSpPr>
        <p:spPr bwMode="gray">
          <a:xfrm>
            <a:off x="3994232" y="5157192"/>
            <a:ext cx="7646384" cy="1080120"/>
          </a:xfrm>
          <a:prstGeom prst="roundRect">
            <a:avLst>
              <a:gd name="adj" fmla="val 13140"/>
            </a:avLst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Die Anzahl ausstehender ACKs hängt von der Größe des Sendepuffers 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Timing spielt eine wichtige Rolle, verspätete ACKs führen erst zur Drosselung des Versands und dann zum Verbindungsabbruch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TCP funktioniert per Definition nur mit genau einem Empfänger</a:t>
            </a:r>
          </a:p>
        </p:txBody>
      </p:sp>
    </p:spTree>
    <p:extLst>
      <p:ext uri="{BB962C8B-B14F-4D97-AF65-F5344CB8AC3E}">
        <p14:creationId xmlns:p14="http://schemas.microsoft.com/office/powerpoint/2010/main" val="38831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multicast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 und UDP haben selbst keine Transportsicherung, das muss in überlagerten Protokollen hinzugefügt werden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839416" y="1988840"/>
            <a:ext cx="0" cy="39604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 bwMode="gray">
          <a:xfrm>
            <a:off x="3503712" y="1988840"/>
            <a:ext cx="0" cy="39604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 bwMode="gray">
          <a:xfrm>
            <a:off x="518815" y="1700808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Sender</a:t>
            </a:r>
          </a:p>
        </p:txBody>
      </p:sp>
      <p:sp>
        <p:nvSpPr>
          <p:cNvPr id="13" name="Textfeld 12"/>
          <p:cNvSpPr txBox="1"/>
          <p:nvPr/>
        </p:nvSpPr>
        <p:spPr bwMode="gray">
          <a:xfrm>
            <a:off x="3013193" y="1700808"/>
            <a:ext cx="9810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dirty="0" smtClean="0"/>
              <a:t>Empfänger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1055440" y="213285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SEQ=1, Daten 1460 Byte</a:t>
            </a:r>
          </a:p>
        </p:txBody>
      </p:sp>
      <p:cxnSp>
        <p:nvCxnSpPr>
          <p:cNvPr id="16" name="Gerade Verbindung mit Pfeil 15"/>
          <p:cNvCxnSpPr>
            <a:endCxn id="14" idx="1"/>
          </p:cNvCxnSpPr>
          <p:nvPr/>
        </p:nvCxnSpPr>
        <p:spPr bwMode="gray">
          <a:xfrm>
            <a:off x="839415" y="227687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4" idx="3"/>
          </p:cNvCxnSpPr>
          <p:nvPr/>
        </p:nvCxnSpPr>
        <p:spPr bwMode="gray">
          <a:xfrm>
            <a:off x="3287688" y="227687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 bwMode="gray">
          <a:xfrm>
            <a:off x="1041768" y="3284984"/>
            <a:ext cx="2232248" cy="28803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SEQ=103, Daten 1460 Byte</a:t>
            </a:r>
          </a:p>
        </p:txBody>
      </p:sp>
      <p:cxnSp>
        <p:nvCxnSpPr>
          <p:cNvPr id="26" name="Gerade Verbindung mit Pfeil 25"/>
          <p:cNvCxnSpPr>
            <a:endCxn id="24" idx="1"/>
          </p:cNvCxnSpPr>
          <p:nvPr/>
        </p:nvCxnSpPr>
        <p:spPr bwMode="gray">
          <a:xfrm>
            <a:off x="839415" y="3429000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 bwMode="gray">
          <a:xfrm>
            <a:off x="1055440" y="372541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SEQ=104, Daten 1460 Byte</a:t>
            </a:r>
          </a:p>
        </p:txBody>
      </p:sp>
      <p:cxnSp>
        <p:nvCxnSpPr>
          <p:cNvPr id="29" name="Gerade Verbindung mit Pfeil 28"/>
          <p:cNvCxnSpPr>
            <a:endCxn id="27" idx="1"/>
          </p:cNvCxnSpPr>
          <p:nvPr/>
        </p:nvCxnSpPr>
        <p:spPr bwMode="gray">
          <a:xfrm>
            <a:off x="839415" y="386943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7" idx="3"/>
          </p:cNvCxnSpPr>
          <p:nvPr/>
        </p:nvCxnSpPr>
        <p:spPr bwMode="gray">
          <a:xfrm>
            <a:off x="3287688" y="386943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gray">
          <a:xfrm>
            <a:off x="1055440" y="416355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SEQ=105, Daten 1460 Byte</a:t>
            </a:r>
          </a:p>
        </p:txBody>
      </p:sp>
      <p:cxnSp>
        <p:nvCxnSpPr>
          <p:cNvPr id="34" name="Gerade Verbindung mit Pfeil 33"/>
          <p:cNvCxnSpPr>
            <a:endCxn id="32" idx="1"/>
          </p:cNvCxnSpPr>
          <p:nvPr/>
        </p:nvCxnSpPr>
        <p:spPr bwMode="gray">
          <a:xfrm>
            <a:off x="839415" y="430757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3"/>
          </p:cNvCxnSpPr>
          <p:nvPr/>
        </p:nvCxnSpPr>
        <p:spPr bwMode="gray">
          <a:xfrm>
            <a:off x="3287688" y="430757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 bwMode="gray">
          <a:xfrm>
            <a:off x="1060476" y="4597876"/>
            <a:ext cx="2232248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NAK = 103,</a:t>
            </a:r>
            <a:br>
              <a:rPr lang="de-DE" sz="1000" dirty="0" smtClean="0">
                <a:solidFill>
                  <a:schemeClr val="tx1"/>
                </a:solidFill>
              </a:rPr>
            </a:br>
            <a:r>
              <a:rPr lang="de-DE" sz="1000" dirty="0" smtClean="0">
                <a:solidFill>
                  <a:schemeClr val="tx1"/>
                </a:solidFill>
              </a:rPr>
              <a:t>Daten 0 Byte</a:t>
            </a:r>
          </a:p>
        </p:txBody>
      </p:sp>
      <p:cxnSp>
        <p:nvCxnSpPr>
          <p:cNvPr id="39" name="Gerade Verbindung mit Pfeil 38"/>
          <p:cNvCxnSpPr>
            <a:endCxn id="37" idx="3"/>
          </p:cNvCxnSpPr>
          <p:nvPr/>
        </p:nvCxnSpPr>
        <p:spPr bwMode="gray">
          <a:xfrm flipH="1">
            <a:off x="3292724" y="4741892"/>
            <a:ext cx="21098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</p:cNvCxnSpPr>
          <p:nvPr/>
        </p:nvCxnSpPr>
        <p:spPr bwMode="gray">
          <a:xfrm flipH="1">
            <a:off x="839415" y="4741892"/>
            <a:ext cx="22106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 bwMode="gray">
          <a:xfrm>
            <a:off x="1041768" y="501317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SEQ=103, Daten 1460 Byte</a:t>
            </a:r>
          </a:p>
        </p:txBody>
      </p:sp>
      <p:cxnSp>
        <p:nvCxnSpPr>
          <p:cNvPr id="45" name="Gerade Verbindung mit Pfeil 44"/>
          <p:cNvCxnSpPr>
            <a:endCxn id="43" idx="1"/>
          </p:cNvCxnSpPr>
          <p:nvPr/>
        </p:nvCxnSpPr>
        <p:spPr bwMode="gray">
          <a:xfrm>
            <a:off x="839415" y="5157192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3" idx="3"/>
          </p:cNvCxnSpPr>
          <p:nvPr/>
        </p:nvCxnSpPr>
        <p:spPr bwMode="gray">
          <a:xfrm>
            <a:off x="3274016" y="5157192"/>
            <a:ext cx="2296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 bwMode="gray">
          <a:xfrm>
            <a:off x="1502264" y="1700808"/>
            <a:ext cx="13112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b="1" dirty="0" smtClean="0"/>
              <a:t>UDP mit NAK</a:t>
            </a:r>
          </a:p>
        </p:txBody>
      </p:sp>
      <p:sp>
        <p:nvSpPr>
          <p:cNvPr id="6" name="Textfeld 5"/>
          <p:cNvSpPr txBox="1"/>
          <p:nvPr/>
        </p:nvSpPr>
        <p:spPr bwMode="gray">
          <a:xfrm rot="5400000">
            <a:off x="2084154" y="2746944"/>
            <a:ext cx="1474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…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1041768" y="5453608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SEQ=106, Daten 1460 Byte</a:t>
            </a:r>
          </a:p>
        </p:txBody>
      </p:sp>
      <p:cxnSp>
        <p:nvCxnSpPr>
          <p:cNvPr id="38" name="Gerade Verbindung mit Pfeil 37"/>
          <p:cNvCxnSpPr>
            <a:endCxn id="35" idx="1"/>
          </p:cNvCxnSpPr>
          <p:nvPr/>
        </p:nvCxnSpPr>
        <p:spPr bwMode="gray">
          <a:xfrm>
            <a:off x="839416" y="5597624"/>
            <a:ext cx="20235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5" idx="3"/>
          </p:cNvCxnSpPr>
          <p:nvPr/>
        </p:nvCxnSpPr>
        <p:spPr bwMode="gray">
          <a:xfrm>
            <a:off x="3274016" y="5597624"/>
            <a:ext cx="2296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 bwMode="gray">
          <a:xfrm>
            <a:off x="4367808" y="1988840"/>
            <a:ext cx="7488832" cy="12241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Proprietäres Protokoll von </a:t>
            </a:r>
            <a:r>
              <a:rPr lang="de-DE" sz="1200" dirty="0" err="1" smtClean="0">
                <a:solidFill>
                  <a:schemeClr val="tx1"/>
                </a:solidFill>
              </a:rPr>
              <a:t>Tibco</a:t>
            </a:r>
            <a:r>
              <a:rPr lang="de-DE" sz="1200" dirty="0" smtClean="0">
                <a:solidFill>
                  <a:schemeClr val="tx1"/>
                </a:solidFill>
              </a:rPr>
              <a:t>, seit über 20 Jahren am Markt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Basiert auf UDP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Fehlertoleranz, dynamische Lastverteilung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Topic-basiertes Routing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Erfordert pro Host einen Kommunikations-</a:t>
            </a:r>
            <a:r>
              <a:rPr lang="de-DE" sz="1200" dirty="0" err="1" smtClean="0">
                <a:solidFill>
                  <a:schemeClr val="tx1"/>
                </a:solidFill>
              </a:rPr>
              <a:t>Daemon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 bwMode="gray">
          <a:xfrm>
            <a:off x="4367808" y="3428976"/>
            <a:ext cx="7488832" cy="12241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err="1" smtClean="0">
                <a:solidFill>
                  <a:schemeClr val="tx1"/>
                </a:solidFill>
              </a:rPr>
              <a:t>Pragmatic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Generalized</a:t>
            </a:r>
            <a:r>
              <a:rPr lang="de-DE" sz="1200" dirty="0" smtClean="0">
                <a:solidFill>
                  <a:schemeClr val="tx1"/>
                </a:solidFill>
              </a:rPr>
              <a:t> Multicast: Offener Standard (RFC 3208), ursprünglich von </a:t>
            </a:r>
            <a:r>
              <a:rPr lang="de-DE" sz="1200" dirty="0" err="1" smtClean="0">
                <a:solidFill>
                  <a:schemeClr val="tx1"/>
                </a:solidFill>
              </a:rPr>
              <a:t>Talarian</a:t>
            </a:r>
            <a:r>
              <a:rPr lang="de-DE" sz="1200" dirty="0" smtClean="0">
                <a:solidFill>
                  <a:schemeClr val="tx1"/>
                </a:solidFill>
              </a:rPr>
              <a:t> (</a:t>
            </a:r>
            <a:r>
              <a:rPr lang="de-DE" sz="1200" dirty="0" err="1" smtClean="0">
                <a:solidFill>
                  <a:schemeClr val="tx1"/>
                </a:solidFill>
              </a:rPr>
              <a:t>SmartSockets</a:t>
            </a:r>
            <a:r>
              <a:rPr lang="de-DE" sz="1200" dirty="0" smtClean="0">
                <a:solidFill>
                  <a:schemeClr val="tx1"/>
                </a:solidFill>
              </a:rPr>
              <a:t>). Wird von </a:t>
            </a:r>
            <a:r>
              <a:rPr lang="de-DE" sz="1200" dirty="0" err="1" smtClean="0">
                <a:solidFill>
                  <a:schemeClr val="tx1"/>
                </a:solidFill>
              </a:rPr>
              <a:t>Tibco</a:t>
            </a:r>
            <a:r>
              <a:rPr lang="de-DE" sz="1200" dirty="0" smtClean="0">
                <a:solidFill>
                  <a:schemeClr val="tx1"/>
                </a:solidFill>
              </a:rPr>
              <a:t> alternativ zu TRDP unterstützt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Basiert auf IP, nutzt daher </a:t>
            </a:r>
            <a:r>
              <a:rPr lang="de-DE" sz="1200" dirty="0" err="1" smtClean="0">
                <a:solidFill>
                  <a:schemeClr val="tx1"/>
                </a:solidFill>
              </a:rPr>
              <a:t>Raw</a:t>
            </a:r>
            <a:r>
              <a:rPr lang="de-DE" sz="1200" dirty="0" smtClean="0">
                <a:solidFill>
                  <a:schemeClr val="tx1"/>
                </a:solidFill>
              </a:rPr>
              <a:t> Sockets bzw. Packet Filter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Wird von Cisco unterstützt (Verhinderung von NAK </a:t>
            </a:r>
            <a:r>
              <a:rPr lang="de-DE" sz="1200" dirty="0" err="1" smtClean="0">
                <a:solidFill>
                  <a:schemeClr val="tx1"/>
                </a:solidFill>
              </a:rPr>
              <a:t>Implosions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Kann kein </a:t>
            </a:r>
            <a:r>
              <a:rPr lang="de-DE" sz="1200" dirty="0" err="1" smtClean="0">
                <a:solidFill>
                  <a:schemeClr val="tx1"/>
                </a:solidFill>
              </a:rPr>
              <a:t>Loopback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 bwMode="gray">
          <a:xfrm>
            <a:off x="4367808" y="4869112"/>
            <a:ext cx="7488832" cy="1224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err="1" smtClean="0">
                <a:solidFill>
                  <a:schemeClr val="tx1"/>
                </a:solidFill>
              </a:rPr>
              <a:t>Nak-Oriented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Reliable</a:t>
            </a:r>
            <a:r>
              <a:rPr lang="de-DE" sz="1200" dirty="0" smtClean="0">
                <a:solidFill>
                  <a:schemeClr val="tx1"/>
                </a:solidFill>
              </a:rPr>
              <a:t> Multicast: Offener Standard (RFC 5740)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Basiert auf UDP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Public </a:t>
            </a:r>
            <a:r>
              <a:rPr lang="de-DE" sz="1200" dirty="0" err="1" smtClean="0">
                <a:solidFill>
                  <a:schemeClr val="tx1"/>
                </a:solidFill>
              </a:rPr>
              <a:t>domain</a:t>
            </a:r>
            <a:r>
              <a:rPr lang="de-DE" sz="1200" dirty="0" smtClean="0">
                <a:solidFill>
                  <a:schemeClr val="tx1"/>
                </a:solidFill>
              </a:rPr>
              <a:t> Referenzimplementierung des NRL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Kann </a:t>
            </a:r>
            <a:r>
              <a:rPr lang="de-DE" sz="1200" dirty="0" err="1" smtClean="0">
                <a:solidFill>
                  <a:schemeClr val="tx1"/>
                </a:solidFill>
              </a:rPr>
              <a:t>Loopback</a:t>
            </a:r>
            <a:endParaRPr lang="de-DE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Bietet Forward Error </a:t>
            </a:r>
            <a:r>
              <a:rPr lang="de-DE" sz="1200" dirty="0" err="1" smtClean="0">
                <a:solidFill>
                  <a:schemeClr val="tx1"/>
                </a:solidFill>
              </a:rPr>
              <a:t>Correction</a:t>
            </a:r>
            <a:r>
              <a:rPr lang="de-DE" sz="1200" dirty="0" smtClean="0">
                <a:solidFill>
                  <a:schemeClr val="tx1"/>
                </a:solidFill>
              </a:rPr>
              <a:t> und </a:t>
            </a:r>
            <a:r>
              <a:rPr lang="de-DE" sz="1200" dirty="0" err="1" smtClean="0">
                <a:solidFill>
                  <a:schemeClr val="tx1"/>
                </a:solidFill>
              </a:rPr>
              <a:t>Congestion</a:t>
            </a:r>
            <a:r>
              <a:rPr lang="de-DE" sz="1200" dirty="0" smtClean="0">
                <a:solidFill>
                  <a:schemeClr val="tx1"/>
                </a:solidFill>
              </a:rPr>
              <a:t> Control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4511824" y="2493186"/>
            <a:ext cx="5434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b="1" dirty="0" smtClean="0"/>
              <a:t>TRDP</a:t>
            </a:r>
          </a:p>
        </p:txBody>
      </p:sp>
      <p:sp>
        <p:nvSpPr>
          <p:cNvPr id="52" name="Textfeld 51"/>
          <p:cNvSpPr txBox="1"/>
          <p:nvPr/>
        </p:nvSpPr>
        <p:spPr bwMode="gray">
          <a:xfrm>
            <a:off x="4511824" y="3933322"/>
            <a:ext cx="44723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b="1" dirty="0" smtClean="0"/>
              <a:t>PGM</a:t>
            </a:r>
          </a:p>
        </p:txBody>
      </p:sp>
      <p:sp>
        <p:nvSpPr>
          <p:cNvPr id="53" name="Textfeld 52"/>
          <p:cNvSpPr txBox="1"/>
          <p:nvPr/>
        </p:nvSpPr>
        <p:spPr bwMode="gray">
          <a:xfrm>
            <a:off x="4511824" y="5373458"/>
            <a:ext cx="6155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b="1" dirty="0" smtClean="0"/>
              <a:t>NORM</a:t>
            </a:r>
          </a:p>
        </p:txBody>
      </p:sp>
    </p:spTree>
    <p:extLst>
      <p:ext uri="{BB962C8B-B14F-4D97-AF65-F5344CB8AC3E}">
        <p14:creationId xmlns:p14="http://schemas.microsoft.com/office/powerpoint/2010/main" val="393316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Multicast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 gibt es doch bestimmt etwas fertiges?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340768"/>
            <a:ext cx="4818380" cy="496135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 bwMode="gray">
          <a:xfrm>
            <a:off x="3071664" y="3212975"/>
            <a:ext cx="432000" cy="101823"/>
          </a:xfrm>
          <a:prstGeom prst="rect">
            <a:avLst/>
          </a:prstGeom>
          <a:solidFill>
            <a:srgbClr val="FFD500">
              <a:alpha val="33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gray">
          <a:xfrm>
            <a:off x="792000" y="3438000"/>
            <a:ext cx="551472" cy="101823"/>
          </a:xfrm>
          <a:prstGeom prst="rect">
            <a:avLst/>
          </a:prstGeom>
          <a:solidFill>
            <a:srgbClr val="FFD500">
              <a:alpha val="33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5663952" y="1340768"/>
            <a:ext cx="6120680" cy="2592288"/>
          </a:xfrm>
          <a:prstGeom prst="roundRect">
            <a:avLst>
              <a:gd name="adj" fmla="val 4505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Multicast mit PGM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Prozesse müssen als </a:t>
            </a:r>
            <a:r>
              <a:rPr lang="de-DE" sz="1400" dirty="0" err="1" smtClean="0">
                <a:solidFill>
                  <a:schemeClr val="tx1"/>
                </a:solidFill>
              </a:rPr>
              <a:t>root</a:t>
            </a:r>
            <a:r>
              <a:rPr lang="de-DE" sz="1400" dirty="0" smtClean="0">
                <a:solidFill>
                  <a:schemeClr val="tx1"/>
                </a:solidFill>
              </a:rPr>
              <a:t> laufen.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Keine Kommunikation zwischen zwei Prozessen auf einem Host möglich (</a:t>
            </a:r>
            <a:r>
              <a:rPr lang="de-DE" sz="1400" dirty="0" err="1" smtClean="0">
                <a:solidFill>
                  <a:schemeClr val="tx1"/>
                </a:solidFill>
              </a:rPr>
              <a:t>Loopback</a:t>
            </a:r>
            <a:r>
              <a:rPr lang="de-DE" sz="14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EPGM (</a:t>
            </a:r>
            <a:r>
              <a:rPr lang="de-DE" sz="1400" dirty="0" err="1" smtClean="0">
                <a:solidFill>
                  <a:schemeClr val="tx1"/>
                </a:solidFill>
              </a:rPr>
              <a:t>Encapsulated</a:t>
            </a:r>
            <a:r>
              <a:rPr lang="de-DE" sz="1400" dirty="0" smtClean="0">
                <a:solidFill>
                  <a:schemeClr val="tx1"/>
                </a:solidFill>
              </a:rPr>
              <a:t> PGM = PGM </a:t>
            </a:r>
            <a:r>
              <a:rPr lang="de-DE" sz="1400" dirty="0" err="1" smtClean="0">
                <a:solidFill>
                  <a:schemeClr val="tx1"/>
                </a:solidFill>
              </a:rPr>
              <a:t>over</a:t>
            </a:r>
            <a:r>
              <a:rPr lang="de-DE" sz="1400" dirty="0" smtClean="0">
                <a:solidFill>
                  <a:schemeClr val="tx1"/>
                </a:solidFill>
              </a:rPr>
              <a:t> UDP)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Nicht wirklich standardisiert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Immer noch kein </a:t>
            </a:r>
            <a:r>
              <a:rPr lang="de-DE" sz="1400" dirty="0" err="1" smtClean="0">
                <a:solidFill>
                  <a:schemeClr val="tx1"/>
                </a:solidFill>
              </a:rPr>
              <a:t>Loopback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1"/>
                </a:solidFill>
              </a:rPr>
              <a:t>ZeroMQ</a:t>
            </a:r>
            <a:r>
              <a:rPr lang="de-DE" sz="1400" dirty="0" smtClean="0">
                <a:solidFill>
                  <a:schemeClr val="tx1"/>
                </a:solidFill>
              </a:rPr>
              <a:t> unterstützt bei Multicast nur Pub/Sub, d.h. kein Load </a:t>
            </a:r>
            <a:r>
              <a:rPr lang="de-DE" sz="1400" dirty="0" err="1" smtClean="0">
                <a:solidFill>
                  <a:schemeClr val="tx1"/>
                </a:solidFill>
              </a:rPr>
              <a:t>Balancing</a:t>
            </a:r>
            <a:r>
              <a:rPr lang="de-DE" sz="1400" dirty="0" smtClean="0">
                <a:solidFill>
                  <a:schemeClr val="tx1"/>
                </a:solidFill>
              </a:rPr>
              <a:t> und keine Fehlertoleranz.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Die Multicast-Unterstützung ist etwas wackelig und machte immer wieder Probleme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gray">
          <a:xfrm>
            <a:off x="5663952" y="4437112"/>
            <a:ext cx="6120680" cy="18650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Neubau einer eigenen Middleware</a:t>
            </a:r>
          </a:p>
          <a:p>
            <a:pPr algn="ctr"/>
            <a:endParaRPr lang="de-DE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Dynamisches Load </a:t>
            </a:r>
            <a:r>
              <a:rPr lang="de-DE" sz="1400" dirty="0" err="1" smtClean="0">
                <a:solidFill>
                  <a:schemeClr val="tx1"/>
                </a:solidFill>
              </a:rPr>
              <a:t>Balancing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Fehlertoleranz (</a:t>
            </a:r>
            <a:r>
              <a:rPr lang="de-DE" sz="1400" dirty="0" err="1" smtClean="0">
                <a:solidFill>
                  <a:schemeClr val="tx1"/>
                </a:solidFill>
              </a:rPr>
              <a:t>Active</a:t>
            </a:r>
            <a:r>
              <a:rPr lang="de-DE" sz="1400" dirty="0" smtClean="0">
                <a:solidFill>
                  <a:schemeClr val="tx1"/>
                </a:solidFill>
              </a:rPr>
              <a:t>/Hot-Standby)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Dynamische </a:t>
            </a:r>
            <a:r>
              <a:rPr lang="de-DE" sz="1400" dirty="0" err="1" smtClean="0">
                <a:solidFill>
                  <a:schemeClr val="tx1"/>
                </a:solidFill>
              </a:rPr>
              <a:t>Subjects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Keine zentralen Server, keine Serviceprozesse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Hoher Durchsatz, niedrige Latenzzeiten</a:t>
            </a:r>
          </a:p>
        </p:txBody>
      </p:sp>
      <p:sp>
        <p:nvSpPr>
          <p:cNvPr id="10" name="Gleichschenkliges Dreieck 9"/>
          <p:cNvSpPr/>
          <p:nvPr/>
        </p:nvSpPr>
        <p:spPr bwMode="gray">
          <a:xfrm flipV="1">
            <a:off x="5663952" y="4005064"/>
            <a:ext cx="6120680" cy="3600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2"/>
            </p:custDataLst>
          </p:nvPr>
        </p:nvSpPr>
        <p:spPr bwMode="gray">
          <a:xfrm>
            <a:off x="3556000" y="3982721"/>
            <a:ext cx="5080000" cy="284480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Pfeil nach links und rechts 4"/>
          <p:cNvSpPr/>
          <p:nvPr>
            <p:custDataLst>
              <p:tags r:id="rId3"/>
            </p:custDataLst>
          </p:nvPr>
        </p:nvSpPr>
        <p:spPr bwMode="gray">
          <a:xfrm>
            <a:off x="3556000" y="2975115"/>
            <a:ext cx="5080000" cy="141577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Motivation: Warum eigentlich ohne Middleware?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Und wie geht das jetzt mit Multicast?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b="1" dirty="0" smtClean="0">
                <a:solidFill>
                  <a:srgbClr val="000000"/>
                </a:solidFill>
              </a:rPr>
              <a:t>Machen: So geht das!</a:t>
            </a:r>
            <a:endParaRPr lang="de-DE" sz="1400" b="1" dirty="0">
              <a:solidFill>
                <a:srgbClr val="000000"/>
              </a:solidFill>
            </a:endParaRPr>
          </a:p>
        </p:txBody>
      </p:sp>
      <p:cxnSp>
        <p:nvCxnSpPr>
          <p:cNvPr id="6" name="Gerade Verbindung mit Pfeil 5"/>
          <p:cNvCxnSpPr>
            <a:stCxn id="5" idx="0"/>
            <a:endCxn id="5" idx="2"/>
          </p:cNvCxnSpPr>
          <p:nvPr/>
        </p:nvCxnSpPr>
        <p:spPr bwMode="gray">
          <a:xfrm flipH="1">
            <a:off x="3556000" y="2975115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5" idx="4"/>
            <a:endCxn id="5" idx="6"/>
          </p:cNvCxnSpPr>
          <p:nvPr/>
        </p:nvCxnSpPr>
        <p:spPr bwMode="gray">
          <a:xfrm>
            <a:off x="3556000" y="4390887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40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machen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Rechteck 6"/>
          <p:cNvSpPr/>
          <p:nvPr/>
        </p:nvSpPr>
        <p:spPr bwMode="gray">
          <a:xfrm>
            <a:off x="263352" y="1556792"/>
            <a:ext cx="1166529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Plattform/</a:t>
            </a:r>
            <a:r>
              <a:rPr lang="de-DE" sz="1400" b="1" dirty="0" err="1" smtClean="0">
                <a:solidFill>
                  <a:schemeClr val="tx1"/>
                </a:solidFill>
              </a:rPr>
              <a:t>Techologie</a:t>
            </a:r>
            <a:endParaRPr lang="de-DE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 smtClean="0">
                <a:solidFill>
                  <a:schemeClr val="tx1"/>
                </a:solidFill>
              </a:rPr>
              <a:t>Clojure</a:t>
            </a:r>
            <a:r>
              <a:rPr lang="de-DE" sz="1400" dirty="0" smtClean="0">
                <a:solidFill>
                  <a:schemeClr val="tx1"/>
                </a:solidFill>
              </a:rPr>
              <a:t> mit </a:t>
            </a:r>
            <a:r>
              <a:rPr lang="de-DE" sz="1400" b="1" dirty="0" err="1" smtClean="0">
                <a:solidFill>
                  <a:schemeClr val="tx1"/>
                </a:solidFill>
              </a:rPr>
              <a:t>clojure.core.async</a:t>
            </a:r>
            <a:r>
              <a:rPr lang="de-DE" sz="1400" dirty="0" smtClean="0">
                <a:solidFill>
                  <a:schemeClr val="tx1"/>
                </a:solidFill>
              </a:rPr>
              <a:t> für sichere asynchrone Verarbeitung (Channels, </a:t>
            </a:r>
            <a:r>
              <a:rPr lang="de-DE" sz="1400" dirty="0" err="1" smtClean="0">
                <a:solidFill>
                  <a:schemeClr val="tx1"/>
                </a:solidFill>
              </a:rPr>
              <a:t>go</a:t>
            </a:r>
            <a:r>
              <a:rPr lang="de-DE" sz="1400" dirty="0" smtClean="0">
                <a:solidFill>
                  <a:schemeClr val="tx1"/>
                </a:solidFill>
              </a:rPr>
              <a:t>-blocks)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1"/>
                </a:solidFill>
              </a:rPr>
              <a:t>Messageverarbeitung</a:t>
            </a:r>
            <a:r>
              <a:rPr lang="de-DE" sz="1400" dirty="0" smtClean="0">
                <a:solidFill>
                  <a:schemeClr val="tx1"/>
                </a:solidFill>
              </a:rPr>
              <a:t> mit </a:t>
            </a:r>
            <a:r>
              <a:rPr lang="de-DE" sz="1400" b="1" dirty="0" err="1" smtClean="0">
                <a:solidFill>
                  <a:schemeClr val="tx1"/>
                </a:solidFill>
              </a:rPr>
              <a:t>Transducern</a:t>
            </a:r>
            <a:r>
              <a:rPr lang="de-DE" sz="1400" dirty="0" smtClean="0">
                <a:solidFill>
                  <a:schemeClr val="tx1"/>
                </a:solidFill>
              </a:rPr>
              <a:t> -&gt; modular, wiederverwendbar, kombinierbar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NORM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shared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library</a:t>
            </a:r>
            <a:r>
              <a:rPr lang="de-DE" sz="1400" dirty="0" smtClean="0">
                <a:solidFill>
                  <a:schemeClr val="tx1"/>
                </a:solidFill>
              </a:rPr>
              <a:t> mit Java-Schnittstelle, </a:t>
            </a:r>
            <a:r>
              <a:rPr lang="de-DE" sz="1400" dirty="0" err="1" smtClean="0">
                <a:solidFill>
                  <a:schemeClr val="tx1"/>
                </a:solidFill>
              </a:rPr>
              <a:t>streambasierte</a:t>
            </a:r>
            <a:r>
              <a:rPr lang="de-DE" sz="1400" dirty="0" smtClean="0">
                <a:solidFill>
                  <a:schemeClr val="tx1"/>
                </a:solidFill>
              </a:rPr>
              <a:t> Übertragung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Docker</a:t>
            </a:r>
            <a:r>
              <a:rPr lang="de-DE" sz="1400" dirty="0" smtClean="0">
                <a:solidFill>
                  <a:schemeClr val="tx1"/>
                </a:solidFill>
              </a:rPr>
              <a:t> geht, aber alpine hakt noch (C/C++-</a:t>
            </a:r>
            <a:r>
              <a:rPr lang="de-DE" sz="1400" dirty="0" err="1" smtClean="0">
                <a:solidFill>
                  <a:schemeClr val="tx1"/>
                </a:solidFill>
              </a:rPr>
              <a:t>runtime</a:t>
            </a:r>
            <a:r>
              <a:rPr lang="de-DE" sz="1400" dirty="0" smtClean="0">
                <a:solidFill>
                  <a:schemeClr val="tx1"/>
                </a:solidFill>
              </a:rPr>
              <a:t> ist bei </a:t>
            </a:r>
            <a:r>
              <a:rPr lang="de-DE" sz="1400" dirty="0" err="1" smtClean="0">
                <a:solidFill>
                  <a:schemeClr val="tx1"/>
                </a:solidFill>
              </a:rPr>
              <a:t>timern</a:t>
            </a:r>
            <a:r>
              <a:rPr lang="de-DE" sz="1400" dirty="0" smtClean="0">
                <a:solidFill>
                  <a:schemeClr val="tx1"/>
                </a:solidFill>
              </a:rPr>
              <a:t> nicht 100% </a:t>
            </a:r>
            <a:r>
              <a:rPr lang="de-DE" sz="1400" dirty="0" err="1" smtClean="0">
                <a:solidFill>
                  <a:schemeClr val="tx1"/>
                </a:solidFill>
              </a:rPr>
              <a:t>glibc</a:t>
            </a:r>
            <a:r>
              <a:rPr lang="de-DE" sz="1400" dirty="0" smtClean="0">
                <a:solidFill>
                  <a:schemeClr val="tx1"/>
                </a:solidFill>
              </a:rPr>
              <a:t>-kompatibel)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263352" y="2924944"/>
            <a:ext cx="11665296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Label hängen an der Message und nicht am Kanal, dynamische Verteilung und Filterung.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Message Payload ist ein </a:t>
            </a:r>
            <a:r>
              <a:rPr lang="de-DE" sz="1400" dirty="0" err="1" smtClean="0">
                <a:solidFill>
                  <a:schemeClr val="tx1"/>
                </a:solidFill>
              </a:rPr>
              <a:t>byte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array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marshalling</a:t>
            </a:r>
            <a:r>
              <a:rPr lang="de-DE" sz="1400" dirty="0" smtClean="0">
                <a:solidFill>
                  <a:schemeClr val="tx1"/>
                </a:solidFill>
              </a:rPr>
              <a:t> ist Anwendungssache.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Drei Empfängertypen, der Sender ist dabei immer gleich.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Dynamisch, keine Persistenz, keine Pufferung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263352" y="4149080"/>
            <a:ext cx="379243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Analog JMS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Jede Nachricht wird von allen Receivern verarbeitet.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Filterung über </a:t>
            </a:r>
            <a:r>
              <a:rPr lang="de-DE" sz="1400" dirty="0" err="1" smtClean="0">
                <a:solidFill>
                  <a:schemeClr val="tx1"/>
                </a:solidFill>
              </a:rPr>
              <a:t>message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label</a:t>
            </a:r>
            <a:r>
              <a:rPr lang="de-DE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4199784" y="4149080"/>
            <a:ext cx="379243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Stateless</a:t>
            </a:r>
            <a:endParaRPr lang="de-DE" sz="1400" b="1" dirty="0" smtClean="0">
              <a:solidFill>
                <a:schemeClr val="tx1"/>
              </a:solidFill>
            </a:endParaRP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Analog JMS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Jede Nachricht wird von genau einem Receiver verarbeitet.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Alle Receiver mit der gleichen </a:t>
            </a:r>
            <a:r>
              <a:rPr lang="de-DE" sz="1400" dirty="0" err="1" smtClean="0">
                <a:solidFill>
                  <a:schemeClr val="tx1"/>
                </a:solidFill>
              </a:rPr>
              <a:t>Subscription</a:t>
            </a:r>
            <a:r>
              <a:rPr lang="de-DE" sz="1400" dirty="0" smtClean="0">
                <a:solidFill>
                  <a:schemeClr val="tx1"/>
                </a:solidFill>
              </a:rPr>
              <a:t> bilden einen Pool, Zuteilung der Nachrichten über </a:t>
            </a:r>
            <a:r>
              <a:rPr lang="de-DE" sz="1400" dirty="0" err="1" smtClean="0">
                <a:solidFill>
                  <a:schemeClr val="tx1"/>
                </a:solidFill>
              </a:rPr>
              <a:t>Sharding</a:t>
            </a:r>
            <a:r>
              <a:rPr lang="de-DE" sz="1400" dirty="0" smtClean="0">
                <a:solidFill>
                  <a:schemeClr val="tx1"/>
                </a:solidFill>
              </a:rPr>
              <a:t>, koordiniert über NORM Command Messages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8136216" y="4149080"/>
            <a:ext cx="379243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Stateful</a:t>
            </a:r>
            <a:endParaRPr lang="de-DE" sz="1400" b="1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Analog </a:t>
            </a:r>
            <a:r>
              <a:rPr lang="de-DE" sz="1400" dirty="0" err="1" smtClean="0">
                <a:solidFill>
                  <a:schemeClr val="tx1"/>
                </a:solidFill>
              </a:rPr>
              <a:t>TibRv</a:t>
            </a:r>
            <a:r>
              <a:rPr lang="de-DE" sz="1400" dirty="0" smtClean="0">
                <a:solidFill>
                  <a:schemeClr val="tx1"/>
                </a:solidFill>
              </a:rPr>
              <a:t> FT Group: alle Receiver verarbeiten aber nur einer darf Seiteneffekte haben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Auswahl des aktiven Receivers über </a:t>
            </a:r>
            <a:r>
              <a:rPr lang="de-DE" sz="1400" dirty="0">
                <a:solidFill>
                  <a:schemeClr val="tx1"/>
                </a:solidFill>
              </a:rPr>
              <a:t>Raft Consensus </a:t>
            </a:r>
            <a:r>
              <a:rPr lang="de-DE" sz="1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de-DE" sz="1400" dirty="0" smtClean="0">
                <a:solidFill>
                  <a:schemeClr val="tx1"/>
                </a:solidFill>
                <a:hlinkClick r:id="rId2"/>
              </a:rPr>
              <a:t>raft.github.io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work</a:t>
            </a:r>
            <a:r>
              <a:rPr lang="de-DE" sz="1400" dirty="0" smtClean="0">
                <a:solidFill>
                  <a:schemeClr val="tx1"/>
                </a:solidFill>
              </a:rPr>
              <a:t> in </a:t>
            </a:r>
            <a:r>
              <a:rPr lang="de-DE" sz="1400" dirty="0" err="1" smtClean="0">
                <a:solidFill>
                  <a:schemeClr val="tx1"/>
                </a:solidFill>
              </a:rPr>
              <a:t>progress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4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Machen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Komponentensicht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54027"/>
              </p:ext>
            </p:extLst>
          </p:nvPr>
        </p:nvGraphicFramePr>
        <p:xfrm>
          <a:off x="263352" y="1772816"/>
          <a:ext cx="5626221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Visio" r:id="rId3" imgW="7248604" imgH="5287518" progId="Visio.Drawing.11">
                  <p:embed/>
                </p:oleObj>
              </mc:Choice>
              <mc:Fallback>
                <p:oleObj name="Visio" r:id="rId3" imgW="7248604" imgH="52875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52" y="1772816"/>
                        <a:ext cx="5626221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 bwMode="gray">
          <a:xfrm>
            <a:off x="6744072" y="1576005"/>
            <a:ext cx="486992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00" dirty="0" smtClean="0">
                <a:hlinkClick r:id="rId5"/>
              </a:rPr>
              <a:t>https://tech-projects.senacor.com/stash/users/jschiewe/repos/msm</a:t>
            </a:r>
            <a:endParaRPr lang="de-DE" sz="1100" dirty="0" smtClean="0"/>
          </a:p>
        </p:txBody>
      </p:sp>
      <p:sp>
        <p:nvSpPr>
          <p:cNvPr id="8" name="Legende mit Linie 1 7"/>
          <p:cNvSpPr/>
          <p:nvPr/>
        </p:nvSpPr>
        <p:spPr bwMode="gray">
          <a:xfrm>
            <a:off x="6505560" y="5013176"/>
            <a:ext cx="2160240" cy="504056"/>
          </a:xfrm>
          <a:prstGeom prst="borderCallout1">
            <a:avLst>
              <a:gd name="adj1" fmla="val 18750"/>
              <a:gd name="adj2" fmla="val -8333"/>
              <a:gd name="adj3" fmla="val -237123"/>
              <a:gd name="adj4" fmla="val -61104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Clojurification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of</a:t>
            </a:r>
            <a:r>
              <a:rPr lang="de-DE" sz="1100" dirty="0" smtClean="0">
                <a:solidFill>
                  <a:schemeClr val="tx1"/>
                </a:solidFill>
              </a:rPr>
              <a:t> NORM Java API</a:t>
            </a:r>
          </a:p>
        </p:txBody>
      </p:sp>
      <p:sp>
        <p:nvSpPr>
          <p:cNvPr id="9" name="Legende mit Linie 1 8"/>
          <p:cNvSpPr/>
          <p:nvPr/>
        </p:nvSpPr>
        <p:spPr bwMode="gray">
          <a:xfrm>
            <a:off x="6505560" y="4459340"/>
            <a:ext cx="3816424" cy="476504"/>
          </a:xfrm>
          <a:prstGeom prst="borderCallout1">
            <a:avLst>
              <a:gd name="adj1" fmla="val 18750"/>
              <a:gd name="adj2" fmla="val -8333"/>
              <a:gd name="adj3" fmla="val -226714"/>
              <a:gd name="adj4" fmla="val -3503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Send </a:t>
            </a:r>
            <a:r>
              <a:rPr lang="de-DE" sz="1100" dirty="0" err="1" smtClean="0">
                <a:solidFill>
                  <a:schemeClr val="tx1"/>
                </a:solidFill>
              </a:rPr>
              <a:t>and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receive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asynchronously</a:t>
            </a:r>
            <a:r>
              <a:rPr lang="de-DE" sz="1100" dirty="0" smtClean="0">
                <a:solidFill>
                  <a:schemeClr val="tx1"/>
                </a:solidFill>
              </a:rPr>
              <a:t> via </a:t>
            </a:r>
            <a:r>
              <a:rPr lang="de-DE" sz="1100" dirty="0" err="1" smtClean="0">
                <a:solidFill>
                  <a:schemeClr val="tx1"/>
                </a:solidFill>
              </a:rPr>
              <a:t>clojure.core.async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0" name="Legende mit Linie 1 9"/>
          <p:cNvSpPr/>
          <p:nvPr/>
        </p:nvSpPr>
        <p:spPr bwMode="gray">
          <a:xfrm>
            <a:off x="6505560" y="4077072"/>
            <a:ext cx="3816424" cy="308485"/>
          </a:xfrm>
          <a:prstGeom prst="borderCallout1">
            <a:avLst>
              <a:gd name="adj1" fmla="val 18750"/>
              <a:gd name="adj2" fmla="val -8333"/>
              <a:gd name="adj3" fmla="val -309192"/>
              <a:gd name="adj4" fmla="val -3591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Byte </a:t>
            </a:r>
            <a:r>
              <a:rPr lang="de-DE" sz="1100" dirty="0" err="1" smtClean="0">
                <a:solidFill>
                  <a:schemeClr val="tx1"/>
                </a:solidFill>
              </a:rPr>
              <a:t>arrays</a:t>
            </a:r>
            <a:r>
              <a:rPr lang="de-DE" sz="1100" dirty="0" smtClean="0">
                <a:solidFill>
                  <a:schemeClr val="tx1"/>
                </a:solidFill>
              </a:rPr>
              <a:t> via </a:t>
            </a:r>
            <a:r>
              <a:rPr lang="de-DE" sz="1100" dirty="0" err="1" smtClean="0">
                <a:solidFill>
                  <a:schemeClr val="tx1"/>
                </a:solidFill>
              </a:rPr>
              <a:t>async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channels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1" name="Legende mit Linie 1 10"/>
          <p:cNvSpPr/>
          <p:nvPr/>
        </p:nvSpPr>
        <p:spPr bwMode="gray">
          <a:xfrm>
            <a:off x="6505560" y="3645024"/>
            <a:ext cx="3816424" cy="364492"/>
          </a:xfrm>
          <a:prstGeom prst="borderCallout1">
            <a:avLst>
              <a:gd name="adj1" fmla="val 18750"/>
              <a:gd name="adj2" fmla="val -8333"/>
              <a:gd name="adj3" fmla="val -212204"/>
              <a:gd name="adj4" fmla="val -3416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Convert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messages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and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commands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to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and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from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byte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arrays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2" name="Legende mit Linie 1 11"/>
          <p:cNvSpPr/>
          <p:nvPr/>
        </p:nvSpPr>
        <p:spPr bwMode="gray">
          <a:xfrm>
            <a:off x="6505560" y="3212976"/>
            <a:ext cx="3816424" cy="364492"/>
          </a:xfrm>
          <a:prstGeom prst="borderCallout1">
            <a:avLst>
              <a:gd name="adj1" fmla="val 18750"/>
              <a:gd name="adj2" fmla="val -8333"/>
              <a:gd name="adj3" fmla="val -138210"/>
              <a:gd name="adj4" fmla="val -3830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Out-</a:t>
            </a:r>
            <a:r>
              <a:rPr lang="de-DE" sz="1100" dirty="0" err="1" smtClean="0">
                <a:solidFill>
                  <a:schemeClr val="tx1"/>
                </a:solidFill>
              </a:rPr>
              <a:t>of</a:t>
            </a:r>
            <a:r>
              <a:rPr lang="de-DE" sz="1100" dirty="0" smtClean="0">
                <a:solidFill>
                  <a:schemeClr val="tx1"/>
                </a:solidFill>
              </a:rPr>
              <a:t>-band </a:t>
            </a:r>
            <a:r>
              <a:rPr lang="de-DE" sz="1100" dirty="0" err="1" smtClean="0">
                <a:solidFill>
                  <a:schemeClr val="tx1"/>
                </a:solidFill>
              </a:rPr>
              <a:t>communication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among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receivers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3" name="Legende mit Linie 1 12"/>
          <p:cNvSpPr/>
          <p:nvPr/>
        </p:nvSpPr>
        <p:spPr bwMode="gray">
          <a:xfrm>
            <a:off x="6505560" y="2780928"/>
            <a:ext cx="3816424" cy="364492"/>
          </a:xfrm>
          <a:prstGeom prst="borderCallout1">
            <a:avLst>
              <a:gd name="adj1" fmla="val 18750"/>
              <a:gd name="adj2" fmla="val -8333"/>
              <a:gd name="adj3" fmla="val -138210"/>
              <a:gd name="adj4" fmla="val -3830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Load-</a:t>
            </a:r>
            <a:r>
              <a:rPr lang="de-DE" sz="1100" dirty="0" err="1" smtClean="0">
                <a:solidFill>
                  <a:schemeClr val="tx1"/>
                </a:solidFill>
              </a:rPr>
              <a:t>balanced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queues</a:t>
            </a:r>
            <a:r>
              <a:rPr lang="de-DE" sz="1100" dirty="0" smtClean="0">
                <a:solidFill>
                  <a:schemeClr val="tx1"/>
                </a:solidFill>
              </a:rPr>
              <a:t>: </a:t>
            </a:r>
            <a:r>
              <a:rPr lang="de-DE" sz="1100" dirty="0" err="1" smtClean="0">
                <a:solidFill>
                  <a:schemeClr val="tx1"/>
                </a:solidFill>
              </a:rPr>
              <a:t>each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messages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is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handled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exactly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one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consumer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4" name="Legende mit Linie 1 13"/>
          <p:cNvSpPr/>
          <p:nvPr/>
        </p:nvSpPr>
        <p:spPr bwMode="gray">
          <a:xfrm>
            <a:off x="6505560" y="2132856"/>
            <a:ext cx="3816424" cy="580516"/>
          </a:xfrm>
          <a:prstGeom prst="borderCallout1">
            <a:avLst>
              <a:gd name="adj1" fmla="val 18750"/>
              <a:gd name="adj2" fmla="val -8333"/>
              <a:gd name="adj3" fmla="val 13213"/>
              <a:gd name="adj4" fmla="val -67931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Fault tolerant </a:t>
            </a:r>
            <a:r>
              <a:rPr lang="de-DE" sz="1100" dirty="0" err="1" smtClean="0">
                <a:solidFill>
                  <a:schemeClr val="tx1"/>
                </a:solidFill>
              </a:rPr>
              <a:t>receiver</a:t>
            </a:r>
            <a:r>
              <a:rPr lang="de-DE" sz="1100" dirty="0" smtClean="0">
                <a:solidFill>
                  <a:schemeClr val="tx1"/>
                </a:solidFill>
              </a:rPr>
              <a:t>, </a:t>
            </a:r>
            <a:r>
              <a:rPr lang="de-DE" sz="1100" dirty="0" err="1" smtClean="0">
                <a:solidFill>
                  <a:schemeClr val="tx1"/>
                </a:solidFill>
              </a:rPr>
              <a:t>each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message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goes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to</a:t>
            </a:r>
            <a:r>
              <a:rPr lang="de-DE" sz="1100" dirty="0" smtClean="0">
                <a:solidFill>
                  <a:schemeClr val="tx1"/>
                </a:solidFill>
              </a:rPr>
              <a:t> all </a:t>
            </a:r>
            <a:r>
              <a:rPr lang="de-DE" sz="1100" dirty="0" err="1" smtClean="0">
                <a:solidFill>
                  <a:schemeClr val="tx1"/>
                </a:solidFill>
              </a:rPr>
              <a:t>receivers</a:t>
            </a:r>
            <a:r>
              <a:rPr lang="de-DE" sz="1100" dirty="0" smtClean="0">
                <a:solidFill>
                  <a:schemeClr val="tx1"/>
                </a:solidFill>
              </a:rPr>
              <a:t> but </a:t>
            </a:r>
            <a:r>
              <a:rPr lang="de-DE" sz="1100" dirty="0" err="1" smtClean="0">
                <a:solidFill>
                  <a:schemeClr val="tx1"/>
                </a:solidFill>
              </a:rPr>
              <a:t>only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one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is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allowed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to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cause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side-effects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machen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Fazit,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r>
              <a:rPr lang="de-DE" smtClean="0"/>
              <a:t>und Schlussbemerkung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gray">
          <a:xfrm>
            <a:off x="7176120" y="4509120"/>
            <a:ext cx="3744416" cy="144016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Der Name </a:t>
            </a:r>
            <a:r>
              <a:rPr lang="de-DE" sz="1400" b="1" dirty="0" err="1" smtClean="0">
                <a:solidFill>
                  <a:schemeClr val="tx1"/>
                </a:solidFill>
              </a:rPr>
              <a:t>msm</a:t>
            </a:r>
            <a:r>
              <a:rPr lang="de-DE" sz="1400" dirty="0" smtClean="0">
                <a:solidFill>
                  <a:schemeClr val="tx1"/>
                </a:solidFill>
              </a:rPr>
              <a:t> (Micro Service </a:t>
            </a:r>
            <a:r>
              <a:rPr lang="de-DE" sz="1400" dirty="0" err="1" smtClean="0">
                <a:solidFill>
                  <a:schemeClr val="tx1"/>
                </a:solidFill>
              </a:rPr>
              <a:t>Mesh</a:t>
            </a:r>
            <a:r>
              <a:rPr lang="de-DE" sz="1400" dirty="0" smtClean="0">
                <a:solidFill>
                  <a:schemeClr val="tx1"/>
                </a:solidFill>
              </a:rPr>
              <a:t>) stammt noch aus einer früheren Phase des Projektes. Aber für Micro Services ist so eine gemeinsame Library eine problematische Abhängigkeit (gilt für alle mir bekannten </a:t>
            </a:r>
            <a:r>
              <a:rPr lang="de-DE" sz="1400" dirty="0" err="1" smtClean="0">
                <a:solidFill>
                  <a:schemeClr val="tx1"/>
                </a:solidFill>
              </a:rPr>
              <a:t>Meshes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 bwMode="gray">
          <a:xfrm>
            <a:off x="839416" y="1628800"/>
            <a:ext cx="3744416" cy="864096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Serverlose </a:t>
            </a:r>
            <a:r>
              <a:rPr lang="de-DE" sz="1400" dirty="0" err="1" smtClean="0">
                <a:solidFill>
                  <a:schemeClr val="tx1"/>
                </a:solidFill>
              </a:rPr>
              <a:t>low-latency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middleware</a:t>
            </a:r>
            <a:r>
              <a:rPr lang="de-DE" sz="1400" dirty="0" smtClean="0">
                <a:solidFill>
                  <a:schemeClr val="tx1"/>
                </a:solidFill>
              </a:rPr>
              <a:t> ist machbar, Performance und Stabilität wie erwartet.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5159896" y="1412776"/>
            <a:ext cx="3528392" cy="864096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Multicast über UDP ist unproblematisch. Paketverluste in heutigen Netzen vernachlässigbar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1433482" y="5197286"/>
            <a:ext cx="3276364" cy="108012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clojure.core.async</a:t>
            </a:r>
            <a:r>
              <a:rPr lang="de-DE" sz="1400" dirty="0" smtClean="0">
                <a:solidFill>
                  <a:schemeClr val="tx1"/>
                </a:solidFill>
              </a:rPr>
              <a:t> ist stabil, </a:t>
            </a:r>
            <a:r>
              <a:rPr lang="de-DE" sz="1400" dirty="0" err="1" smtClean="0">
                <a:solidFill>
                  <a:schemeClr val="tx1"/>
                </a:solidFill>
              </a:rPr>
              <a:t>Exceptions</a:t>
            </a:r>
            <a:r>
              <a:rPr lang="de-DE" sz="1400" dirty="0" smtClean="0">
                <a:solidFill>
                  <a:schemeClr val="tx1"/>
                </a:solidFill>
              </a:rPr>
              <a:t> in </a:t>
            </a:r>
            <a:r>
              <a:rPr lang="de-DE" sz="1400" dirty="0" err="1" smtClean="0">
                <a:solidFill>
                  <a:schemeClr val="tx1"/>
                </a:solidFill>
              </a:rPr>
              <a:t>go</a:t>
            </a:r>
            <a:r>
              <a:rPr lang="de-DE" sz="1400" dirty="0" smtClean="0">
                <a:solidFill>
                  <a:schemeClr val="tx1"/>
                </a:solidFill>
              </a:rPr>
              <a:t>-Blöcken sind aber kaum </a:t>
            </a:r>
            <a:r>
              <a:rPr lang="de-DE" sz="1400" dirty="0" err="1" smtClean="0">
                <a:solidFill>
                  <a:schemeClr val="tx1"/>
                </a:solidFill>
              </a:rPr>
              <a:t>rückverfolgbar</a:t>
            </a:r>
            <a:r>
              <a:rPr lang="de-DE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RxClojure</a:t>
            </a:r>
            <a:r>
              <a:rPr lang="de-DE" sz="1400" dirty="0" smtClean="0">
                <a:solidFill>
                  <a:schemeClr val="tx1"/>
                </a:solidFill>
              </a:rPr>
              <a:t> war noch schlimmer</a:t>
            </a:r>
          </a:p>
        </p:txBody>
      </p:sp>
      <p:sp>
        <p:nvSpPr>
          <p:cNvPr id="11" name="Rechteck 10"/>
          <p:cNvSpPr/>
          <p:nvPr/>
        </p:nvSpPr>
        <p:spPr bwMode="gray">
          <a:xfrm>
            <a:off x="6744072" y="2855307"/>
            <a:ext cx="3528392" cy="864096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Transducer</a:t>
            </a:r>
            <a:r>
              <a:rPr lang="de-DE" sz="1400" dirty="0" smtClean="0">
                <a:solidFill>
                  <a:schemeClr val="tx1"/>
                </a:solidFill>
              </a:rPr>
              <a:t> sind total cool, sobald es gelungen ist, das Hirn um das Konzept </a:t>
            </a:r>
            <a:r>
              <a:rPr lang="de-DE" sz="1400" dirty="0" err="1" smtClean="0">
                <a:solidFill>
                  <a:schemeClr val="tx1"/>
                </a:solidFill>
              </a:rPr>
              <a:t>herumzufalten</a:t>
            </a:r>
            <a:r>
              <a:rPr lang="de-DE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1055440" y="2855307"/>
            <a:ext cx="4896544" cy="1944216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Einsatzbedingungen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Weg ist weg. Nachrichten werden nicht vorgehalten. Es </a:t>
            </a:r>
            <a:r>
              <a:rPr lang="de-DE" sz="1400" dirty="0" err="1" smtClean="0">
                <a:solidFill>
                  <a:schemeClr val="tx1"/>
                </a:solidFill>
              </a:rPr>
              <a:t>git</a:t>
            </a:r>
            <a:r>
              <a:rPr lang="de-DE" sz="1400" dirty="0" smtClean="0">
                <a:solidFill>
                  <a:schemeClr val="tx1"/>
                </a:solidFill>
              </a:rPr>
              <a:t> aber auch keinen Rückstau.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Keine Transaktionen. Nachrichten, die  während der Verarbeitung verloren gehen sind auch weg.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Für die Verarbeitung von Live-Bewegungsdaten ist das meistens kein Problem 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5015880" y="5197286"/>
            <a:ext cx="1908212" cy="75199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Funktioniert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auch bei Zimmertemperatur</a:t>
            </a:r>
          </a:p>
        </p:txBody>
      </p:sp>
    </p:spTree>
    <p:extLst>
      <p:ext uri="{BB962C8B-B14F-4D97-AF65-F5344CB8AC3E}">
        <p14:creationId xmlns:p14="http://schemas.microsoft.com/office/powerpoint/2010/main" val="30221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Pfeil nach links und rechts 4"/>
          <p:cNvSpPr/>
          <p:nvPr>
            <p:custDataLst>
              <p:tags r:id="rId2"/>
            </p:custDataLst>
          </p:nvPr>
        </p:nvSpPr>
        <p:spPr bwMode="gray">
          <a:xfrm>
            <a:off x="3556000" y="2975115"/>
            <a:ext cx="5080000" cy="141577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Motivation: Warum eigentlich ohne Middleware?</a:t>
            </a:r>
          </a:p>
          <a:p>
            <a:pPr marL="28575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Und wie geht das jetzt mit Multicast?</a:t>
            </a:r>
          </a:p>
          <a:p>
            <a:pPr marL="28575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Machen: So geht das!</a:t>
            </a:r>
          </a:p>
        </p:txBody>
      </p:sp>
      <p:cxnSp>
        <p:nvCxnSpPr>
          <p:cNvPr id="6" name="Gerade Verbindung mit Pfeil 5"/>
          <p:cNvCxnSpPr>
            <a:stCxn id="5" idx="0"/>
            <a:endCxn id="5" idx="2"/>
          </p:cNvCxnSpPr>
          <p:nvPr/>
        </p:nvCxnSpPr>
        <p:spPr bwMode="gray">
          <a:xfrm flipH="1">
            <a:off x="3556000" y="2975115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5" idx="4"/>
            <a:endCxn id="5" idx="6"/>
          </p:cNvCxnSpPr>
          <p:nvPr/>
        </p:nvCxnSpPr>
        <p:spPr bwMode="gray">
          <a:xfrm>
            <a:off x="3556000" y="4390887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5509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2"/>
            </p:custDataLst>
          </p:nvPr>
        </p:nvSpPr>
        <p:spPr bwMode="gray">
          <a:xfrm>
            <a:off x="3556000" y="3098801"/>
            <a:ext cx="5348312" cy="284480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Pfeil nach links und rechts 4"/>
          <p:cNvSpPr/>
          <p:nvPr>
            <p:custDataLst>
              <p:tags r:id="rId3"/>
            </p:custDataLst>
          </p:nvPr>
        </p:nvSpPr>
        <p:spPr bwMode="gray">
          <a:xfrm>
            <a:off x="3556000" y="2975115"/>
            <a:ext cx="5348312" cy="141577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b="1" dirty="0" smtClean="0">
                <a:solidFill>
                  <a:srgbClr val="000000"/>
                </a:solidFill>
              </a:rPr>
              <a:t>Motivation: Warum eigentlich ohne Middleware?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Und wie geht das jetzt mit Multicast?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Machen: So geht das!</a:t>
            </a:r>
            <a:endParaRPr lang="de-DE" sz="1400" dirty="0">
              <a:solidFill>
                <a:srgbClr val="000000"/>
              </a:solidFill>
            </a:endParaRPr>
          </a:p>
        </p:txBody>
      </p:sp>
      <p:cxnSp>
        <p:nvCxnSpPr>
          <p:cNvPr id="6" name="Gerade Verbindung mit Pfeil 5"/>
          <p:cNvCxnSpPr>
            <a:stCxn id="5" idx="0"/>
            <a:endCxn id="5" idx="2"/>
          </p:cNvCxnSpPr>
          <p:nvPr/>
        </p:nvCxnSpPr>
        <p:spPr bwMode="gray">
          <a:xfrm flipH="1">
            <a:off x="3556000" y="2975115"/>
            <a:ext cx="5348312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5" idx="4"/>
            <a:endCxn id="5" idx="6"/>
          </p:cNvCxnSpPr>
          <p:nvPr/>
        </p:nvCxnSpPr>
        <p:spPr bwMode="gray">
          <a:xfrm>
            <a:off x="3556000" y="4390887"/>
            <a:ext cx="5348312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12769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think-cell Folie" r:id="rId5" imgW="762" imgH="769" progId="TCLayout.ActiveDocument.1">
                  <p:embed/>
                </p:oleObj>
              </mc:Choice>
              <mc:Fallback>
                <p:oleObj name="think-cell Folie" r:id="rId5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logische Sicht: Eine IT-Landschaft mit sauber getrennten Informationsflüssen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299ED31-B6BD-4CFC-8C77-58961B6150E5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1289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656" y="1583187"/>
            <a:ext cx="62007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9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Aber auf Systemebene laufen alle Schnittstellen an einem Punkt zusammen: dem Middleware-Server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 bwMode="gray">
          <a:xfrm>
            <a:off x="2783632" y="3176892"/>
            <a:ext cx="1512168" cy="16561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Tibco</a:t>
            </a:r>
            <a:r>
              <a:rPr lang="de-DE" sz="1400" dirty="0" smtClean="0">
                <a:solidFill>
                  <a:schemeClr val="tx1"/>
                </a:solidFill>
              </a:rPr>
              <a:t> EMS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299436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-D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1667548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-Z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3035660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-D</a:t>
            </a:r>
          </a:p>
        </p:txBody>
      </p:sp>
      <p:sp>
        <p:nvSpPr>
          <p:cNvPr id="16" name="Rechteck 15"/>
          <p:cNvSpPr/>
          <p:nvPr/>
        </p:nvSpPr>
        <p:spPr bwMode="gray">
          <a:xfrm>
            <a:off x="4403772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Dispo-Client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5771884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UIC-Broker</a:t>
            </a:r>
          </a:p>
        </p:txBody>
      </p:sp>
      <p:sp>
        <p:nvSpPr>
          <p:cNvPr id="18" name="Rechteck 17"/>
          <p:cNvSpPr/>
          <p:nvPr/>
        </p:nvSpPr>
        <p:spPr bwMode="gray">
          <a:xfrm>
            <a:off x="299436" y="2780888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-FI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299436" y="3716952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LeiTFÜ</a:t>
            </a:r>
            <a:r>
              <a:rPr lang="de-DE" sz="1400" dirty="0" smtClean="0">
                <a:solidFill>
                  <a:schemeClr val="tx1"/>
                </a:solidFill>
              </a:rPr>
              <a:t>-G</a:t>
            </a:r>
          </a:p>
        </p:txBody>
      </p:sp>
      <p:sp>
        <p:nvSpPr>
          <p:cNvPr id="20" name="Rechteck 19"/>
          <p:cNvSpPr/>
          <p:nvPr/>
        </p:nvSpPr>
        <p:spPr bwMode="gray">
          <a:xfrm>
            <a:off x="299436" y="4653016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-P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299436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NFLS</a:t>
            </a:r>
          </a:p>
        </p:txBody>
      </p:sp>
      <p:sp>
        <p:nvSpPr>
          <p:cNvPr id="22" name="Rechteck 21"/>
          <p:cNvSpPr/>
          <p:nvPr/>
        </p:nvSpPr>
        <p:spPr bwMode="gray">
          <a:xfrm>
            <a:off x="1667548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-DK</a:t>
            </a:r>
          </a:p>
        </p:txBody>
      </p:sp>
      <p:sp>
        <p:nvSpPr>
          <p:cNvPr id="23" name="Rechteck 22"/>
          <p:cNvSpPr/>
          <p:nvPr/>
        </p:nvSpPr>
        <p:spPr bwMode="gray">
          <a:xfrm>
            <a:off x="3035660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ZSSO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4403772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BPA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5771884" y="2780888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EVT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5771884" y="3716952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GFD-Z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5771884" y="4653016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ZLR-GF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5771884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GFD-I</a:t>
            </a:r>
          </a:p>
        </p:txBody>
      </p:sp>
      <p:cxnSp>
        <p:nvCxnSpPr>
          <p:cNvPr id="31" name="Gerade Verbindung mit Pfeil 30"/>
          <p:cNvCxnSpPr>
            <a:stCxn id="15" idx="2"/>
            <a:endCxn id="7" idx="0"/>
          </p:cNvCxnSpPr>
          <p:nvPr/>
        </p:nvCxnSpPr>
        <p:spPr bwMode="gray">
          <a:xfrm>
            <a:off x="3539716" y="2420888"/>
            <a:ext cx="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6" idx="2"/>
          </p:cNvCxnSpPr>
          <p:nvPr/>
        </p:nvCxnSpPr>
        <p:spPr bwMode="gray">
          <a:xfrm flipH="1">
            <a:off x="4043772" y="2420888"/>
            <a:ext cx="864056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6" idx="1"/>
          </p:cNvCxnSpPr>
          <p:nvPr/>
        </p:nvCxnSpPr>
        <p:spPr bwMode="gray">
          <a:xfrm flipH="1">
            <a:off x="4295800" y="3068920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7" idx="1"/>
            <a:endCxn id="7" idx="3"/>
          </p:cNvCxnSpPr>
          <p:nvPr/>
        </p:nvCxnSpPr>
        <p:spPr bwMode="gray">
          <a:xfrm flipH="1">
            <a:off x="4295800" y="4004984"/>
            <a:ext cx="147608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 bwMode="gray">
          <a:xfrm flipH="1" flipV="1">
            <a:off x="4295800" y="4473016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</p:cNvCxnSpPr>
          <p:nvPr/>
        </p:nvCxnSpPr>
        <p:spPr bwMode="gray">
          <a:xfrm flipH="1" flipV="1">
            <a:off x="4007768" y="4833076"/>
            <a:ext cx="90006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0"/>
            <a:endCxn id="7" idx="2"/>
          </p:cNvCxnSpPr>
          <p:nvPr/>
        </p:nvCxnSpPr>
        <p:spPr bwMode="gray">
          <a:xfrm flipV="1">
            <a:off x="3539716" y="4833076"/>
            <a:ext cx="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2" idx="0"/>
          </p:cNvCxnSpPr>
          <p:nvPr/>
        </p:nvCxnSpPr>
        <p:spPr bwMode="gray">
          <a:xfrm flipV="1">
            <a:off x="2171604" y="4833076"/>
            <a:ext cx="972068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0" idx="3"/>
          </p:cNvCxnSpPr>
          <p:nvPr/>
        </p:nvCxnSpPr>
        <p:spPr bwMode="gray">
          <a:xfrm flipV="1">
            <a:off x="1307548" y="4437112"/>
            <a:ext cx="1476084" cy="50393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9" idx="3"/>
            <a:endCxn id="7" idx="1"/>
          </p:cNvCxnSpPr>
          <p:nvPr/>
        </p:nvCxnSpPr>
        <p:spPr bwMode="gray">
          <a:xfrm>
            <a:off x="1307548" y="4004984"/>
            <a:ext cx="147608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8" idx="3"/>
          </p:cNvCxnSpPr>
          <p:nvPr/>
        </p:nvCxnSpPr>
        <p:spPr bwMode="gray">
          <a:xfrm>
            <a:off x="1307548" y="3068920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4" idx="2"/>
          </p:cNvCxnSpPr>
          <p:nvPr/>
        </p:nvCxnSpPr>
        <p:spPr bwMode="gray">
          <a:xfrm>
            <a:off x="2171604" y="2420888"/>
            <a:ext cx="972068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gray">
          <a:xfrm flipH="1">
            <a:off x="4295800" y="2420888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 bwMode="gray">
          <a:xfrm flipH="1" flipV="1">
            <a:off x="4295800" y="4833076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 bwMode="gray">
          <a:xfrm flipV="1">
            <a:off x="1307548" y="4833076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gray">
          <a:xfrm>
            <a:off x="1307548" y="2420888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 bwMode="gray">
          <a:xfrm>
            <a:off x="7320136" y="1844824"/>
            <a:ext cx="4392488" cy="4320320"/>
          </a:xfrm>
          <a:prstGeom prst="roundRect">
            <a:avLst>
              <a:gd name="adj" fmla="val 569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Annahme: Vereinheitlichte Middleware</a:t>
            </a: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Middleware als </a:t>
            </a:r>
            <a:r>
              <a:rPr lang="de-DE" sz="1400" dirty="0" err="1" smtClean="0">
                <a:solidFill>
                  <a:schemeClr val="tx1"/>
                </a:solidFill>
              </a:rPr>
              <a:t>single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point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of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failure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Redundante Konfiguration. Ressourcen werden im Server angelegt und in den Anwendungen referenziert.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Der Durchsatz der Middleware ist endlich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Middleware ist zwar per-se zuverlässig (</a:t>
            </a:r>
            <a:r>
              <a:rPr lang="de-DE" sz="1400" dirty="0" err="1" smtClean="0">
                <a:solidFill>
                  <a:schemeClr val="tx1"/>
                </a:solidFill>
              </a:rPr>
              <a:t>exactly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delivery</a:t>
            </a:r>
            <a:r>
              <a:rPr lang="de-DE" sz="1400" dirty="0" smtClean="0">
                <a:solidFill>
                  <a:schemeClr val="tx1"/>
                </a:solidFill>
              </a:rPr>
              <a:t>, persistente Nachrichten, Transaktionen, </a:t>
            </a:r>
            <a:r>
              <a:rPr lang="de-DE" sz="1400" dirty="0" err="1" smtClean="0">
                <a:solidFill>
                  <a:schemeClr val="tx1"/>
                </a:solidFill>
              </a:rPr>
              <a:t>Two</a:t>
            </a:r>
            <a:r>
              <a:rPr lang="de-DE" sz="1400" dirty="0" smtClean="0">
                <a:solidFill>
                  <a:schemeClr val="tx1"/>
                </a:solidFill>
              </a:rPr>
              <a:t>-Phase-Commit) aber für gute Performance muss man diese Zuverlässigkeit Schritt für Schritt opfern.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1"/>
                </a:solidFill>
              </a:rPr>
              <a:t>Two</a:t>
            </a:r>
            <a:r>
              <a:rPr lang="de-DE" sz="1400" dirty="0" smtClean="0">
                <a:solidFill>
                  <a:schemeClr val="tx1"/>
                </a:solidFill>
              </a:rPr>
              <a:t>-Phase-Commit erzeugt im Fehlerfall massiven manuellen Aufwand bei der Auflösung hängender Transaktionen</a:t>
            </a: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Dann machen wir die Middleware eben hochverfügbar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 bwMode="gray">
          <a:xfrm>
            <a:off x="2783632" y="3176892"/>
            <a:ext cx="1512168" cy="165618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Corosync</a:t>
            </a:r>
            <a:r>
              <a:rPr lang="de-DE" sz="1400" dirty="0" smtClean="0">
                <a:solidFill>
                  <a:schemeClr val="bg1"/>
                </a:solidFill>
              </a:rPr>
              <a:t>/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err="1" smtClean="0">
                <a:solidFill>
                  <a:schemeClr val="bg1"/>
                </a:solidFill>
              </a:rPr>
              <a:t>PaceMaker</a:t>
            </a:r>
            <a:endParaRPr lang="de-DE" sz="1400" dirty="0" smtClean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gray">
          <a:xfrm>
            <a:off x="299436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-D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1667548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-Z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3035660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-D</a:t>
            </a:r>
          </a:p>
        </p:txBody>
      </p:sp>
      <p:sp>
        <p:nvSpPr>
          <p:cNvPr id="16" name="Rechteck 15"/>
          <p:cNvSpPr/>
          <p:nvPr/>
        </p:nvSpPr>
        <p:spPr bwMode="gray">
          <a:xfrm>
            <a:off x="4403772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Dispo-Client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5771884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UIC-Broker</a:t>
            </a:r>
          </a:p>
        </p:txBody>
      </p:sp>
      <p:sp>
        <p:nvSpPr>
          <p:cNvPr id="18" name="Rechteck 17"/>
          <p:cNvSpPr/>
          <p:nvPr/>
        </p:nvSpPr>
        <p:spPr bwMode="gray">
          <a:xfrm>
            <a:off x="299436" y="2780888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-FI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299436" y="3716952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LeiTFÜ</a:t>
            </a:r>
            <a:r>
              <a:rPr lang="de-DE" sz="1400" dirty="0" smtClean="0">
                <a:solidFill>
                  <a:schemeClr val="tx1"/>
                </a:solidFill>
              </a:rPr>
              <a:t>-G</a:t>
            </a:r>
          </a:p>
        </p:txBody>
      </p:sp>
      <p:sp>
        <p:nvSpPr>
          <p:cNvPr id="20" name="Rechteck 19"/>
          <p:cNvSpPr/>
          <p:nvPr/>
        </p:nvSpPr>
        <p:spPr bwMode="gray">
          <a:xfrm>
            <a:off x="299436" y="4653016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-P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299436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NFLS</a:t>
            </a:r>
          </a:p>
        </p:txBody>
      </p:sp>
      <p:sp>
        <p:nvSpPr>
          <p:cNvPr id="22" name="Rechteck 21"/>
          <p:cNvSpPr/>
          <p:nvPr/>
        </p:nvSpPr>
        <p:spPr bwMode="gray">
          <a:xfrm>
            <a:off x="1667548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-DK</a:t>
            </a:r>
          </a:p>
        </p:txBody>
      </p:sp>
      <p:sp>
        <p:nvSpPr>
          <p:cNvPr id="23" name="Rechteck 22"/>
          <p:cNvSpPr/>
          <p:nvPr/>
        </p:nvSpPr>
        <p:spPr bwMode="gray">
          <a:xfrm>
            <a:off x="3035660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ZSSO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4403772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BPA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5771884" y="2780888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EVT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5771884" y="3716952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GFD-Z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5771884" y="4653016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ZLR-GF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5771884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GFD-I</a:t>
            </a:r>
          </a:p>
        </p:txBody>
      </p:sp>
      <p:cxnSp>
        <p:nvCxnSpPr>
          <p:cNvPr id="31" name="Gerade Verbindung mit Pfeil 30"/>
          <p:cNvCxnSpPr>
            <a:stCxn id="15" idx="2"/>
            <a:endCxn id="7" idx="0"/>
          </p:cNvCxnSpPr>
          <p:nvPr/>
        </p:nvCxnSpPr>
        <p:spPr bwMode="gray">
          <a:xfrm>
            <a:off x="3539716" y="2420888"/>
            <a:ext cx="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6" idx="2"/>
          </p:cNvCxnSpPr>
          <p:nvPr/>
        </p:nvCxnSpPr>
        <p:spPr bwMode="gray">
          <a:xfrm flipH="1">
            <a:off x="4043772" y="2420888"/>
            <a:ext cx="864056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6" idx="1"/>
          </p:cNvCxnSpPr>
          <p:nvPr/>
        </p:nvCxnSpPr>
        <p:spPr bwMode="gray">
          <a:xfrm flipH="1">
            <a:off x="4295800" y="3068920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7" idx="1"/>
            <a:endCxn id="7" idx="3"/>
          </p:cNvCxnSpPr>
          <p:nvPr/>
        </p:nvCxnSpPr>
        <p:spPr bwMode="gray">
          <a:xfrm flipH="1">
            <a:off x="4295800" y="4004984"/>
            <a:ext cx="147608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 bwMode="gray">
          <a:xfrm flipH="1" flipV="1">
            <a:off x="4295800" y="4473016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</p:cNvCxnSpPr>
          <p:nvPr/>
        </p:nvCxnSpPr>
        <p:spPr bwMode="gray">
          <a:xfrm flipH="1" flipV="1">
            <a:off x="4007768" y="4833076"/>
            <a:ext cx="90006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0"/>
            <a:endCxn id="7" idx="2"/>
          </p:cNvCxnSpPr>
          <p:nvPr/>
        </p:nvCxnSpPr>
        <p:spPr bwMode="gray">
          <a:xfrm flipV="1">
            <a:off x="3539716" y="4833076"/>
            <a:ext cx="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2" idx="0"/>
          </p:cNvCxnSpPr>
          <p:nvPr/>
        </p:nvCxnSpPr>
        <p:spPr bwMode="gray">
          <a:xfrm flipV="1">
            <a:off x="2171604" y="4833076"/>
            <a:ext cx="972068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0" idx="3"/>
          </p:cNvCxnSpPr>
          <p:nvPr/>
        </p:nvCxnSpPr>
        <p:spPr bwMode="gray">
          <a:xfrm flipV="1">
            <a:off x="1307548" y="4437112"/>
            <a:ext cx="1476084" cy="50393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9" idx="3"/>
            <a:endCxn id="7" idx="1"/>
          </p:cNvCxnSpPr>
          <p:nvPr/>
        </p:nvCxnSpPr>
        <p:spPr bwMode="gray">
          <a:xfrm>
            <a:off x="1307548" y="4004984"/>
            <a:ext cx="147608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8" idx="3"/>
          </p:cNvCxnSpPr>
          <p:nvPr/>
        </p:nvCxnSpPr>
        <p:spPr bwMode="gray">
          <a:xfrm>
            <a:off x="1307548" y="3068920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4" idx="2"/>
          </p:cNvCxnSpPr>
          <p:nvPr/>
        </p:nvCxnSpPr>
        <p:spPr bwMode="gray">
          <a:xfrm>
            <a:off x="2171604" y="2420888"/>
            <a:ext cx="972068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gray">
          <a:xfrm flipH="1">
            <a:off x="4295800" y="2420888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 bwMode="gray">
          <a:xfrm flipH="1" flipV="1">
            <a:off x="4295800" y="4833076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 bwMode="gray">
          <a:xfrm flipV="1">
            <a:off x="1307548" y="4833076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gray">
          <a:xfrm>
            <a:off x="1307548" y="2420888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 bwMode="gray">
          <a:xfrm>
            <a:off x="7320136" y="1844824"/>
            <a:ext cx="4392488" cy="4320320"/>
          </a:xfrm>
          <a:prstGeom prst="roundRect">
            <a:avLst>
              <a:gd name="adj" fmla="val 569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Middleware als </a:t>
            </a:r>
            <a:r>
              <a:rPr lang="de-DE" sz="1400" dirty="0" err="1" smtClean="0">
                <a:solidFill>
                  <a:schemeClr val="tx1"/>
                </a:solidFill>
              </a:rPr>
              <a:t>single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point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of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failure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rgbClr val="059E7F"/>
                </a:solidFill>
                <a:sym typeface="Wingdings"/>
              </a:rPr>
              <a:t></a:t>
            </a:r>
            <a:endParaRPr lang="de-DE" sz="1600" dirty="0" smtClean="0">
              <a:solidFill>
                <a:srgbClr val="059E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Redundante Konfiguration. Ressourcen werden im Server angelegt und in den Anwendungen referenziert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Der Durchsatz der Middleware ist endlich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Neue 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Redundante konventionelle Middleware aufzusetzen ist nicht trivial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b="1" dirty="0" smtClean="0">
                <a:solidFill>
                  <a:schemeClr val="tx1"/>
                </a:solidFill>
              </a:rPr>
              <a:t>Kafka</a:t>
            </a:r>
            <a:r>
              <a:rPr lang="de-DE" sz="1400" dirty="0" smtClean="0">
                <a:solidFill>
                  <a:schemeClr val="tx1"/>
                </a:solidFill>
              </a:rPr>
              <a:t> oder </a:t>
            </a:r>
            <a:r>
              <a:rPr lang="de-DE" sz="1400" b="1" dirty="0" smtClean="0">
                <a:solidFill>
                  <a:schemeClr val="tx1"/>
                </a:solidFill>
              </a:rPr>
              <a:t>Flink</a:t>
            </a:r>
            <a:r>
              <a:rPr lang="de-DE" sz="1400" dirty="0" smtClean="0">
                <a:solidFill>
                  <a:schemeClr val="tx1"/>
                </a:solidFill>
              </a:rPr>
              <a:t> helfen bezüglich </a:t>
            </a:r>
            <a:r>
              <a:rPr lang="de-DE" sz="1400" b="1" dirty="0" smtClean="0">
                <a:solidFill>
                  <a:schemeClr val="tx1"/>
                </a:solidFill>
              </a:rPr>
              <a:t>Skalierung</a:t>
            </a:r>
            <a:r>
              <a:rPr lang="de-DE" sz="1400" dirty="0" smtClean="0">
                <a:solidFill>
                  <a:schemeClr val="tx1"/>
                </a:solidFill>
              </a:rPr>
              <a:t> und </a:t>
            </a:r>
            <a:r>
              <a:rPr lang="de-DE" sz="1400" b="1" dirty="0" smtClean="0">
                <a:solidFill>
                  <a:schemeClr val="tx1"/>
                </a:solidFill>
              </a:rPr>
              <a:t>Replikation</a:t>
            </a: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 bwMode="gray">
          <a:xfrm>
            <a:off x="2855640" y="3716952"/>
            <a:ext cx="576064" cy="50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Tibco</a:t>
            </a:r>
            <a:r>
              <a:rPr lang="de-DE" sz="1400" dirty="0" smtClean="0">
                <a:solidFill>
                  <a:schemeClr val="tx1"/>
                </a:solidFill>
              </a:rPr>
              <a:t> EMS</a:t>
            </a:r>
          </a:p>
        </p:txBody>
      </p:sp>
      <p:sp>
        <p:nvSpPr>
          <p:cNvPr id="42" name="Rechteck 41"/>
          <p:cNvSpPr/>
          <p:nvPr/>
        </p:nvSpPr>
        <p:spPr bwMode="gray">
          <a:xfrm>
            <a:off x="3647728" y="3716952"/>
            <a:ext cx="576064" cy="50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Tibco</a:t>
            </a:r>
            <a:r>
              <a:rPr lang="de-DE" sz="1400" dirty="0" smtClean="0">
                <a:solidFill>
                  <a:schemeClr val="tx1"/>
                </a:solidFill>
              </a:rPr>
              <a:t> EMS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2855640" y="4437112"/>
            <a:ext cx="1368152" cy="269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NAS</a:t>
            </a:r>
          </a:p>
        </p:txBody>
      </p:sp>
      <p:cxnSp>
        <p:nvCxnSpPr>
          <p:cNvPr id="11" name="Gerade Verbindung mit Pfeil 10"/>
          <p:cNvCxnSpPr>
            <a:stCxn id="3" idx="2"/>
          </p:cNvCxnSpPr>
          <p:nvPr/>
        </p:nvCxnSpPr>
        <p:spPr bwMode="gray">
          <a:xfrm>
            <a:off x="3143672" y="4221088"/>
            <a:ext cx="0" cy="21602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2" idx="2"/>
          </p:cNvCxnSpPr>
          <p:nvPr/>
        </p:nvCxnSpPr>
        <p:spPr bwMode="gray">
          <a:xfrm>
            <a:off x="3935760" y="4221088"/>
            <a:ext cx="0" cy="21602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 bwMode="gray">
          <a:xfrm>
            <a:off x="3359378" y="4221088"/>
            <a:ext cx="3606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>
                <a:solidFill>
                  <a:schemeClr val="bg1"/>
                </a:solidFill>
              </a:rPr>
              <a:t>NFS</a:t>
            </a:r>
          </a:p>
        </p:txBody>
      </p:sp>
    </p:spTree>
    <p:extLst>
      <p:ext uri="{BB962C8B-B14F-4D97-AF65-F5344CB8AC3E}">
        <p14:creationId xmlns:p14="http://schemas.microsoft.com/office/powerpoint/2010/main" val="22497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Aber Verfügbarkeit ist nicht alles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motivation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 bwMode="gray">
          <a:xfrm>
            <a:off x="407368" y="2924944"/>
            <a:ext cx="1656184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2927648" y="2924944"/>
            <a:ext cx="1656184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Middleware Server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2928575" y="4437112"/>
            <a:ext cx="1656184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Middleware Storage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5591944" y="2924944"/>
            <a:ext cx="1656184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12" name="Gerade Verbindung mit Pfeil 11"/>
          <p:cNvCxnSpPr/>
          <p:nvPr/>
        </p:nvCxnSpPr>
        <p:spPr bwMode="gray">
          <a:xfrm>
            <a:off x="2063552" y="3069250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gray">
          <a:xfrm>
            <a:off x="3287688" y="3861048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 bwMode="gray">
          <a:xfrm flipV="1">
            <a:off x="4223792" y="3861048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 bwMode="gray">
          <a:xfrm>
            <a:off x="4583832" y="3068960"/>
            <a:ext cx="100811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 bwMode="gray">
          <a:xfrm flipH="1">
            <a:off x="4583832" y="3717032"/>
            <a:ext cx="100811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 bwMode="gray">
          <a:xfrm>
            <a:off x="2351584" y="2745214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Ellipse 21"/>
          <p:cNvSpPr/>
          <p:nvPr/>
        </p:nvSpPr>
        <p:spPr bwMode="gray">
          <a:xfrm>
            <a:off x="3344817" y="4005064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Ellipse 22"/>
          <p:cNvSpPr/>
          <p:nvPr/>
        </p:nvSpPr>
        <p:spPr bwMode="gray">
          <a:xfrm>
            <a:off x="4295800" y="4005064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Ellipse 23"/>
          <p:cNvSpPr/>
          <p:nvPr/>
        </p:nvSpPr>
        <p:spPr bwMode="gray">
          <a:xfrm>
            <a:off x="4943872" y="2735529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Ellipse 24"/>
          <p:cNvSpPr/>
          <p:nvPr/>
        </p:nvSpPr>
        <p:spPr bwMode="gray">
          <a:xfrm>
            <a:off x="4943870" y="3392996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Textfeld 25"/>
          <p:cNvSpPr txBox="1"/>
          <p:nvPr/>
        </p:nvSpPr>
        <p:spPr bwMode="gray">
          <a:xfrm>
            <a:off x="2218043" y="3069540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27" name="Textfeld 26"/>
          <p:cNvSpPr txBox="1"/>
          <p:nvPr/>
        </p:nvSpPr>
        <p:spPr bwMode="gray">
          <a:xfrm>
            <a:off x="2729843" y="4041358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28" name="Textfeld 27"/>
          <p:cNvSpPr txBox="1"/>
          <p:nvPr/>
        </p:nvSpPr>
        <p:spPr bwMode="gray">
          <a:xfrm>
            <a:off x="3665947" y="4041358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29" name="Textfeld 28"/>
          <p:cNvSpPr txBox="1"/>
          <p:nvPr/>
        </p:nvSpPr>
        <p:spPr bwMode="gray">
          <a:xfrm>
            <a:off x="4808965" y="3717032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30" name="Textfeld 29"/>
          <p:cNvSpPr txBox="1"/>
          <p:nvPr/>
        </p:nvSpPr>
        <p:spPr bwMode="gray">
          <a:xfrm>
            <a:off x="4808964" y="3068960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cxnSp>
        <p:nvCxnSpPr>
          <p:cNvPr id="35" name="Gerade Verbindung mit Pfeil 34"/>
          <p:cNvCxnSpPr/>
          <p:nvPr/>
        </p:nvCxnSpPr>
        <p:spPr bwMode="gray">
          <a:xfrm flipH="1">
            <a:off x="2063552" y="3717032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 bwMode="gray">
          <a:xfrm>
            <a:off x="2351584" y="3401380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feld 36"/>
          <p:cNvSpPr txBox="1"/>
          <p:nvPr/>
        </p:nvSpPr>
        <p:spPr bwMode="gray">
          <a:xfrm>
            <a:off x="2218043" y="3717032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38" name="Rechteck 37"/>
          <p:cNvSpPr/>
          <p:nvPr/>
        </p:nvSpPr>
        <p:spPr bwMode="gray">
          <a:xfrm>
            <a:off x="7680176" y="1279193"/>
            <a:ext cx="3960440" cy="14563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Latenzen</a:t>
            </a:r>
            <a:endParaRPr lang="de-DE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Das sind jetzt nur die </a:t>
            </a:r>
            <a:r>
              <a:rPr lang="de-DE" sz="1400" dirty="0" err="1" smtClean="0">
                <a:solidFill>
                  <a:schemeClr val="tx1"/>
                </a:solidFill>
              </a:rPr>
              <a:t>Latenzen</a:t>
            </a:r>
            <a:r>
              <a:rPr lang="de-DE" sz="1400" dirty="0" smtClean="0">
                <a:solidFill>
                  <a:schemeClr val="tx1"/>
                </a:solidFill>
              </a:rPr>
              <a:t> im </a:t>
            </a:r>
            <a:r>
              <a:rPr lang="de-DE" sz="1400" b="1" dirty="0" smtClean="0">
                <a:solidFill>
                  <a:schemeClr val="tx1"/>
                </a:solidFill>
              </a:rPr>
              <a:t>Netzwerk</a:t>
            </a:r>
            <a:r>
              <a:rPr lang="de-DE" sz="1400" dirty="0" smtClean="0">
                <a:solidFill>
                  <a:schemeClr val="tx1"/>
                </a:solidFill>
              </a:rPr>
              <a:t>, die Latenz im Middleware-Server fehlt hier noch.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Bei Pub/Sub diktiert der langsamste Consumer die </a:t>
            </a:r>
            <a:r>
              <a:rPr lang="de-DE" sz="1400" dirty="0" err="1" smtClean="0">
                <a:solidFill>
                  <a:schemeClr val="tx1"/>
                </a:solidFill>
              </a:rPr>
              <a:t>Roundtrip</a:t>
            </a:r>
            <a:r>
              <a:rPr lang="de-DE" sz="1400" dirty="0" smtClean="0">
                <a:solidFill>
                  <a:schemeClr val="tx1"/>
                </a:solidFill>
              </a:rPr>
              <a:t>-Zeit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 bwMode="gray">
          <a:xfrm>
            <a:off x="7680176" y="2924944"/>
            <a:ext cx="3960440" cy="1080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Durchsatz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Bei Pub/Sub mit vielen </a:t>
            </a:r>
            <a:r>
              <a:rPr lang="de-DE" sz="1400" dirty="0" err="1" smtClean="0">
                <a:solidFill>
                  <a:schemeClr val="tx1"/>
                </a:solidFill>
              </a:rPr>
              <a:t>Consumern</a:t>
            </a:r>
            <a:r>
              <a:rPr lang="de-DE" sz="1400" dirty="0" smtClean="0">
                <a:solidFill>
                  <a:schemeClr val="tx1"/>
                </a:solidFill>
              </a:rPr>
              <a:t> kann das Netzwerkinterface schnell gesättigt werden (JMS filtert im Client)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7680176" y="4249044"/>
            <a:ext cx="3960440" cy="19882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>
                <a:solidFill>
                  <a:schemeClr val="tx1"/>
                </a:solidFill>
              </a:rPr>
              <a:t>Kafka oder Flink bieten durch Partitionen sehr hohen Durchsatz</a:t>
            </a:r>
          </a:p>
          <a:p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Der Preis: Die Partitionierung der Daten geht vom logischen Modell bis auf die physische Verteilung. Änderungen werden kompliziert.</a:t>
            </a:r>
          </a:p>
        </p:txBody>
      </p:sp>
    </p:spTree>
    <p:extLst>
      <p:ext uri="{BB962C8B-B14F-4D97-AF65-F5344CB8AC3E}">
        <p14:creationId xmlns:p14="http://schemas.microsoft.com/office/powerpoint/2010/main" val="18770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k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53704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think-cell Folie" r:id="rId4" imgW="345" imgH="355" progId="TCLayout.ActiveDocument.1">
                  <p:embed/>
                </p:oleObj>
              </mc:Choice>
              <mc:Fallback>
                <p:oleObj name="think-cell Folie" r:id="rId4" imgW="345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bgerundetes Rechteck 26"/>
          <p:cNvSpPr/>
          <p:nvPr/>
        </p:nvSpPr>
        <p:spPr bwMode="gray">
          <a:xfrm>
            <a:off x="623392" y="2924944"/>
            <a:ext cx="11305256" cy="720080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Messaging für alle Events</a:t>
            </a:r>
          </a:p>
        </p:txBody>
      </p:sp>
      <p:sp>
        <p:nvSpPr>
          <p:cNvPr id="25" name="Abgerundetes Rechteck 24"/>
          <p:cNvSpPr/>
          <p:nvPr/>
        </p:nvSpPr>
        <p:spPr bwMode="gray">
          <a:xfrm>
            <a:off x="623392" y="1556792"/>
            <a:ext cx="9073008" cy="720080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Distributed Cache für alle Stamm- und Bewegungsdaten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Architektur für die Verarbeitung von Bewegungsdaten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motivation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 bwMode="gray">
          <a:xfrm>
            <a:off x="767568" y="2200815"/>
            <a:ext cx="165602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Leittechnik-prozessor</a:t>
            </a:r>
          </a:p>
        </p:txBody>
      </p:sp>
      <p:sp>
        <p:nvSpPr>
          <p:cNvPr id="16" name="Rechteck 15"/>
          <p:cNvSpPr/>
          <p:nvPr/>
        </p:nvSpPr>
        <p:spPr bwMode="gray">
          <a:xfrm>
            <a:off x="10280064" y="2204864"/>
            <a:ext cx="1440160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Dispo-Client</a:t>
            </a: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1.000x</a:t>
            </a:r>
          </a:p>
        </p:txBody>
      </p:sp>
      <p:sp>
        <p:nvSpPr>
          <p:cNvPr id="17" name="Pfeil nach rechts 16"/>
          <p:cNvSpPr/>
          <p:nvPr/>
        </p:nvSpPr>
        <p:spPr bwMode="gray">
          <a:xfrm>
            <a:off x="119336" y="2420888"/>
            <a:ext cx="648232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100/s</a:t>
            </a:r>
          </a:p>
        </p:txBody>
      </p:sp>
      <p:sp>
        <p:nvSpPr>
          <p:cNvPr id="18" name="Pfeil nach rechts 17"/>
          <p:cNvSpPr/>
          <p:nvPr/>
        </p:nvSpPr>
        <p:spPr bwMode="gray">
          <a:xfrm>
            <a:off x="2427860" y="2420888"/>
            <a:ext cx="648232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100/s</a:t>
            </a:r>
          </a:p>
        </p:txBody>
      </p:sp>
      <p:sp>
        <p:nvSpPr>
          <p:cNvPr id="19" name="Pfeil nach rechts 18"/>
          <p:cNvSpPr/>
          <p:nvPr/>
        </p:nvSpPr>
        <p:spPr bwMode="gray">
          <a:xfrm>
            <a:off x="4732116" y="2420888"/>
            <a:ext cx="648232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100/s</a:t>
            </a:r>
          </a:p>
        </p:txBody>
      </p:sp>
      <p:sp>
        <p:nvSpPr>
          <p:cNvPr id="20" name="Pfeil nach rechts 19"/>
          <p:cNvSpPr/>
          <p:nvPr/>
        </p:nvSpPr>
        <p:spPr bwMode="gray">
          <a:xfrm>
            <a:off x="7036372" y="2420888"/>
            <a:ext cx="648232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200/s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3076092" y="2200815"/>
            <a:ext cx="165602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Betriebslage</a:t>
            </a:r>
          </a:p>
        </p:txBody>
      </p:sp>
      <p:sp>
        <p:nvSpPr>
          <p:cNvPr id="22" name="Rechteck 21"/>
          <p:cNvSpPr/>
          <p:nvPr/>
        </p:nvSpPr>
        <p:spPr bwMode="gray">
          <a:xfrm>
            <a:off x="5380348" y="2200815"/>
            <a:ext cx="165602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Synthetisierung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 bwMode="gray">
          <a:xfrm>
            <a:off x="7684604" y="2200815"/>
            <a:ext cx="165602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Prognose</a:t>
            </a:r>
          </a:p>
        </p:txBody>
      </p:sp>
      <p:sp>
        <p:nvSpPr>
          <p:cNvPr id="24" name="Pfeil nach rechts 23"/>
          <p:cNvSpPr/>
          <p:nvPr/>
        </p:nvSpPr>
        <p:spPr bwMode="gray">
          <a:xfrm>
            <a:off x="9340628" y="2420888"/>
            <a:ext cx="936104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300.000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/s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623392" y="3862185"/>
            <a:ext cx="6552728" cy="2375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Datenrate am Eingang</a:t>
            </a:r>
            <a:r>
              <a:rPr lang="de-DE" sz="1400" dirty="0" smtClean="0">
                <a:solidFill>
                  <a:schemeClr val="tx1"/>
                </a:solidFill>
              </a:rPr>
              <a:t>: 100 Telegramme pro Sekunde </a:t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smtClean="0">
                <a:solidFill>
                  <a:schemeClr val="tx1"/>
                </a:solidFill>
              </a:rPr>
              <a:t>(Peak &gt; 400/s)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Datenrate Prognose -&gt; Clients</a:t>
            </a:r>
            <a:r>
              <a:rPr lang="de-DE" sz="1400" dirty="0" smtClean="0">
                <a:solidFill>
                  <a:schemeClr val="tx1"/>
                </a:solidFill>
              </a:rPr>
              <a:t>: 300.000 Prognosen pro Sekunde an 1.000 Clients: ca. 155 GB/s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Dynamische Topics </a:t>
            </a:r>
            <a:r>
              <a:rPr lang="de-DE" sz="1400" dirty="0" smtClean="0">
                <a:solidFill>
                  <a:schemeClr val="tx1"/>
                </a:solidFill>
              </a:rPr>
              <a:t>(u.a. von der Infrastruktur abhängig)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Wieviel </a:t>
            </a:r>
            <a:r>
              <a:rPr lang="de-DE" sz="1400" b="1" dirty="0" err="1" smtClean="0">
                <a:solidFill>
                  <a:schemeClr val="tx1"/>
                </a:solidFill>
              </a:rPr>
              <a:t>Vendor</a:t>
            </a:r>
            <a:r>
              <a:rPr lang="de-DE" sz="1400" b="1" dirty="0" smtClean="0">
                <a:solidFill>
                  <a:schemeClr val="tx1"/>
                </a:solidFill>
              </a:rPr>
              <a:t> Lock-In </a:t>
            </a:r>
            <a:r>
              <a:rPr lang="de-DE" sz="1400" dirty="0" smtClean="0">
                <a:solidFill>
                  <a:schemeClr val="tx1"/>
                </a:solidFill>
              </a:rPr>
              <a:t>haben wir?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Distributed Cache zur Zeit </a:t>
            </a:r>
            <a:r>
              <a:rPr lang="de-DE" sz="1400" b="1" dirty="0" smtClean="0">
                <a:solidFill>
                  <a:schemeClr val="tx1"/>
                </a:solidFill>
              </a:rPr>
              <a:t>Oracle </a:t>
            </a:r>
            <a:r>
              <a:rPr lang="de-DE" sz="1400" b="1" dirty="0" err="1" smtClean="0">
                <a:solidFill>
                  <a:schemeClr val="tx1"/>
                </a:solidFill>
              </a:rPr>
              <a:t>Coherence</a:t>
            </a:r>
            <a:r>
              <a:rPr lang="de-DE" sz="1400" dirty="0" smtClean="0">
                <a:solidFill>
                  <a:schemeClr val="tx1"/>
                </a:solidFill>
              </a:rPr>
              <a:t>, wäre theoretisch durch </a:t>
            </a:r>
            <a:r>
              <a:rPr lang="de-DE" sz="1400" b="1" dirty="0" err="1" smtClean="0">
                <a:solidFill>
                  <a:schemeClr val="tx1"/>
                </a:solidFill>
              </a:rPr>
              <a:t>Hazelcast</a:t>
            </a:r>
            <a:r>
              <a:rPr lang="de-DE" sz="1400" dirty="0" smtClean="0">
                <a:solidFill>
                  <a:schemeClr val="tx1"/>
                </a:solidFill>
              </a:rPr>
              <a:t> ersetzbar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Messaging: </a:t>
            </a:r>
            <a:r>
              <a:rPr lang="de-DE" sz="1400" b="1" dirty="0" err="1" smtClean="0">
                <a:solidFill>
                  <a:schemeClr val="tx1"/>
                </a:solidFill>
              </a:rPr>
              <a:t>Tibco</a:t>
            </a:r>
            <a:r>
              <a:rPr lang="de-DE" sz="1400" b="1" dirty="0" smtClean="0">
                <a:solidFill>
                  <a:schemeClr val="tx1"/>
                </a:solidFill>
              </a:rPr>
              <a:t> Rendezvous </a:t>
            </a:r>
            <a:r>
              <a:rPr lang="de-DE" sz="1400" dirty="0" smtClean="0">
                <a:solidFill>
                  <a:schemeClr val="tx1"/>
                </a:solidFill>
              </a:rPr>
              <a:t>– aktuell nicht ersetzbar</a:t>
            </a:r>
          </a:p>
        </p:txBody>
      </p:sp>
      <p:sp>
        <p:nvSpPr>
          <p:cNvPr id="29" name="Abgerundetes Rechteck 28"/>
          <p:cNvSpPr/>
          <p:nvPr/>
        </p:nvSpPr>
        <p:spPr bwMode="gray">
          <a:xfrm>
            <a:off x="7360488" y="3862185"/>
            <a:ext cx="4568160" cy="1224135"/>
          </a:xfrm>
          <a:prstGeom prst="roundRect">
            <a:avLst>
              <a:gd name="adj" fmla="val 1029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Was suchen wir?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Niedrige Latenzzeiten (&lt; 10ms)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Hohe Datenraten (1GB/s Dauerlast)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Dynamische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Lastverteilung und Fehlertoleranz</a:t>
            </a:r>
          </a:p>
        </p:txBody>
      </p:sp>
      <p:sp>
        <p:nvSpPr>
          <p:cNvPr id="30" name="Abgerundetes Rechteck 29"/>
          <p:cNvSpPr/>
          <p:nvPr/>
        </p:nvSpPr>
        <p:spPr bwMode="gray">
          <a:xfrm>
            <a:off x="7360488" y="5229200"/>
            <a:ext cx="4568160" cy="1008113"/>
          </a:xfrm>
          <a:prstGeom prst="roundRect">
            <a:avLst>
              <a:gd name="adj" fmla="val 1029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Was brauchen wir nicht?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Persistenz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Transaktionen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Vollständigkeit: 99,99% reichen</a:t>
            </a:r>
          </a:p>
        </p:txBody>
      </p:sp>
      <p:sp>
        <p:nvSpPr>
          <p:cNvPr id="3" name="Nach unten gekrümmter Pfeil 2"/>
          <p:cNvSpPr/>
          <p:nvPr/>
        </p:nvSpPr>
        <p:spPr bwMode="gray">
          <a:xfrm>
            <a:off x="6816080" y="1336719"/>
            <a:ext cx="3816424" cy="864096"/>
          </a:xfrm>
          <a:prstGeom prst="curvedDown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200/s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2"/>
            </p:custDataLst>
          </p:nvPr>
        </p:nvSpPr>
        <p:spPr bwMode="gray">
          <a:xfrm>
            <a:off x="3556000" y="3540761"/>
            <a:ext cx="5080000" cy="284480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09.06.2018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Pfeil nach links und rechts 4"/>
          <p:cNvSpPr/>
          <p:nvPr>
            <p:custDataLst>
              <p:tags r:id="rId3"/>
            </p:custDataLst>
          </p:nvPr>
        </p:nvSpPr>
        <p:spPr bwMode="gray">
          <a:xfrm>
            <a:off x="3556000" y="2975115"/>
            <a:ext cx="5080000" cy="141577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Motivation: Warum eigentlich ohne Middleware?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b="1" dirty="0" smtClean="0">
                <a:solidFill>
                  <a:srgbClr val="000000"/>
                </a:solidFill>
              </a:rPr>
              <a:t>Und wie geht das jetzt mit Multicast?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Machen: So geht das!</a:t>
            </a:r>
            <a:endParaRPr lang="de-DE" sz="1400" dirty="0">
              <a:solidFill>
                <a:srgbClr val="000000"/>
              </a:solidFill>
            </a:endParaRPr>
          </a:p>
        </p:txBody>
      </p:sp>
      <p:cxnSp>
        <p:nvCxnSpPr>
          <p:cNvPr id="6" name="Gerade Verbindung mit Pfeil 5"/>
          <p:cNvCxnSpPr>
            <a:stCxn id="5" idx="0"/>
            <a:endCxn id="5" idx="2"/>
          </p:cNvCxnSpPr>
          <p:nvPr/>
        </p:nvCxnSpPr>
        <p:spPr bwMode="gray">
          <a:xfrm flipH="1">
            <a:off x="3556000" y="2975115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5" idx="4"/>
            <a:endCxn id="5" idx="6"/>
          </p:cNvCxnSpPr>
          <p:nvPr/>
        </p:nvCxnSpPr>
        <p:spPr bwMode="gray">
          <a:xfrm>
            <a:off x="3556000" y="4390887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18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hide-sub-items&quot;: false, &quot;id&quot;: &quot;f82d67b9-ff2e-4b22-80e6-942c2af15d54&quot;, &quot;text&quot;: null, &quot;sections-create&quot;: false, &quot;position&quot;: 0, &quot;slides-for-sub-items&quot;: true, &quot;indent-level&quot;: null}"/>
  <p:tag name="TOOLBOX-AGENDA" val="1"/>
  <p:tag name="TOOLBOX-AGENDA-SLIDENO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Motivation: Warum eigentlich ohne Middleware?&quot;, &quot;position&quot;: 1, &quot;hide-sub-items&quot;: false, &quot;sections-create&quot;: false, &quot;id&quot;: &quot;f82d67b9-ff2e-4b22-80e6-942c2af15d54&quot;}"/>
  <p:tag name="TOOLBOX-AGENDA" val="1"/>
  <p:tag name="TOOLBOX-AGENDA-SLIDENO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Und wie geht das jetzt mit Multicast?&quot;, &quot;position&quot;: 2, &quot;hide-sub-items&quot;: false, &quot;sections-create&quot;: false, &quot;id&quot;: &quot;f82d67b9-ff2e-4b22-80e6-942c2af15d54&quot;}"/>
  <p:tag name="TOOLBOX-AGENDA" val="1"/>
  <p:tag name="TOOLBOX-AGENDA-SLIDENO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Machen: So geht das!&quot;, &quot;position&quot;: 3, &quot;hide-sub-items&quot;: false, &quot;sections-create&quot;: false, &quot;id&quot;: &quot;f82d67b9-ff2e-4b22-80e6-942c2af15d54&quot;}"/>
  <p:tag name="TOOLBOX-AGENDA" val="1"/>
  <p:tag name="TOOLBOX-AGENDA-SLIDENO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0915 Senacor Vorlage 16zu9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  <a:extLst>
    <a:ext uri="{05A4C25C-085E-4340-85A3-A5531E510DB2}">
      <thm15:themeFamily xmlns="" xmlns:thm15="http://schemas.microsoft.com/office/thememl/2012/main" name="20170915 Senacor Vorlage 16zu9.potx" id="{CB30973D-C32F-4FD2-A2FB-F6B84A9B8823}" vid="{9CAE6CA3-FA9F-48DF-B1B6-0F6FAA500063}"/>
    </a:ext>
  </a:ext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5da2d2f1-0323-49b1-b592-49409ecfc49c">11</Kategorie>
    <PublishingStartDate xmlns="http://schemas.microsoft.com/sharepoint/v3" xsi:nil="true"/>
    <PublishingExpirationDate xmlns="http://schemas.microsoft.com/sharepoint/v3" xsi:nil="true"/>
    <_dlc_DocId xmlns="36990cf2-ce1e-429f-9f1a-5e90de21ee77">HC33T3RR454A-38-95</_dlc_DocId>
    <_dlc_DocIdUrl xmlns="36990cf2-ce1e-429f-9f1a-5e90de21ee77">
      <Url>https://intranet.senacor.com/Organisation/HR/_layouts/DocIdRedir.aspx?ID=HC33T3RR454A-38-95</Url>
      <Description>HC33T3RR454A-38-95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51281A5641DE4FBFFE959B13B45F53" ma:contentTypeVersion="3" ma:contentTypeDescription="Ein neues Dokument erstellen." ma:contentTypeScope="" ma:versionID="7f9b7b0928320a04abbde78b43b298a0">
  <xsd:schema xmlns:xsd="http://www.w3.org/2001/XMLSchema" xmlns:xs="http://www.w3.org/2001/XMLSchema" xmlns:p="http://schemas.microsoft.com/office/2006/metadata/properties" xmlns:ns1="http://schemas.microsoft.com/sharepoint/v3" xmlns:ns2="36990cf2-ce1e-429f-9f1a-5e90de21ee77" xmlns:ns3="5da2d2f1-0323-49b1-b592-49409ecfc49c" targetNamespace="http://schemas.microsoft.com/office/2006/metadata/properties" ma:root="true" ma:fieldsID="af9c745a0c346d8964c264dd5db51748" ns1:_="" ns2:_="" ns3:_="">
    <xsd:import namespace="http://schemas.microsoft.com/sharepoint/v3"/>
    <xsd:import namespace="36990cf2-ce1e-429f-9f1a-5e90de21ee77"/>
    <xsd:import namespace="5da2d2f1-0323-49b1-b592-49409ecfc49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Kategori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90cf2-ce1e-429f-9f1a-5e90de21ee77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1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2d2f1-0323-49b1-b592-49409ecfc49c" elementFormDefault="qualified">
    <xsd:import namespace="http://schemas.microsoft.com/office/2006/documentManagement/types"/>
    <xsd:import namespace="http://schemas.microsoft.com/office/infopath/2007/PartnerControls"/>
    <xsd:element name="Kategorie" ma:index="13" ma:displayName="Kategorie" ma:list="{d26761ed-76c5-4d49-9e1d-657c3fabaca7}" ma:internalName="Kategorie" ma:readOnly="false" ma:showField="Valu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5A33CA-964A-4016-8C15-C55D1F2A68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B80F44-0BED-4CE1-BE1A-B4E7229B71F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4CFE88A-859A-4E2D-A693-55AAB4E99EE1}">
  <ds:schemaRefs>
    <ds:schemaRef ds:uri="36990cf2-ce1e-429f-9f1a-5e90de21ee77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5da2d2f1-0323-49b1-b592-49409ecfc49c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A704A78-0145-47F7-B246-DB456F106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6990cf2-ce1e-429f-9f1a-5e90de21ee77"/>
    <ds:schemaRef ds:uri="5da2d2f1-0323-49b1-b592-49409ecfc4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20170915 Senacor Vorlage 16zu9</Template>
  <TotalTime>0</TotalTime>
  <Words>1326</Words>
  <Application>Microsoft Office PowerPoint</Application>
  <PresentationFormat>Benutzerdefiniert</PresentationFormat>
  <Paragraphs>303</Paragraphs>
  <Slides>17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20170915 Senacor Vorlage 16zu9</vt:lpstr>
      <vt:lpstr>think-cell Folie</vt:lpstr>
      <vt:lpstr>Visio</vt:lpstr>
      <vt:lpstr>Messaging ohne Middleware</vt:lpstr>
      <vt:lpstr>PowerPoint-Präsentation</vt:lpstr>
      <vt:lpstr>PowerPoint-Präsentation</vt:lpstr>
      <vt:lpstr>Die logische Sicht: Eine IT-Landschaft mit sauber getrennten Informationsflüssen</vt:lpstr>
      <vt:lpstr>Aber auf Systemebene laufen alle Schnittstellen an einem Punkt zusammen: dem Middleware-Server</vt:lpstr>
      <vt:lpstr>Dann machen wir die Middleware eben hochverfügbar</vt:lpstr>
      <vt:lpstr>Aber Verfügbarkeit ist nicht alles</vt:lpstr>
      <vt:lpstr>Eine Architektur für die Verarbeitung von Bewegungsdaten</vt:lpstr>
      <vt:lpstr>PowerPoint-Präsentation</vt:lpstr>
      <vt:lpstr>Was ist Multicast?</vt:lpstr>
      <vt:lpstr>TCP arbeitet ACK-basiert: der Empfänger muss den Empfang der Pakete bestätigen</vt:lpstr>
      <vt:lpstr>IP und UDP haben selbst keine Transportsicherung, das muss in überlagerten Protokollen hinzugefügt werden</vt:lpstr>
      <vt:lpstr>Da gibt es doch bestimmt etwas fertiges?</vt:lpstr>
      <vt:lpstr>PowerPoint-Präsentation</vt:lpstr>
      <vt:lpstr>Überblick</vt:lpstr>
      <vt:lpstr>Komponentensicht</vt:lpstr>
      <vt:lpstr>Fazit, Lessons learned und Schlussbemerkung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ohne Middleware</dc:title>
  <dc:creator>Schiewe, Jürgen</dc:creator>
  <cp:lastModifiedBy>Schiewe, Jürgen</cp:lastModifiedBy>
  <cp:revision>39</cp:revision>
  <dcterms:created xsi:type="dcterms:W3CDTF">2018-05-23T15:26:10Z</dcterms:created>
  <dcterms:modified xsi:type="dcterms:W3CDTF">2018-06-09T06:56:02Z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342c2aae-dc4e-44e8-a5c7-f4356718d08b</vt:lpwstr>
  </property>
  <property fmtid="{D5CDD505-2E9C-101B-9397-08002B2CF9AE}" pid="3" name="ContentTypeId">
    <vt:lpwstr>0x0101001451281A5641DE4FBFFE959B13B45F53</vt:lpwstr>
  </property>
</Properties>
</file>