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7" r:id="rId6"/>
    <p:sldId id="266" r:id="rId7"/>
    <p:sldId id="273" r:id="rId8"/>
    <p:sldId id="268" r:id="rId9"/>
    <p:sldId id="274" r:id="rId10"/>
    <p:sldId id="269" r:id="rId11"/>
    <p:sldId id="270" r:id="rId12"/>
    <p:sldId id="271" r:id="rId13"/>
    <p:sldId id="272" r:id="rId14"/>
    <p:sldId id="275" r:id="rId15"/>
    <p:sldId id="276" r:id="rId16"/>
    <p:sldId id="277" r:id="rId17"/>
    <p:sldId id="258" r:id="rId18"/>
    <p:sldId id="261" r:id="rId19"/>
    <p:sldId id="262" r:id="rId20"/>
    <p:sldId id="264" r:id="rId21"/>
    <p:sldId id="263" r:id="rId22"/>
    <p:sldId id="265" r:id="rId23"/>
    <p:sldId id="27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B38"/>
    <a:srgbClr val="FB6305"/>
    <a:srgbClr val="166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0117" autoAdjust="0"/>
  </p:normalViewPr>
  <p:slideViewPr>
    <p:cSldViewPr snapToGrid="0" snapToObjects="1">
      <p:cViewPr varScale="1">
        <p:scale>
          <a:sx n="79" d="100"/>
          <a:sy n="79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3" name="Shape 8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Pour les </a:t>
            </a:r>
            <a:r>
              <a:rPr lang="fr-CA" dirty="0" err="1"/>
              <a:t>screenshots</a:t>
            </a:r>
            <a:r>
              <a:rPr lang="fr-CA" dirty="0"/>
              <a:t> de code:</a:t>
            </a:r>
          </a:p>
          <a:p>
            <a:r>
              <a:rPr lang="fr-CA" dirty="0"/>
              <a:t>https://www.programiz.com/python-programming/online-compiler/ </a:t>
            </a:r>
          </a:p>
        </p:txBody>
      </p:sp>
    </p:spTree>
    <p:extLst>
      <p:ext uri="{BB962C8B-B14F-4D97-AF65-F5344CB8AC3E}">
        <p14:creationId xmlns:p14="http://schemas.microsoft.com/office/powerpoint/2010/main" val="192448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738" y="1095775"/>
            <a:ext cx="11501120" cy="476842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1378" spc="-171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013" y="5971071"/>
            <a:ext cx="9843415" cy="2340864"/>
          </a:xfrm>
        </p:spPr>
        <p:txBody>
          <a:bodyPr>
            <a:normAutofit/>
          </a:bodyPr>
          <a:lstStyle>
            <a:lvl1pPr marL="0" indent="0" algn="l">
              <a:buNone/>
              <a:defRPr sz="3982">
                <a:solidFill>
                  <a:schemeClr val="bg1"/>
                </a:solidFill>
                <a:latin typeface="+mj-lt"/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C912E43-048C-4988-ACE9-A9C0F2C564ED}" type="datetimeFigureOut">
              <a:rPr lang="fr-CA" smtClean="0"/>
              <a:t>2022-08-04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6CB4B4D-7CA3-9044-876B-883B54F8677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28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508136"/>
            <a:ext cx="11490960" cy="119607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2022-08-04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79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6881" y="988907"/>
            <a:ext cx="2804160" cy="682752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1" y="1016002"/>
            <a:ext cx="8249920" cy="768096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2022-08-04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082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lick to edit Master text styles"/>
          <p:cNvSpPr txBox="1">
            <a:spLocks noGrp="1"/>
          </p:cNvSpPr>
          <p:nvPr>
            <p:ph type="body" sz="quarter" idx="21"/>
          </p:nvPr>
        </p:nvSpPr>
        <p:spPr>
          <a:xfrm>
            <a:off x="6718300" y="2819400"/>
            <a:ext cx="5854700" cy="28194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234" name="Click to edit Master text styles"/>
          <p:cNvSpPr txBox="1">
            <a:spLocks noGrp="1"/>
          </p:cNvSpPr>
          <p:nvPr>
            <p:ph type="body" sz="quarter" idx="22"/>
          </p:nvPr>
        </p:nvSpPr>
        <p:spPr>
          <a:xfrm>
            <a:off x="647700" y="5854700"/>
            <a:ext cx="5854700" cy="28194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235" name="Click to edit Master text styles"/>
          <p:cNvSpPr txBox="1">
            <a:spLocks noGrp="1"/>
          </p:cNvSpPr>
          <p:nvPr>
            <p:ph type="body" sz="quarter" idx="23"/>
          </p:nvPr>
        </p:nvSpPr>
        <p:spPr>
          <a:xfrm>
            <a:off x="6718300" y="5854700"/>
            <a:ext cx="5854700" cy="28194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236" name="Title Text"/>
          <p:cNvSpPr txBox="1">
            <a:spLocks noGrp="1"/>
          </p:cNvSpPr>
          <p:nvPr>
            <p:ph type="title"/>
          </p:nvPr>
        </p:nvSpPr>
        <p:spPr>
          <a:xfrm>
            <a:off x="1325316" y="0"/>
            <a:ext cx="10180320" cy="2147148"/>
          </a:xfrm>
          <a:prstGeom prst="rect">
            <a:avLst/>
          </a:prstGeom>
        </p:spPr>
        <p:txBody>
          <a:bodyPr lIns="38100" tIns="38100" rIns="38100" bIns="38100" anchor="b">
            <a:noAutofit/>
          </a:bodyPr>
          <a:lstStyle>
            <a:lvl1pPr defTabSz="1295400">
              <a:defRPr sz="5600">
                <a:solidFill>
                  <a:srgbClr val="FFFC79"/>
                </a:solidFill>
                <a:uFill>
                  <a:solidFill>
                    <a:srgbClr val="FFFC7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3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47700" y="2819400"/>
            <a:ext cx="5854700" cy="69342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indent="-439737" defTabSz="1295400">
              <a:spcBef>
                <a:spcPts val="900"/>
              </a:spcBef>
              <a:buClr>
                <a:srgbClr val="FFFFFF"/>
              </a:buClr>
              <a:buSzPct val="65000"/>
              <a:buFont typeface="Times Roman"/>
              <a:defRPr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93812" indent="-403225" defTabSz="1295400">
              <a:spcBef>
                <a:spcPts val="800"/>
              </a:spcBef>
              <a:buClr>
                <a:srgbClr val="FFFFFF"/>
              </a:buClr>
              <a:buSzPct val="70000"/>
              <a:buFont typeface="Times Roman"/>
              <a:defRPr sz="3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681163" indent="-385763" defTabSz="1295400">
              <a:spcBef>
                <a:spcPts val="600"/>
              </a:spcBef>
              <a:buClr>
                <a:srgbClr val="FFFFFF"/>
              </a:buClr>
              <a:buFont typeface="Times Roman"/>
              <a:defRPr sz="28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070100" indent="-387350" defTabSz="1295400">
              <a:spcBef>
                <a:spcPts val="600"/>
              </a:spcBef>
              <a:buClr>
                <a:srgbClr val="FFFFFF"/>
              </a:buClr>
              <a:buSzPct val="70000"/>
              <a:buFont typeface="Times Roman"/>
              <a:defRPr sz="28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519" y="9258300"/>
            <a:ext cx="286669" cy="273584"/>
          </a:xfrm>
          <a:prstGeom prst="rect">
            <a:avLst/>
          </a:prstGeom>
          <a:ln w="9525">
            <a:round/>
          </a:ln>
        </p:spPr>
        <p:txBody>
          <a:bodyPr lIns="38100" tIns="38100" rIns="38100" bIns="38100"/>
          <a:lstStyle>
            <a:lvl1pPr algn="r" defTabSz="1295400">
              <a:defRPr sz="1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17328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519" y="9258300"/>
            <a:ext cx="286669" cy="273584"/>
          </a:xfrm>
          <a:prstGeom prst="rect">
            <a:avLst/>
          </a:prstGeom>
          <a:ln w="9525">
            <a:round/>
          </a:ln>
        </p:spPr>
        <p:txBody>
          <a:bodyPr lIns="38100" tIns="38100" rIns="38100" bIns="38100"/>
          <a:lstStyle>
            <a:lvl1pPr algn="r" defTabSz="1295400">
              <a:defRPr sz="1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12188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lick to edit Master text styles"/>
          <p:cNvSpPr txBox="1">
            <a:spLocks noGrp="1"/>
          </p:cNvSpPr>
          <p:nvPr>
            <p:ph type="body" sz="quarter" idx="21"/>
          </p:nvPr>
        </p:nvSpPr>
        <p:spPr>
          <a:xfrm>
            <a:off x="6718300" y="2819400"/>
            <a:ext cx="5854700" cy="28194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497" name="Click to edit Master text styles"/>
          <p:cNvSpPr txBox="1">
            <a:spLocks noGrp="1"/>
          </p:cNvSpPr>
          <p:nvPr>
            <p:ph type="body" sz="half" idx="22"/>
          </p:nvPr>
        </p:nvSpPr>
        <p:spPr>
          <a:xfrm>
            <a:off x="647700" y="5854700"/>
            <a:ext cx="11925300" cy="28194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498" name="Title Text"/>
          <p:cNvSpPr txBox="1">
            <a:spLocks noGrp="1"/>
          </p:cNvSpPr>
          <p:nvPr>
            <p:ph type="title"/>
          </p:nvPr>
        </p:nvSpPr>
        <p:spPr>
          <a:xfrm>
            <a:off x="1325316" y="0"/>
            <a:ext cx="10180320" cy="2147148"/>
          </a:xfrm>
          <a:prstGeom prst="rect">
            <a:avLst/>
          </a:prstGeom>
        </p:spPr>
        <p:txBody>
          <a:bodyPr lIns="38100" tIns="38100" rIns="38100" bIns="38100" anchor="b">
            <a:noAutofit/>
          </a:bodyPr>
          <a:lstStyle>
            <a:lvl1pPr defTabSz="1295400">
              <a:defRPr sz="5600">
                <a:solidFill>
                  <a:srgbClr val="FFFC79"/>
                </a:solidFill>
                <a:uFill>
                  <a:solidFill>
                    <a:srgbClr val="FFFC7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47700" y="2819400"/>
            <a:ext cx="5854700" cy="52578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indent="-439737" defTabSz="1295400">
              <a:spcBef>
                <a:spcPts val="900"/>
              </a:spcBef>
              <a:buClr>
                <a:srgbClr val="FFFFFF"/>
              </a:buClr>
              <a:buSzPct val="65000"/>
              <a:buFont typeface="Times Roman"/>
              <a:defRPr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93812" indent="-403225" defTabSz="1295400">
              <a:spcBef>
                <a:spcPts val="800"/>
              </a:spcBef>
              <a:buClr>
                <a:srgbClr val="FFFFFF"/>
              </a:buClr>
              <a:buSzPct val="70000"/>
              <a:buFont typeface="Times Roman"/>
              <a:defRPr sz="3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681163" indent="-385763" defTabSz="1295400">
              <a:spcBef>
                <a:spcPts val="600"/>
              </a:spcBef>
              <a:buClr>
                <a:srgbClr val="FFFFFF"/>
              </a:buClr>
              <a:buFont typeface="Times Roman"/>
              <a:defRPr sz="28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070100" indent="-387350" defTabSz="1295400">
              <a:spcBef>
                <a:spcPts val="600"/>
              </a:spcBef>
              <a:buClr>
                <a:srgbClr val="FFFFFF"/>
              </a:buClr>
              <a:buSzPct val="70000"/>
              <a:buFont typeface="Times Roman"/>
              <a:defRPr sz="28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519" y="9258300"/>
            <a:ext cx="286669" cy="273584"/>
          </a:xfrm>
          <a:prstGeom prst="rect">
            <a:avLst/>
          </a:prstGeom>
          <a:ln w="9525">
            <a:round/>
          </a:ln>
        </p:spPr>
        <p:txBody>
          <a:bodyPr lIns="38100" tIns="38100" rIns="38100" bIns="38100"/>
          <a:lstStyle>
            <a:lvl1pPr algn="r" defTabSz="1295400">
              <a:defRPr sz="1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0329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buSzPct val="70000"/>
              <a:defRPr sz="4000"/>
            </a:lvl1pPr>
            <a:lvl2pPr>
              <a:buClr>
                <a:schemeClr val="accent5">
                  <a:lumMod val="75000"/>
                </a:schemeClr>
              </a:buClr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2022-08-04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832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38" y="1091440"/>
            <a:ext cx="11499494" cy="477276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1378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013" y="5955236"/>
            <a:ext cx="9841382" cy="2340864"/>
          </a:xfrm>
        </p:spPr>
        <p:txBody>
          <a:bodyPr anchor="t">
            <a:normAutofit/>
          </a:bodyPr>
          <a:lstStyle>
            <a:lvl1pPr marL="0" indent="0">
              <a:buNone/>
              <a:defRPr sz="3982">
                <a:solidFill>
                  <a:schemeClr val="tx1"/>
                </a:solidFill>
                <a:latin typeface="+mj-lt"/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2022-08-04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19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1766" y="2835046"/>
            <a:ext cx="5413248" cy="5357978"/>
          </a:xfrm>
        </p:spPr>
        <p:txBody>
          <a:bodyPr/>
          <a:lstStyle>
            <a:lvl1pPr>
              <a:defRPr sz="3129"/>
            </a:lvl1pPr>
            <a:lvl2pPr>
              <a:defRPr sz="2702"/>
            </a:lvl2pPr>
            <a:lvl3pPr>
              <a:defRPr sz="2418"/>
            </a:lvl3pPr>
            <a:lvl4pPr>
              <a:defRPr sz="2133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1" y="2835046"/>
            <a:ext cx="5413248" cy="5357978"/>
          </a:xfrm>
        </p:spPr>
        <p:txBody>
          <a:bodyPr/>
          <a:lstStyle>
            <a:lvl1pPr>
              <a:defRPr sz="3129"/>
            </a:lvl1pPr>
            <a:lvl2pPr>
              <a:defRPr sz="2702"/>
            </a:lvl2pPr>
            <a:lvl3pPr>
              <a:defRPr sz="2418"/>
            </a:lvl3pPr>
            <a:lvl4pPr>
              <a:defRPr sz="2133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2022-08-04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045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766" y="2889955"/>
            <a:ext cx="5413248" cy="102883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844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766" y="3891413"/>
            <a:ext cx="5413248" cy="4551680"/>
          </a:xfrm>
        </p:spPr>
        <p:txBody>
          <a:bodyPr/>
          <a:lstStyle>
            <a:lvl1pPr>
              <a:defRPr sz="2987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8752" y="2887066"/>
            <a:ext cx="5413248" cy="1027379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844" b="0" cap="all" baseline="0">
                <a:latin typeface="+mj-lt"/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78752" y="3888435"/>
            <a:ext cx="5413248" cy="4551680"/>
          </a:xfrm>
        </p:spPr>
        <p:txBody>
          <a:bodyPr/>
          <a:lstStyle>
            <a:lvl1pPr>
              <a:defRPr sz="2987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2022-08-04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595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2022-08-04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513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2022-08-04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860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0" y="0"/>
            <a:ext cx="4876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812164" y="771246"/>
            <a:ext cx="3608832" cy="2731008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512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83733"/>
            <a:ext cx="6502400" cy="6502400"/>
          </a:xfrm>
        </p:spPr>
        <p:txBody>
          <a:bodyPr/>
          <a:lstStyle>
            <a:lvl1pPr>
              <a:defRPr sz="3129"/>
            </a:lvl1pPr>
            <a:lvl2pPr>
              <a:defRPr sz="2702"/>
            </a:lvl2pPr>
            <a:lvl3pPr>
              <a:defRPr sz="2418"/>
            </a:lvl3pPr>
            <a:lvl4pPr>
              <a:defRPr sz="2133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7715" y="3572357"/>
            <a:ext cx="3625088" cy="4447270"/>
          </a:xfrm>
        </p:spPr>
        <p:txBody>
          <a:bodyPr>
            <a:normAutofit/>
          </a:bodyPr>
          <a:lstStyle>
            <a:lvl1pPr marL="0" marR="0" indent="0" algn="l" defTabSz="1300460" rtl="0" eaLnBrk="1" fontAlgn="auto" latinLnBrk="0" hangingPunct="1">
              <a:lnSpc>
                <a:spcPct val="100000"/>
              </a:lnSpc>
              <a:spcBef>
                <a:spcPts val="170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33">
                <a:solidFill>
                  <a:srgbClr val="404040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marL="0" marR="0" lvl="0" indent="0" algn="l" defTabSz="1300460" rtl="0" eaLnBrk="1" fontAlgn="auto" latinLnBrk="0" hangingPunct="1">
              <a:lnSpc>
                <a:spcPct val="100000"/>
              </a:lnSpc>
              <a:spcBef>
                <a:spcPts val="19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2022-08-04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6CB4B4D-7CA3-9044-876B-883B54F8677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91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506" y="7706551"/>
            <a:ext cx="11499494" cy="872225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982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7581798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1138"/>
              </a:spcBef>
              <a:buNone/>
              <a:defRPr sz="4551">
                <a:solidFill>
                  <a:srgbClr val="4D4D4D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766" y="8404957"/>
            <a:ext cx="9844634" cy="7586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707"/>
              </a:spcBef>
              <a:buNone/>
              <a:defRPr sz="1991">
                <a:solidFill>
                  <a:srgbClr val="262626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C912E43-048C-4988-ACE9-A9C0F2C564ED}" type="datetimeFigureOut">
              <a:rPr lang="fr-CA" smtClean="0"/>
              <a:t>2022-08-04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6CB4B4D-7CA3-9044-876B-883B54F8677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98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6927" y="508136"/>
            <a:ext cx="11725073" cy="1196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927" y="2237362"/>
            <a:ext cx="11725073" cy="5954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9119925"/>
            <a:ext cx="4389120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1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C912E43-048C-4988-ACE9-A9C0F2C564ED}" type="datetimeFigureOut">
              <a:rPr lang="fr-CA" smtClean="0"/>
              <a:t>2022-08-04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520" y="9322236"/>
            <a:ext cx="5364480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1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6426" y="8666377"/>
            <a:ext cx="1768374" cy="1158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86CB4B4D-7CA3-9044-876B-883B54F8677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018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5" r:id="rId12"/>
    <p:sldLayoutId id="2147483737" r:id="rId13"/>
    <p:sldLayoutId id="2147483738" r:id="rId14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827" kern="1200" spc="-171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300460" rtl="0" eaLnBrk="1" latinLnBrk="0" hangingPunct="1">
        <a:lnSpc>
          <a:spcPct val="85000"/>
        </a:lnSpc>
        <a:spcBef>
          <a:spcPts val="1849"/>
        </a:spcBef>
        <a:buFont typeface="Wingdings" panose="05000000000000000000" pitchFamily="2" charset="2"/>
        <a:buChar char="§"/>
        <a:defRPr sz="3600" b="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66813" indent="-457200" algn="l" defTabSz="1300460" rtl="0" eaLnBrk="1" latinLnBrk="0" hangingPunct="1">
        <a:lnSpc>
          <a:spcPct val="85000"/>
        </a:lnSpc>
        <a:spcBef>
          <a:spcPts val="853"/>
        </a:spcBef>
        <a:buFont typeface="Arial" panose="020B0604020202020204" pitchFamily="34" charset="0"/>
        <a:buChar char="•"/>
        <a:defRPr sz="341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974850" indent="-457200" algn="l" defTabSz="1300460" rtl="0" eaLnBrk="1" latinLnBrk="0" hangingPunct="1">
        <a:lnSpc>
          <a:spcPct val="85000"/>
        </a:lnSpc>
        <a:spcBef>
          <a:spcPts val="853"/>
        </a:spcBef>
        <a:buFont typeface="Arial" panose="020B0604020202020204" pitchFamily="34" charset="0"/>
        <a:buChar char="•"/>
        <a:defRPr sz="2844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684463" indent="0" algn="l" defTabSz="1300460" rtl="0" eaLnBrk="1" latinLnBrk="0" hangingPunct="1">
        <a:lnSpc>
          <a:spcPct val="85000"/>
        </a:lnSpc>
        <a:spcBef>
          <a:spcPts val="853"/>
        </a:spcBef>
        <a:buFont typeface="Arial" pitchFamily="34" charset="0"/>
        <a:buNone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3852863" indent="-1560513" algn="l" defTabSz="1300460" rtl="0" eaLnBrk="1" latinLnBrk="0" hangingPunct="1">
        <a:lnSpc>
          <a:spcPct val="85000"/>
        </a:lnSpc>
        <a:spcBef>
          <a:spcPts val="853"/>
        </a:spcBef>
        <a:buFont typeface="Arial" pitchFamily="34" charset="0"/>
        <a:buChar char=" 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706640" indent="-325115" algn="l" defTabSz="1300460" rtl="0" eaLnBrk="1" latinLnBrk="0" hangingPunct="1">
        <a:lnSpc>
          <a:spcPct val="85000"/>
        </a:lnSpc>
        <a:spcBef>
          <a:spcPts val="853"/>
        </a:spcBef>
        <a:buFont typeface="Arial" pitchFamily="34" charset="0"/>
        <a:buChar char=" 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91080" indent="-325115" algn="l" defTabSz="1300460" rtl="0" eaLnBrk="1" latinLnBrk="0" hangingPunct="1">
        <a:lnSpc>
          <a:spcPct val="85000"/>
        </a:lnSpc>
        <a:spcBef>
          <a:spcPts val="853"/>
        </a:spcBef>
        <a:buFont typeface="Arial" pitchFamily="34" charset="0"/>
        <a:buChar char=" 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75520" indent="-325115" algn="l" defTabSz="1300460" rtl="0" eaLnBrk="1" latinLnBrk="0" hangingPunct="1">
        <a:lnSpc>
          <a:spcPct val="85000"/>
        </a:lnSpc>
        <a:spcBef>
          <a:spcPts val="853"/>
        </a:spcBef>
        <a:buFont typeface="Arial" pitchFamily="34" charset="0"/>
        <a:buChar char=" 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59960" indent="-325115" algn="l" defTabSz="1300460" rtl="0" eaLnBrk="1" latinLnBrk="0" hangingPunct="1">
        <a:lnSpc>
          <a:spcPct val="85000"/>
        </a:lnSpc>
        <a:spcBef>
          <a:spcPts val="853"/>
        </a:spcBef>
        <a:buFont typeface="Arial" pitchFamily="34" charset="0"/>
        <a:buChar char=" 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4A9F7-4D7C-B9F1-6512-273E651E2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CDF261-4130-FE9E-E525-F3D0763D4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5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508CA-6FBC-288A-27DE-97C258AC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F28EC-E2FB-FF70-E5BA-680E191F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Opérations sur les listes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9CDEE78-DFE7-006B-8483-601E5D97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09" y="2884343"/>
            <a:ext cx="6441873" cy="457810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E94537D-8941-3FED-2139-D5763E6B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60" y="7103062"/>
            <a:ext cx="7320540" cy="1751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93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7FE65-A464-130F-3DDE-6C03A223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FE6EACC-5C46-DC8A-2BCE-915240A3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dirty="0"/>
              <a:t>= le nombre d’éléments.</a:t>
            </a:r>
          </a:p>
          <a:p>
            <a:r>
              <a:rPr lang="fr-CA" dirty="0"/>
              <a:t>Attention! Le dernier élément d’une liste de longueur 100 est l’élément 99. 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051CD0-1F0D-9D29-2EDE-D7AEF10E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539219"/>
            <a:ext cx="6336347" cy="26686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1DBD68-57A7-8D94-259E-F839D963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11" y="6091452"/>
            <a:ext cx="4045790" cy="1649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806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7FE65-A464-130F-3DDE-6C03A223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00D47E-0BEB-919B-B92B-6F7347990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26" y="1704214"/>
            <a:ext cx="11725073" cy="5954039"/>
          </a:xfrm>
        </p:spPr>
        <p:txBody>
          <a:bodyPr>
            <a:normAutofit/>
          </a:bodyPr>
          <a:lstStyle/>
          <a:p>
            <a:r>
              <a:rPr lang="fr-CA" sz="3200" dirty="0"/>
              <a:t>Une des forces de python s’appelle les « </a:t>
            </a:r>
            <a:r>
              <a:rPr lang="fr-CA" sz="3200" dirty="0" err="1"/>
              <a:t>list</a:t>
            </a:r>
            <a:r>
              <a:rPr lang="fr-CA" sz="3200" dirty="0"/>
              <a:t> </a:t>
            </a:r>
            <a:r>
              <a:rPr lang="fr-CA" sz="3200" dirty="0" err="1"/>
              <a:t>comprehension</a:t>
            </a:r>
            <a:r>
              <a:rPr lang="fr-CA" sz="3200" dirty="0"/>
              <a:t> ». Généralement plus rapides qu’une boucle for.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894B1E-4B7E-8036-13F6-E91D9E88C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6" y="2743200"/>
            <a:ext cx="5526851" cy="68537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AF213A4-2D83-A13D-3EDB-E826975D5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232" y="5121191"/>
            <a:ext cx="4015694" cy="831374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8806532D-9A6E-5A41-A36B-9F8168F67AEA}"/>
              </a:ext>
            </a:extLst>
          </p:cNvPr>
          <p:cNvSpPr/>
          <p:nvPr/>
        </p:nvSpPr>
        <p:spPr>
          <a:xfrm>
            <a:off x="812801" y="5421086"/>
            <a:ext cx="2735942" cy="531479"/>
          </a:xfrm>
          <a:prstGeom prst="ellipse">
            <a:avLst/>
          </a:prstGeom>
          <a:solidFill>
            <a:srgbClr val="99CB3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927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B96D4-B940-C4A9-7B2A-4516988E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CAAD3-6CF1-0D91-1654-C669BEEA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listes sont toujours 1D (des « vecteurs »).</a:t>
            </a:r>
          </a:p>
          <a:p>
            <a:r>
              <a:rPr lang="fr-CA" dirty="0"/>
              <a:t>Pour utiliser des matrices, on utilise la librairie </a:t>
            </a:r>
            <a:r>
              <a:rPr lang="fr-CA" dirty="0" err="1"/>
              <a:t>numpy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DE5DAA-E7E9-2945-8BCF-CE2A4FB6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7" y="3579358"/>
            <a:ext cx="5681543" cy="59540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E95DC9-3A57-5C41-4FFB-68610BA1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63" y="4433330"/>
            <a:ext cx="6580456" cy="23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0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B8D56-5C32-380C-3BAA-5742DE05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D97E7-BAC2-776B-804F-109A11F8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Numpy</a:t>
            </a:r>
            <a:r>
              <a:rPr lang="fr-CA" dirty="0"/>
              <a:t>: plusieurs outils mathématiques</a:t>
            </a:r>
          </a:p>
          <a:p>
            <a:pPr lvl="1"/>
            <a:r>
              <a:rPr lang="fr-CA" dirty="0"/>
              <a:t>Sin, cos, tan, etc.</a:t>
            </a:r>
          </a:p>
          <a:p>
            <a:pPr lvl="1"/>
            <a:r>
              <a:rPr lang="fr-CA" dirty="0"/>
              <a:t>Opérations matricielles</a:t>
            </a:r>
          </a:p>
          <a:p>
            <a:pPr lvl="1"/>
            <a:r>
              <a:rPr lang="fr-CA" dirty="0"/>
              <a:t>Modifications de matrice (</a:t>
            </a:r>
            <a:r>
              <a:rPr lang="fr-CA" dirty="0" err="1"/>
              <a:t>reshape</a:t>
            </a:r>
            <a:r>
              <a:rPr lang="fr-CA" dirty="0"/>
              <a:t>, transpose, </a:t>
            </a:r>
            <a:r>
              <a:rPr lang="fr-CA" dirty="0" err="1"/>
              <a:t>etc</a:t>
            </a:r>
            <a:r>
              <a:rPr lang="fr-CA" dirty="0"/>
              <a:t>).</a:t>
            </a:r>
          </a:p>
          <a:p>
            <a:pPr lvl="1"/>
            <a:r>
              <a:rPr lang="fr-CA" dirty="0"/>
              <a:t>Nombres aléatoires.</a:t>
            </a:r>
          </a:p>
          <a:p>
            <a:pPr lvl="1"/>
            <a:r>
              <a:rPr lang="fr-CA" dirty="0"/>
              <a:t>Etc.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dirty="0"/>
              <a:t>Il y a des forums pour tout! Google est votre ami.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544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4A646-75AB-3484-B89C-6291218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0" y="508136"/>
            <a:ext cx="5913120" cy="1196078"/>
          </a:xfrm>
        </p:spPr>
        <p:txBody>
          <a:bodyPr/>
          <a:lstStyle/>
          <a:p>
            <a:r>
              <a:rPr lang="fr-CA" dirty="0"/>
              <a:t>Fonctions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5ED704-4CC0-F9A4-FC7A-A9C38BAD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0" y="304800"/>
            <a:ext cx="5409165" cy="92502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238C21-0370-D84F-EF7C-34C0EC98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00" y="1875154"/>
            <a:ext cx="1308733" cy="19127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3AA8BCE-A2F2-C203-54EE-A0081BBD7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092" y="6073639"/>
            <a:ext cx="4276725" cy="31718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358A035-4D69-9E5B-3C0F-29893919F769}"/>
              </a:ext>
            </a:extLst>
          </p:cNvPr>
          <p:cNvSpPr txBox="1"/>
          <p:nvPr/>
        </p:nvSpPr>
        <p:spPr>
          <a:xfrm>
            <a:off x="6278880" y="4317871"/>
            <a:ext cx="6305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A" sz="3200" dirty="0">
                <a:solidFill>
                  <a:schemeClr val="tx1"/>
                </a:solidFill>
              </a:rPr>
              <a:t>Ceci fonctionne aussi (sans « type </a:t>
            </a:r>
            <a:r>
              <a:rPr lang="fr-CA" sz="3200" dirty="0" err="1">
                <a:solidFill>
                  <a:schemeClr val="tx1"/>
                </a:solidFill>
              </a:rPr>
              <a:t>hints</a:t>
            </a:r>
            <a:r>
              <a:rPr lang="fr-CA" sz="3200" dirty="0">
                <a:solidFill>
                  <a:schemeClr val="tx1"/>
                </a:solidFill>
              </a:rPr>
              <a:t> » ni « </a:t>
            </a:r>
            <a:r>
              <a:rPr lang="fr-CA" sz="3200" dirty="0" err="1">
                <a:solidFill>
                  <a:schemeClr val="tx1"/>
                </a:solidFill>
              </a:rPr>
              <a:t>docstrings</a:t>
            </a:r>
            <a:r>
              <a:rPr lang="fr-CA" sz="3200" dirty="0">
                <a:solidFill>
                  <a:schemeClr val="tx1"/>
                </a:solidFill>
              </a:rPr>
              <a:t> »). Mais moins beau à lire.</a:t>
            </a:r>
          </a:p>
        </p:txBody>
      </p:sp>
    </p:spTree>
    <p:extLst>
      <p:ext uri="{BB962C8B-B14F-4D97-AF65-F5344CB8AC3E}">
        <p14:creationId xmlns:p14="http://schemas.microsoft.com/office/powerpoint/2010/main" val="42946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FF8FB-01F5-7F7F-CD46-D3BCE94E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0A9901-C4E6-2D92-CAFC-7D16F88C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4" y="380999"/>
            <a:ext cx="8079189" cy="84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3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B2CBB-C5FC-35CB-A0A2-C0E65011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 2 – </a:t>
            </a:r>
            <a:br>
              <a:rPr lang="fr-CA" dirty="0"/>
            </a:br>
            <a:r>
              <a:rPr lang="fr-CA" dirty="0"/>
              <a:t>Types de base</a:t>
            </a:r>
          </a:p>
        </p:txBody>
      </p:sp>
    </p:spTree>
    <p:extLst>
      <p:ext uri="{BB962C8B-B14F-4D97-AF65-F5344CB8AC3E}">
        <p14:creationId xmlns:p14="http://schemas.microsoft.com/office/powerpoint/2010/main" val="143747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E3FAA-55E6-32D5-BBB9-E3A5FF91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 –</a:t>
            </a:r>
            <a:br>
              <a:rPr lang="fr-CA" dirty="0"/>
            </a:br>
            <a:r>
              <a:rPr lang="fr-CA" dirty="0"/>
              <a:t>Lancer un script</a:t>
            </a:r>
          </a:p>
        </p:txBody>
      </p:sp>
    </p:spTree>
    <p:extLst>
      <p:ext uri="{BB962C8B-B14F-4D97-AF65-F5344CB8AC3E}">
        <p14:creationId xmlns:p14="http://schemas.microsoft.com/office/powerpoint/2010/main" val="332824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F5BB2-EDF2-C35E-174B-92D70DA8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Lancer un script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D93CF0-AC77-9F19-F85A-92E575A0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27" y="4876800"/>
            <a:ext cx="11725073" cy="3314601"/>
          </a:xfrm>
        </p:spPr>
        <p:txBody>
          <a:bodyPr/>
          <a:lstStyle/>
          <a:p>
            <a:r>
              <a:rPr lang="fr-CA" dirty="0"/>
              <a:t>Faites votre devoir 0! Assurer vous que vous avez un environnement python qui fonctionne!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289421-322C-FE35-5913-FFCE2E99E1CD}"/>
              </a:ext>
            </a:extLst>
          </p:cNvPr>
          <p:cNvSpPr txBox="1"/>
          <p:nvPr/>
        </p:nvSpPr>
        <p:spPr>
          <a:xfrm>
            <a:off x="2250831" y="2625969"/>
            <a:ext cx="8698523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cd 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my_path</a:t>
            </a:r>
            <a:endParaRPr lang="fr-C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python my_script.py arg1 arg2</a:t>
            </a:r>
          </a:p>
        </p:txBody>
      </p:sp>
    </p:spTree>
    <p:extLst>
      <p:ext uri="{BB962C8B-B14F-4D97-AF65-F5344CB8AC3E}">
        <p14:creationId xmlns:p14="http://schemas.microsoft.com/office/powerpoint/2010/main" val="321654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DB6A2-6128-721A-1FCF-802642B0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 1 – </a:t>
            </a:r>
            <a:br>
              <a:rPr lang="fr-CA" dirty="0"/>
            </a:br>
            <a:r>
              <a:rPr lang="fr-CA" dirty="0"/>
              <a:t>Syntaxe</a:t>
            </a:r>
          </a:p>
        </p:txBody>
      </p:sp>
    </p:spTree>
    <p:extLst>
      <p:ext uri="{BB962C8B-B14F-4D97-AF65-F5344CB8AC3E}">
        <p14:creationId xmlns:p14="http://schemas.microsoft.com/office/powerpoint/2010/main" val="1757119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F5BB2-EDF2-C35E-174B-92D70DA8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Tester des bouts de code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D93CF0-AC77-9F19-F85A-92E575A0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27" y="4876800"/>
            <a:ext cx="11725073" cy="3314601"/>
          </a:xfrm>
        </p:spPr>
        <p:txBody>
          <a:bodyPr/>
          <a:lstStyle/>
          <a:p>
            <a:r>
              <a:rPr lang="fr-CA" dirty="0"/>
              <a:t>Lance une console python directement dans votre terminal.</a:t>
            </a:r>
          </a:p>
          <a:p>
            <a:r>
              <a:rPr lang="fr-CA" dirty="0"/>
              <a:t>Peut vous donner des explications sur des méthodes.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289421-322C-FE35-5913-FFCE2E99E1CD}"/>
              </a:ext>
            </a:extLst>
          </p:cNvPr>
          <p:cNvSpPr txBox="1"/>
          <p:nvPr/>
        </p:nvSpPr>
        <p:spPr>
          <a:xfrm>
            <a:off x="2250831" y="2625969"/>
            <a:ext cx="8698523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endParaRPr lang="fr-C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 [1] import 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fr-C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 [2] 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numpy.random.rand</a:t>
            </a:r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()??</a:t>
            </a:r>
          </a:p>
          <a:p>
            <a:pPr algn="l"/>
            <a:endParaRPr lang="fr-C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7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9BE67-DA38-DBF3-AFCC-8FF36A1E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 – </a:t>
            </a:r>
            <a:br>
              <a:rPr lang="fr-CA" dirty="0"/>
            </a:br>
            <a:r>
              <a:rPr lang="fr-CA" dirty="0"/>
              <a:t>Produire un script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F0375E-E104-52E3-CC17-1B100F9E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013" y="5955236"/>
            <a:ext cx="11925464" cy="2340864"/>
          </a:xfrm>
        </p:spPr>
        <p:txBody>
          <a:bodyPr>
            <a:normAutofit/>
          </a:bodyPr>
          <a:lstStyle/>
          <a:p>
            <a:r>
              <a:rPr lang="fr-CA" dirty="0"/>
              <a:t>Comment avoir des bonnes habitudes</a:t>
            </a:r>
          </a:p>
          <a:p>
            <a:r>
              <a:rPr lang="fr-CA" dirty="0"/>
              <a:t>…</a:t>
            </a:r>
          </a:p>
          <a:p>
            <a:r>
              <a:rPr lang="fr-CA" dirty="0"/>
              <a:t>Ou comment aider le prof à s’y retrouver dans votre TP </a:t>
            </a:r>
          </a:p>
        </p:txBody>
      </p:sp>
    </p:spTree>
    <p:extLst>
      <p:ext uri="{BB962C8B-B14F-4D97-AF65-F5344CB8AC3E}">
        <p14:creationId xmlns:p14="http://schemas.microsoft.com/office/powerpoint/2010/main" val="88590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012FC-966E-92A5-6C97-15AE035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Choisir un éditeur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CC0B8-1A2E-64C3-111C-61AC23B2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Mon choix personnel: </a:t>
            </a:r>
            <a:r>
              <a:rPr lang="fr-CA" dirty="0" err="1"/>
              <a:t>pycharm</a:t>
            </a:r>
            <a:endParaRPr lang="fr-CA" dirty="0"/>
          </a:p>
          <a:p>
            <a:r>
              <a:rPr lang="fr-CA" dirty="0"/>
              <a:t>Il en existe plusieurs autres.</a:t>
            </a:r>
          </a:p>
          <a:p>
            <a:endParaRPr lang="fr-CA" dirty="0"/>
          </a:p>
          <a:p>
            <a:r>
              <a:rPr lang="fr-CA" dirty="0"/>
              <a:t>Démo </a:t>
            </a:r>
          </a:p>
        </p:txBody>
      </p:sp>
    </p:spTree>
    <p:extLst>
      <p:ext uri="{BB962C8B-B14F-4D97-AF65-F5344CB8AC3E}">
        <p14:creationId xmlns:p14="http://schemas.microsoft.com/office/powerpoint/2010/main" val="810017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6EE9E-F042-D778-EB29-3EAB4A9F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 consignes: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DDD934-EA6E-019C-4F39-FD4AEB2F3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27" y="2061029"/>
            <a:ext cx="11725073" cy="7518400"/>
          </a:xfrm>
        </p:spPr>
        <p:txBody>
          <a:bodyPr>
            <a:normAutofit fontScale="92500" lnSpcReduction="10000"/>
          </a:bodyPr>
          <a:lstStyle/>
          <a:p>
            <a:r>
              <a:rPr lang="fr-CA" sz="3200" dirty="0"/>
              <a:t>Interdiction que tout soit d’un seul bloc!</a:t>
            </a:r>
          </a:p>
          <a:p>
            <a:r>
              <a:rPr lang="fr-CA" sz="3200" dirty="0"/>
              <a:t>Séparer le main() dans une méthode.</a:t>
            </a:r>
          </a:p>
          <a:p>
            <a:r>
              <a:rPr lang="fr-CA" sz="3200" dirty="0"/>
              <a:t>Le main() devrait contenir très peu de lignes. Ex:</a:t>
            </a:r>
          </a:p>
          <a:p>
            <a:pPr marL="0" indent="0">
              <a:buNone/>
            </a:pPr>
            <a:r>
              <a:rPr lang="fr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Fichier: debruiter_une_image.py</a:t>
            </a:r>
          </a:p>
          <a:p>
            <a:pPr marL="0" indent="0">
              <a:buNone/>
            </a:pP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sz="3200" dirty="0"/>
          </a:p>
          <a:p>
            <a:pPr marL="0" indent="0">
              <a:buNone/>
            </a:pPr>
            <a:endParaRPr lang="fr-CA" sz="3200" dirty="0"/>
          </a:p>
          <a:p>
            <a:pPr marL="0" indent="0">
              <a:buNone/>
            </a:pPr>
            <a:endParaRPr lang="fr-CA" sz="3200" dirty="0"/>
          </a:p>
          <a:p>
            <a:r>
              <a:rPr lang="fr-CA" sz="3200" dirty="0"/>
              <a:t>Utiliser un Argument </a:t>
            </a:r>
            <a:r>
              <a:rPr lang="fr-CA" sz="3200" dirty="0" err="1"/>
              <a:t>Parser</a:t>
            </a:r>
            <a:r>
              <a:rPr lang="fr-CA" sz="3200" dirty="0"/>
              <a:t>. La méthode </a:t>
            </a:r>
            <a:r>
              <a:rPr lang="fr-CA" sz="3200" dirty="0" err="1"/>
              <a:t>parse_args</a:t>
            </a:r>
            <a:r>
              <a:rPr lang="fr-CA" sz="3200" dirty="0"/>
              <a:t> peut être dans le script principal.</a:t>
            </a:r>
          </a:p>
          <a:p>
            <a:r>
              <a:rPr lang="fr-CA" sz="3200" dirty="0"/>
              <a:t>Tout le reste est « encapsulé » dans des sous-fonctions, qui sont organisées dans des fichiers séparés, avec des noms représentatifs, et des </a:t>
            </a:r>
            <a:r>
              <a:rPr lang="fr-CA" sz="3200" dirty="0" err="1"/>
              <a:t>docstrings</a:t>
            </a:r>
            <a:r>
              <a:rPr lang="fr-CA" sz="3200" dirty="0"/>
              <a:t> (obligatoires) et type </a:t>
            </a:r>
            <a:r>
              <a:rPr lang="fr-CA" sz="3200" dirty="0" err="1"/>
              <a:t>hints</a:t>
            </a:r>
            <a:r>
              <a:rPr lang="fr-CA" sz="3200" dirty="0"/>
              <a:t> (facultatif).</a:t>
            </a:r>
          </a:p>
          <a:p>
            <a:pPr marL="0" indent="0">
              <a:buNone/>
            </a:pPr>
            <a:endParaRPr lang="fr-CA" sz="3200" dirty="0"/>
          </a:p>
          <a:p>
            <a:pPr marL="0" indent="0">
              <a:buNone/>
            </a:pPr>
            <a:r>
              <a:rPr lang="fr-CA" sz="3200" dirty="0"/>
              <a:t>démo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57C656-3166-36EC-39E1-15CABE08AA9F}"/>
              </a:ext>
            </a:extLst>
          </p:cNvPr>
          <p:cNvSpPr txBox="1"/>
          <p:nvPr/>
        </p:nvSpPr>
        <p:spPr>
          <a:xfrm>
            <a:off x="2153138" y="4140323"/>
            <a:ext cx="8698523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algn="l"/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args = </a:t>
            </a:r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parse_args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load_image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args.my_path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img_clean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denoise_image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save_image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img_clean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args.my_saving_path</a:t>
            </a:r>
            <a:r>
              <a:rPr lang="fr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812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11C68-53C6-FCD1-4077-91BD3A24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Syntaxe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5839958-1A42-E98F-0A8B-8200CDEB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Python: très lisible </a:t>
            </a:r>
          </a:p>
          <a:p>
            <a:r>
              <a:rPr lang="fr-CA" dirty="0"/>
              <a:t>Utilise l’indentation  </a:t>
            </a:r>
            <a:r>
              <a:rPr lang="fr-CA" sz="2800" dirty="0"/>
              <a:t>(au lieu de {…} )</a:t>
            </a:r>
          </a:p>
          <a:p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50B9E32-2481-D73C-2D84-E6969FE4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80" y="6920933"/>
            <a:ext cx="6424248" cy="25409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95F7C7-65BE-9D2E-9E6E-8A4696CBB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00" y="3759050"/>
            <a:ext cx="6893672" cy="2910662"/>
          </a:xfrm>
          <a:prstGeom prst="rect">
            <a:avLst/>
          </a:prstGeom>
        </p:spPr>
      </p:pic>
      <p:sp>
        <p:nvSpPr>
          <p:cNvPr id="12" name="Cœur 11">
            <a:extLst>
              <a:ext uri="{FF2B5EF4-FFF2-40B4-BE49-F238E27FC236}">
                <a16:creationId xmlns:a16="http://schemas.microsoft.com/office/drawing/2014/main" id="{1DAE513B-7F30-BEE1-E6AF-D981EEC36ECA}"/>
              </a:ext>
            </a:extLst>
          </p:cNvPr>
          <p:cNvSpPr/>
          <p:nvPr/>
        </p:nvSpPr>
        <p:spPr>
          <a:xfrm>
            <a:off x="5038165" y="2026024"/>
            <a:ext cx="699247" cy="640148"/>
          </a:xfrm>
          <a:prstGeom prst="heart">
            <a:avLst/>
          </a:prstGeom>
          <a:solidFill>
            <a:srgbClr val="FB630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17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11C68-53C6-FCD1-4077-91BD3A24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Syntaxe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5839958-1A42-E98F-0A8B-8200CDEB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Commentaire: #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Mots clés: souvent anglais au lieu de symboles. 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     </a:t>
            </a:r>
            <a:r>
              <a:rPr lang="fr-CA" sz="3200" dirty="0"/>
              <a:t>*</a:t>
            </a:r>
            <a:r>
              <a:rPr lang="fr-CA" sz="3200" dirty="0" err="1"/>
              <a:t>p.s.</a:t>
            </a:r>
            <a:r>
              <a:rPr lang="fr-CA" sz="3200" dirty="0"/>
              <a:t> équivalent C: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95F7C7-65BE-9D2E-9E6E-8A4696CBB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85" b="39850"/>
          <a:stretch/>
        </p:blipFill>
        <p:spPr>
          <a:xfrm>
            <a:off x="2565953" y="3071445"/>
            <a:ext cx="6893672" cy="7033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15EE5F0-3AB2-5720-2E8C-B8BB44DDA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78" b="53933"/>
          <a:stretch/>
        </p:blipFill>
        <p:spPr>
          <a:xfrm>
            <a:off x="2565953" y="5279731"/>
            <a:ext cx="6893672" cy="58180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5CF5980-B4C3-DE71-F7E8-942EEE59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48" y="6032736"/>
            <a:ext cx="4238820" cy="7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66FBD-1C53-749A-53CB-B56D9885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5400" dirty="0"/>
              <a:t>Types de bases et assignations de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0710D-C9C1-24C6-4AA1-59D42948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Pas besoin de déclarer le type des valeurs à l’avance. Python les devine au moment où on les initialise.</a:t>
            </a:r>
          </a:p>
          <a:p>
            <a:endParaRPr lang="fr-CA" dirty="0"/>
          </a:p>
          <a:p>
            <a:r>
              <a:rPr lang="fr-CA" dirty="0"/>
              <a:t>Type «vide», ou «rien»: None.   Ex: a = None</a:t>
            </a:r>
          </a:p>
          <a:p>
            <a:endParaRPr lang="fr-CA" dirty="0"/>
          </a:p>
          <a:p>
            <a:r>
              <a:rPr lang="fr-CA" dirty="0"/>
              <a:t>Quelques autres. Ex: dict, itérateurs, sets, etc.</a:t>
            </a:r>
          </a:p>
        </p:txBody>
      </p:sp>
    </p:spTree>
    <p:extLst>
      <p:ext uri="{BB962C8B-B14F-4D97-AF65-F5344CB8AC3E}">
        <p14:creationId xmlns:p14="http://schemas.microsoft.com/office/powerpoint/2010/main" val="372118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E1792-FCB7-FD86-5D29-75675356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5400" dirty="0"/>
              <a:t>Types de bases et assignations de valeurs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2C59B17-D5EA-5F06-5EF2-B43EEE34F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42" y="1704214"/>
            <a:ext cx="5164858" cy="799460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A3EDF1-31E5-E042-2E7C-AFC8055C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3039427"/>
            <a:ext cx="5882291" cy="458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BBD5D-43FB-45D3-F829-38DC6D47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6C1B6-2481-4B15-CF49-5FAF43E8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26" y="1899780"/>
            <a:ext cx="11725073" cy="5954039"/>
          </a:xfrm>
        </p:spPr>
        <p:txBody>
          <a:bodyPr/>
          <a:lstStyle/>
          <a:p>
            <a:r>
              <a:rPr lang="fr-CA" dirty="0"/>
              <a:t>Similaires à d’autres langages. À étudier si vous ne les connaissez pas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23BBDC-02A0-96D6-72A3-894BFF9D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98" y="3077695"/>
            <a:ext cx="4880137" cy="59540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9B5643-624E-B8C2-4653-B2190FAF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408" y="4069975"/>
            <a:ext cx="3444038" cy="36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5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83B1A-08E9-60C3-1527-AD9C1A44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A309B-1039-3D37-F04B-09C86955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type de base de python pour stocker plusieurs valeurs ensemble est soit une liste ou un tuple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E48684-3AC0-1ED6-EF09-5155D38C8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84"/>
          <a:stretch/>
        </p:blipFill>
        <p:spPr>
          <a:xfrm>
            <a:off x="466927" y="3627067"/>
            <a:ext cx="5893233" cy="56123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AFFFFB-6D94-3B0E-00EA-31A546C0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164" y="4327226"/>
            <a:ext cx="6198476" cy="170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5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E4BAB-2FC6-9642-E65E-6A198301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A82BB-6269-01C6-0A3F-CD40730E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Tuples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Vous les utiliserez </a:t>
            </a:r>
            <a:br>
              <a:rPr lang="fr-CA" dirty="0"/>
            </a:br>
            <a:r>
              <a:rPr lang="fr-CA" dirty="0"/>
              <a:t>probablement peu. </a:t>
            </a:r>
            <a:br>
              <a:rPr lang="fr-CA" dirty="0"/>
            </a:br>
            <a:r>
              <a:rPr lang="fr-CA" dirty="0"/>
              <a:t>Surtout, indirectement, </a:t>
            </a:r>
            <a:br>
              <a:rPr lang="fr-CA" dirty="0"/>
            </a:br>
            <a:r>
              <a:rPr lang="fr-CA" dirty="0"/>
              <a:t>dans les retours de </a:t>
            </a:r>
            <a:br>
              <a:rPr lang="fr-CA" dirty="0"/>
            </a:br>
            <a:r>
              <a:rPr lang="fr-CA" dirty="0"/>
              <a:t>fonctions.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AC21E5-DD51-43C7-68D8-BE37D0FA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54" y="1828352"/>
            <a:ext cx="5762080" cy="19730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DB5FD8-DFB7-CBA7-3042-F7570C3D5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56" y="3556787"/>
            <a:ext cx="6395317" cy="587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BCA03F-A6E2-9EB6-FBDF-ACABBE0B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556" y="4210438"/>
            <a:ext cx="5081256" cy="520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03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Métropolitain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614</Words>
  <Application>Microsoft Office PowerPoint</Application>
  <PresentationFormat>Personnalisé</PresentationFormat>
  <Paragraphs>91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Helvetica Neue</vt:lpstr>
      <vt:lpstr>Times Roman</vt:lpstr>
      <vt:lpstr>Wingdings</vt:lpstr>
      <vt:lpstr>1_Métropolitain</vt:lpstr>
      <vt:lpstr>Python</vt:lpstr>
      <vt:lpstr>Section 1 –  Syntaxe</vt:lpstr>
      <vt:lpstr>Syntaxe</vt:lpstr>
      <vt:lpstr>Syntaxe</vt:lpstr>
      <vt:lpstr>Types de bases et assignations de valeurs</vt:lpstr>
      <vt:lpstr>Types de bases et assignations de valeurs</vt:lpstr>
      <vt:lpstr>Opérateurs</vt:lpstr>
      <vt:lpstr>Listes, vecteurs, matrices</vt:lpstr>
      <vt:lpstr>Listes, vecteurs, matrices</vt:lpstr>
      <vt:lpstr>Listes, vecteurs, matrices</vt:lpstr>
      <vt:lpstr>Listes, vecteurs, matrices</vt:lpstr>
      <vt:lpstr>Listes, vecteurs, matrices</vt:lpstr>
      <vt:lpstr>Listes, vecteurs, matrices</vt:lpstr>
      <vt:lpstr>Listes, vecteurs, matrices</vt:lpstr>
      <vt:lpstr>Fonctions</vt:lpstr>
      <vt:lpstr>Classes</vt:lpstr>
      <vt:lpstr>Section 2 –  Types de base</vt:lpstr>
      <vt:lpstr>Section – Lancer un script</vt:lpstr>
      <vt:lpstr>Lancer un script</vt:lpstr>
      <vt:lpstr>Tester des bouts de code</vt:lpstr>
      <vt:lpstr>Section –  Produire un script</vt:lpstr>
      <vt:lpstr>Choisir un éditeur</vt:lpstr>
      <vt:lpstr>Mes consignes: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IRM de diffusion</dc:title>
  <dc:creator>Manue</dc:creator>
  <cp:lastModifiedBy>manue r</cp:lastModifiedBy>
  <cp:revision>340</cp:revision>
  <dcterms:modified xsi:type="dcterms:W3CDTF">2022-08-04T13:50:25Z</dcterms:modified>
</cp:coreProperties>
</file>