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5143500" cx="9144000"/>
  <p:notesSz cx="6858000" cy="9144000"/>
  <p:embeddedFontLst>
    <p:embeddedFont>
      <p:font typeface="Nunito"/>
      <p:regular r:id="rId31"/>
      <p:bold r:id="rId32"/>
      <p:italic r:id="rId33"/>
      <p:boldItalic r:id="rId34"/>
    </p:embeddedFont>
    <p:embeddedFont>
      <p:font typeface="Maven Pro"/>
      <p:regular r:id="rId35"/>
      <p:bold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Nunito-regular.fntdata"/><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Nunito-italic.fntdata"/><Relationship Id="rId10" Type="http://schemas.openxmlformats.org/officeDocument/2006/relationships/slide" Target="slides/slide5.xml"/><Relationship Id="rId32" Type="http://schemas.openxmlformats.org/officeDocument/2006/relationships/font" Target="fonts/Nunito-bold.fntdata"/><Relationship Id="rId13" Type="http://schemas.openxmlformats.org/officeDocument/2006/relationships/slide" Target="slides/slide8.xml"/><Relationship Id="rId35" Type="http://schemas.openxmlformats.org/officeDocument/2006/relationships/font" Target="fonts/MavenPro-regular.fntdata"/><Relationship Id="rId12" Type="http://schemas.openxmlformats.org/officeDocument/2006/relationships/slide" Target="slides/slide7.xml"/><Relationship Id="rId34" Type="http://schemas.openxmlformats.org/officeDocument/2006/relationships/font" Target="fonts/Nunito-boldItalic.fntdata"/><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font" Target="fonts/MavenPro-bold.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9" name="Shape 329"/>
        <p:cNvGrpSpPr/>
        <p:nvPr/>
      </p:nvGrpSpPr>
      <p:grpSpPr>
        <a:xfrm>
          <a:off x="0" y="0"/>
          <a:ext cx="0" cy="0"/>
          <a:chOff x="0" y="0"/>
          <a:chExt cx="0" cy="0"/>
        </a:xfrm>
      </p:grpSpPr>
      <p:sp>
        <p:nvSpPr>
          <p:cNvPr id="330" name="Google Shape;330;g43e8ed8ff9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43e8ed8ff9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Sex: shows count of each participant by their gender</a:t>
            </a:r>
            <a:endParaRPr/>
          </a:p>
          <a:p>
            <a:pPr indent="0" lvl="0" marL="0" rtl="0" algn="l">
              <a:spcBef>
                <a:spcPts val="0"/>
              </a:spcBef>
              <a:spcAft>
                <a:spcPts val="0"/>
              </a:spcAft>
              <a:buNone/>
            </a:pPr>
            <a:r>
              <a:rPr lang="en"/>
              <a:t>Team: shows count of each teams participation</a:t>
            </a:r>
            <a:endParaRPr/>
          </a:p>
          <a:p>
            <a:pPr indent="0" lvl="0" marL="0" rtl="0" algn="l">
              <a:spcBef>
                <a:spcPts val="0"/>
              </a:spcBef>
              <a:spcAft>
                <a:spcPts val="0"/>
              </a:spcAft>
              <a:buNone/>
            </a:pPr>
            <a:r>
              <a:rPr lang="en"/>
              <a:t>Sport</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5" name="Shape 335"/>
        <p:cNvGrpSpPr/>
        <p:nvPr/>
      </p:nvGrpSpPr>
      <p:grpSpPr>
        <a:xfrm>
          <a:off x="0" y="0"/>
          <a:ext cx="0" cy="0"/>
          <a:chOff x="0" y="0"/>
          <a:chExt cx="0" cy="0"/>
        </a:xfrm>
      </p:grpSpPr>
      <p:sp>
        <p:nvSpPr>
          <p:cNvPr id="336" name="Google Shape;336;g438a1fef55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438a1fef55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Need ledgend?</a:t>
            </a:r>
            <a:endParaRPr/>
          </a:p>
          <a:p>
            <a:pPr indent="0" lvl="0" marL="0" rtl="0" algn="l">
              <a:spcBef>
                <a:spcPts val="0"/>
              </a:spcBef>
              <a:spcAft>
                <a:spcPts val="0"/>
              </a:spcAft>
              <a:buNone/>
            </a:pPr>
            <a:r>
              <a:rPr lang="en"/>
              <a:t>The legend takes too much space.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Most countries win less than 100 medals</a:t>
            </a:r>
            <a:endParaRPr/>
          </a:p>
          <a:p>
            <a:pPr indent="0" lvl="0" marL="0" rtl="0" algn="l">
              <a:spcBef>
                <a:spcPts val="0"/>
              </a:spcBef>
              <a:spcAft>
                <a:spcPts val="0"/>
              </a:spcAft>
              <a:buNone/>
            </a:pPr>
            <a:r>
              <a:rPr lang="en"/>
              <a:t>Better performing countries win over a 100 and the truly exceptional countires win over 200</a:t>
            </a:r>
            <a:endParaRPr/>
          </a:p>
          <a:p>
            <a:pPr indent="0" lvl="0" marL="0" rtl="0" algn="l">
              <a:spcBef>
                <a:spcPts val="0"/>
              </a:spcBef>
              <a:spcAft>
                <a:spcPts val="0"/>
              </a:spcAft>
              <a:buNone/>
            </a:pPr>
            <a:r>
              <a:rPr lang="en"/>
              <a:t>(as we can see there is a 3-tier ranking of country performance)</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1" name="Shape 341"/>
        <p:cNvGrpSpPr/>
        <p:nvPr/>
      </p:nvGrpSpPr>
      <p:grpSpPr>
        <a:xfrm>
          <a:off x="0" y="0"/>
          <a:ext cx="0" cy="0"/>
          <a:chOff x="0" y="0"/>
          <a:chExt cx="0" cy="0"/>
        </a:xfrm>
      </p:grpSpPr>
      <p:sp>
        <p:nvSpPr>
          <p:cNvPr id="342" name="Google Shape;342;g43e8ed8ff9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43e8ed8ff9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0" name="Shape 350"/>
        <p:cNvGrpSpPr/>
        <p:nvPr/>
      </p:nvGrpSpPr>
      <p:grpSpPr>
        <a:xfrm>
          <a:off x="0" y="0"/>
          <a:ext cx="0" cy="0"/>
          <a:chOff x="0" y="0"/>
          <a:chExt cx="0" cy="0"/>
        </a:xfrm>
      </p:grpSpPr>
      <p:sp>
        <p:nvSpPr>
          <p:cNvPr id="351" name="Google Shape;351;g44d6e86e96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44d6e86e96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6" name="Shape 356"/>
        <p:cNvGrpSpPr/>
        <p:nvPr/>
      </p:nvGrpSpPr>
      <p:grpSpPr>
        <a:xfrm>
          <a:off x="0" y="0"/>
          <a:ext cx="0" cy="0"/>
          <a:chOff x="0" y="0"/>
          <a:chExt cx="0" cy="0"/>
        </a:xfrm>
      </p:grpSpPr>
      <p:sp>
        <p:nvSpPr>
          <p:cNvPr id="357" name="Google Shape;357;g43e8ed8ff9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43e8ed8ff9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4" name="Shape 364"/>
        <p:cNvGrpSpPr/>
        <p:nvPr/>
      </p:nvGrpSpPr>
      <p:grpSpPr>
        <a:xfrm>
          <a:off x="0" y="0"/>
          <a:ext cx="0" cy="0"/>
          <a:chOff x="0" y="0"/>
          <a:chExt cx="0" cy="0"/>
        </a:xfrm>
      </p:grpSpPr>
      <p:sp>
        <p:nvSpPr>
          <p:cNvPr id="365" name="Google Shape;365;g43e8ed8ff9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43e8ed8ff9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1" name="Shape 371"/>
        <p:cNvGrpSpPr/>
        <p:nvPr/>
      </p:nvGrpSpPr>
      <p:grpSpPr>
        <a:xfrm>
          <a:off x="0" y="0"/>
          <a:ext cx="0" cy="0"/>
          <a:chOff x="0" y="0"/>
          <a:chExt cx="0" cy="0"/>
        </a:xfrm>
      </p:grpSpPr>
      <p:sp>
        <p:nvSpPr>
          <p:cNvPr id="372" name="Google Shape;372;g43e8ed8ff9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43e8ed8ff9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50">
                <a:solidFill>
                  <a:srgbClr val="333333"/>
                </a:solidFill>
                <a:highlight>
                  <a:srgbClr val="FFFFFF"/>
                </a:highlight>
              </a:rPr>
              <a:t>The proportion of women participating each year gives a better picture. As of 2016 45% of the total participants were women.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7" name="Shape 377"/>
        <p:cNvGrpSpPr/>
        <p:nvPr/>
      </p:nvGrpSpPr>
      <p:grpSpPr>
        <a:xfrm>
          <a:off x="0" y="0"/>
          <a:ext cx="0" cy="0"/>
          <a:chOff x="0" y="0"/>
          <a:chExt cx="0" cy="0"/>
        </a:xfrm>
      </p:grpSpPr>
      <p:sp>
        <p:nvSpPr>
          <p:cNvPr id="378" name="Google Shape;378;g43c1e323fa_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43c1e323fa_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50">
                <a:solidFill>
                  <a:srgbClr val="333333"/>
                </a:solidFill>
                <a:highlight>
                  <a:srgbClr val="FFFFFF"/>
                </a:highlight>
              </a:rPr>
              <a:t>The slope indicates the rate of increase of women’s participation in percentage. Each year we see .3% more women (1.2% at each olympic games).</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5" name="Shape 385"/>
        <p:cNvGrpSpPr/>
        <p:nvPr/>
      </p:nvGrpSpPr>
      <p:grpSpPr>
        <a:xfrm>
          <a:off x="0" y="0"/>
          <a:ext cx="0" cy="0"/>
          <a:chOff x="0" y="0"/>
          <a:chExt cx="0" cy="0"/>
        </a:xfrm>
      </p:grpSpPr>
      <p:sp>
        <p:nvSpPr>
          <p:cNvPr id="386" name="Google Shape;386;g43c1e323fa_7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43c1e323fa_7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88900" marR="88900" rtl="0" algn="l">
              <a:lnSpc>
                <a:spcPct val="142857"/>
              </a:lnSpc>
              <a:spcBef>
                <a:spcPts val="0"/>
              </a:spcBef>
              <a:spcAft>
                <a:spcPts val="0"/>
              </a:spcAft>
              <a:buNone/>
            </a:pPr>
            <a:r>
              <a:t/>
            </a:r>
            <a:endParaRPr sz="1000">
              <a:solidFill>
                <a:srgbClr val="333333"/>
              </a:solidFill>
              <a:highlight>
                <a:srgbClr val="FFFFFF"/>
              </a:highlight>
              <a:latin typeface="Verdana"/>
              <a:ea typeface="Verdana"/>
              <a:cs typeface="Verdana"/>
              <a:sym typeface="Verdana"/>
            </a:endParaRPr>
          </a:p>
          <a:p>
            <a:pPr indent="0" lvl="0" marL="0" rtl="0" algn="l">
              <a:spcBef>
                <a:spcPts val="80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2" name="Shape 392"/>
        <p:cNvGrpSpPr/>
        <p:nvPr/>
      </p:nvGrpSpPr>
      <p:grpSpPr>
        <a:xfrm>
          <a:off x="0" y="0"/>
          <a:ext cx="0" cy="0"/>
          <a:chOff x="0" y="0"/>
          <a:chExt cx="0" cy="0"/>
        </a:xfrm>
      </p:grpSpPr>
      <p:sp>
        <p:nvSpPr>
          <p:cNvPr id="393" name="Google Shape;393;g43c1e323fa_7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43c1e323fa_7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Make a table instead</a:t>
            </a:r>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Google Shape;280;g438a1fef55_0_3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438a1fef55_0_3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Background- limitations</a:t>
            </a:r>
            <a:endParaRPr/>
          </a:p>
          <a:p>
            <a:pPr indent="0" lvl="0" marL="0" rtl="0" algn="l">
              <a:spcBef>
                <a:spcPts val="0"/>
              </a:spcBef>
              <a:spcAft>
                <a:spcPts val="0"/>
              </a:spcAft>
              <a:buNone/>
            </a:pPr>
            <a:r>
              <a:rPr lang="en"/>
              <a:t>EDA- Epicycles of analysis</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7" name="Shape 397"/>
        <p:cNvGrpSpPr/>
        <p:nvPr/>
      </p:nvGrpSpPr>
      <p:grpSpPr>
        <a:xfrm>
          <a:off x="0" y="0"/>
          <a:ext cx="0" cy="0"/>
          <a:chOff x="0" y="0"/>
          <a:chExt cx="0" cy="0"/>
        </a:xfrm>
      </p:grpSpPr>
      <p:sp>
        <p:nvSpPr>
          <p:cNvPr id="398" name="Google Shape;398;g43c1e323fa_7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9" name="Google Shape;399;g43c1e323fa_7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50">
                <a:solidFill>
                  <a:srgbClr val="333333"/>
                </a:solidFill>
                <a:highlight>
                  <a:schemeClr val="lt1"/>
                </a:highlight>
              </a:rPr>
              <a:t>USA did not participate in the Olympics in 1980 and Russia did the same in 1948 and 1984</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4" name="Shape 404"/>
        <p:cNvGrpSpPr/>
        <p:nvPr/>
      </p:nvGrpSpPr>
      <p:grpSpPr>
        <a:xfrm>
          <a:off x="0" y="0"/>
          <a:ext cx="0" cy="0"/>
          <a:chOff x="0" y="0"/>
          <a:chExt cx="0" cy="0"/>
        </a:xfrm>
      </p:grpSpPr>
      <p:sp>
        <p:nvSpPr>
          <p:cNvPr id="405" name="Google Shape;405;g43c1e323fa_7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43c1e323fa_7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50">
                <a:solidFill>
                  <a:srgbClr val="333333"/>
                </a:solidFill>
                <a:highlight>
                  <a:srgbClr val="FFFFFF"/>
                </a:highlight>
              </a:rPr>
              <a:t>Russia outperformed USA, in terms of medals won, in almost every Olympic during the Cold War.</a:t>
            </a:r>
            <a:endParaRPr sz="1050">
              <a:solidFill>
                <a:srgbClr val="333333"/>
              </a:solidFill>
              <a:highlight>
                <a:srgbClr val="FFFFFF"/>
              </a:highlight>
            </a:endParaRPr>
          </a:p>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9" name="Shape 409"/>
        <p:cNvGrpSpPr/>
        <p:nvPr/>
      </p:nvGrpSpPr>
      <p:grpSpPr>
        <a:xfrm>
          <a:off x="0" y="0"/>
          <a:ext cx="0" cy="0"/>
          <a:chOff x="0" y="0"/>
          <a:chExt cx="0" cy="0"/>
        </a:xfrm>
      </p:grpSpPr>
      <p:sp>
        <p:nvSpPr>
          <p:cNvPr id="410" name="Google Shape;410;g43c1e323fa_7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1" name="Google Shape;411;g43c1e323fa_7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Indicated economic strength?</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6" name="Shape 416"/>
        <p:cNvGrpSpPr/>
        <p:nvPr/>
      </p:nvGrpSpPr>
      <p:grpSpPr>
        <a:xfrm>
          <a:off x="0" y="0"/>
          <a:ext cx="0" cy="0"/>
          <a:chOff x="0" y="0"/>
          <a:chExt cx="0" cy="0"/>
        </a:xfrm>
      </p:grpSpPr>
      <p:sp>
        <p:nvSpPr>
          <p:cNvPr id="417" name="Google Shape;417;g43c1e323fa_7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8" name="Google Shape;418;g43c1e323fa_7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2" name="Shape 422"/>
        <p:cNvGrpSpPr/>
        <p:nvPr/>
      </p:nvGrpSpPr>
      <p:grpSpPr>
        <a:xfrm>
          <a:off x="0" y="0"/>
          <a:ext cx="0" cy="0"/>
          <a:chOff x="0" y="0"/>
          <a:chExt cx="0" cy="0"/>
        </a:xfrm>
      </p:grpSpPr>
      <p:sp>
        <p:nvSpPr>
          <p:cNvPr id="423" name="Google Shape;423;g438a1fef55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4" name="Google Shape;424;g438a1fef55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8" name="Shape 428"/>
        <p:cNvGrpSpPr/>
        <p:nvPr/>
      </p:nvGrpSpPr>
      <p:grpSpPr>
        <a:xfrm>
          <a:off x="0" y="0"/>
          <a:ext cx="0" cy="0"/>
          <a:chOff x="0" y="0"/>
          <a:chExt cx="0" cy="0"/>
        </a:xfrm>
      </p:grpSpPr>
      <p:sp>
        <p:nvSpPr>
          <p:cNvPr id="429" name="Google Shape;429;g438a1fef55_1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0" name="Google Shape;430;g438a1fef55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Google Shape;286;g438a1fef55_0_6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438a1fef55_0_6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2" name="Shape 292"/>
        <p:cNvGrpSpPr/>
        <p:nvPr/>
      </p:nvGrpSpPr>
      <p:grpSpPr>
        <a:xfrm>
          <a:off x="0" y="0"/>
          <a:ext cx="0" cy="0"/>
          <a:chOff x="0" y="0"/>
          <a:chExt cx="0" cy="0"/>
        </a:xfrm>
      </p:grpSpPr>
      <p:sp>
        <p:nvSpPr>
          <p:cNvPr id="293" name="Google Shape;293;g438a1fef55_0_6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438a1fef55_0_6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8" name="Shape 298"/>
        <p:cNvGrpSpPr/>
        <p:nvPr/>
      </p:nvGrpSpPr>
      <p:grpSpPr>
        <a:xfrm>
          <a:off x="0" y="0"/>
          <a:ext cx="0" cy="0"/>
          <a:chOff x="0" y="0"/>
          <a:chExt cx="0" cy="0"/>
        </a:xfrm>
      </p:grpSpPr>
      <p:sp>
        <p:nvSpPr>
          <p:cNvPr id="299" name="Google Shape;299;g438a1fef55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438a1fef55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4" name="Shape 304"/>
        <p:cNvGrpSpPr/>
        <p:nvPr/>
      </p:nvGrpSpPr>
      <p:grpSpPr>
        <a:xfrm>
          <a:off x="0" y="0"/>
          <a:ext cx="0" cy="0"/>
          <a:chOff x="0" y="0"/>
          <a:chExt cx="0" cy="0"/>
        </a:xfrm>
      </p:grpSpPr>
      <p:sp>
        <p:nvSpPr>
          <p:cNvPr id="305" name="Google Shape;305;g43c1e323fa_7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43c1e323fa_7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0" name="Shape 310"/>
        <p:cNvGrpSpPr/>
        <p:nvPr/>
      </p:nvGrpSpPr>
      <p:grpSpPr>
        <a:xfrm>
          <a:off x="0" y="0"/>
          <a:ext cx="0" cy="0"/>
          <a:chOff x="0" y="0"/>
          <a:chExt cx="0" cy="0"/>
        </a:xfrm>
      </p:grpSpPr>
      <p:sp>
        <p:nvSpPr>
          <p:cNvPr id="311" name="Google Shape;311;g43c1e323fa_7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43c1e323fa_7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came up with these during out exploratory data analysis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6" name="Shape 316"/>
        <p:cNvGrpSpPr/>
        <p:nvPr/>
      </p:nvGrpSpPr>
      <p:grpSpPr>
        <a:xfrm>
          <a:off x="0" y="0"/>
          <a:ext cx="0" cy="0"/>
          <a:chOff x="0" y="0"/>
          <a:chExt cx="0" cy="0"/>
        </a:xfrm>
      </p:grpSpPr>
      <p:sp>
        <p:nvSpPr>
          <p:cNvPr id="317" name="Google Shape;317;g438a1fef55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438a1fef55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2" name="Shape 322"/>
        <p:cNvGrpSpPr/>
        <p:nvPr/>
      </p:nvGrpSpPr>
      <p:grpSpPr>
        <a:xfrm>
          <a:off x="0" y="0"/>
          <a:ext cx="0" cy="0"/>
          <a:chOff x="0" y="0"/>
          <a:chExt cx="0" cy="0"/>
        </a:xfrm>
      </p:grpSpPr>
      <p:sp>
        <p:nvSpPr>
          <p:cNvPr id="323" name="Google Shape;323;g43e8ed8ff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43e8ed8ff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1600"/>
              </a:spcBef>
              <a:spcAft>
                <a:spcPts val="0"/>
              </a:spcAft>
              <a:buClr>
                <a:schemeClr val="lt1"/>
              </a:buClr>
              <a:buSzPts val="1100"/>
              <a:buChar char="○"/>
              <a:defRPr>
                <a:solidFill>
                  <a:schemeClr val="lt1"/>
                </a:solidFill>
              </a:defRPr>
            </a:lvl2pPr>
            <a:lvl3pPr indent="-298450" lvl="2" marL="1371600" algn="ctr">
              <a:spcBef>
                <a:spcPts val="1600"/>
              </a:spcBef>
              <a:spcAft>
                <a:spcPts val="0"/>
              </a:spcAft>
              <a:buClr>
                <a:schemeClr val="lt1"/>
              </a:buClr>
              <a:buSzPts val="1100"/>
              <a:buChar char="■"/>
              <a:defRPr>
                <a:solidFill>
                  <a:schemeClr val="lt1"/>
                </a:solidFill>
              </a:defRPr>
            </a:lvl3pPr>
            <a:lvl4pPr indent="-298450" lvl="3" marL="1828800" algn="ctr">
              <a:spcBef>
                <a:spcPts val="1600"/>
              </a:spcBef>
              <a:spcAft>
                <a:spcPts val="0"/>
              </a:spcAft>
              <a:buClr>
                <a:schemeClr val="lt1"/>
              </a:buClr>
              <a:buSzPts val="1100"/>
              <a:buChar char="●"/>
              <a:defRPr>
                <a:solidFill>
                  <a:schemeClr val="lt1"/>
                </a:solidFill>
              </a:defRPr>
            </a:lvl4pPr>
            <a:lvl5pPr indent="-298450" lvl="4" marL="2286000" algn="ctr">
              <a:spcBef>
                <a:spcPts val="1600"/>
              </a:spcBef>
              <a:spcAft>
                <a:spcPts val="0"/>
              </a:spcAft>
              <a:buClr>
                <a:schemeClr val="lt1"/>
              </a:buClr>
              <a:buSzPts val="1100"/>
              <a:buChar char="○"/>
              <a:defRPr>
                <a:solidFill>
                  <a:schemeClr val="lt1"/>
                </a:solidFill>
              </a:defRPr>
            </a:lvl5pPr>
            <a:lvl6pPr indent="-298450" lvl="5" marL="2743200" algn="ctr">
              <a:spcBef>
                <a:spcPts val="1600"/>
              </a:spcBef>
              <a:spcAft>
                <a:spcPts val="0"/>
              </a:spcAft>
              <a:buClr>
                <a:schemeClr val="lt1"/>
              </a:buClr>
              <a:buSzPts val="1100"/>
              <a:buChar char="■"/>
              <a:defRPr>
                <a:solidFill>
                  <a:schemeClr val="lt1"/>
                </a:solidFill>
              </a:defRPr>
            </a:lvl6pPr>
            <a:lvl7pPr indent="-298450" lvl="6" marL="3200400" algn="ctr">
              <a:spcBef>
                <a:spcPts val="1600"/>
              </a:spcBef>
              <a:spcAft>
                <a:spcPts val="0"/>
              </a:spcAft>
              <a:buClr>
                <a:schemeClr val="lt1"/>
              </a:buClr>
              <a:buSzPts val="1100"/>
              <a:buChar char="●"/>
              <a:defRPr>
                <a:solidFill>
                  <a:schemeClr val="lt1"/>
                </a:solidFill>
              </a:defRPr>
            </a:lvl7pPr>
            <a:lvl8pPr indent="-298450" lvl="7" marL="3657600" algn="ctr">
              <a:spcBef>
                <a:spcPts val="1600"/>
              </a:spcBef>
              <a:spcAft>
                <a:spcPts val="0"/>
              </a:spcAft>
              <a:buClr>
                <a:schemeClr val="lt1"/>
              </a:buClr>
              <a:buSzPts val="1100"/>
              <a:buChar char="○"/>
              <a:defRPr>
                <a:solidFill>
                  <a:schemeClr val="lt1"/>
                </a:solidFill>
              </a:defRPr>
            </a:lvl8pPr>
            <a:lvl9pPr indent="-298450" lvl="8" marL="4114800" algn="ctr">
              <a:spcBef>
                <a:spcPts val="1600"/>
              </a:spcBef>
              <a:spcAft>
                <a:spcPts val="160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jpg"/><Relationship Id="rId4" Type="http://schemas.openxmlformats.org/officeDocument/2006/relationships/image" Target="../media/image4.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jpg"/><Relationship Id="rId4" Type="http://schemas.openxmlformats.org/officeDocument/2006/relationships/image" Target="../media/image16.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5.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3.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1.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6.jpg"/><Relationship Id="rId4" Type="http://schemas.openxmlformats.org/officeDocument/2006/relationships/image" Target="../media/image13.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8.jpg"/><Relationship Id="rId4" Type="http://schemas.openxmlformats.org/officeDocument/2006/relationships/image" Target="../media/image7.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9.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0.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www.kaggle.com/heesoo37/120-years-of-olympic-history-athletes-and-results"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5.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Analysis of Home Advantage Bias in the Summer Olympics</a:t>
            </a:r>
            <a:endParaRPr/>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Group 2</a:t>
            </a:r>
            <a:endParaRPr/>
          </a:p>
          <a:p>
            <a:pPr indent="0" lvl="0" marL="0" rtl="0" algn="l">
              <a:spcBef>
                <a:spcPts val="0"/>
              </a:spcBef>
              <a:spcAft>
                <a:spcPts val="0"/>
              </a:spcAft>
              <a:buNone/>
            </a:pPr>
            <a:r>
              <a:rPr lang="en"/>
              <a:t>Aluya Omofuma, Elie Tetteh-Wayoe, Jessica Fogerty, Mihir Gadgil and Pierre Bamba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2" name="Shape 332"/>
        <p:cNvGrpSpPr/>
        <p:nvPr/>
      </p:nvGrpSpPr>
      <p:grpSpPr>
        <a:xfrm>
          <a:off x="0" y="0"/>
          <a:ext cx="0" cy="0"/>
          <a:chOff x="0" y="0"/>
          <a:chExt cx="0" cy="0"/>
        </a:xfrm>
      </p:grpSpPr>
      <p:sp>
        <p:nvSpPr>
          <p:cNvPr id="333" name="Google Shape;333;p22"/>
          <p:cNvSpPr txBox="1"/>
          <p:nvPr>
            <p:ph type="title"/>
          </p:nvPr>
        </p:nvSpPr>
        <p:spPr>
          <a:xfrm>
            <a:off x="1615750" y="105250"/>
            <a:ext cx="7030500" cy="71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Five Summary Statistics</a:t>
            </a:r>
            <a:endParaRPr>
              <a:latin typeface="Times New Roman"/>
              <a:ea typeface="Times New Roman"/>
              <a:cs typeface="Times New Roman"/>
              <a:sym typeface="Times New Roman"/>
            </a:endParaRPr>
          </a:p>
        </p:txBody>
      </p:sp>
      <p:pic>
        <p:nvPicPr>
          <p:cNvPr id="334" name="Google Shape;334;p22"/>
          <p:cNvPicPr preferRelativeResize="0"/>
          <p:nvPr/>
        </p:nvPicPr>
        <p:blipFill>
          <a:blip r:embed="rId3">
            <a:alphaModFix/>
          </a:blip>
          <a:stretch>
            <a:fillRect/>
          </a:stretch>
        </p:blipFill>
        <p:spPr>
          <a:xfrm>
            <a:off x="1695600" y="676850"/>
            <a:ext cx="6277174" cy="42851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8" name="Shape 338"/>
        <p:cNvGrpSpPr/>
        <p:nvPr/>
      </p:nvGrpSpPr>
      <p:grpSpPr>
        <a:xfrm>
          <a:off x="0" y="0"/>
          <a:ext cx="0" cy="0"/>
          <a:chOff x="0" y="0"/>
          <a:chExt cx="0" cy="0"/>
        </a:xfrm>
      </p:grpSpPr>
      <p:sp>
        <p:nvSpPr>
          <p:cNvPr id="339" name="Google Shape;339;p23"/>
          <p:cNvSpPr txBox="1"/>
          <p:nvPr>
            <p:ph type="title"/>
          </p:nvPr>
        </p:nvSpPr>
        <p:spPr>
          <a:xfrm>
            <a:off x="1782600" y="632000"/>
            <a:ext cx="7030500" cy="58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Exploratory Data Analysis:</a:t>
            </a:r>
            <a:endParaRPr>
              <a:latin typeface="Times New Roman"/>
              <a:ea typeface="Times New Roman"/>
              <a:cs typeface="Times New Roman"/>
              <a:sym typeface="Times New Roman"/>
            </a:endParaRPr>
          </a:p>
        </p:txBody>
      </p:sp>
      <p:pic>
        <p:nvPicPr>
          <p:cNvPr id="340" name="Google Shape;340;p23"/>
          <p:cNvPicPr preferRelativeResize="0"/>
          <p:nvPr/>
        </p:nvPicPr>
        <p:blipFill>
          <a:blip r:embed="rId3">
            <a:alphaModFix/>
          </a:blip>
          <a:stretch>
            <a:fillRect/>
          </a:stretch>
        </p:blipFill>
        <p:spPr>
          <a:xfrm>
            <a:off x="1893500" y="1300500"/>
            <a:ext cx="4522594" cy="36180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4" name="Shape 344"/>
        <p:cNvGrpSpPr/>
        <p:nvPr/>
      </p:nvGrpSpPr>
      <p:grpSpPr>
        <a:xfrm>
          <a:off x="0" y="0"/>
          <a:ext cx="0" cy="0"/>
          <a:chOff x="0" y="0"/>
          <a:chExt cx="0" cy="0"/>
        </a:xfrm>
      </p:grpSpPr>
      <p:sp>
        <p:nvSpPr>
          <p:cNvPr id="345" name="Google Shape;345;p24"/>
          <p:cNvSpPr txBox="1"/>
          <p:nvPr>
            <p:ph type="title"/>
          </p:nvPr>
        </p:nvSpPr>
        <p:spPr>
          <a:xfrm>
            <a:off x="1332825" y="185050"/>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Paired T-Test</a:t>
            </a:r>
            <a:endParaRPr>
              <a:latin typeface="Times New Roman"/>
              <a:ea typeface="Times New Roman"/>
              <a:cs typeface="Times New Roman"/>
              <a:sym typeface="Times New Roman"/>
            </a:endParaRPr>
          </a:p>
        </p:txBody>
      </p:sp>
      <p:pic>
        <p:nvPicPr>
          <p:cNvPr id="346" name="Google Shape;346;p24"/>
          <p:cNvPicPr preferRelativeResize="0"/>
          <p:nvPr/>
        </p:nvPicPr>
        <p:blipFill>
          <a:blip r:embed="rId3">
            <a:alphaModFix/>
          </a:blip>
          <a:stretch>
            <a:fillRect/>
          </a:stretch>
        </p:blipFill>
        <p:spPr>
          <a:xfrm>
            <a:off x="529600" y="3548925"/>
            <a:ext cx="1731125" cy="952900"/>
          </a:xfrm>
          <a:prstGeom prst="rect">
            <a:avLst/>
          </a:prstGeom>
          <a:noFill/>
          <a:ln>
            <a:noFill/>
          </a:ln>
        </p:spPr>
      </p:pic>
      <p:sp>
        <p:nvSpPr>
          <p:cNvPr id="347" name="Google Shape;347;p24"/>
          <p:cNvSpPr txBox="1"/>
          <p:nvPr/>
        </p:nvSpPr>
        <p:spPr>
          <a:xfrm>
            <a:off x="529600" y="3061425"/>
            <a:ext cx="4178700" cy="48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Hypothesis:</a:t>
            </a:r>
            <a:endParaRPr/>
          </a:p>
        </p:txBody>
      </p:sp>
      <p:sp>
        <p:nvSpPr>
          <p:cNvPr id="348" name="Google Shape;348;p24"/>
          <p:cNvSpPr txBox="1"/>
          <p:nvPr/>
        </p:nvSpPr>
        <p:spPr>
          <a:xfrm>
            <a:off x="2611700" y="3028275"/>
            <a:ext cx="2575200" cy="208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900"/>
              </a:spcBef>
              <a:spcAft>
                <a:spcPts val="900"/>
              </a:spcAft>
              <a:buNone/>
            </a:pPr>
            <a:r>
              <a:rPr lang="en">
                <a:latin typeface="Times New Roman"/>
                <a:ea typeface="Times New Roman"/>
                <a:cs typeface="Times New Roman"/>
                <a:sym typeface="Times New Roman"/>
              </a:rPr>
              <a:t>The p-value (4.987 </a:t>
            </a:r>
            <a:r>
              <a:rPr lang="en" sz="1300">
                <a:solidFill>
                  <a:schemeClr val="dk2"/>
                </a:solidFill>
                <a:latin typeface="Times New Roman"/>
                <a:ea typeface="Times New Roman"/>
                <a:cs typeface="Times New Roman"/>
                <a:sym typeface="Times New Roman"/>
              </a:rPr>
              <a:t>×</a:t>
            </a:r>
            <a:r>
              <a:rPr lang="en">
                <a:latin typeface="Times New Roman"/>
                <a:ea typeface="Times New Roman"/>
                <a:cs typeface="Times New Roman"/>
                <a:sym typeface="Times New Roman"/>
              </a:rPr>
              <a:t> 10</a:t>
            </a:r>
            <a:r>
              <a:rPr baseline="30000" lang="en">
                <a:latin typeface="Times New Roman"/>
                <a:ea typeface="Times New Roman"/>
                <a:cs typeface="Times New Roman"/>
                <a:sym typeface="Times New Roman"/>
              </a:rPr>
              <a:t>-5</a:t>
            </a:r>
            <a:r>
              <a:rPr lang="en">
                <a:latin typeface="Times New Roman"/>
                <a:ea typeface="Times New Roman"/>
                <a:cs typeface="Times New Roman"/>
                <a:sym typeface="Times New Roman"/>
              </a:rPr>
              <a:t>)</a:t>
            </a:r>
            <a:r>
              <a:rPr lang="en">
                <a:latin typeface="Times New Roman"/>
                <a:ea typeface="Times New Roman"/>
                <a:cs typeface="Times New Roman"/>
                <a:sym typeface="Times New Roman"/>
              </a:rPr>
              <a:t>  is smaller than the significance level (0.05)</a:t>
            </a:r>
            <a:endParaRPr>
              <a:latin typeface="Times New Roman"/>
              <a:ea typeface="Times New Roman"/>
              <a:cs typeface="Times New Roman"/>
              <a:sym typeface="Times New Roman"/>
            </a:endParaRPr>
          </a:p>
        </p:txBody>
      </p:sp>
      <p:pic>
        <p:nvPicPr>
          <p:cNvPr id="349" name="Google Shape;349;p24"/>
          <p:cNvPicPr preferRelativeResize="0"/>
          <p:nvPr/>
        </p:nvPicPr>
        <p:blipFill>
          <a:blip r:embed="rId4">
            <a:alphaModFix/>
          </a:blip>
          <a:stretch>
            <a:fillRect/>
          </a:stretch>
        </p:blipFill>
        <p:spPr>
          <a:xfrm>
            <a:off x="447525" y="793150"/>
            <a:ext cx="8294425" cy="21812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3" name="Shape 353"/>
        <p:cNvGrpSpPr/>
        <p:nvPr/>
      </p:nvGrpSpPr>
      <p:grpSpPr>
        <a:xfrm>
          <a:off x="0" y="0"/>
          <a:ext cx="0" cy="0"/>
          <a:chOff x="0" y="0"/>
          <a:chExt cx="0" cy="0"/>
        </a:xfrm>
      </p:grpSpPr>
      <p:sp>
        <p:nvSpPr>
          <p:cNvPr id="354" name="Google Shape;354;p25"/>
          <p:cNvSpPr txBox="1"/>
          <p:nvPr>
            <p:ph type="title"/>
          </p:nvPr>
        </p:nvSpPr>
        <p:spPr>
          <a:xfrm>
            <a:off x="1303800" y="598575"/>
            <a:ext cx="7030500" cy="81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T-test result interpretation</a:t>
            </a:r>
            <a:endParaRPr>
              <a:latin typeface="Times New Roman"/>
              <a:ea typeface="Times New Roman"/>
              <a:cs typeface="Times New Roman"/>
              <a:sym typeface="Times New Roman"/>
            </a:endParaRPr>
          </a:p>
        </p:txBody>
      </p:sp>
      <p:sp>
        <p:nvSpPr>
          <p:cNvPr id="355" name="Google Shape;355;p25"/>
          <p:cNvSpPr txBox="1"/>
          <p:nvPr>
            <p:ph idx="1" type="body"/>
          </p:nvPr>
        </p:nvSpPr>
        <p:spPr>
          <a:xfrm>
            <a:off x="465100" y="1641550"/>
            <a:ext cx="7869000" cy="3255600"/>
          </a:xfrm>
          <a:prstGeom prst="rect">
            <a:avLst/>
          </a:prstGeom>
        </p:spPr>
        <p:txBody>
          <a:bodyPr anchorCtr="0" anchor="t" bIns="91425" lIns="91425" spcFirstLastPara="1" rIns="91425" wrap="square" tIns="91425">
            <a:noAutofit/>
          </a:bodyPr>
          <a:lstStyle/>
          <a:p>
            <a:pPr indent="0" lvl="0" marL="0" rtl="0" algn="l">
              <a:lnSpc>
                <a:spcPct val="165562"/>
              </a:lnSpc>
              <a:spcBef>
                <a:spcPts val="0"/>
              </a:spcBef>
              <a:spcAft>
                <a:spcPts val="0"/>
              </a:spcAft>
              <a:buNone/>
            </a:pPr>
            <a:r>
              <a:t/>
            </a:r>
            <a:endParaRPr sz="1000">
              <a:solidFill>
                <a:srgbClr val="333333"/>
              </a:solidFill>
              <a:highlight>
                <a:srgbClr val="FFFFFF"/>
              </a:highlight>
              <a:latin typeface="Verdana"/>
              <a:ea typeface="Verdana"/>
              <a:cs typeface="Verdana"/>
              <a:sym typeface="Verdana"/>
            </a:endParaRPr>
          </a:p>
          <a:p>
            <a:pPr indent="-317500" lvl="0" marL="457200" rtl="0" algn="l">
              <a:lnSpc>
                <a:spcPct val="165562"/>
              </a:lnSpc>
              <a:spcBef>
                <a:spcPts val="0"/>
              </a:spcBef>
              <a:spcAft>
                <a:spcPts val="0"/>
              </a:spcAft>
              <a:buClr>
                <a:srgbClr val="333333"/>
              </a:buClr>
              <a:buSzPts val="1400"/>
              <a:buFont typeface="Times New Roman"/>
              <a:buChar char="●"/>
            </a:pPr>
            <a:r>
              <a:rPr lang="en" sz="1400">
                <a:solidFill>
                  <a:srgbClr val="333333"/>
                </a:solidFill>
                <a:highlight>
                  <a:srgbClr val="FFFFFF"/>
                </a:highlight>
                <a:latin typeface="Times New Roman"/>
                <a:ea typeface="Times New Roman"/>
                <a:cs typeface="Times New Roman"/>
                <a:sym typeface="Times New Roman"/>
              </a:rPr>
              <a:t>μ</a:t>
            </a:r>
            <a:r>
              <a:rPr baseline="-25000" lang="en" sz="1400">
                <a:solidFill>
                  <a:srgbClr val="333333"/>
                </a:solidFill>
                <a:highlight>
                  <a:srgbClr val="FFFFFF"/>
                </a:highlight>
                <a:latin typeface="Times New Roman"/>
                <a:ea typeface="Times New Roman"/>
                <a:cs typeface="Times New Roman"/>
                <a:sym typeface="Times New Roman"/>
              </a:rPr>
              <a:t>D</a:t>
            </a:r>
            <a:r>
              <a:rPr lang="en" sz="1400">
                <a:solidFill>
                  <a:srgbClr val="333333"/>
                </a:solidFill>
                <a:highlight>
                  <a:srgbClr val="FFFFFF"/>
                </a:highlight>
                <a:latin typeface="Times New Roman"/>
                <a:ea typeface="Times New Roman"/>
                <a:cs typeface="Times New Roman"/>
                <a:sym typeface="Times New Roman"/>
              </a:rPr>
              <a:t> is the difference between the average proportion of medals won as a host country and as a non host country</a:t>
            </a:r>
            <a:endParaRPr sz="1400">
              <a:solidFill>
                <a:srgbClr val="333333"/>
              </a:solidFill>
              <a:highlight>
                <a:srgbClr val="FFFFFF"/>
              </a:highlight>
              <a:latin typeface="Times New Roman"/>
              <a:ea typeface="Times New Roman"/>
              <a:cs typeface="Times New Roman"/>
              <a:sym typeface="Times New Roman"/>
            </a:endParaRPr>
          </a:p>
          <a:p>
            <a:pPr indent="-317500" lvl="0" marL="457200" rtl="0" algn="l">
              <a:lnSpc>
                <a:spcPct val="165562"/>
              </a:lnSpc>
              <a:spcBef>
                <a:spcPts val="0"/>
              </a:spcBef>
              <a:spcAft>
                <a:spcPts val="0"/>
              </a:spcAft>
              <a:buClr>
                <a:srgbClr val="333333"/>
              </a:buClr>
              <a:buSzPts val="1400"/>
              <a:buFont typeface="Times New Roman"/>
              <a:buChar char="●"/>
            </a:pPr>
            <a:r>
              <a:rPr lang="en" sz="1400">
                <a:solidFill>
                  <a:srgbClr val="333333"/>
                </a:solidFill>
                <a:highlight>
                  <a:srgbClr val="FFFFFF"/>
                </a:highlight>
                <a:latin typeface="Times New Roman"/>
                <a:ea typeface="Times New Roman"/>
                <a:cs typeface="Times New Roman"/>
                <a:sym typeface="Times New Roman"/>
              </a:rPr>
              <a:t>We Conducted a right tailed t-test to check whether a host country gets any advantage or not. Significance level α=0.05</a:t>
            </a:r>
            <a:endParaRPr sz="1400">
              <a:solidFill>
                <a:srgbClr val="333333"/>
              </a:solidFill>
              <a:highlight>
                <a:srgbClr val="FFFFFF"/>
              </a:highlight>
              <a:latin typeface="Times New Roman"/>
              <a:ea typeface="Times New Roman"/>
              <a:cs typeface="Times New Roman"/>
              <a:sym typeface="Times New Roman"/>
            </a:endParaRPr>
          </a:p>
          <a:p>
            <a:pPr indent="-317500" lvl="0" marL="457200" rtl="0" algn="l">
              <a:lnSpc>
                <a:spcPct val="165562"/>
              </a:lnSpc>
              <a:spcBef>
                <a:spcPts val="0"/>
              </a:spcBef>
              <a:spcAft>
                <a:spcPts val="0"/>
              </a:spcAft>
              <a:buClr>
                <a:srgbClr val="333333"/>
              </a:buClr>
              <a:buSzPts val="1400"/>
              <a:buFont typeface="Times New Roman"/>
              <a:buChar char="●"/>
            </a:pPr>
            <a:r>
              <a:rPr lang="en" sz="1400">
                <a:solidFill>
                  <a:srgbClr val="333333"/>
                </a:solidFill>
                <a:highlight>
                  <a:srgbClr val="FFFFFF"/>
                </a:highlight>
                <a:latin typeface="Times New Roman"/>
                <a:ea typeface="Times New Roman"/>
                <a:cs typeface="Times New Roman"/>
                <a:sym typeface="Times New Roman"/>
              </a:rPr>
              <a:t>Since the p-value (</a:t>
            </a:r>
            <a:r>
              <a:rPr lang="en" sz="1400">
                <a:solidFill>
                  <a:srgbClr val="000000"/>
                </a:solidFill>
                <a:latin typeface="Times New Roman"/>
                <a:ea typeface="Times New Roman"/>
                <a:cs typeface="Times New Roman"/>
                <a:sym typeface="Times New Roman"/>
              </a:rPr>
              <a:t>4.987 </a:t>
            </a:r>
            <a:r>
              <a:rPr lang="en">
                <a:latin typeface="Times New Roman"/>
                <a:ea typeface="Times New Roman"/>
                <a:cs typeface="Times New Roman"/>
                <a:sym typeface="Times New Roman"/>
              </a:rPr>
              <a:t>×</a:t>
            </a:r>
            <a:r>
              <a:rPr lang="en" sz="1400">
                <a:solidFill>
                  <a:srgbClr val="000000"/>
                </a:solidFill>
                <a:latin typeface="Times New Roman"/>
                <a:ea typeface="Times New Roman"/>
                <a:cs typeface="Times New Roman"/>
                <a:sym typeface="Times New Roman"/>
              </a:rPr>
              <a:t> 10</a:t>
            </a:r>
            <a:r>
              <a:rPr baseline="30000" lang="en" sz="1400">
                <a:solidFill>
                  <a:srgbClr val="000000"/>
                </a:solidFill>
                <a:latin typeface="Times New Roman"/>
                <a:ea typeface="Times New Roman"/>
                <a:cs typeface="Times New Roman"/>
                <a:sym typeface="Times New Roman"/>
              </a:rPr>
              <a:t>-5</a:t>
            </a:r>
            <a:r>
              <a:rPr lang="en" sz="1400">
                <a:solidFill>
                  <a:srgbClr val="333333"/>
                </a:solidFill>
                <a:highlight>
                  <a:srgbClr val="FFFFFF"/>
                </a:highlight>
                <a:latin typeface="Times New Roman"/>
                <a:ea typeface="Times New Roman"/>
                <a:cs typeface="Times New Roman"/>
                <a:sym typeface="Times New Roman"/>
              </a:rPr>
              <a:t>) is less than the significance level, we rejected the null hypothesis. This is evidence for our alternative hypothesis, that there is home advantage in Olympics</a:t>
            </a:r>
            <a:endParaRPr sz="1400">
              <a:solidFill>
                <a:srgbClr val="333333"/>
              </a:solidFill>
              <a:highlight>
                <a:srgbClr val="FFFFFF"/>
              </a:highlight>
              <a:latin typeface="Times New Roman"/>
              <a:ea typeface="Times New Roman"/>
              <a:cs typeface="Times New Roman"/>
              <a:sym typeface="Times New Roman"/>
            </a:endParaRPr>
          </a:p>
          <a:p>
            <a:pPr indent="0" lvl="0" marL="0" rtl="0" algn="l">
              <a:lnSpc>
                <a:spcPct val="165562"/>
              </a:lnSpc>
              <a:spcBef>
                <a:spcPts val="0"/>
              </a:spcBef>
              <a:spcAft>
                <a:spcPts val="0"/>
              </a:spcAft>
              <a:buNone/>
            </a:pPr>
            <a:r>
              <a:t/>
            </a:r>
            <a:endParaRPr sz="1000">
              <a:solidFill>
                <a:srgbClr val="333333"/>
              </a:solidFill>
              <a:highlight>
                <a:srgbClr val="FFFFFF"/>
              </a:highlight>
              <a:latin typeface="Verdana"/>
              <a:ea typeface="Verdana"/>
              <a:cs typeface="Verdana"/>
              <a:sym typeface="Verdana"/>
            </a:endParaRPr>
          </a:p>
          <a:p>
            <a:pPr indent="0" lvl="0" marL="0" rtl="0" algn="l">
              <a:lnSpc>
                <a:spcPct val="165562"/>
              </a:lnSpc>
              <a:spcBef>
                <a:spcPts val="0"/>
              </a:spcBef>
              <a:spcAft>
                <a:spcPts val="0"/>
              </a:spcAft>
              <a:buNone/>
            </a:pPr>
            <a:r>
              <a:t/>
            </a:r>
            <a:endParaRPr sz="1000">
              <a:solidFill>
                <a:srgbClr val="333333"/>
              </a:solidFill>
              <a:highlight>
                <a:srgbClr val="FFFFFF"/>
              </a:highlight>
              <a:latin typeface="Verdana"/>
              <a:ea typeface="Verdana"/>
              <a:cs typeface="Verdana"/>
              <a:sym typeface="Verdana"/>
            </a:endParaRPr>
          </a:p>
          <a:p>
            <a:pPr indent="0" lvl="0" marL="0" rtl="0" algn="l">
              <a:spcBef>
                <a:spcPts val="0"/>
              </a:spcBef>
              <a:spcAft>
                <a:spcPts val="0"/>
              </a:spcAft>
              <a:buNone/>
            </a:pPr>
            <a:r>
              <a:t/>
            </a:r>
            <a:endParaRPr sz="1000">
              <a:solidFill>
                <a:srgbClr val="333333"/>
              </a:solidFill>
              <a:highlight>
                <a:srgbClr val="FFFFFF"/>
              </a:highlight>
              <a:latin typeface="Verdana"/>
              <a:ea typeface="Verdana"/>
              <a:cs typeface="Verdana"/>
              <a:sym typeface="Verdana"/>
            </a:endParaRPr>
          </a:p>
          <a:p>
            <a:pPr indent="0" lvl="0" marL="0" rtl="0" algn="l">
              <a:lnSpc>
                <a:spcPct val="165562"/>
              </a:lnSpc>
              <a:spcBef>
                <a:spcPts val="0"/>
              </a:spcBef>
              <a:spcAft>
                <a:spcPts val="0"/>
              </a:spcAft>
              <a:buNone/>
            </a:pPr>
            <a:r>
              <a:t/>
            </a:r>
            <a:endParaRPr sz="1000">
              <a:solidFill>
                <a:srgbClr val="333333"/>
              </a:solidFill>
              <a:highlight>
                <a:srgbClr val="FFFFFF"/>
              </a:highlight>
              <a:latin typeface="Verdana"/>
              <a:ea typeface="Verdana"/>
              <a:cs typeface="Verdana"/>
              <a:sym typeface="Verdana"/>
            </a:endParaRPr>
          </a:p>
          <a:p>
            <a:pPr indent="0" lvl="0" marL="0" rtl="0" algn="l">
              <a:spcBef>
                <a:spcPts val="0"/>
              </a:spcBef>
              <a:spcAft>
                <a:spcPts val="0"/>
              </a:spcAft>
              <a:buNone/>
            </a:pPr>
            <a:r>
              <a:t/>
            </a:r>
            <a:endParaRPr sz="1000">
              <a:solidFill>
                <a:srgbClr val="333333"/>
              </a:solidFill>
              <a:highlight>
                <a:srgbClr val="FFFFFF"/>
              </a:highlight>
              <a:latin typeface="Verdana"/>
              <a:ea typeface="Verdana"/>
              <a:cs typeface="Verdana"/>
              <a:sym typeface="Verdana"/>
            </a:endParaRPr>
          </a:p>
          <a:p>
            <a:pPr indent="0" lvl="0" marL="0" rtl="0" algn="l">
              <a:spcBef>
                <a:spcPts val="0"/>
              </a:spcBef>
              <a:spcAft>
                <a:spcPts val="16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9" name="Shape 359"/>
        <p:cNvGrpSpPr/>
        <p:nvPr/>
      </p:nvGrpSpPr>
      <p:grpSpPr>
        <a:xfrm>
          <a:off x="0" y="0"/>
          <a:ext cx="0" cy="0"/>
          <a:chOff x="0" y="0"/>
          <a:chExt cx="0" cy="0"/>
        </a:xfrm>
      </p:grpSpPr>
      <p:sp>
        <p:nvSpPr>
          <p:cNvPr id="360" name="Google Shape;360;p26"/>
          <p:cNvSpPr txBox="1"/>
          <p:nvPr>
            <p:ph type="title"/>
          </p:nvPr>
        </p:nvSpPr>
        <p:spPr>
          <a:xfrm>
            <a:off x="1303800" y="393950"/>
            <a:ext cx="7030500" cy="99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Evolution of Number of Events and Participants</a:t>
            </a:r>
            <a:endParaRPr>
              <a:latin typeface="Times New Roman"/>
              <a:ea typeface="Times New Roman"/>
              <a:cs typeface="Times New Roman"/>
              <a:sym typeface="Times New Roman"/>
            </a:endParaRPr>
          </a:p>
        </p:txBody>
      </p:sp>
      <p:sp>
        <p:nvSpPr>
          <p:cNvPr id="361" name="Google Shape;361;p26"/>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362" name="Google Shape;362;p26"/>
          <p:cNvPicPr preferRelativeResize="0"/>
          <p:nvPr/>
        </p:nvPicPr>
        <p:blipFill>
          <a:blip r:embed="rId3">
            <a:alphaModFix/>
          </a:blip>
          <a:stretch>
            <a:fillRect/>
          </a:stretch>
        </p:blipFill>
        <p:spPr>
          <a:xfrm>
            <a:off x="54625" y="1592500"/>
            <a:ext cx="4300756" cy="2939150"/>
          </a:xfrm>
          <a:prstGeom prst="rect">
            <a:avLst/>
          </a:prstGeom>
          <a:noFill/>
          <a:ln>
            <a:noFill/>
          </a:ln>
        </p:spPr>
      </p:pic>
      <p:pic>
        <p:nvPicPr>
          <p:cNvPr id="363" name="Google Shape;363;p26"/>
          <p:cNvPicPr preferRelativeResize="0"/>
          <p:nvPr/>
        </p:nvPicPr>
        <p:blipFill>
          <a:blip r:embed="rId4">
            <a:alphaModFix/>
          </a:blip>
          <a:stretch>
            <a:fillRect/>
          </a:stretch>
        </p:blipFill>
        <p:spPr>
          <a:xfrm>
            <a:off x="4355375" y="1592500"/>
            <a:ext cx="4400899" cy="302562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7" name="Shape 367"/>
        <p:cNvGrpSpPr/>
        <p:nvPr/>
      </p:nvGrpSpPr>
      <p:grpSpPr>
        <a:xfrm>
          <a:off x="0" y="0"/>
          <a:ext cx="0" cy="0"/>
          <a:chOff x="0" y="0"/>
          <a:chExt cx="0" cy="0"/>
        </a:xfrm>
      </p:grpSpPr>
      <p:pic>
        <p:nvPicPr>
          <p:cNvPr id="368" name="Google Shape;368;p27"/>
          <p:cNvPicPr preferRelativeResize="0"/>
          <p:nvPr/>
        </p:nvPicPr>
        <p:blipFill rotWithShape="1">
          <a:blip r:embed="rId3">
            <a:alphaModFix/>
          </a:blip>
          <a:srcRect b="0" l="0" r="0" t="4770"/>
          <a:stretch/>
        </p:blipFill>
        <p:spPr>
          <a:xfrm>
            <a:off x="1410075" y="448126"/>
            <a:ext cx="6613501" cy="4471125"/>
          </a:xfrm>
          <a:prstGeom prst="rect">
            <a:avLst/>
          </a:prstGeom>
          <a:noFill/>
          <a:ln>
            <a:noFill/>
          </a:ln>
        </p:spPr>
      </p:pic>
      <p:sp>
        <p:nvSpPr>
          <p:cNvPr id="369" name="Google Shape;369;p27"/>
          <p:cNvSpPr/>
          <p:nvPr/>
        </p:nvSpPr>
        <p:spPr>
          <a:xfrm>
            <a:off x="1842675" y="152325"/>
            <a:ext cx="4780800" cy="3264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27"/>
          <p:cNvSpPr txBox="1"/>
          <p:nvPr/>
        </p:nvSpPr>
        <p:spPr>
          <a:xfrm>
            <a:off x="2061650" y="0"/>
            <a:ext cx="5905200" cy="55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800">
                <a:latin typeface="Times New Roman"/>
                <a:ea typeface="Times New Roman"/>
                <a:cs typeface="Times New Roman"/>
                <a:sym typeface="Times New Roman"/>
              </a:rPr>
              <a:t>Men vs. Women Participation</a:t>
            </a:r>
            <a:endParaRPr b="1" sz="2800">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4" name="Shape 374"/>
        <p:cNvGrpSpPr/>
        <p:nvPr/>
      </p:nvGrpSpPr>
      <p:grpSpPr>
        <a:xfrm>
          <a:off x="0" y="0"/>
          <a:ext cx="0" cy="0"/>
          <a:chOff x="0" y="0"/>
          <a:chExt cx="0" cy="0"/>
        </a:xfrm>
      </p:grpSpPr>
      <p:pic>
        <p:nvPicPr>
          <p:cNvPr id="375" name="Google Shape;375;p28"/>
          <p:cNvPicPr preferRelativeResize="0"/>
          <p:nvPr/>
        </p:nvPicPr>
        <p:blipFill>
          <a:blip r:embed="rId3">
            <a:alphaModFix/>
          </a:blip>
          <a:stretch>
            <a:fillRect/>
          </a:stretch>
        </p:blipFill>
        <p:spPr>
          <a:xfrm>
            <a:off x="2531874" y="464425"/>
            <a:ext cx="6217050" cy="4214650"/>
          </a:xfrm>
          <a:prstGeom prst="rect">
            <a:avLst/>
          </a:prstGeom>
          <a:noFill/>
          <a:ln>
            <a:noFill/>
          </a:ln>
        </p:spPr>
      </p:pic>
      <p:sp>
        <p:nvSpPr>
          <p:cNvPr id="376" name="Google Shape;376;p28"/>
          <p:cNvSpPr txBox="1"/>
          <p:nvPr/>
        </p:nvSpPr>
        <p:spPr>
          <a:xfrm>
            <a:off x="522325" y="1893450"/>
            <a:ext cx="1835400" cy="191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2016: Women participation was at 45%</a:t>
            </a:r>
            <a:endParaRPr>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0" name="Shape 380"/>
        <p:cNvGrpSpPr/>
        <p:nvPr/>
      </p:nvGrpSpPr>
      <p:grpSpPr>
        <a:xfrm>
          <a:off x="0" y="0"/>
          <a:ext cx="0" cy="0"/>
          <a:chOff x="0" y="0"/>
          <a:chExt cx="0" cy="0"/>
        </a:xfrm>
      </p:grpSpPr>
      <p:sp>
        <p:nvSpPr>
          <p:cNvPr id="381" name="Google Shape;381;p29"/>
          <p:cNvSpPr txBox="1"/>
          <p:nvPr>
            <p:ph type="title"/>
          </p:nvPr>
        </p:nvSpPr>
        <p:spPr>
          <a:xfrm>
            <a:off x="1652000" y="185050"/>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Linear Model for Women’s Participation </a:t>
            </a:r>
            <a:endParaRPr>
              <a:latin typeface="Times New Roman"/>
              <a:ea typeface="Times New Roman"/>
              <a:cs typeface="Times New Roman"/>
              <a:sym typeface="Times New Roman"/>
            </a:endParaRPr>
          </a:p>
        </p:txBody>
      </p:sp>
      <p:sp>
        <p:nvSpPr>
          <p:cNvPr id="382" name="Google Shape;382;p29"/>
          <p:cNvSpPr txBox="1"/>
          <p:nvPr>
            <p:ph idx="1" type="body"/>
          </p:nvPr>
        </p:nvSpPr>
        <p:spPr>
          <a:xfrm>
            <a:off x="1441650" y="698725"/>
            <a:ext cx="7030500" cy="650700"/>
          </a:xfrm>
          <a:prstGeom prst="rect">
            <a:avLst/>
          </a:prstGeom>
        </p:spPr>
        <p:txBody>
          <a:bodyPr anchorCtr="0" anchor="t" bIns="91425" lIns="91425" spcFirstLastPara="1" rIns="91425" wrap="square" tIns="91425">
            <a:noAutofit/>
          </a:bodyPr>
          <a:lstStyle/>
          <a:p>
            <a:pPr indent="0" lvl="0" marL="0" rtl="0" algn="l">
              <a:spcBef>
                <a:spcPts val="900"/>
              </a:spcBef>
              <a:spcAft>
                <a:spcPts val="900"/>
              </a:spcAft>
              <a:buNone/>
            </a:pPr>
            <a:r>
              <a:rPr lang="en">
                <a:latin typeface="Times New Roman"/>
                <a:ea typeface="Times New Roman"/>
                <a:cs typeface="Times New Roman"/>
                <a:sym typeface="Times New Roman"/>
              </a:rPr>
              <a:t>The linear model is: Proportion = Intercept + Slope × Year</a:t>
            </a:r>
            <a:endParaRPr>
              <a:latin typeface="Times New Roman"/>
              <a:ea typeface="Times New Roman"/>
              <a:cs typeface="Times New Roman"/>
              <a:sym typeface="Times New Roman"/>
            </a:endParaRPr>
          </a:p>
        </p:txBody>
      </p:sp>
      <p:pic>
        <p:nvPicPr>
          <p:cNvPr id="383" name="Google Shape;383;p29"/>
          <p:cNvPicPr preferRelativeResize="0"/>
          <p:nvPr/>
        </p:nvPicPr>
        <p:blipFill>
          <a:blip r:embed="rId3">
            <a:alphaModFix/>
          </a:blip>
          <a:stretch>
            <a:fillRect/>
          </a:stretch>
        </p:blipFill>
        <p:spPr>
          <a:xfrm>
            <a:off x="1523525" y="1349425"/>
            <a:ext cx="4883554" cy="3489274"/>
          </a:xfrm>
          <a:prstGeom prst="rect">
            <a:avLst/>
          </a:prstGeom>
          <a:noFill/>
          <a:ln>
            <a:noFill/>
          </a:ln>
        </p:spPr>
      </p:pic>
      <p:sp>
        <p:nvSpPr>
          <p:cNvPr id="384" name="Google Shape;384;p29"/>
          <p:cNvSpPr txBox="1"/>
          <p:nvPr/>
        </p:nvSpPr>
        <p:spPr>
          <a:xfrm>
            <a:off x="6467825" y="1986500"/>
            <a:ext cx="2160600" cy="147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Slope: 0.304</a:t>
            </a:r>
            <a:endParaRPr>
              <a:latin typeface="Times New Roman"/>
              <a:ea typeface="Times New Roman"/>
              <a:cs typeface="Times New Roman"/>
              <a:sym typeface="Times New Roman"/>
            </a:endParaRPr>
          </a:p>
          <a:p>
            <a:pPr indent="0" lvl="0" marL="0" rtl="0" algn="l">
              <a:spcBef>
                <a:spcPts val="0"/>
              </a:spcBef>
              <a:spcAft>
                <a:spcPts val="0"/>
              </a:spcAft>
              <a:buNone/>
            </a:pPr>
            <a:r>
              <a:rPr lang="en">
                <a:latin typeface="Times New Roman"/>
                <a:ea typeface="Times New Roman"/>
                <a:cs typeface="Times New Roman"/>
                <a:sym typeface="Times New Roman"/>
              </a:rPr>
              <a:t>Intercept: (1896, 0)</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a:p>
            <a:pPr indent="0" lvl="0" marL="0" rtl="0" algn="l">
              <a:spcBef>
                <a:spcPts val="0"/>
              </a:spcBef>
              <a:spcAft>
                <a:spcPts val="0"/>
              </a:spcAft>
              <a:buNone/>
            </a:pPr>
            <a:r>
              <a:rPr lang="en">
                <a:latin typeface="Times New Roman"/>
                <a:ea typeface="Times New Roman"/>
                <a:cs typeface="Times New Roman"/>
                <a:sym typeface="Times New Roman"/>
              </a:rPr>
              <a:t>Multiple R-squared: 0.9431</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a:p>
            <a:pPr indent="0" lvl="0" marL="0" rtl="0" algn="l">
              <a:spcBef>
                <a:spcPts val="0"/>
              </a:spcBef>
              <a:spcAft>
                <a:spcPts val="0"/>
              </a:spcAft>
              <a:buNone/>
            </a:pPr>
            <a:r>
              <a:rPr lang="en">
                <a:latin typeface="Times New Roman"/>
                <a:ea typeface="Times New Roman"/>
                <a:cs typeface="Times New Roman"/>
                <a:sym typeface="Times New Roman"/>
              </a:rPr>
              <a:t>Expected 50% year: 2060</a:t>
            </a:r>
            <a:endParaRPr>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8" name="Shape 388"/>
        <p:cNvGrpSpPr/>
        <p:nvPr/>
      </p:nvGrpSpPr>
      <p:grpSpPr>
        <a:xfrm>
          <a:off x="0" y="0"/>
          <a:ext cx="0" cy="0"/>
          <a:chOff x="0" y="0"/>
          <a:chExt cx="0" cy="0"/>
        </a:xfrm>
      </p:grpSpPr>
      <p:sp>
        <p:nvSpPr>
          <p:cNvPr id="389" name="Google Shape;389;p30"/>
          <p:cNvSpPr txBox="1"/>
          <p:nvPr>
            <p:ph type="title"/>
          </p:nvPr>
        </p:nvSpPr>
        <p:spPr>
          <a:xfrm>
            <a:off x="1376350" y="235850"/>
            <a:ext cx="7030500" cy="99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Cold War’s Effect on </a:t>
            </a:r>
            <a:r>
              <a:rPr lang="en">
                <a:latin typeface="Times New Roman"/>
                <a:ea typeface="Times New Roman"/>
                <a:cs typeface="Times New Roman"/>
                <a:sym typeface="Times New Roman"/>
              </a:rPr>
              <a:t>US</a:t>
            </a:r>
            <a:r>
              <a:rPr lang="en">
                <a:latin typeface="Times New Roman"/>
                <a:ea typeface="Times New Roman"/>
                <a:cs typeface="Times New Roman"/>
                <a:sym typeface="Times New Roman"/>
              </a:rPr>
              <a:t> and Russian Participation</a:t>
            </a:r>
            <a:r>
              <a:rPr lang="en"/>
              <a:t> </a:t>
            </a:r>
            <a:endParaRPr/>
          </a:p>
        </p:txBody>
      </p:sp>
      <p:pic>
        <p:nvPicPr>
          <p:cNvPr id="390" name="Google Shape;390;p30"/>
          <p:cNvPicPr preferRelativeResize="0"/>
          <p:nvPr/>
        </p:nvPicPr>
        <p:blipFill>
          <a:blip r:embed="rId3">
            <a:alphaModFix/>
          </a:blip>
          <a:stretch>
            <a:fillRect/>
          </a:stretch>
        </p:blipFill>
        <p:spPr>
          <a:xfrm>
            <a:off x="159650" y="1402000"/>
            <a:ext cx="4273151" cy="3052250"/>
          </a:xfrm>
          <a:prstGeom prst="rect">
            <a:avLst/>
          </a:prstGeom>
          <a:noFill/>
          <a:ln>
            <a:noFill/>
          </a:ln>
        </p:spPr>
      </p:pic>
      <p:pic>
        <p:nvPicPr>
          <p:cNvPr id="391" name="Google Shape;391;p30"/>
          <p:cNvPicPr preferRelativeResize="0"/>
          <p:nvPr/>
        </p:nvPicPr>
        <p:blipFill>
          <a:blip r:embed="rId4">
            <a:alphaModFix/>
          </a:blip>
          <a:stretch>
            <a:fillRect/>
          </a:stretch>
        </p:blipFill>
        <p:spPr>
          <a:xfrm>
            <a:off x="4664700" y="1347675"/>
            <a:ext cx="4399425" cy="316090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5" name="Shape 395"/>
        <p:cNvGrpSpPr/>
        <p:nvPr/>
      </p:nvGrpSpPr>
      <p:grpSpPr>
        <a:xfrm>
          <a:off x="0" y="0"/>
          <a:ext cx="0" cy="0"/>
          <a:chOff x="0" y="0"/>
          <a:chExt cx="0" cy="0"/>
        </a:xfrm>
      </p:grpSpPr>
      <p:sp>
        <p:nvSpPr>
          <p:cNvPr id="396" name="Google Shape;396;p31"/>
          <p:cNvSpPr txBox="1"/>
          <p:nvPr>
            <p:ph idx="1" type="body"/>
          </p:nvPr>
        </p:nvSpPr>
        <p:spPr>
          <a:xfrm>
            <a:off x="2159850" y="1583750"/>
            <a:ext cx="7068000" cy="3915300"/>
          </a:xfrm>
          <a:prstGeom prst="rect">
            <a:avLst/>
          </a:prstGeom>
        </p:spPr>
        <p:txBody>
          <a:bodyPr anchorCtr="0" anchor="t" bIns="91425" lIns="91425" spcFirstLastPara="1" rIns="91425" wrap="square" tIns="91425">
            <a:noAutofit/>
          </a:bodyPr>
          <a:lstStyle/>
          <a:p>
            <a:pPr indent="-317500" lvl="0" marL="457200" marR="88900" rtl="0" algn="l">
              <a:lnSpc>
                <a:spcPct val="200000"/>
              </a:lnSpc>
              <a:spcBef>
                <a:spcPts val="0"/>
              </a:spcBef>
              <a:spcAft>
                <a:spcPts val="0"/>
              </a:spcAft>
              <a:buClr>
                <a:srgbClr val="333333"/>
              </a:buClr>
              <a:buSzPts val="1400"/>
              <a:buFont typeface="Times New Roman"/>
              <a:buChar char="●"/>
            </a:pPr>
            <a:r>
              <a:rPr lang="en" sz="1400">
                <a:solidFill>
                  <a:srgbClr val="333333"/>
                </a:solidFill>
                <a:highlight>
                  <a:srgbClr val="FFFFFF"/>
                </a:highlight>
                <a:latin typeface="Times New Roman"/>
                <a:ea typeface="Times New Roman"/>
                <a:cs typeface="Times New Roman"/>
                <a:sym typeface="Times New Roman"/>
              </a:rPr>
              <a:t>Number of participants by Russia before the cold war: 172</a:t>
            </a:r>
            <a:endParaRPr sz="1400">
              <a:solidFill>
                <a:srgbClr val="333333"/>
              </a:solidFill>
              <a:highlight>
                <a:srgbClr val="FFFFFF"/>
              </a:highlight>
              <a:latin typeface="Times New Roman"/>
              <a:ea typeface="Times New Roman"/>
              <a:cs typeface="Times New Roman"/>
              <a:sym typeface="Times New Roman"/>
            </a:endParaRPr>
          </a:p>
          <a:p>
            <a:pPr indent="-317500" lvl="0" marL="457200" marR="88900" rtl="0" algn="l">
              <a:lnSpc>
                <a:spcPct val="200000"/>
              </a:lnSpc>
              <a:spcBef>
                <a:spcPts val="0"/>
              </a:spcBef>
              <a:spcAft>
                <a:spcPts val="0"/>
              </a:spcAft>
              <a:buClr>
                <a:srgbClr val="333333"/>
              </a:buClr>
              <a:buSzPts val="1400"/>
              <a:buFont typeface="Times New Roman"/>
              <a:buChar char="●"/>
            </a:pPr>
            <a:r>
              <a:rPr lang="en" sz="1400">
                <a:solidFill>
                  <a:srgbClr val="333333"/>
                </a:solidFill>
                <a:highlight>
                  <a:srgbClr val="FFFFFF"/>
                </a:highlight>
                <a:latin typeface="Times New Roman"/>
                <a:ea typeface="Times New Roman"/>
                <a:cs typeface="Times New Roman"/>
                <a:sym typeface="Times New Roman"/>
              </a:rPr>
              <a:t>Number of participants by USA before the cold war: 2609</a:t>
            </a:r>
            <a:endParaRPr sz="1400">
              <a:solidFill>
                <a:srgbClr val="333333"/>
              </a:solidFill>
              <a:highlight>
                <a:srgbClr val="FFFFFF"/>
              </a:highlight>
              <a:latin typeface="Times New Roman"/>
              <a:ea typeface="Times New Roman"/>
              <a:cs typeface="Times New Roman"/>
              <a:sym typeface="Times New Roman"/>
            </a:endParaRPr>
          </a:p>
          <a:p>
            <a:pPr indent="-317500" lvl="0" marL="457200" marR="88900" rtl="0" algn="l">
              <a:lnSpc>
                <a:spcPct val="200000"/>
              </a:lnSpc>
              <a:spcBef>
                <a:spcPts val="0"/>
              </a:spcBef>
              <a:spcAft>
                <a:spcPts val="0"/>
              </a:spcAft>
              <a:buClr>
                <a:srgbClr val="333333"/>
              </a:buClr>
              <a:buSzPts val="1400"/>
              <a:buFont typeface="Times New Roman"/>
              <a:buChar char="●"/>
            </a:pPr>
            <a:r>
              <a:rPr lang="en" sz="1400">
                <a:solidFill>
                  <a:srgbClr val="333333"/>
                </a:solidFill>
                <a:highlight>
                  <a:srgbClr val="FFFFFF"/>
                </a:highlight>
                <a:latin typeface="Times New Roman"/>
                <a:ea typeface="Times New Roman"/>
                <a:cs typeface="Times New Roman"/>
                <a:sym typeface="Times New Roman"/>
              </a:rPr>
              <a:t>Total Number of participants by Russia: 3239</a:t>
            </a:r>
            <a:endParaRPr sz="1400">
              <a:solidFill>
                <a:srgbClr val="333333"/>
              </a:solidFill>
              <a:highlight>
                <a:srgbClr val="FFFFFF"/>
              </a:highlight>
              <a:latin typeface="Times New Roman"/>
              <a:ea typeface="Times New Roman"/>
              <a:cs typeface="Times New Roman"/>
              <a:sym typeface="Times New Roman"/>
            </a:endParaRPr>
          </a:p>
          <a:p>
            <a:pPr indent="-317500" lvl="0" marL="457200" marR="88900" rtl="0" algn="l">
              <a:lnSpc>
                <a:spcPct val="200000"/>
              </a:lnSpc>
              <a:spcBef>
                <a:spcPts val="0"/>
              </a:spcBef>
              <a:spcAft>
                <a:spcPts val="0"/>
              </a:spcAft>
              <a:buClr>
                <a:srgbClr val="333333"/>
              </a:buClr>
              <a:buSzPts val="1400"/>
              <a:buFont typeface="Times New Roman"/>
              <a:buChar char="●"/>
            </a:pPr>
            <a:r>
              <a:rPr lang="en" sz="1400">
                <a:solidFill>
                  <a:srgbClr val="333333"/>
                </a:solidFill>
                <a:highlight>
                  <a:srgbClr val="FFFFFF"/>
                </a:highlight>
                <a:latin typeface="Times New Roman"/>
                <a:ea typeface="Times New Roman"/>
                <a:cs typeface="Times New Roman"/>
                <a:sym typeface="Times New Roman"/>
              </a:rPr>
              <a:t>Total Number of participants by USA: 3731</a:t>
            </a:r>
            <a:endParaRPr sz="1400">
              <a:solidFill>
                <a:srgbClr val="333333"/>
              </a:solidFill>
              <a:highlight>
                <a:srgbClr val="FFFFFF"/>
              </a:highlight>
              <a:latin typeface="Times New Roman"/>
              <a:ea typeface="Times New Roman"/>
              <a:cs typeface="Times New Roman"/>
              <a:sym typeface="Times New Roman"/>
            </a:endParaRPr>
          </a:p>
          <a:p>
            <a:pPr indent="0" lvl="0" marL="0" rtl="0" algn="l">
              <a:spcBef>
                <a:spcPts val="80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Presentation Objectives</a:t>
            </a:r>
            <a:endParaRPr>
              <a:latin typeface="Times New Roman"/>
              <a:ea typeface="Times New Roman"/>
              <a:cs typeface="Times New Roman"/>
              <a:sym typeface="Times New Roman"/>
            </a:endParaRPr>
          </a:p>
        </p:txBody>
      </p:sp>
      <p:sp>
        <p:nvSpPr>
          <p:cNvPr id="284" name="Google Shape;284;p14"/>
          <p:cNvSpPr txBox="1"/>
          <p:nvPr>
            <p:ph idx="1" type="body"/>
          </p:nvPr>
        </p:nvSpPr>
        <p:spPr>
          <a:xfrm>
            <a:off x="1260275" y="1634575"/>
            <a:ext cx="7030500" cy="25416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Font typeface="Times New Roman"/>
              <a:buChar char="●"/>
            </a:pPr>
            <a:r>
              <a:rPr lang="en" sz="1400">
                <a:latin typeface="Times New Roman"/>
                <a:ea typeface="Times New Roman"/>
                <a:cs typeface="Times New Roman"/>
                <a:sym typeface="Times New Roman"/>
              </a:rPr>
              <a:t>Background </a:t>
            </a:r>
            <a:endParaRPr sz="1400">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 sz="1400">
                <a:latin typeface="Times New Roman"/>
                <a:ea typeface="Times New Roman"/>
                <a:cs typeface="Times New Roman"/>
                <a:sym typeface="Times New Roman"/>
              </a:rPr>
              <a:t>SMART Questions</a:t>
            </a:r>
            <a:endParaRPr sz="1400">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 sz="1400">
                <a:latin typeface="Times New Roman"/>
                <a:ea typeface="Times New Roman"/>
                <a:cs typeface="Times New Roman"/>
                <a:sym typeface="Times New Roman"/>
              </a:rPr>
              <a:t>Methodology</a:t>
            </a:r>
            <a:endParaRPr sz="1400">
              <a:latin typeface="Times New Roman"/>
              <a:ea typeface="Times New Roman"/>
              <a:cs typeface="Times New Roman"/>
              <a:sym typeface="Times New Roman"/>
            </a:endParaRPr>
          </a:p>
          <a:p>
            <a:pPr indent="-317500" lvl="1" marL="914400" rtl="0" algn="l">
              <a:spcBef>
                <a:spcPts val="0"/>
              </a:spcBef>
              <a:spcAft>
                <a:spcPts val="0"/>
              </a:spcAft>
              <a:buSzPts val="1400"/>
              <a:buFont typeface="Times New Roman"/>
              <a:buChar char="○"/>
            </a:pPr>
            <a:r>
              <a:rPr lang="en" sz="1400">
                <a:latin typeface="Times New Roman"/>
                <a:ea typeface="Times New Roman"/>
                <a:cs typeface="Times New Roman"/>
                <a:sym typeface="Times New Roman"/>
              </a:rPr>
              <a:t>Exploratory Data Analysis</a:t>
            </a:r>
            <a:endParaRPr sz="1400">
              <a:latin typeface="Times New Roman"/>
              <a:ea typeface="Times New Roman"/>
              <a:cs typeface="Times New Roman"/>
              <a:sym typeface="Times New Roman"/>
            </a:endParaRPr>
          </a:p>
          <a:p>
            <a:pPr indent="-317500" lvl="1" marL="914400" rtl="0" algn="l">
              <a:spcBef>
                <a:spcPts val="0"/>
              </a:spcBef>
              <a:spcAft>
                <a:spcPts val="0"/>
              </a:spcAft>
              <a:buSzPts val="1400"/>
              <a:buFont typeface="Times New Roman"/>
              <a:buChar char="○"/>
            </a:pPr>
            <a:r>
              <a:rPr lang="en" sz="1400">
                <a:latin typeface="Times New Roman"/>
                <a:ea typeface="Times New Roman"/>
                <a:cs typeface="Times New Roman"/>
                <a:sym typeface="Times New Roman"/>
              </a:rPr>
              <a:t>Data Visualizations</a:t>
            </a:r>
            <a:endParaRPr sz="1400">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 sz="1400">
                <a:latin typeface="Times New Roman"/>
                <a:ea typeface="Times New Roman"/>
                <a:cs typeface="Times New Roman"/>
                <a:sym typeface="Times New Roman"/>
              </a:rPr>
              <a:t>Communicate Results</a:t>
            </a:r>
            <a:endParaRPr sz="1400">
              <a:latin typeface="Times New Roman"/>
              <a:ea typeface="Times New Roman"/>
              <a:cs typeface="Times New Roman"/>
              <a:sym typeface="Times New Roman"/>
            </a:endParaRPr>
          </a:p>
          <a:p>
            <a:pPr indent="-317500" lvl="1" marL="914400" rtl="0" algn="l">
              <a:spcBef>
                <a:spcPts val="0"/>
              </a:spcBef>
              <a:spcAft>
                <a:spcPts val="0"/>
              </a:spcAft>
              <a:buSzPts val="1400"/>
              <a:buFont typeface="Times New Roman"/>
              <a:buChar char="○"/>
            </a:pPr>
            <a:r>
              <a:rPr lang="en" sz="1400">
                <a:latin typeface="Times New Roman"/>
                <a:ea typeface="Times New Roman"/>
                <a:cs typeface="Times New Roman"/>
                <a:sym typeface="Times New Roman"/>
              </a:rPr>
              <a:t>What do the results mean</a:t>
            </a:r>
            <a:endParaRPr sz="1400">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 sz="1400">
                <a:latin typeface="Times New Roman"/>
                <a:ea typeface="Times New Roman"/>
                <a:cs typeface="Times New Roman"/>
                <a:sym typeface="Times New Roman"/>
              </a:rPr>
              <a:t>Summary</a:t>
            </a:r>
            <a:endParaRPr sz="1400">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0" name="Shape 400"/>
        <p:cNvGrpSpPr/>
        <p:nvPr/>
      </p:nvGrpSpPr>
      <p:grpSpPr>
        <a:xfrm>
          <a:off x="0" y="0"/>
          <a:ext cx="0" cy="0"/>
          <a:chOff x="0" y="0"/>
          <a:chExt cx="0" cy="0"/>
        </a:xfrm>
      </p:grpSpPr>
      <p:sp>
        <p:nvSpPr>
          <p:cNvPr id="401" name="Google Shape;401;p32"/>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Cold War’s Effect on US and Russian Performance</a:t>
            </a:r>
            <a:endParaRPr>
              <a:latin typeface="Times New Roman"/>
              <a:ea typeface="Times New Roman"/>
              <a:cs typeface="Times New Roman"/>
              <a:sym typeface="Times New Roman"/>
            </a:endParaRPr>
          </a:p>
        </p:txBody>
      </p:sp>
      <p:pic>
        <p:nvPicPr>
          <p:cNvPr id="402" name="Google Shape;402;p32"/>
          <p:cNvPicPr preferRelativeResize="0"/>
          <p:nvPr/>
        </p:nvPicPr>
        <p:blipFill>
          <a:blip r:embed="rId3">
            <a:alphaModFix/>
          </a:blip>
          <a:stretch>
            <a:fillRect/>
          </a:stretch>
        </p:blipFill>
        <p:spPr>
          <a:xfrm>
            <a:off x="4572000" y="1546025"/>
            <a:ext cx="4372900" cy="3147700"/>
          </a:xfrm>
          <a:prstGeom prst="rect">
            <a:avLst/>
          </a:prstGeom>
          <a:noFill/>
          <a:ln>
            <a:noFill/>
          </a:ln>
        </p:spPr>
      </p:pic>
      <p:pic>
        <p:nvPicPr>
          <p:cNvPr id="403" name="Google Shape;403;p32"/>
          <p:cNvPicPr preferRelativeResize="0"/>
          <p:nvPr/>
        </p:nvPicPr>
        <p:blipFill>
          <a:blip r:embed="rId4">
            <a:alphaModFix/>
          </a:blip>
          <a:stretch>
            <a:fillRect/>
          </a:stretch>
        </p:blipFill>
        <p:spPr>
          <a:xfrm>
            <a:off x="86477" y="1546025"/>
            <a:ext cx="4525300" cy="319199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7" name="Shape 407"/>
        <p:cNvGrpSpPr/>
        <p:nvPr/>
      </p:nvGrpSpPr>
      <p:grpSpPr>
        <a:xfrm>
          <a:off x="0" y="0"/>
          <a:ext cx="0" cy="0"/>
          <a:chOff x="0" y="0"/>
          <a:chExt cx="0" cy="0"/>
        </a:xfrm>
      </p:grpSpPr>
      <p:sp>
        <p:nvSpPr>
          <p:cNvPr id="408" name="Google Shape;408;p33"/>
          <p:cNvSpPr txBox="1"/>
          <p:nvPr>
            <p:ph idx="1" type="body"/>
          </p:nvPr>
        </p:nvSpPr>
        <p:spPr>
          <a:xfrm>
            <a:off x="1971225" y="1844975"/>
            <a:ext cx="7030500" cy="2541600"/>
          </a:xfrm>
          <a:prstGeom prst="rect">
            <a:avLst/>
          </a:prstGeom>
        </p:spPr>
        <p:txBody>
          <a:bodyPr anchorCtr="0" anchor="t" bIns="91425" lIns="91425" spcFirstLastPara="1" rIns="91425" wrap="square" tIns="91425">
            <a:noAutofit/>
          </a:bodyPr>
          <a:lstStyle/>
          <a:p>
            <a:pPr indent="-317500" lvl="0" marL="457200" marR="88900" rtl="0" algn="l">
              <a:lnSpc>
                <a:spcPct val="142857"/>
              </a:lnSpc>
              <a:spcBef>
                <a:spcPts val="0"/>
              </a:spcBef>
              <a:spcAft>
                <a:spcPts val="0"/>
              </a:spcAft>
              <a:buClr>
                <a:srgbClr val="333333"/>
              </a:buClr>
              <a:buSzPts val="1400"/>
              <a:buFont typeface="Times New Roman"/>
              <a:buChar char="●"/>
            </a:pPr>
            <a:r>
              <a:rPr lang="en" sz="1400">
                <a:solidFill>
                  <a:srgbClr val="333333"/>
                </a:solidFill>
                <a:highlight>
                  <a:srgbClr val="FFFFFF"/>
                </a:highlight>
                <a:latin typeface="Times New Roman"/>
                <a:ea typeface="Times New Roman"/>
                <a:cs typeface="Times New Roman"/>
                <a:sym typeface="Times New Roman"/>
              </a:rPr>
              <a:t>Number of medals for Russia before the cold war: 17</a:t>
            </a:r>
            <a:endParaRPr sz="1400">
              <a:solidFill>
                <a:srgbClr val="333333"/>
              </a:solidFill>
              <a:highlight>
                <a:srgbClr val="FFFFFF"/>
              </a:highlight>
              <a:latin typeface="Times New Roman"/>
              <a:ea typeface="Times New Roman"/>
              <a:cs typeface="Times New Roman"/>
              <a:sym typeface="Times New Roman"/>
            </a:endParaRPr>
          </a:p>
          <a:p>
            <a:pPr indent="-317500" lvl="0" marL="457200" marR="88900" rtl="0" algn="l">
              <a:lnSpc>
                <a:spcPct val="142857"/>
              </a:lnSpc>
              <a:spcBef>
                <a:spcPts val="0"/>
              </a:spcBef>
              <a:spcAft>
                <a:spcPts val="0"/>
              </a:spcAft>
              <a:buClr>
                <a:srgbClr val="333333"/>
              </a:buClr>
              <a:buSzPts val="1400"/>
              <a:buFont typeface="Times New Roman"/>
              <a:buChar char="●"/>
            </a:pPr>
            <a:r>
              <a:rPr lang="en" sz="1400">
                <a:solidFill>
                  <a:srgbClr val="333333"/>
                </a:solidFill>
                <a:highlight>
                  <a:srgbClr val="FFFFFF"/>
                </a:highlight>
                <a:latin typeface="Times New Roman"/>
                <a:ea typeface="Times New Roman"/>
                <a:cs typeface="Times New Roman"/>
                <a:sym typeface="Times New Roman"/>
              </a:rPr>
              <a:t>Number of medals for USA before the cold war: 1398</a:t>
            </a:r>
            <a:endParaRPr sz="1400">
              <a:solidFill>
                <a:srgbClr val="333333"/>
              </a:solidFill>
              <a:highlight>
                <a:srgbClr val="FFFFFF"/>
              </a:highlight>
              <a:latin typeface="Times New Roman"/>
              <a:ea typeface="Times New Roman"/>
              <a:cs typeface="Times New Roman"/>
              <a:sym typeface="Times New Roman"/>
            </a:endParaRPr>
          </a:p>
          <a:p>
            <a:pPr indent="-317500" lvl="0" marL="457200" marR="88900" rtl="0" algn="l">
              <a:lnSpc>
                <a:spcPct val="142857"/>
              </a:lnSpc>
              <a:spcBef>
                <a:spcPts val="0"/>
              </a:spcBef>
              <a:spcAft>
                <a:spcPts val="0"/>
              </a:spcAft>
              <a:buClr>
                <a:srgbClr val="333333"/>
              </a:buClr>
              <a:buSzPts val="1400"/>
              <a:buFont typeface="Times New Roman"/>
              <a:buChar char="●"/>
            </a:pPr>
            <a:r>
              <a:rPr lang="en" sz="1400">
                <a:solidFill>
                  <a:srgbClr val="333333"/>
                </a:solidFill>
                <a:highlight>
                  <a:srgbClr val="FFFFFF"/>
                </a:highlight>
                <a:latin typeface="Times New Roman"/>
                <a:ea typeface="Times New Roman"/>
                <a:cs typeface="Times New Roman"/>
                <a:sym typeface="Times New Roman"/>
              </a:rPr>
              <a:t>Number of medals for Russia during the cold war: 2063</a:t>
            </a:r>
            <a:endParaRPr sz="1400">
              <a:solidFill>
                <a:srgbClr val="333333"/>
              </a:solidFill>
              <a:highlight>
                <a:srgbClr val="FFFFFF"/>
              </a:highlight>
              <a:latin typeface="Times New Roman"/>
              <a:ea typeface="Times New Roman"/>
              <a:cs typeface="Times New Roman"/>
              <a:sym typeface="Times New Roman"/>
            </a:endParaRPr>
          </a:p>
          <a:p>
            <a:pPr indent="-317500" lvl="0" marL="457200" marR="88900" rtl="0" algn="l">
              <a:lnSpc>
                <a:spcPct val="142857"/>
              </a:lnSpc>
              <a:spcBef>
                <a:spcPts val="0"/>
              </a:spcBef>
              <a:spcAft>
                <a:spcPts val="0"/>
              </a:spcAft>
              <a:buClr>
                <a:srgbClr val="333333"/>
              </a:buClr>
              <a:buSzPts val="1400"/>
              <a:buFont typeface="Times New Roman"/>
              <a:buChar char="●"/>
            </a:pPr>
            <a:r>
              <a:rPr lang="en" sz="1400">
                <a:solidFill>
                  <a:srgbClr val="333333"/>
                </a:solidFill>
                <a:highlight>
                  <a:srgbClr val="FFFFFF"/>
                </a:highlight>
                <a:latin typeface="Times New Roman"/>
                <a:ea typeface="Times New Roman"/>
                <a:cs typeface="Times New Roman"/>
                <a:sym typeface="Times New Roman"/>
              </a:rPr>
              <a:t>Number of medals for USA during the cold war: 1763</a:t>
            </a:r>
            <a:endParaRPr sz="1400">
              <a:solidFill>
                <a:srgbClr val="333333"/>
              </a:solidFill>
              <a:highlight>
                <a:srgbClr val="FFFFFF"/>
              </a:highlight>
              <a:latin typeface="Times New Roman"/>
              <a:ea typeface="Times New Roman"/>
              <a:cs typeface="Times New Roman"/>
              <a:sym typeface="Times New Roman"/>
            </a:endParaRPr>
          </a:p>
          <a:p>
            <a:pPr indent="0" lvl="0" marL="0" rtl="0" algn="l">
              <a:spcBef>
                <a:spcPts val="800"/>
              </a:spcBef>
              <a:spcAft>
                <a:spcPts val="16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2" name="Shape 412"/>
        <p:cNvGrpSpPr/>
        <p:nvPr/>
      </p:nvGrpSpPr>
      <p:grpSpPr>
        <a:xfrm>
          <a:off x="0" y="0"/>
          <a:ext cx="0" cy="0"/>
          <a:chOff x="0" y="0"/>
          <a:chExt cx="0" cy="0"/>
        </a:xfrm>
      </p:grpSpPr>
      <p:sp>
        <p:nvSpPr>
          <p:cNvPr id="413" name="Google Shape;413;p3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Top 5 Medal Winners per Country</a:t>
            </a:r>
            <a:endParaRPr>
              <a:latin typeface="Times New Roman"/>
              <a:ea typeface="Times New Roman"/>
              <a:cs typeface="Times New Roman"/>
              <a:sym typeface="Times New Roman"/>
            </a:endParaRPr>
          </a:p>
        </p:txBody>
      </p:sp>
      <p:sp>
        <p:nvSpPr>
          <p:cNvPr id="414" name="Google Shape;414;p34"/>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342900" lvl="0" marL="457200" marR="88900" rtl="0" algn="l">
              <a:lnSpc>
                <a:spcPct val="142857"/>
              </a:lnSpc>
              <a:spcBef>
                <a:spcPts val="0"/>
              </a:spcBef>
              <a:spcAft>
                <a:spcPts val="0"/>
              </a:spcAft>
              <a:buClr>
                <a:srgbClr val="333333"/>
              </a:buClr>
              <a:buSzPts val="1800"/>
              <a:buFont typeface="Verdana"/>
              <a:buAutoNum type="arabicPeriod"/>
            </a:pPr>
            <a:r>
              <a:rPr lang="en" sz="1800">
                <a:solidFill>
                  <a:srgbClr val="333333"/>
                </a:solidFill>
                <a:highlight>
                  <a:srgbClr val="FFFFFF"/>
                </a:highlight>
                <a:latin typeface="Verdana"/>
                <a:ea typeface="Verdana"/>
                <a:cs typeface="Verdana"/>
                <a:sym typeface="Verdana"/>
              </a:rPr>
              <a:t>USA        4978</a:t>
            </a:r>
            <a:endParaRPr sz="1800">
              <a:solidFill>
                <a:srgbClr val="333333"/>
              </a:solidFill>
              <a:highlight>
                <a:srgbClr val="FFFFFF"/>
              </a:highlight>
              <a:latin typeface="Verdana"/>
              <a:ea typeface="Verdana"/>
              <a:cs typeface="Verdana"/>
              <a:sym typeface="Verdana"/>
            </a:endParaRPr>
          </a:p>
          <a:p>
            <a:pPr indent="-342900" lvl="0" marL="457200" marR="88900" rtl="0" algn="l">
              <a:lnSpc>
                <a:spcPct val="142857"/>
              </a:lnSpc>
              <a:spcBef>
                <a:spcPts val="0"/>
              </a:spcBef>
              <a:spcAft>
                <a:spcPts val="0"/>
              </a:spcAft>
              <a:buClr>
                <a:srgbClr val="333333"/>
              </a:buClr>
              <a:buSzPts val="1800"/>
              <a:buFont typeface="Verdana"/>
              <a:buAutoNum type="arabicPeriod"/>
            </a:pPr>
            <a:r>
              <a:rPr lang="en" sz="1800">
                <a:solidFill>
                  <a:srgbClr val="333333"/>
                </a:solidFill>
                <a:highlight>
                  <a:srgbClr val="FFFFFF"/>
                </a:highlight>
                <a:latin typeface="Verdana"/>
                <a:ea typeface="Verdana"/>
                <a:cs typeface="Verdana"/>
                <a:sym typeface="Verdana"/>
              </a:rPr>
              <a:t>GER        3096</a:t>
            </a:r>
            <a:endParaRPr sz="1800">
              <a:solidFill>
                <a:srgbClr val="333333"/>
              </a:solidFill>
              <a:highlight>
                <a:srgbClr val="FFFFFF"/>
              </a:highlight>
              <a:latin typeface="Verdana"/>
              <a:ea typeface="Verdana"/>
              <a:cs typeface="Verdana"/>
              <a:sym typeface="Verdana"/>
            </a:endParaRPr>
          </a:p>
          <a:p>
            <a:pPr indent="-342900" lvl="0" marL="457200" marR="88900" rtl="0" algn="l">
              <a:lnSpc>
                <a:spcPct val="142857"/>
              </a:lnSpc>
              <a:spcBef>
                <a:spcPts val="0"/>
              </a:spcBef>
              <a:spcAft>
                <a:spcPts val="0"/>
              </a:spcAft>
              <a:buClr>
                <a:srgbClr val="333333"/>
              </a:buClr>
              <a:buSzPts val="1800"/>
              <a:buFont typeface="Verdana"/>
              <a:buAutoNum type="arabicPeriod"/>
            </a:pPr>
            <a:r>
              <a:rPr lang="en" sz="1800">
                <a:solidFill>
                  <a:srgbClr val="333333"/>
                </a:solidFill>
                <a:highlight>
                  <a:srgbClr val="FFFFFF"/>
                </a:highlight>
                <a:latin typeface="Verdana"/>
                <a:ea typeface="Verdana"/>
                <a:cs typeface="Verdana"/>
                <a:sym typeface="Verdana"/>
              </a:rPr>
              <a:t>RUS        2968</a:t>
            </a:r>
            <a:endParaRPr sz="1800">
              <a:solidFill>
                <a:srgbClr val="333333"/>
              </a:solidFill>
              <a:highlight>
                <a:srgbClr val="FFFFFF"/>
              </a:highlight>
              <a:latin typeface="Verdana"/>
              <a:ea typeface="Verdana"/>
              <a:cs typeface="Verdana"/>
              <a:sym typeface="Verdana"/>
            </a:endParaRPr>
          </a:p>
          <a:p>
            <a:pPr indent="-342900" lvl="0" marL="457200" marR="88900" rtl="0" algn="l">
              <a:lnSpc>
                <a:spcPct val="142857"/>
              </a:lnSpc>
              <a:spcBef>
                <a:spcPts val="0"/>
              </a:spcBef>
              <a:spcAft>
                <a:spcPts val="0"/>
              </a:spcAft>
              <a:buClr>
                <a:srgbClr val="333333"/>
              </a:buClr>
              <a:buSzPts val="1800"/>
              <a:buFont typeface="Verdana"/>
              <a:buAutoNum type="arabicPeriod"/>
            </a:pPr>
            <a:r>
              <a:rPr lang="en" sz="1800">
                <a:solidFill>
                  <a:srgbClr val="333333"/>
                </a:solidFill>
                <a:highlight>
                  <a:srgbClr val="FFFFFF"/>
                </a:highlight>
                <a:latin typeface="Verdana"/>
                <a:ea typeface="Verdana"/>
                <a:cs typeface="Verdana"/>
                <a:sym typeface="Verdana"/>
              </a:rPr>
              <a:t>GBR        1946</a:t>
            </a:r>
            <a:endParaRPr sz="1800">
              <a:solidFill>
                <a:srgbClr val="333333"/>
              </a:solidFill>
              <a:highlight>
                <a:srgbClr val="FFFFFF"/>
              </a:highlight>
              <a:latin typeface="Verdana"/>
              <a:ea typeface="Verdana"/>
              <a:cs typeface="Verdana"/>
              <a:sym typeface="Verdana"/>
            </a:endParaRPr>
          </a:p>
          <a:p>
            <a:pPr indent="-342900" lvl="0" marL="457200" marR="88900" rtl="0" algn="l">
              <a:lnSpc>
                <a:spcPct val="142857"/>
              </a:lnSpc>
              <a:spcBef>
                <a:spcPts val="0"/>
              </a:spcBef>
              <a:spcAft>
                <a:spcPts val="0"/>
              </a:spcAft>
              <a:buClr>
                <a:srgbClr val="333333"/>
              </a:buClr>
              <a:buSzPts val="1800"/>
              <a:buFont typeface="Verdana"/>
              <a:buAutoNum type="arabicPeriod"/>
            </a:pPr>
            <a:r>
              <a:rPr lang="en" sz="1800">
                <a:solidFill>
                  <a:srgbClr val="333333"/>
                </a:solidFill>
                <a:highlight>
                  <a:srgbClr val="FFFFFF"/>
                </a:highlight>
                <a:latin typeface="Verdana"/>
                <a:ea typeface="Verdana"/>
                <a:cs typeface="Verdana"/>
                <a:sym typeface="Verdana"/>
              </a:rPr>
              <a:t>FRA        1563</a:t>
            </a:r>
            <a:endParaRPr sz="1800">
              <a:solidFill>
                <a:srgbClr val="333333"/>
              </a:solidFill>
              <a:highlight>
                <a:srgbClr val="FFFFFF"/>
              </a:highlight>
              <a:latin typeface="Verdana"/>
              <a:ea typeface="Verdana"/>
              <a:cs typeface="Verdana"/>
              <a:sym typeface="Verdana"/>
            </a:endParaRPr>
          </a:p>
          <a:p>
            <a:pPr indent="0" lvl="0" marL="0" rtl="0" algn="l">
              <a:spcBef>
                <a:spcPts val="800"/>
              </a:spcBef>
              <a:spcAft>
                <a:spcPts val="1600"/>
              </a:spcAft>
              <a:buNone/>
            </a:pPr>
            <a:r>
              <a:t/>
            </a:r>
            <a:endParaRPr/>
          </a:p>
        </p:txBody>
      </p:sp>
      <p:pic>
        <p:nvPicPr>
          <p:cNvPr id="415" name="Google Shape;415;p34"/>
          <p:cNvPicPr preferRelativeResize="0"/>
          <p:nvPr/>
        </p:nvPicPr>
        <p:blipFill>
          <a:blip r:embed="rId3">
            <a:alphaModFix/>
          </a:blip>
          <a:stretch>
            <a:fillRect/>
          </a:stretch>
        </p:blipFill>
        <p:spPr>
          <a:xfrm>
            <a:off x="4298058" y="2107449"/>
            <a:ext cx="4242190" cy="1959901"/>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9" name="Shape 419"/>
        <p:cNvGrpSpPr/>
        <p:nvPr/>
      </p:nvGrpSpPr>
      <p:grpSpPr>
        <a:xfrm>
          <a:off x="0" y="0"/>
          <a:ext cx="0" cy="0"/>
          <a:chOff x="0" y="0"/>
          <a:chExt cx="0" cy="0"/>
        </a:xfrm>
      </p:grpSpPr>
      <p:sp>
        <p:nvSpPr>
          <p:cNvPr id="420" name="Google Shape;420;p3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333333"/>
                </a:solidFill>
                <a:highlight>
                  <a:srgbClr val="FFFFFF"/>
                </a:highlight>
                <a:latin typeface="Times New Roman"/>
                <a:ea typeface="Times New Roman"/>
                <a:cs typeface="Times New Roman"/>
                <a:sym typeface="Times New Roman"/>
              </a:rPr>
              <a:t>Which discipline has the most events?</a:t>
            </a:r>
            <a:endParaRPr>
              <a:latin typeface="Times New Roman"/>
              <a:ea typeface="Times New Roman"/>
              <a:cs typeface="Times New Roman"/>
              <a:sym typeface="Times New Roman"/>
            </a:endParaRPr>
          </a:p>
        </p:txBody>
      </p:sp>
      <p:pic>
        <p:nvPicPr>
          <p:cNvPr id="421" name="Google Shape;421;p35"/>
          <p:cNvPicPr preferRelativeResize="0"/>
          <p:nvPr/>
        </p:nvPicPr>
        <p:blipFill>
          <a:blip r:embed="rId3">
            <a:alphaModFix/>
          </a:blip>
          <a:stretch>
            <a:fillRect/>
          </a:stretch>
        </p:blipFill>
        <p:spPr>
          <a:xfrm>
            <a:off x="2637813" y="1568025"/>
            <a:ext cx="3378175" cy="30074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5" name="Shape 425"/>
        <p:cNvGrpSpPr/>
        <p:nvPr/>
      </p:nvGrpSpPr>
      <p:grpSpPr>
        <a:xfrm>
          <a:off x="0" y="0"/>
          <a:ext cx="0" cy="0"/>
          <a:chOff x="0" y="0"/>
          <a:chExt cx="0" cy="0"/>
        </a:xfrm>
      </p:grpSpPr>
      <p:sp>
        <p:nvSpPr>
          <p:cNvPr id="426" name="Google Shape;426;p36"/>
          <p:cNvSpPr txBox="1"/>
          <p:nvPr>
            <p:ph type="title"/>
          </p:nvPr>
        </p:nvSpPr>
        <p:spPr>
          <a:xfrm>
            <a:off x="1297100" y="56512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Summary</a:t>
            </a:r>
            <a:endParaRPr>
              <a:latin typeface="Times New Roman"/>
              <a:ea typeface="Times New Roman"/>
              <a:cs typeface="Times New Roman"/>
              <a:sym typeface="Times New Roman"/>
            </a:endParaRPr>
          </a:p>
        </p:txBody>
      </p:sp>
      <p:sp>
        <p:nvSpPr>
          <p:cNvPr id="427" name="Google Shape;427;p36"/>
          <p:cNvSpPr txBox="1"/>
          <p:nvPr>
            <p:ph idx="1" type="body"/>
          </p:nvPr>
        </p:nvSpPr>
        <p:spPr>
          <a:xfrm>
            <a:off x="384175" y="1237075"/>
            <a:ext cx="8161800" cy="3598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Font typeface="Times New Roman"/>
              <a:buChar char="●"/>
            </a:pPr>
            <a:r>
              <a:rPr lang="en" sz="1400">
                <a:latin typeface="Times New Roman"/>
                <a:ea typeface="Times New Roman"/>
                <a:cs typeface="Times New Roman"/>
                <a:sym typeface="Times New Roman"/>
              </a:rPr>
              <a:t>Major highlights from the olympic games: </a:t>
            </a:r>
            <a:endParaRPr sz="1400">
              <a:latin typeface="Times New Roman"/>
              <a:ea typeface="Times New Roman"/>
              <a:cs typeface="Times New Roman"/>
              <a:sym typeface="Times New Roman"/>
            </a:endParaRPr>
          </a:p>
          <a:p>
            <a:pPr indent="-317500" lvl="2" marL="1371600" rtl="0" algn="l">
              <a:spcBef>
                <a:spcPts val="0"/>
              </a:spcBef>
              <a:spcAft>
                <a:spcPts val="0"/>
              </a:spcAft>
              <a:buSzPts val="1400"/>
              <a:buFont typeface="Times New Roman"/>
              <a:buChar char="■"/>
            </a:pPr>
            <a:r>
              <a:rPr lang="en" sz="1400">
                <a:latin typeface="Times New Roman"/>
                <a:ea typeface="Times New Roman"/>
                <a:cs typeface="Times New Roman"/>
                <a:sym typeface="Times New Roman"/>
              </a:rPr>
              <a:t>Performance of countries as host and when not as host</a:t>
            </a:r>
            <a:endParaRPr sz="1400">
              <a:latin typeface="Times New Roman"/>
              <a:ea typeface="Times New Roman"/>
              <a:cs typeface="Times New Roman"/>
              <a:sym typeface="Times New Roman"/>
            </a:endParaRPr>
          </a:p>
          <a:p>
            <a:pPr indent="-317500" lvl="2" marL="1371600" rtl="0" algn="l">
              <a:spcBef>
                <a:spcPts val="0"/>
              </a:spcBef>
              <a:spcAft>
                <a:spcPts val="0"/>
              </a:spcAft>
              <a:buSzPts val="1400"/>
              <a:buFont typeface="Times New Roman"/>
              <a:buChar char="■"/>
            </a:pPr>
            <a:r>
              <a:rPr lang="en" sz="1400">
                <a:latin typeface="Times New Roman"/>
                <a:ea typeface="Times New Roman"/>
                <a:cs typeface="Times New Roman"/>
                <a:sym typeface="Times New Roman"/>
              </a:rPr>
              <a:t>Women participation throughout the olympics from its inception</a:t>
            </a:r>
            <a:endParaRPr sz="1400">
              <a:latin typeface="Times New Roman"/>
              <a:ea typeface="Times New Roman"/>
              <a:cs typeface="Times New Roman"/>
              <a:sym typeface="Times New Roman"/>
            </a:endParaRPr>
          </a:p>
          <a:p>
            <a:pPr indent="-317500" lvl="2" marL="1371600" rtl="0" algn="l">
              <a:spcBef>
                <a:spcPts val="0"/>
              </a:spcBef>
              <a:spcAft>
                <a:spcPts val="0"/>
              </a:spcAft>
              <a:buSzPts val="1400"/>
              <a:buFont typeface="Times New Roman"/>
              <a:buChar char="■"/>
            </a:pPr>
            <a:r>
              <a:rPr lang="en" sz="1400">
                <a:latin typeface="Times New Roman"/>
                <a:ea typeface="Times New Roman"/>
                <a:cs typeface="Times New Roman"/>
                <a:sym typeface="Times New Roman"/>
              </a:rPr>
              <a:t>Cold War effect on Russia and U.S.A</a:t>
            </a:r>
            <a:endParaRPr sz="1400">
              <a:latin typeface="Times New Roman"/>
              <a:ea typeface="Times New Roman"/>
              <a:cs typeface="Times New Roman"/>
              <a:sym typeface="Times New Roman"/>
            </a:endParaRPr>
          </a:p>
          <a:p>
            <a:pPr indent="-317500" lvl="2" marL="1371600" rtl="0" algn="l">
              <a:spcBef>
                <a:spcPts val="0"/>
              </a:spcBef>
              <a:spcAft>
                <a:spcPts val="0"/>
              </a:spcAft>
              <a:buSzPts val="1400"/>
              <a:buFont typeface="Times New Roman"/>
              <a:buChar char="■"/>
            </a:pPr>
            <a:r>
              <a:rPr lang="en" sz="1400">
                <a:latin typeface="Times New Roman"/>
                <a:ea typeface="Times New Roman"/>
                <a:cs typeface="Times New Roman"/>
                <a:sym typeface="Times New Roman"/>
              </a:rPr>
              <a:t>Top medal winners(Discipline and Country)</a:t>
            </a:r>
            <a:endParaRPr sz="1400">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 sz="1400">
                <a:latin typeface="Times New Roman"/>
                <a:ea typeface="Times New Roman"/>
                <a:cs typeface="Times New Roman"/>
                <a:sym typeface="Times New Roman"/>
              </a:rPr>
              <a:t>The focus of this research paper was to determine whether or not a host country had an advantage in the number of  medals won  other than when not hosting.</a:t>
            </a:r>
            <a:endParaRPr sz="1400">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 sz="1400">
                <a:latin typeface="Times New Roman"/>
                <a:ea typeface="Times New Roman"/>
                <a:cs typeface="Times New Roman"/>
                <a:sym typeface="Times New Roman"/>
              </a:rPr>
              <a:t>Also, the results from the test performed affirmed the thought had in mind.</a:t>
            </a:r>
            <a:endParaRPr sz="1400">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 sz="1400">
                <a:latin typeface="Times New Roman"/>
                <a:ea typeface="Times New Roman"/>
                <a:cs typeface="Times New Roman"/>
                <a:sym typeface="Times New Roman"/>
              </a:rPr>
              <a:t>Russia dominated the USA throughout the cold war. </a:t>
            </a:r>
            <a:endParaRPr sz="1400">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 sz="1400">
                <a:latin typeface="Times New Roman"/>
                <a:ea typeface="Times New Roman"/>
                <a:cs typeface="Times New Roman"/>
                <a:sym typeface="Times New Roman"/>
              </a:rPr>
              <a:t>Again it is quite interesting to note that USA has the highest medal count across all the olympics hosted from its inception.With swimming being the discipline that counts highest to this success.</a:t>
            </a:r>
            <a:endParaRPr sz="1400">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 sz="1400">
                <a:latin typeface="Times New Roman"/>
                <a:ea typeface="Times New Roman"/>
                <a:cs typeface="Times New Roman"/>
                <a:sym typeface="Times New Roman"/>
              </a:rPr>
              <a:t>In a nutshell, I think there should be a regulation to restrict the number of events a country can partake in so to bring about equal likelihood for each country in chase for a medal. </a:t>
            </a:r>
            <a:endParaRPr sz="1400">
              <a:latin typeface="Times New Roman"/>
              <a:ea typeface="Times New Roman"/>
              <a:cs typeface="Times New Roman"/>
              <a:sym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1" name="Shape 431"/>
        <p:cNvGrpSpPr/>
        <p:nvPr/>
      </p:nvGrpSpPr>
      <p:grpSpPr>
        <a:xfrm>
          <a:off x="0" y="0"/>
          <a:ext cx="0" cy="0"/>
          <a:chOff x="0" y="0"/>
          <a:chExt cx="0" cy="0"/>
        </a:xfrm>
      </p:grpSpPr>
      <p:sp>
        <p:nvSpPr>
          <p:cNvPr id="432" name="Google Shape;432;p37"/>
          <p:cNvSpPr txBox="1"/>
          <p:nvPr>
            <p:ph type="title"/>
          </p:nvPr>
        </p:nvSpPr>
        <p:spPr>
          <a:xfrm>
            <a:off x="1267525" y="264900"/>
            <a:ext cx="7030500" cy="99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Questions?</a:t>
            </a:r>
            <a:endParaRPr>
              <a:latin typeface="Times New Roman"/>
              <a:ea typeface="Times New Roman"/>
              <a:cs typeface="Times New Roman"/>
              <a:sym typeface="Times New Roman"/>
            </a:endParaRPr>
          </a:p>
        </p:txBody>
      </p:sp>
      <p:pic>
        <p:nvPicPr>
          <p:cNvPr id="433" name="Google Shape;433;p37"/>
          <p:cNvPicPr preferRelativeResize="0"/>
          <p:nvPr/>
        </p:nvPicPr>
        <p:blipFill>
          <a:blip r:embed="rId3">
            <a:alphaModFix/>
          </a:blip>
          <a:stretch>
            <a:fillRect/>
          </a:stretch>
        </p:blipFill>
        <p:spPr>
          <a:xfrm>
            <a:off x="1835500" y="1107375"/>
            <a:ext cx="5967101" cy="39780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Background</a:t>
            </a:r>
            <a:endParaRPr>
              <a:latin typeface="Times New Roman"/>
              <a:ea typeface="Times New Roman"/>
              <a:cs typeface="Times New Roman"/>
              <a:sym typeface="Times New Roman"/>
            </a:endParaRPr>
          </a:p>
        </p:txBody>
      </p:sp>
      <p:sp>
        <p:nvSpPr>
          <p:cNvPr id="290" name="Google Shape;290;p15"/>
          <p:cNvSpPr txBox="1"/>
          <p:nvPr>
            <p:ph idx="1" type="body"/>
          </p:nvPr>
        </p:nvSpPr>
        <p:spPr>
          <a:xfrm>
            <a:off x="3993700" y="1990050"/>
            <a:ext cx="4340700" cy="25416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Font typeface="Times New Roman"/>
              <a:buChar char="●"/>
            </a:pPr>
            <a:r>
              <a:rPr lang="en" sz="1400">
                <a:latin typeface="Times New Roman"/>
                <a:ea typeface="Times New Roman"/>
                <a:cs typeface="Times New Roman"/>
                <a:sym typeface="Times New Roman"/>
              </a:rPr>
              <a:t>The Olympics games are a prestigious international sports event that feature winter and summer sports. </a:t>
            </a:r>
            <a:endParaRPr sz="1400">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 sz="1400">
                <a:latin typeface="Times New Roman"/>
                <a:ea typeface="Times New Roman"/>
                <a:cs typeface="Times New Roman"/>
                <a:sym typeface="Times New Roman"/>
              </a:rPr>
              <a:t>Our report focuses on the summer olympic games </a:t>
            </a:r>
            <a:endParaRPr sz="1400">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 sz="1400">
                <a:latin typeface="Times New Roman"/>
                <a:ea typeface="Times New Roman"/>
                <a:cs typeface="Times New Roman"/>
                <a:sym typeface="Times New Roman"/>
              </a:rPr>
              <a:t>We imported the Olympic medal winners dataset from kaggle </a:t>
            </a:r>
            <a:endParaRPr sz="1400">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 sz="1400">
                <a:latin typeface="Times New Roman"/>
                <a:ea typeface="Times New Roman"/>
                <a:cs typeface="Times New Roman"/>
                <a:sym typeface="Times New Roman"/>
              </a:rPr>
              <a:t>Background research helped us arrive at our SMART questions.</a:t>
            </a:r>
            <a:endParaRPr sz="1400">
              <a:latin typeface="Times New Roman"/>
              <a:ea typeface="Times New Roman"/>
              <a:cs typeface="Times New Roman"/>
              <a:sym typeface="Times New Roman"/>
            </a:endParaRPr>
          </a:p>
        </p:txBody>
      </p:sp>
      <p:pic>
        <p:nvPicPr>
          <p:cNvPr id="291" name="Google Shape;291;p15"/>
          <p:cNvPicPr preferRelativeResize="0"/>
          <p:nvPr/>
        </p:nvPicPr>
        <p:blipFill>
          <a:blip r:embed="rId3">
            <a:alphaModFix/>
          </a:blip>
          <a:stretch>
            <a:fillRect/>
          </a:stretch>
        </p:blipFill>
        <p:spPr>
          <a:xfrm>
            <a:off x="152400" y="1750275"/>
            <a:ext cx="3688899" cy="276667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5" name="Shape 295"/>
        <p:cNvGrpSpPr/>
        <p:nvPr/>
      </p:nvGrpSpPr>
      <p:grpSpPr>
        <a:xfrm>
          <a:off x="0" y="0"/>
          <a:ext cx="0" cy="0"/>
          <a:chOff x="0" y="0"/>
          <a:chExt cx="0" cy="0"/>
        </a:xfrm>
      </p:grpSpPr>
      <p:sp>
        <p:nvSpPr>
          <p:cNvPr id="296" name="Google Shape;296;p1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Background</a:t>
            </a:r>
            <a:endParaRPr>
              <a:latin typeface="Times New Roman"/>
              <a:ea typeface="Times New Roman"/>
              <a:cs typeface="Times New Roman"/>
              <a:sym typeface="Times New Roman"/>
            </a:endParaRPr>
          </a:p>
        </p:txBody>
      </p:sp>
      <p:sp>
        <p:nvSpPr>
          <p:cNvPr id="297" name="Google Shape;297;p16"/>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Font typeface="Times New Roman"/>
              <a:buChar char="●"/>
            </a:pPr>
            <a:r>
              <a:rPr lang="en" sz="1400">
                <a:latin typeface="Times New Roman"/>
                <a:ea typeface="Times New Roman"/>
                <a:cs typeface="Times New Roman"/>
                <a:sym typeface="Times New Roman"/>
              </a:rPr>
              <a:t>We chose to investigate the performance of host nations to see if they had a considerable advantage when hosting. </a:t>
            </a:r>
            <a:endParaRPr sz="1400">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 sz="1400">
                <a:latin typeface="Times New Roman"/>
                <a:ea typeface="Times New Roman"/>
                <a:cs typeface="Times New Roman"/>
                <a:sym typeface="Times New Roman"/>
              </a:rPr>
              <a:t>In a study conducted by Wachtel and Medvedkov, they reported on the pride Russians took in their great performance in the Olympics.</a:t>
            </a:r>
            <a:endParaRPr sz="1400">
              <a:latin typeface="Times New Roman"/>
              <a:ea typeface="Times New Roman"/>
              <a:cs typeface="Times New Roman"/>
              <a:sym typeface="Times New Roman"/>
            </a:endParaRPr>
          </a:p>
          <a:p>
            <a:pPr indent="-317500" lvl="1" marL="914400" rtl="0" algn="l">
              <a:spcBef>
                <a:spcPts val="0"/>
              </a:spcBef>
              <a:spcAft>
                <a:spcPts val="0"/>
              </a:spcAft>
              <a:buSzPts val="1400"/>
              <a:buFont typeface="Times New Roman"/>
              <a:buChar char="○"/>
            </a:pPr>
            <a:r>
              <a:rPr lang="en" sz="1400">
                <a:latin typeface="Times New Roman"/>
                <a:ea typeface="Times New Roman"/>
                <a:cs typeface="Times New Roman"/>
                <a:sym typeface="Times New Roman"/>
              </a:rPr>
              <a:t>This led us to investigate the performance of Russia during the cold war and compare it to the performance of the USA in that period.</a:t>
            </a:r>
            <a:endParaRPr sz="1400">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 sz="1400">
                <a:latin typeface="Times New Roman"/>
                <a:ea typeface="Times New Roman"/>
                <a:cs typeface="Times New Roman"/>
                <a:sym typeface="Times New Roman"/>
              </a:rPr>
              <a:t>In the first Olympic games, the IOC did not allow female competitors, so we analyzed the data to study the increased female participation in the Olympics over the years</a:t>
            </a:r>
            <a:endParaRPr sz="1400">
              <a:latin typeface="Times New Roman"/>
              <a:ea typeface="Times New Roman"/>
              <a:cs typeface="Times New Roman"/>
              <a:sym typeface="Times New Roman"/>
            </a:endParaRPr>
          </a:p>
          <a:p>
            <a:pPr indent="0" lvl="0" marL="0" rtl="0" algn="l">
              <a:spcBef>
                <a:spcPts val="1600"/>
              </a:spcBef>
              <a:spcAft>
                <a:spcPts val="0"/>
              </a:spcAft>
              <a:buNone/>
            </a:pPr>
            <a:r>
              <a:t/>
            </a:r>
            <a:endParaRPr sz="1400">
              <a:latin typeface="Times New Roman"/>
              <a:ea typeface="Times New Roman"/>
              <a:cs typeface="Times New Roman"/>
              <a:sym typeface="Times New Roman"/>
            </a:endParaRPr>
          </a:p>
          <a:p>
            <a:pPr indent="0" lvl="0" marL="457200" rtl="0" algn="l">
              <a:spcBef>
                <a:spcPts val="1600"/>
              </a:spcBef>
              <a:spcAft>
                <a:spcPts val="1600"/>
              </a:spcAft>
              <a:buNone/>
            </a:pPr>
            <a:r>
              <a:t/>
            </a:r>
            <a:endParaRPr sz="14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1" name="Shape 301"/>
        <p:cNvGrpSpPr/>
        <p:nvPr/>
      </p:nvGrpSpPr>
      <p:grpSpPr>
        <a:xfrm>
          <a:off x="0" y="0"/>
          <a:ext cx="0" cy="0"/>
          <a:chOff x="0" y="0"/>
          <a:chExt cx="0" cy="0"/>
        </a:xfrm>
      </p:grpSpPr>
      <p:sp>
        <p:nvSpPr>
          <p:cNvPr id="302" name="Google Shape;302;p17"/>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SMART Qs</a:t>
            </a:r>
            <a:endParaRPr>
              <a:latin typeface="Times New Roman"/>
              <a:ea typeface="Times New Roman"/>
              <a:cs typeface="Times New Roman"/>
              <a:sym typeface="Times New Roman"/>
            </a:endParaRPr>
          </a:p>
        </p:txBody>
      </p:sp>
      <p:sp>
        <p:nvSpPr>
          <p:cNvPr id="303" name="Google Shape;303;p17"/>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latin typeface="Times New Roman"/>
                <a:ea typeface="Times New Roman"/>
                <a:cs typeface="Times New Roman"/>
                <a:sym typeface="Times New Roman"/>
              </a:rPr>
              <a:t>Does a country have advantage when hosting Olympics compared to when it isn’t?</a:t>
            </a:r>
            <a:endParaRPr sz="1400">
              <a:latin typeface="Times New Roman"/>
              <a:ea typeface="Times New Roman"/>
              <a:cs typeface="Times New Roman"/>
              <a:sym typeface="Times New Roman"/>
            </a:endParaRPr>
          </a:p>
          <a:p>
            <a:pPr indent="-317500" lvl="0" marL="457200" rtl="0" algn="l">
              <a:spcBef>
                <a:spcPts val="1600"/>
              </a:spcBef>
              <a:spcAft>
                <a:spcPts val="0"/>
              </a:spcAft>
              <a:buSzPts val="1400"/>
              <a:buChar char="●"/>
            </a:pPr>
            <a:r>
              <a:rPr b="1" lang="en" sz="1400">
                <a:latin typeface="Times New Roman"/>
                <a:ea typeface="Times New Roman"/>
                <a:cs typeface="Times New Roman"/>
                <a:sym typeface="Times New Roman"/>
              </a:rPr>
              <a:t>Specific:</a:t>
            </a:r>
            <a:r>
              <a:rPr lang="en" sz="1400">
                <a:latin typeface="Times New Roman"/>
                <a:ea typeface="Times New Roman"/>
                <a:cs typeface="Times New Roman"/>
                <a:sym typeface="Times New Roman"/>
              </a:rPr>
              <a:t> Specifically examining host country wins when hosting and not hosting</a:t>
            </a:r>
            <a:endParaRPr sz="1400">
              <a:latin typeface="Times New Roman"/>
              <a:ea typeface="Times New Roman"/>
              <a:cs typeface="Times New Roman"/>
              <a:sym typeface="Times New Roman"/>
            </a:endParaRPr>
          </a:p>
          <a:p>
            <a:pPr indent="-317500" lvl="0" marL="457200" rtl="0" algn="l">
              <a:spcBef>
                <a:spcPts val="0"/>
              </a:spcBef>
              <a:spcAft>
                <a:spcPts val="0"/>
              </a:spcAft>
              <a:buSzPts val="1400"/>
              <a:buChar char="●"/>
            </a:pPr>
            <a:r>
              <a:rPr b="1" lang="en" sz="1400">
                <a:latin typeface="Times New Roman"/>
                <a:ea typeface="Times New Roman"/>
                <a:cs typeface="Times New Roman"/>
                <a:sym typeface="Times New Roman"/>
              </a:rPr>
              <a:t>Measure:</a:t>
            </a:r>
            <a:r>
              <a:rPr lang="en" sz="1400">
                <a:latin typeface="Times New Roman"/>
                <a:ea typeface="Times New Roman"/>
                <a:cs typeface="Times New Roman"/>
                <a:sym typeface="Times New Roman"/>
              </a:rPr>
              <a:t> Mean of the proportions of medals won as host vs mean of the proportions of medals won as a non host</a:t>
            </a:r>
            <a:endParaRPr sz="1400">
              <a:latin typeface="Times New Roman"/>
              <a:ea typeface="Times New Roman"/>
              <a:cs typeface="Times New Roman"/>
              <a:sym typeface="Times New Roman"/>
            </a:endParaRPr>
          </a:p>
          <a:p>
            <a:pPr indent="-317500" lvl="0" marL="457200" rtl="0" algn="l">
              <a:spcBef>
                <a:spcPts val="0"/>
              </a:spcBef>
              <a:spcAft>
                <a:spcPts val="0"/>
              </a:spcAft>
              <a:buSzPts val="1400"/>
              <a:buChar char="●"/>
            </a:pPr>
            <a:r>
              <a:rPr b="1" lang="en" sz="1400">
                <a:latin typeface="Times New Roman"/>
                <a:ea typeface="Times New Roman"/>
                <a:cs typeface="Times New Roman"/>
                <a:sym typeface="Times New Roman"/>
              </a:rPr>
              <a:t>Answerable:</a:t>
            </a:r>
            <a:r>
              <a:rPr lang="en" sz="1400">
                <a:latin typeface="Times New Roman"/>
                <a:ea typeface="Times New Roman"/>
                <a:cs typeface="Times New Roman"/>
                <a:sym typeface="Times New Roman"/>
              </a:rPr>
              <a:t> By a paired t-test</a:t>
            </a:r>
            <a:endParaRPr sz="1400">
              <a:latin typeface="Times New Roman"/>
              <a:ea typeface="Times New Roman"/>
              <a:cs typeface="Times New Roman"/>
              <a:sym typeface="Times New Roman"/>
            </a:endParaRPr>
          </a:p>
          <a:p>
            <a:pPr indent="-317500" lvl="0" marL="457200" rtl="0" algn="l">
              <a:spcBef>
                <a:spcPts val="0"/>
              </a:spcBef>
              <a:spcAft>
                <a:spcPts val="0"/>
              </a:spcAft>
              <a:buSzPts val="1400"/>
              <a:buChar char="●"/>
            </a:pPr>
            <a:r>
              <a:rPr b="1" lang="en" sz="1400">
                <a:latin typeface="Times New Roman"/>
                <a:ea typeface="Times New Roman"/>
                <a:cs typeface="Times New Roman"/>
                <a:sym typeface="Times New Roman"/>
              </a:rPr>
              <a:t>Relevant: </a:t>
            </a:r>
            <a:r>
              <a:rPr lang="en" sz="1400">
                <a:latin typeface="Times New Roman"/>
                <a:ea typeface="Times New Roman"/>
                <a:cs typeface="Times New Roman"/>
                <a:sym typeface="Times New Roman"/>
              </a:rPr>
              <a:t>For training plans and for sponsors to decide which teams to sponsor</a:t>
            </a:r>
            <a:endParaRPr sz="1400">
              <a:latin typeface="Times New Roman"/>
              <a:ea typeface="Times New Roman"/>
              <a:cs typeface="Times New Roman"/>
              <a:sym typeface="Times New Roman"/>
            </a:endParaRPr>
          </a:p>
          <a:p>
            <a:pPr indent="-317500" lvl="0" marL="457200" rtl="0" algn="l">
              <a:spcBef>
                <a:spcPts val="0"/>
              </a:spcBef>
              <a:spcAft>
                <a:spcPts val="0"/>
              </a:spcAft>
              <a:buSzPts val="1400"/>
              <a:buChar char="●"/>
            </a:pPr>
            <a:r>
              <a:rPr b="1" lang="en" sz="1400">
                <a:latin typeface="Times New Roman"/>
                <a:ea typeface="Times New Roman"/>
                <a:cs typeface="Times New Roman"/>
                <a:sym typeface="Times New Roman"/>
              </a:rPr>
              <a:t>Time bound:</a:t>
            </a:r>
            <a:r>
              <a:rPr lang="en" sz="1400">
                <a:latin typeface="Times New Roman"/>
                <a:ea typeface="Times New Roman"/>
                <a:cs typeface="Times New Roman"/>
                <a:sym typeface="Times New Roman"/>
              </a:rPr>
              <a:t> Data is already available publicly</a:t>
            </a:r>
            <a:endParaRPr sz="140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7" name="Shape 307"/>
        <p:cNvGrpSpPr/>
        <p:nvPr/>
      </p:nvGrpSpPr>
      <p:grpSpPr>
        <a:xfrm>
          <a:off x="0" y="0"/>
          <a:ext cx="0" cy="0"/>
          <a:chOff x="0" y="0"/>
          <a:chExt cx="0" cy="0"/>
        </a:xfrm>
      </p:grpSpPr>
      <p:sp>
        <p:nvSpPr>
          <p:cNvPr id="308" name="Google Shape;308;p18"/>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SMART Qs</a:t>
            </a:r>
            <a:endParaRPr>
              <a:latin typeface="Times New Roman"/>
              <a:ea typeface="Times New Roman"/>
              <a:cs typeface="Times New Roman"/>
              <a:sym typeface="Times New Roman"/>
            </a:endParaRPr>
          </a:p>
        </p:txBody>
      </p:sp>
      <p:sp>
        <p:nvSpPr>
          <p:cNvPr id="309" name="Google Shape;309;p18"/>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latin typeface="Times New Roman"/>
                <a:ea typeface="Times New Roman"/>
                <a:cs typeface="Times New Roman"/>
                <a:sym typeface="Times New Roman"/>
              </a:rPr>
              <a:t>When will men and women participation in the Olympic games be equal?</a:t>
            </a:r>
            <a:endParaRPr sz="1400">
              <a:latin typeface="Times New Roman"/>
              <a:ea typeface="Times New Roman"/>
              <a:cs typeface="Times New Roman"/>
              <a:sym typeface="Times New Roman"/>
            </a:endParaRPr>
          </a:p>
          <a:p>
            <a:pPr indent="-317500" lvl="0" marL="457200" rtl="0" algn="l">
              <a:spcBef>
                <a:spcPts val="1600"/>
              </a:spcBef>
              <a:spcAft>
                <a:spcPts val="0"/>
              </a:spcAft>
              <a:buSzPts val="1400"/>
              <a:buChar char="●"/>
            </a:pPr>
            <a:r>
              <a:rPr b="1" lang="en" sz="1400">
                <a:latin typeface="Times New Roman"/>
                <a:ea typeface="Times New Roman"/>
                <a:cs typeface="Times New Roman"/>
                <a:sym typeface="Times New Roman"/>
              </a:rPr>
              <a:t>Specific:</a:t>
            </a:r>
            <a:r>
              <a:rPr lang="en" sz="1400">
                <a:latin typeface="Times New Roman"/>
                <a:ea typeface="Times New Roman"/>
                <a:cs typeface="Times New Roman"/>
                <a:sym typeface="Times New Roman"/>
              </a:rPr>
              <a:t> Specifically examining when women will have equal participation with men</a:t>
            </a:r>
            <a:endParaRPr sz="1400">
              <a:latin typeface="Times New Roman"/>
              <a:ea typeface="Times New Roman"/>
              <a:cs typeface="Times New Roman"/>
              <a:sym typeface="Times New Roman"/>
            </a:endParaRPr>
          </a:p>
          <a:p>
            <a:pPr indent="-317500" lvl="0" marL="457200" rtl="0" algn="l">
              <a:spcBef>
                <a:spcPts val="0"/>
              </a:spcBef>
              <a:spcAft>
                <a:spcPts val="0"/>
              </a:spcAft>
              <a:buSzPts val="1400"/>
              <a:buChar char="●"/>
            </a:pPr>
            <a:r>
              <a:rPr b="1" lang="en" sz="1400">
                <a:latin typeface="Times New Roman"/>
                <a:ea typeface="Times New Roman"/>
                <a:cs typeface="Times New Roman"/>
                <a:sym typeface="Times New Roman"/>
              </a:rPr>
              <a:t>Measure:</a:t>
            </a:r>
            <a:r>
              <a:rPr lang="en" sz="1400">
                <a:latin typeface="Times New Roman"/>
                <a:ea typeface="Times New Roman"/>
                <a:cs typeface="Times New Roman"/>
                <a:sym typeface="Times New Roman"/>
              </a:rPr>
              <a:t> Projecting when women will have 50% participation</a:t>
            </a:r>
            <a:endParaRPr sz="1400">
              <a:latin typeface="Times New Roman"/>
              <a:ea typeface="Times New Roman"/>
              <a:cs typeface="Times New Roman"/>
              <a:sym typeface="Times New Roman"/>
            </a:endParaRPr>
          </a:p>
          <a:p>
            <a:pPr indent="-317500" lvl="0" marL="457200" rtl="0" algn="l">
              <a:spcBef>
                <a:spcPts val="0"/>
              </a:spcBef>
              <a:spcAft>
                <a:spcPts val="0"/>
              </a:spcAft>
              <a:buSzPts val="1400"/>
              <a:buChar char="●"/>
            </a:pPr>
            <a:r>
              <a:rPr b="1" lang="en" sz="1400">
                <a:latin typeface="Times New Roman"/>
                <a:ea typeface="Times New Roman"/>
                <a:cs typeface="Times New Roman"/>
                <a:sym typeface="Times New Roman"/>
              </a:rPr>
              <a:t>Answerable:</a:t>
            </a:r>
            <a:r>
              <a:rPr lang="en" sz="1400">
                <a:latin typeface="Times New Roman"/>
                <a:ea typeface="Times New Roman"/>
                <a:cs typeface="Times New Roman"/>
                <a:sym typeface="Times New Roman"/>
              </a:rPr>
              <a:t> Linear Regression</a:t>
            </a:r>
            <a:endParaRPr sz="1400">
              <a:latin typeface="Times New Roman"/>
              <a:ea typeface="Times New Roman"/>
              <a:cs typeface="Times New Roman"/>
              <a:sym typeface="Times New Roman"/>
            </a:endParaRPr>
          </a:p>
          <a:p>
            <a:pPr indent="-317500" lvl="0" marL="457200" rtl="0" algn="l">
              <a:spcBef>
                <a:spcPts val="0"/>
              </a:spcBef>
              <a:spcAft>
                <a:spcPts val="0"/>
              </a:spcAft>
              <a:buSzPts val="1400"/>
              <a:buChar char="●"/>
            </a:pPr>
            <a:r>
              <a:rPr b="1" lang="en" sz="1400">
                <a:latin typeface="Times New Roman"/>
                <a:ea typeface="Times New Roman"/>
                <a:cs typeface="Times New Roman"/>
                <a:sym typeface="Times New Roman"/>
              </a:rPr>
              <a:t>Relevant: </a:t>
            </a:r>
            <a:r>
              <a:rPr lang="en" sz="1400">
                <a:latin typeface="Times New Roman"/>
                <a:ea typeface="Times New Roman"/>
                <a:cs typeface="Times New Roman"/>
                <a:sym typeface="Times New Roman"/>
              </a:rPr>
              <a:t>For studying progression and equality</a:t>
            </a:r>
            <a:endParaRPr sz="1400">
              <a:latin typeface="Times New Roman"/>
              <a:ea typeface="Times New Roman"/>
              <a:cs typeface="Times New Roman"/>
              <a:sym typeface="Times New Roman"/>
            </a:endParaRPr>
          </a:p>
          <a:p>
            <a:pPr indent="-317500" lvl="0" marL="457200" rtl="0" algn="l">
              <a:spcBef>
                <a:spcPts val="0"/>
              </a:spcBef>
              <a:spcAft>
                <a:spcPts val="0"/>
              </a:spcAft>
              <a:buSzPts val="1400"/>
              <a:buChar char="●"/>
            </a:pPr>
            <a:r>
              <a:rPr b="1" lang="en" sz="1400">
                <a:latin typeface="Times New Roman"/>
                <a:ea typeface="Times New Roman"/>
                <a:cs typeface="Times New Roman"/>
                <a:sym typeface="Times New Roman"/>
              </a:rPr>
              <a:t>Time bound:</a:t>
            </a:r>
            <a:r>
              <a:rPr lang="en" sz="1400">
                <a:latin typeface="Times New Roman"/>
                <a:ea typeface="Times New Roman"/>
                <a:cs typeface="Times New Roman"/>
                <a:sym typeface="Times New Roman"/>
              </a:rPr>
              <a:t> Data is already available publicly</a:t>
            </a:r>
            <a:endParaRPr sz="1400">
              <a:latin typeface="Times New Roman"/>
              <a:ea typeface="Times New Roman"/>
              <a:cs typeface="Times New Roman"/>
              <a:sym typeface="Times New Roman"/>
            </a:endParaRPr>
          </a:p>
          <a:p>
            <a:pPr indent="0" lvl="0" marL="0" rtl="0" algn="l">
              <a:spcBef>
                <a:spcPts val="16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3" name="Shape 313"/>
        <p:cNvGrpSpPr/>
        <p:nvPr/>
      </p:nvGrpSpPr>
      <p:grpSpPr>
        <a:xfrm>
          <a:off x="0" y="0"/>
          <a:ext cx="0" cy="0"/>
          <a:chOff x="0" y="0"/>
          <a:chExt cx="0" cy="0"/>
        </a:xfrm>
      </p:grpSpPr>
      <p:sp>
        <p:nvSpPr>
          <p:cNvPr id="314" name="Google Shape;314;p19"/>
          <p:cNvSpPr txBox="1"/>
          <p:nvPr>
            <p:ph type="title"/>
          </p:nvPr>
        </p:nvSpPr>
        <p:spPr>
          <a:xfrm>
            <a:off x="1521450" y="35192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Questions of Interest</a:t>
            </a:r>
            <a:endParaRPr/>
          </a:p>
        </p:txBody>
      </p:sp>
      <p:sp>
        <p:nvSpPr>
          <p:cNvPr id="315" name="Google Shape;315;p19"/>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latin typeface="Times New Roman"/>
                <a:ea typeface="Times New Roman"/>
                <a:cs typeface="Times New Roman"/>
                <a:sym typeface="Times New Roman"/>
              </a:rPr>
              <a:t>Did the Cold War have an affect on the participation and performance of the US and Russian teams?</a:t>
            </a:r>
            <a:endParaRPr sz="1400">
              <a:latin typeface="Times New Roman"/>
              <a:ea typeface="Times New Roman"/>
              <a:cs typeface="Times New Roman"/>
              <a:sym typeface="Times New Roman"/>
            </a:endParaRPr>
          </a:p>
          <a:p>
            <a:pPr indent="0" lvl="0" marL="0" rtl="0" algn="l">
              <a:spcBef>
                <a:spcPts val="1600"/>
              </a:spcBef>
              <a:spcAft>
                <a:spcPts val="0"/>
              </a:spcAft>
              <a:buNone/>
            </a:pPr>
            <a:r>
              <a:rPr lang="en" sz="1400">
                <a:latin typeface="Times New Roman"/>
                <a:ea typeface="Times New Roman"/>
                <a:cs typeface="Times New Roman"/>
                <a:sym typeface="Times New Roman"/>
              </a:rPr>
              <a:t>Who are the top 5 medal winning countries?</a:t>
            </a:r>
            <a:endParaRPr sz="1400">
              <a:latin typeface="Times New Roman"/>
              <a:ea typeface="Times New Roman"/>
              <a:cs typeface="Times New Roman"/>
              <a:sym typeface="Times New Roman"/>
            </a:endParaRPr>
          </a:p>
          <a:p>
            <a:pPr indent="0" lvl="0" marL="0" rtl="0" algn="l">
              <a:spcBef>
                <a:spcPts val="1600"/>
              </a:spcBef>
              <a:spcAft>
                <a:spcPts val="1600"/>
              </a:spcAft>
              <a:buNone/>
            </a:pPr>
            <a:r>
              <a:rPr lang="en" sz="1400">
                <a:latin typeface="Times New Roman"/>
                <a:ea typeface="Times New Roman"/>
                <a:cs typeface="Times New Roman"/>
                <a:sym typeface="Times New Roman"/>
              </a:rPr>
              <a:t>What was the number of medals earned by each country per discipline?</a:t>
            </a:r>
            <a:endParaRPr sz="1400">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9" name="Shape 319"/>
        <p:cNvGrpSpPr/>
        <p:nvPr/>
      </p:nvGrpSpPr>
      <p:grpSpPr>
        <a:xfrm>
          <a:off x="0" y="0"/>
          <a:ext cx="0" cy="0"/>
          <a:chOff x="0" y="0"/>
          <a:chExt cx="0" cy="0"/>
        </a:xfrm>
      </p:grpSpPr>
      <p:sp>
        <p:nvSpPr>
          <p:cNvPr id="320" name="Google Shape;320;p20"/>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Methodology</a:t>
            </a:r>
            <a:endParaRPr>
              <a:latin typeface="Times New Roman"/>
              <a:ea typeface="Times New Roman"/>
              <a:cs typeface="Times New Roman"/>
              <a:sym typeface="Times New Roman"/>
            </a:endParaRPr>
          </a:p>
        </p:txBody>
      </p:sp>
      <p:sp>
        <p:nvSpPr>
          <p:cNvPr id="321" name="Google Shape;321;p20"/>
          <p:cNvSpPr txBox="1"/>
          <p:nvPr>
            <p:ph idx="1" type="body"/>
          </p:nvPr>
        </p:nvSpPr>
        <p:spPr>
          <a:xfrm>
            <a:off x="1303800" y="1269550"/>
            <a:ext cx="7030500" cy="3262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Font typeface="Times New Roman"/>
              <a:buChar char="●"/>
            </a:pPr>
            <a:r>
              <a:rPr lang="en" sz="1400">
                <a:latin typeface="Times New Roman"/>
                <a:ea typeface="Times New Roman"/>
                <a:cs typeface="Times New Roman"/>
                <a:sym typeface="Times New Roman"/>
              </a:rPr>
              <a:t>Load data from: </a:t>
            </a:r>
            <a:r>
              <a:rPr lang="en" sz="1400" u="sng">
                <a:solidFill>
                  <a:schemeClr val="accent5"/>
                </a:solidFill>
                <a:latin typeface="Times New Roman"/>
                <a:ea typeface="Times New Roman"/>
                <a:cs typeface="Times New Roman"/>
                <a:sym typeface="Times New Roman"/>
                <a:hlinkClick r:id="rId3"/>
              </a:rPr>
              <a:t>https://www.kaggle.com/heesoo37/120-years-of-olympic-history-athletes-and-results</a:t>
            </a:r>
            <a:r>
              <a:rPr lang="en" sz="1400">
                <a:solidFill>
                  <a:srgbClr val="4472C4"/>
                </a:solidFill>
                <a:latin typeface="Times New Roman"/>
                <a:ea typeface="Times New Roman"/>
                <a:cs typeface="Times New Roman"/>
                <a:sym typeface="Times New Roman"/>
              </a:rPr>
              <a:t> .</a:t>
            </a:r>
            <a:endParaRPr sz="1400">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 sz="1400">
                <a:latin typeface="Times New Roman"/>
                <a:ea typeface="Times New Roman"/>
                <a:cs typeface="Times New Roman"/>
                <a:sym typeface="Times New Roman"/>
              </a:rPr>
              <a:t>Cleanup data</a:t>
            </a:r>
            <a:endParaRPr sz="1400">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 sz="1400">
                <a:latin typeface="Times New Roman"/>
                <a:ea typeface="Times New Roman"/>
                <a:cs typeface="Times New Roman"/>
                <a:sym typeface="Times New Roman"/>
              </a:rPr>
              <a:t>Insert host country column into the dataset</a:t>
            </a:r>
            <a:endParaRPr sz="1400">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 sz="1400">
                <a:latin typeface="Times New Roman"/>
                <a:ea typeface="Times New Roman"/>
                <a:cs typeface="Times New Roman"/>
                <a:sym typeface="Times New Roman"/>
              </a:rPr>
              <a:t>Change some country codes to simplify analysis</a:t>
            </a:r>
            <a:endParaRPr sz="1400">
              <a:solidFill>
                <a:srgbClr val="000000"/>
              </a:solidFill>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 sz="1400">
                <a:latin typeface="Times New Roman"/>
                <a:ea typeface="Times New Roman"/>
                <a:cs typeface="Times New Roman"/>
                <a:sym typeface="Times New Roman"/>
              </a:rPr>
              <a:t>Use the dplyr package to group and summarize the data</a:t>
            </a:r>
            <a:endParaRPr sz="1400">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 sz="1400">
                <a:latin typeface="Times New Roman"/>
                <a:ea typeface="Times New Roman"/>
                <a:cs typeface="Times New Roman"/>
                <a:sym typeface="Times New Roman"/>
              </a:rPr>
              <a:t>Create plots with ggplot2</a:t>
            </a:r>
            <a:endParaRPr sz="1400">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 sz="1400">
                <a:latin typeface="Times New Roman"/>
                <a:ea typeface="Times New Roman"/>
                <a:cs typeface="Times New Roman"/>
                <a:sym typeface="Times New Roman"/>
              </a:rPr>
              <a:t>Fit to the data where necessary</a:t>
            </a:r>
            <a:endParaRPr sz="1400">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 sz="1400">
                <a:latin typeface="Times New Roman"/>
                <a:ea typeface="Times New Roman"/>
                <a:cs typeface="Times New Roman"/>
                <a:sym typeface="Times New Roman"/>
              </a:rPr>
              <a:t>Perform a statistical test where appropriate</a:t>
            </a:r>
            <a:endParaRPr sz="1400">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5" name="Shape 325"/>
        <p:cNvGrpSpPr/>
        <p:nvPr/>
      </p:nvGrpSpPr>
      <p:grpSpPr>
        <a:xfrm>
          <a:off x="0" y="0"/>
          <a:ext cx="0" cy="0"/>
          <a:chOff x="0" y="0"/>
          <a:chExt cx="0" cy="0"/>
        </a:xfrm>
      </p:grpSpPr>
      <p:sp>
        <p:nvSpPr>
          <p:cNvPr id="326" name="Google Shape;326;p21"/>
          <p:cNvSpPr txBox="1"/>
          <p:nvPr>
            <p:ph type="title"/>
          </p:nvPr>
        </p:nvSpPr>
        <p:spPr>
          <a:xfrm>
            <a:off x="1354575" y="250325"/>
            <a:ext cx="7030500" cy="54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Times New Roman"/>
                <a:ea typeface="Times New Roman"/>
                <a:cs typeface="Times New Roman"/>
                <a:sym typeface="Times New Roman"/>
              </a:rPr>
              <a:t>Examine structure of dataset :</a:t>
            </a:r>
            <a:endParaRPr sz="2400">
              <a:latin typeface="Times New Roman"/>
              <a:ea typeface="Times New Roman"/>
              <a:cs typeface="Times New Roman"/>
              <a:sym typeface="Times New Roman"/>
            </a:endParaRPr>
          </a:p>
        </p:txBody>
      </p:sp>
      <p:pic>
        <p:nvPicPr>
          <p:cNvPr id="327" name="Google Shape;327;p21"/>
          <p:cNvPicPr preferRelativeResize="0"/>
          <p:nvPr/>
        </p:nvPicPr>
        <p:blipFill>
          <a:blip r:embed="rId3">
            <a:alphaModFix/>
          </a:blip>
          <a:stretch>
            <a:fillRect/>
          </a:stretch>
        </p:blipFill>
        <p:spPr>
          <a:xfrm>
            <a:off x="391775" y="790625"/>
            <a:ext cx="8512937" cy="3240825"/>
          </a:xfrm>
          <a:prstGeom prst="rect">
            <a:avLst/>
          </a:prstGeom>
          <a:noFill/>
          <a:ln>
            <a:noFill/>
          </a:ln>
        </p:spPr>
      </p:pic>
      <p:sp>
        <p:nvSpPr>
          <p:cNvPr id="328" name="Google Shape;328;p21"/>
          <p:cNvSpPr txBox="1"/>
          <p:nvPr/>
        </p:nvSpPr>
        <p:spPr>
          <a:xfrm>
            <a:off x="464200" y="4031450"/>
            <a:ext cx="8440500" cy="7836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rgbClr val="333333"/>
              </a:buClr>
              <a:buSzPts val="1400"/>
              <a:buFont typeface="Times New Roman"/>
              <a:buAutoNum type="arabicPeriod"/>
            </a:pPr>
            <a:r>
              <a:rPr lang="en">
                <a:solidFill>
                  <a:srgbClr val="333333"/>
                </a:solidFill>
                <a:latin typeface="Times New Roman"/>
                <a:ea typeface="Times New Roman"/>
                <a:cs typeface="Times New Roman"/>
                <a:sym typeface="Times New Roman"/>
              </a:rPr>
              <a:t>We changed the structure of some of the columns such as medal, changed to ordered factor. We dropped Age, Height, Weight, City and Games. Select only the Summer Olympics data.</a:t>
            </a:r>
            <a:endParaRPr>
              <a:solidFill>
                <a:srgbClr val="333333"/>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Clr>
                <a:srgbClr val="333333"/>
              </a:buClr>
              <a:buSzPts val="1400"/>
              <a:buFont typeface="Times New Roman"/>
              <a:buAutoNum type="arabicPeriod"/>
            </a:pPr>
            <a:r>
              <a:rPr lang="en">
                <a:solidFill>
                  <a:srgbClr val="333333"/>
                </a:solidFill>
                <a:latin typeface="Times New Roman"/>
                <a:ea typeface="Times New Roman"/>
                <a:cs typeface="Times New Roman"/>
                <a:sym typeface="Times New Roman"/>
              </a:rPr>
              <a:t>Insert host country column and data into the data frame.</a:t>
            </a:r>
            <a:endParaRPr>
              <a:solidFill>
                <a:srgbClr val="333333"/>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Clr>
                <a:srgbClr val="333333"/>
              </a:buClr>
              <a:buSzPts val="1400"/>
              <a:buFont typeface="Times New Roman"/>
              <a:buAutoNum type="arabicPeriod"/>
            </a:pPr>
            <a:r>
              <a:rPr lang="en">
                <a:solidFill>
                  <a:srgbClr val="333333"/>
                </a:solidFill>
                <a:latin typeface="Times New Roman"/>
                <a:ea typeface="Times New Roman"/>
                <a:cs typeface="Times New Roman"/>
                <a:sym typeface="Times New Roman"/>
              </a:rPr>
              <a:t>Change some country codes to simplify analysis.</a:t>
            </a:r>
            <a:endParaRPr>
              <a:solidFill>
                <a:srgbClr val="333333"/>
              </a:solidFill>
              <a:latin typeface="Times New Roman"/>
              <a:ea typeface="Times New Roman"/>
              <a:cs typeface="Times New Roman"/>
              <a:sym typeface="Times New Roman"/>
            </a:endParaRPr>
          </a:p>
          <a:p>
            <a:pPr indent="0" lvl="0" marL="0" rtl="0" algn="l">
              <a:spcBef>
                <a:spcPts val="80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