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0" r:id="rId8"/>
    <p:sldId id="263" r:id="rId9"/>
    <p:sldId id="269" r:id="rId10"/>
    <p:sldId id="270" r:id="rId11"/>
    <p:sldId id="268" r:id="rId12"/>
    <p:sldId id="265" r:id="rId13"/>
    <p:sldId id="266" r:id="rId14"/>
    <p:sldId id="267" r:id="rId15"/>
    <p:sldId id="272" r:id="rId16"/>
    <p:sldId id="271"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4472C4"/>
    <a:srgbClr val="00CC00"/>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6A43-15B7-4457-9637-49B242414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A2683-A68E-4739-B0E0-42C938F0E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4040AB-3A5E-4E55-BEEC-2134BE2A1239}"/>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5" name="Footer Placeholder 4">
            <a:extLst>
              <a:ext uri="{FF2B5EF4-FFF2-40B4-BE49-F238E27FC236}">
                <a16:creationId xmlns:a16="http://schemas.microsoft.com/office/drawing/2014/main" id="{E4EF1D6E-DAB6-4059-ABA0-CFE574CC8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4B77C-D33E-422D-BB44-91274E9DF96F}"/>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367789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F56A-A7E2-4AA2-BE12-92BD2E20A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A3E49E-C20A-4927-9849-C5EEAA9FA4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3DF64-EC36-48A4-84FC-2AAF7DA317FD}"/>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5" name="Footer Placeholder 4">
            <a:extLst>
              <a:ext uri="{FF2B5EF4-FFF2-40B4-BE49-F238E27FC236}">
                <a16:creationId xmlns:a16="http://schemas.microsoft.com/office/drawing/2014/main" id="{125738E3-7F7A-4714-B783-8568C0FC9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5659-490B-450A-93AD-52B7A48517CE}"/>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214509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74B65-870B-4F41-B094-7D365724FA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8FBE5B-658C-4B33-B9AC-871F61C27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0CE88-2D75-4C91-A190-AE2F4E3A504B}"/>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5" name="Footer Placeholder 4">
            <a:extLst>
              <a:ext uri="{FF2B5EF4-FFF2-40B4-BE49-F238E27FC236}">
                <a16:creationId xmlns:a16="http://schemas.microsoft.com/office/drawing/2014/main" id="{E2704A47-055B-439A-85BC-507F6AFBE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D638E-D499-4D7D-939A-8F4B88C8ADB9}"/>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218655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AD64-79C3-427E-B601-1C33716C1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6AD76-C13E-4D1A-9E72-A971C49BE5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FC386-F994-4F6E-866B-EADB748FE347}"/>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5" name="Footer Placeholder 4">
            <a:extLst>
              <a:ext uri="{FF2B5EF4-FFF2-40B4-BE49-F238E27FC236}">
                <a16:creationId xmlns:a16="http://schemas.microsoft.com/office/drawing/2014/main" id="{3BE00A71-3601-4D59-9AB1-1ECFD062A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4F786-46A1-48DB-A041-10642DAA36A7}"/>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418121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E6D9-8C99-4F18-922B-8C4813BC3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1EBED-BDD6-4929-8D65-3B21A5F52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BE2622-A6E9-4B89-A507-6EC72E3F77DD}"/>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5" name="Footer Placeholder 4">
            <a:extLst>
              <a:ext uri="{FF2B5EF4-FFF2-40B4-BE49-F238E27FC236}">
                <a16:creationId xmlns:a16="http://schemas.microsoft.com/office/drawing/2014/main" id="{5227FFD8-9085-4831-8077-50B0A8F52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0F11-0930-4315-BEB8-5157A8692977}"/>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301950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5194-C61F-4829-9760-2F86B374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1620B-F9BA-471E-A409-F6DCB8E77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C1EE0-2BD9-4E70-A459-7DCCB7B06B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E8DD0-23B1-41F8-8512-4D60D1F9B543}"/>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6" name="Footer Placeholder 5">
            <a:extLst>
              <a:ext uri="{FF2B5EF4-FFF2-40B4-BE49-F238E27FC236}">
                <a16:creationId xmlns:a16="http://schemas.microsoft.com/office/drawing/2014/main" id="{AB5F74A1-423D-4BFD-8900-6724A92B2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0E8AB-3A44-4526-B19C-12AB025707FB}"/>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79839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14C8-5982-4129-83A1-C30884EDFA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EB738F-4E22-4EF7-9C77-D37CC5F0F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3EB10-C48F-4B6C-896E-8B7CC72A8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9DD25B-8C08-4AFB-810D-68D5440EE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83287E-88EA-4CCC-AF16-15DD9EBE1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10972-3DFD-45C8-B44F-692264051B4B}"/>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8" name="Footer Placeholder 7">
            <a:extLst>
              <a:ext uri="{FF2B5EF4-FFF2-40B4-BE49-F238E27FC236}">
                <a16:creationId xmlns:a16="http://schemas.microsoft.com/office/drawing/2014/main" id="{7C56A869-6F43-40A3-BF3A-878C54FC61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2F673-CC12-4BA9-801A-135FE55CED16}"/>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98091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4DDF-D5C1-4DC9-9288-D6A9B23521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715518-FF0D-4A2D-9879-7E997C99AFC8}"/>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4" name="Footer Placeholder 3">
            <a:extLst>
              <a:ext uri="{FF2B5EF4-FFF2-40B4-BE49-F238E27FC236}">
                <a16:creationId xmlns:a16="http://schemas.microsoft.com/office/drawing/2014/main" id="{744DA3BD-8FAB-4C1D-B69A-66580A7B0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38B73B-AEA4-4945-BBA8-4CE91743DDB3}"/>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313682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F9B6A-399A-466B-B0F1-4F2267C76CBD}"/>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3" name="Footer Placeholder 2">
            <a:extLst>
              <a:ext uri="{FF2B5EF4-FFF2-40B4-BE49-F238E27FC236}">
                <a16:creationId xmlns:a16="http://schemas.microsoft.com/office/drawing/2014/main" id="{65F42F8E-DDE9-4B58-B15B-3A6499D694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BFDC78-C289-460A-B320-01820441CB97}"/>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265112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8575-E7CD-4814-BA7E-84AEB6B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FDDDE9-88CB-4827-9B65-3F97C28EF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D2E01-FAD7-4771-B79B-4C43FA035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03BBD-D5A2-412B-81CC-2AD85E5168A9}"/>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6" name="Footer Placeholder 5">
            <a:extLst>
              <a:ext uri="{FF2B5EF4-FFF2-40B4-BE49-F238E27FC236}">
                <a16:creationId xmlns:a16="http://schemas.microsoft.com/office/drawing/2014/main" id="{2BE317DF-2585-44BF-8AC2-EA5FEE7BE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49130-6669-40CD-BFA9-B3A220572A23}"/>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159261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9D0D-F6B3-43BD-8C71-2356DF4D3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F796F8-4760-4EA4-8516-E3E2029C1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C89502-1F97-40B7-B4CB-3ECBB926B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C5612-37F8-422E-9E79-2DFF690013CC}"/>
              </a:ext>
            </a:extLst>
          </p:cNvPr>
          <p:cNvSpPr>
            <a:spLocks noGrp="1"/>
          </p:cNvSpPr>
          <p:nvPr>
            <p:ph type="dt" sz="half" idx="10"/>
          </p:nvPr>
        </p:nvSpPr>
        <p:spPr/>
        <p:txBody>
          <a:bodyPr/>
          <a:lstStyle/>
          <a:p>
            <a:fld id="{7060C84B-AE9D-4532-9BA2-C886236C9AE4}" type="datetimeFigureOut">
              <a:rPr lang="en-US" smtClean="0"/>
              <a:t>5/29/2021</a:t>
            </a:fld>
            <a:endParaRPr lang="en-US"/>
          </a:p>
        </p:txBody>
      </p:sp>
      <p:sp>
        <p:nvSpPr>
          <p:cNvPr id="6" name="Footer Placeholder 5">
            <a:extLst>
              <a:ext uri="{FF2B5EF4-FFF2-40B4-BE49-F238E27FC236}">
                <a16:creationId xmlns:a16="http://schemas.microsoft.com/office/drawing/2014/main" id="{DAC78431-98D6-43B0-8522-26F6F283F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38E8C-8502-4C01-9F14-A579C4DCC820}"/>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178344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61922-F326-4F18-802F-63D80E729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87111-A7B9-4D33-81DB-9101FD8E3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AF37F-DC26-4A2C-8CAF-DCB6F98FE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0C84B-AE9D-4532-9BA2-C886236C9AE4}" type="datetimeFigureOut">
              <a:rPr lang="en-US" smtClean="0"/>
              <a:t>5/29/2021</a:t>
            </a:fld>
            <a:endParaRPr lang="en-US"/>
          </a:p>
        </p:txBody>
      </p:sp>
      <p:sp>
        <p:nvSpPr>
          <p:cNvPr id="5" name="Footer Placeholder 4">
            <a:extLst>
              <a:ext uri="{FF2B5EF4-FFF2-40B4-BE49-F238E27FC236}">
                <a16:creationId xmlns:a16="http://schemas.microsoft.com/office/drawing/2014/main" id="{67959A23-781B-41B3-897B-C6CDC931B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C4976-4398-40E3-A048-894C4FD97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ECC1E-BF37-4D32-83B0-444FC7CC903C}" type="slidenum">
              <a:rPr lang="en-US" smtClean="0"/>
              <a:t>‹#›</a:t>
            </a:fld>
            <a:endParaRPr lang="en-US"/>
          </a:p>
        </p:txBody>
      </p:sp>
    </p:spTree>
    <p:extLst>
      <p:ext uri="{BB962C8B-B14F-4D97-AF65-F5344CB8AC3E}">
        <p14:creationId xmlns:p14="http://schemas.microsoft.com/office/powerpoint/2010/main" val="2122442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Upwards trending chart on a screen">
            <a:extLst>
              <a:ext uri="{FF2B5EF4-FFF2-40B4-BE49-F238E27FC236}">
                <a16:creationId xmlns:a16="http://schemas.microsoft.com/office/drawing/2014/main" id="{351CA416-86D5-44F3-A939-1D2ED2B55BDA}"/>
              </a:ext>
            </a:extLst>
          </p:cNvPr>
          <p:cNvPicPr>
            <a:picLocks noChangeAspect="1"/>
          </p:cNvPicPr>
          <p:nvPr/>
        </p:nvPicPr>
        <p:blipFill rotWithShape="1">
          <a:blip r:embed="rId2">
            <a:alphaModFix amt="50000"/>
          </a:blip>
          <a:srcRect t="11254" b="4476"/>
          <a:stretch/>
        </p:blipFill>
        <p:spPr>
          <a:xfrm>
            <a:off x="20" y="1"/>
            <a:ext cx="12191980" cy="6857999"/>
          </a:xfrm>
          <a:prstGeom prst="rect">
            <a:avLst/>
          </a:prstGeom>
        </p:spPr>
      </p:pic>
      <p:sp>
        <p:nvSpPr>
          <p:cNvPr id="2" name="Title 1">
            <a:extLst>
              <a:ext uri="{FF2B5EF4-FFF2-40B4-BE49-F238E27FC236}">
                <a16:creationId xmlns:a16="http://schemas.microsoft.com/office/drawing/2014/main" id="{4B3C005E-8CEA-411F-B745-77D5A00CFFF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Data Scientist</a:t>
            </a:r>
            <a:br>
              <a:rPr lang="en-US">
                <a:solidFill>
                  <a:srgbClr val="FFFFFF"/>
                </a:solidFill>
              </a:rPr>
            </a:br>
            <a:r>
              <a:rPr lang="en-US">
                <a:solidFill>
                  <a:srgbClr val="FFFFFF"/>
                </a:solidFill>
              </a:rPr>
              <a:t>Job Change </a:t>
            </a:r>
            <a:br>
              <a:rPr lang="en-US">
                <a:solidFill>
                  <a:srgbClr val="FFFFFF"/>
                </a:solidFill>
              </a:rPr>
            </a:br>
            <a:r>
              <a:rPr lang="en-US">
                <a:solidFill>
                  <a:srgbClr val="FFFFFF"/>
                </a:solidFill>
              </a:rPr>
              <a:t>Prediction</a:t>
            </a:r>
          </a:p>
        </p:txBody>
      </p:sp>
      <p:sp>
        <p:nvSpPr>
          <p:cNvPr id="3" name="Subtitle 2">
            <a:extLst>
              <a:ext uri="{FF2B5EF4-FFF2-40B4-BE49-F238E27FC236}">
                <a16:creationId xmlns:a16="http://schemas.microsoft.com/office/drawing/2014/main" id="{078B620D-E13D-4471-A539-02CA0EFFCF5D}"/>
              </a:ext>
            </a:extLst>
          </p:cNvPr>
          <p:cNvSpPr>
            <a:spLocks noGrp="1"/>
          </p:cNvSpPr>
          <p:nvPr>
            <p:ph type="subTitle" idx="1"/>
          </p:nvPr>
        </p:nvSpPr>
        <p:spPr>
          <a:xfrm>
            <a:off x="1524000" y="4159404"/>
            <a:ext cx="9144000" cy="1098395"/>
          </a:xfrm>
        </p:spPr>
        <p:txBody>
          <a:bodyPr>
            <a:normAutofit/>
          </a:bodyPr>
          <a:lstStyle/>
          <a:p>
            <a:r>
              <a:rPr lang="en-US" sz="1800" dirty="0">
                <a:solidFill>
                  <a:srgbClr val="FFFFFF"/>
                </a:solidFill>
              </a:rPr>
              <a:t>IT3190E - 123220</a:t>
            </a:r>
          </a:p>
          <a:p>
            <a:r>
              <a:rPr lang="en-US" sz="1800" dirty="0">
                <a:solidFill>
                  <a:srgbClr val="FFFFFF"/>
                </a:solidFill>
              </a:rPr>
              <a:t>DSAI 01 K64</a:t>
            </a:r>
          </a:p>
          <a:p>
            <a:r>
              <a:rPr lang="en-US" sz="1800" dirty="0">
                <a:solidFill>
                  <a:srgbClr val="FFFFFF"/>
                </a:solidFill>
              </a:rPr>
              <a:t>Team 3</a:t>
            </a:r>
          </a:p>
        </p:txBody>
      </p:sp>
    </p:spTree>
    <p:extLst>
      <p:ext uri="{BB962C8B-B14F-4D97-AF65-F5344CB8AC3E}">
        <p14:creationId xmlns:p14="http://schemas.microsoft.com/office/powerpoint/2010/main" val="14136520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1" name="Rectangle 50">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940BB6E-C685-4EF0-BD80-7A18D6EB0A40}"/>
              </a:ext>
            </a:extLst>
          </p:cNvPr>
          <p:cNvSpPr>
            <a:spLocks noGrp="1"/>
          </p:cNvSpPr>
          <p:nvPr>
            <p:ph type="title"/>
          </p:nvPr>
        </p:nvSpPr>
        <p:spPr>
          <a:xfrm>
            <a:off x="507030" y="559349"/>
            <a:ext cx="10905066" cy="1135737"/>
          </a:xfrm>
        </p:spPr>
        <p:txBody>
          <a:bodyPr>
            <a:normAutofit/>
          </a:bodyPr>
          <a:lstStyle/>
          <a:p>
            <a:pPr marL="0" marR="0" algn="just">
              <a:lnSpc>
                <a:spcPct val="107000"/>
              </a:lnSpc>
              <a:spcBef>
                <a:spcPts val="0"/>
              </a:spcBef>
              <a:spcAft>
                <a:spcPts val="800"/>
              </a:spcAft>
            </a:pPr>
            <a:r>
              <a:rPr lang="en-US" sz="3200" dirty="0">
                <a:effectLst/>
                <a:latin typeface="Calibri" panose="020F0502020204030204" pitchFamily="34" charset="0"/>
                <a:ea typeface="Yu Mincho" panose="02020400000000000000" pitchFamily="18" charset="-128"/>
                <a:cs typeface="Calibri" panose="020F0502020204030204" pitchFamily="34" charset="0"/>
              </a:rPr>
              <a:t>Cost function</a:t>
            </a:r>
          </a:p>
        </p:txBody>
      </p:sp>
      <p:grpSp>
        <p:nvGrpSpPr>
          <p:cNvPr id="54" name="Group 5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5" name="Isosceles Triangle 5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Rectangle 2">
                <a:extLst>
                  <a:ext uri="{FF2B5EF4-FFF2-40B4-BE49-F238E27FC236}">
                    <a16:creationId xmlns:a16="http://schemas.microsoft.com/office/drawing/2014/main" id="{E68DB199-5652-4AB0-9188-D1AEBA0C8E45}"/>
                  </a:ext>
                </a:extLst>
              </p:cNvPr>
              <p:cNvSpPr>
                <a:spLocks noChangeArrowheads="1"/>
              </p:cNvSpPr>
              <p:nvPr/>
            </p:nvSpPr>
            <p:spPr bwMode="auto">
              <a:xfrm>
                <a:off x="1014060" y="1610911"/>
                <a:ext cx="9562500" cy="515634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In our problem we apply logistic regression for imbalanced data by using </a:t>
                </a:r>
                <a:r>
                  <a:rPr lang="en-US" sz="1800" dirty="0" err="1">
                    <a:effectLst/>
                    <a:latin typeface="Calibri" panose="020F0502020204030204" pitchFamily="34" charset="0"/>
                    <a:ea typeface="Yu Mincho" panose="02020400000000000000" pitchFamily="18" charset="-128"/>
                    <a:cs typeface="Calibri" panose="020F0502020204030204" pitchFamily="34" charset="0"/>
                  </a:rPr>
                  <a:t>class_weight</a:t>
                </a:r>
                <a:r>
                  <a:rPr lang="en-US" sz="1800" dirty="0">
                    <a:effectLst/>
                    <a:latin typeface="Calibri" panose="020F0502020204030204" pitchFamily="34" charset="0"/>
                    <a:ea typeface="Yu Mincho" panose="02020400000000000000" pitchFamily="18" charset="-128"/>
                    <a:cs typeface="Calibri" panose="020F0502020204030204" pitchFamily="34" charset="0"/>
                  </a:rPr>
                  <a:t> = “balanced” parameter and l2 regularization. The algorithm will then try to minimize the following cost function:</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Yu Mincho" panose="02020400000000000000" pitchFamily="18" charset="-128"/>
                          <a:cs typeface="Calibri" panose="020F0502020204030204" pitchFamily="34" charset="0"/>
                        </a:rPr>
                        <m:t>𝐽</m:t>
                      </m:r>
                      <m:r>
                        <a:rPr lang="en-US" sz="1800" i="1" smtClean="0">
                          <a:effectLst/>
                          <a:latin typeface="Cambria Math" panose="02040503050406030204" pitchFamily="18" charset="0"/>
                          <a:ea typeface="Yu Mincho" panose="02020400000000000000" pitchFamily="18" charset="-128"/>
                          <a:cs typeface="Calibri" panose="020F0502020204030204" pitchFamily="34" charset="0"/>
                        </a:rPr>
                        <m:t>=−</m:t>
                      </m:r>
                      <m:f>
                        <m:f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fPr>
                        <m:num>
                          <m:r>
                            <a:rPr lang="en-US" sz="1800" i="1">
                              <a:effectLst/>
                              <a:latin typeface="Cambria Math" panose="02040503050406030204" pitchFamily="18" charset="0"/>
                              <a:ea typeface="Yu Mincho" panose="02020400000000000000" pitchFamily="18" charset="-128"/>
                              <a:cs typeface="Calibri" panose="020F0502020204030204" pitchFamily="34" charset="0"/>
                            </a:rPr>
                            <m:t>1</m:t>
                          </m:r>
                        </m:num>
                        <m:den>
                          <m:r>
                            <a:rPr lang="en-US" sz="1800" i="1">
                              <a:effectLst/>
                              <a:latin typeface="Cambria Math" panose="02040503050406030204" pitchFamily="18" charset="0"/>
                              <a:ea typeface="Yu Mincho" panose="02020400000000000000" pitchFamily="18" charset="-128"/>
                              <a:cs typeface="Calibri" panose="020F0502020204030204" pitchFamily="34" charset="0"/>
                            </a:rPr>
                            <m:t>𝑚</m:t>
                          </m:r>
                        </m:den>
                      </m:f>
                      <m:nary>
                        <m:naryPr>
                          <m:chr m:val="∑"/>
                          <m:limLoc m:val="undOvr"/>
                          <m:subHide m:val="on"/>
                          <m:supHide m:val="on"/>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naryPr>
                        <m:sub/>
                        <m:sup/>
                        <m:e>
                          <m:r>
                            <a:rPr lang="en-US" sz="1800" i="1">
                              <a:effectLst/>
                              <a:latin typeface="Cambria Math" panose="02040503050406030204" pitchFamily="18" charset="0"/>
                              <a:ea typeface="Yu Mincho" panose="02020400000000000000" pitchFamily="18" charset="-128"/>
                              <a:cs typeface="Calibri" panose="020F0502020204030204" pitchFamily="34" charset="0"/>
                            </a:rPr>
                            <m:t>[</m:t>
                          </m:r>
                          <m:sSub>
                            <m:sSub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𝑤</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0</m:t>
                              </m:r>
                            </m:sub>
                          </m:sSub>
                        </m:e>
                      </m:nary>
                      <m:r>
                        <a:rPr lang="en-US" sz="1800" i="1">
                          <a:effectLst/>
                          <a:latin typeface="Cambria Math" panose="02040503050406030204" pitchFamily="18" charset="0"/>
                          <a:ea typeface="Yu Mincho" panose="02020400000000000000" pitchFamily="18" charset="-128"/>
                          <a:cs typeface="Calibri" panose="020F0502020204030204" pitchFamily="34" charset="0"/>
                        </a:rPr>
                        <m:t>∗</m:t>
                      </m:r>
                      <m:r>
                        <m:rPr>
                          <m:sty m:val="p"/>
                        </m:rPr>
                        <a:rPr lang="en-US" sz="1800">
                          <a:effectLst/>
                          <a:latin typeface="Cambria Math" panose="02040503050406030204" pitchFamily="18" charset="0"/>
                          <a:ea typeface="Yu Mincho" panose="02020400000000000000" pitchFamily="18" charset="-128"/>
                          <a:cs typeface="Calibri" panose="020F0502020204030204" pitchFamily="34" charset="0"/>
                        </a:rPr>
                        <m:t>log</m:t>
                      </m:r>
                      <m:r>
                        <a:rPr lang="en-US" sz="1800">
                          <a:effectLst/>
                          <a:latin typeface="Cambria Math" panose="02040503050406030204" pitchFamily="18" charset="0"/>
                          <a:ea typeface="Yu Mincho" panose="02020400000000000000" pitchFamily="18" charset="-128"/>
                          <a:cs typeface="Calibri" panose="020F0502020204030204" pitchFamily="34" charset="0"/>
                        </a:rPr>
                        <m:t>⁡</m:t>
                      </m:r>
                      <m:r>
                        <a:rPr lang="en-US" sz="1800" i="1">
                          <a:effectLst/>
                          <a:latin typeface="Cambria Math" panose="02040503050406030204" pitchFamily="18" charset="0"/>
                          <a:ea typeface="Yu Mincho" panose="02020400000000000000" pitchFamily="18" charset="-128"/>
                          <a:cs typeface="Calibri" panose="020F0502020204030204" pitchFamily="34" charset="0"/>
                        </a:rPr>
                        <m:t>(</m:t>
                      </m:r>
                      <m:r>
                        <a:rPr lang="en-US" sz="1800" i="1">
                          <a:effectLst/>
                          <a:latin typeface="Cambria Math" panose="02040503050406030204" pitchFamily="18" charset="0"/>
                          <a:ea typeface="Yu Mincho" panose="02020400000000000000" pitchFamily="18" charset="-128"/>
                          <a:cs typeface="Calibri" panose="020F0502020204030204" pitchFamily="34" charset="0"/>
                        </a:rPr>
                        <m:t>h</m:t>
                      </m:r>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𝑥</m:t>
                              </m:r>
                            </m:e>
                            <m:sup>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𝑖</m:t>
                                  </m:r>
                                </m:e>
                              </m:d>
                            </m:sup>
                          </m:sSup>
                        </m:e>
                      </m:d>
                      <m:r>
                        <a:rPr lang="en-US" sz="1800" i="1">
                          <a:effectLst/>
                          <a:latin typeface="Cambria Math" panose="02040503050406030204" pitchFamily="18" charset="0"/>
                          <a:ea typeface="Yu Mincho" panose="02020400000000000000" pitchFamily="18" charset="-128"/>
                          <a:cs typeface="Calibri" panose="020F0502020204030204" pitchFamily="34" charset="0"/>
                        </a:rPr>
                        <m:t>∗</m:t>
                      </m:r>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𝑦</m:t>
                          </m:r>
                        </m:e>
                        <m:sup>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𝑖</m:t>
                              </m:r>
                            </m:e>
                          </m:d>
                        </m:sup>
                      </m:sSup>
                      <m:r>
                        <a:rPr lang="en-US" sz="1800" i="1">
                          <a:effectLst/>
                          <a:latin typeface="Cambria Math" panose="02040503050406030204" pitchFamily="18" charset="0"/>
                          <a:ea typeface="Yu Mincho" panose="02020400000000000000" pitchFamily="18" charset="-128"/>
                          <a:cs typeface="Calibri" panose="020F0502020204030204" pitchFamily="34" charset="0"/>
                        </a:rPr>
                        <m:t>+</m:t>
                      </m:r>
                      <m:sSub>
                        <m:sSub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𝑤</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1</m:t>
                          </m:r>
                        </m:sub>
                      </m:sSub>
                      <m:r>
                        <a:rPr lang="en-US" sz="1800" i="1">
                          <a:effectLst/>
                          <a:latin typeface="Cambria Math" panose="02040503050406030204" pitchFamily="18" charset="0"/>
                          <a:ea typeface="Yu Mincho" panose="02020400000000000000" pitchFamily="18" charset="-128"/>
                          <a:cs typeface="Calibri" panose="020F0502020204030204" pitchFamily="34" charset="0"/>
                        </a:rPr>
                        <m:t>∗</m:t>
                      </m:r>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1−</m:t>
                          </m:r>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𝑦</m:t>
                              </m:r>
                            </m:e>
                            <m:sup>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𝑖</m:t>
                                  </m:r>
                                </m:e>
                              </m:d>
                            </m:sup>
                          </m:sSup>
                        </m:e>
                      </m:d>
                      <m:r>
                        <a:rPr lang="en-US" sz="1800" i="1">
                          <a:effectLst/>
                          <a:latin typeface="Cambria Math" panose="02040503050406030204" pitchFamily="18" charset="0"/>
                          <a:ea typeface="Yu Mincho" panose="02020400000000000000" pitchFamily="18" charset="-128"/>
                          <a:cs typeface="Calibri" panose="020F0502020204030204" pitchFamily="34" charset="0"/>
                        </a:rPr>
                        <m:t>∗</m:t>
                      </m:r>
                      <m:func>
                        <m:func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funcPr>
                        <m:fName>
                          <m:r>
                            <m:rPr>
                              <m:sty m:val="p"/>
                            </m:rPr>
                            <a:rPr lang="en-US" sz="1800">
                              <a:effectLst/>
                              <a:latin typeface="Cambria Math" panose="02040503050406030204" pitchFamily="18" charset="0"/>
                              <a:ea typeface="Yu Mincho" panose="02020400000000000000" pitchFamily="18" charset="-128"/>
                              <a:cs typeface="Calibri" panose="020F0502020204030204" pitchFamily="34" charset="0"/>
                            </a:rPr>
                            <m:t>log</m:t>
                          </m:r>
                        </m:fName>
                        <m:e>
                          <m:d>
                            <m:dPr>
                              <m:endChr m:val="]"/>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1−</m:t>
                              </m:r>
                              <m:r>
                                <a:rPr lang="en-US" sz="1800" i="1">
                                  <a:effectLst/>
                                  <a:latin typeface="Cambria Math" panose="02040503050406030204" pitchFamily="18" charset="0"/>
                                  <a:ea typeface="Yu Mincho" panose="02020400000000000000" pitchFamily="18" charset="-128"/>
                                  <a:cs typeface="Calibri" panose="020F0502020204030204" pitchFamily="34" charset="0"/>
                                </a:rPr>
                                <m:t>h</m:t>
                              </m:r>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𝑥</m:t>
                                      </m:r>
                                    </m:e>
                                    <m:sup>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𝑖</m:t>
                                          </m:r>
                                        </m:e>
                                      </m:d>
                                    </m:sup>
                                  </m:sSup>
                                </m:e>
                              </m:d>
                            </m:e>
                          </m:d>
                        </m:e>
                      </m:func>
                      <m:r>
                        <a:rPr lang="en-US" sz="1800" i="1">
                          <a:effectLst/>
                          <a:latin typeface="Cambria Math" panose="02040503050406030204" pitchFamily="18" charset="0"/>
                          <a:ea typeface="Yu Mincho" panose="02020400000000000000" pitchFamily="18" charset="-128"/>
                          <a:cs typeface="Calibri" panose="020F0502020204030204" pitchFamily="34" charset="0"/>
                        </a:rPr>
                        <m:t>+ </m:t>
                      </m:r>
                      <m:f>
                        <m:f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fPr>
                        <m:num>
                          <m:r>
                            <a:rPr lang="en-US" sz="1800" i="1">
                              <a:effectLst/>
                              <a:latin typeface="Cambria Math" panose="02040503050406030204" pitchFamily="18" charset="0"/>
                              <a:ea typeface="Yu Mincho" panose="02020400000000000000" pitchFamily="18" charset="-128"/>
                              <a:cs typeface="Calibri" panose="020F0502020204030204" pitchFamily="34" charset="0"/>
                            </a:rPr>
                            <m:t>𝜆</m:t>
                          </m:r>
                        </m:num>
                        <m:den>
                          <m:r>
                            <a:rPr lang="en-US" sz="1800" i="1">
                              <a:effectLst/>
                              <a:latin typeface="Cambria Math" panose="02040503050406030204" pitchFamily="18" charset="0"/>
                              <a:ea typeface="Yu Mincho" panose="02020400000000000000" pitchFamily="18" charset="-128"/>
                              <a:cs typeface="Calibri" panose="020F0502020204030204" pitchFamily="34" charset="0"/>
                            </a:rPr>
                            <m:t>2</m:t>
                          </m:r>
                          <m:r>
                            <a:rPr lang="en-US" sz="1800" i="1">
                              <a:effectLst/>
                              <a:latin typeface="Cambria Math" panose="02040503050406030204" pitchFamily="18" charset="0"/>
                              <a:ea typeface="Yu Mincho" panose="02020400000000000000" pitchFamily="18" charset="-128"/>
                              <a:cs typeface="Calibri" panose="020F0502020204030204" pitchFamily="34" charset="0"/>
                            </a:rPr>
                            <m:t>𝑚</m:t>
                          </m:r>
                        </m:den>
                      </m:f>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𝛽</m:t>
                          </m:r>
                        </m:e>
                        <m:sup>
                          <m:r>
                            <a:rPr lang="en-US" sz="1800" i="1">
                              <a:effectLst/>
                              <a:latin typeface="Cambria Math" panose="02040503050406030204" pitchFamily="18" charset="0"/>
                              <a:ea typeface="Yu Mincho" panose="02020400000000000000" pitchFamily="18" charset="-128"/>
                              <a:cs typeface="Calibri" panose="020F0502020204030204" pitchFamily="34" charset="0"/>
                            </a:rPr>
                            <m:t>𝑇</m:t>
                          </m:r>
                        </m:sup>
                      </m:sSup>
                      <m:r>
                        <a:rPr lang="en-US" sz="1800" i="1">
                          <a:effectLst/>
                          <a:latin typeface="Cambria Math" panose="02040503050406030204" pitchFamily="18" charset="0"/>
                          <a:ea typeface="Yu Mincho" panose="02020400000000000000" pitchFamily="18" charset="-128"/>
                          <a:cs typeface="Calibri" panose="020F0502020204030204" pitchFamily="34" charset="0"/>
                        </a:rPr>
                        <m:t>𝛽</m:t>
                      </m:r>
                    </m:oMath>
                  </m:oMathPara>
                </a14:m>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w0, w1 are the weight apply to class 0 and 1 respectively. To fix imbalanced data problem, the algorithm will assign the higher weight to the class with less data in the training set. In </a:t>
                </a:r>
                <a:r>
                  <a:rPr lang="en-US" sz="1800" dirty="0" err="1">
                    <a:solidFill>
                      <a:srgbClr val="000000"/>
                    </a:solidFill>
                    <a:effectLst/>
                    <a:latin typeface="Calibri" panose="020F0502020204030204" pitchFamily="34" charset="0"/>
                    <a:ea typeface="Yu Mincho" panose="02020400000000000000" pitchFamily="18" charset="-128"/>
                    <a:cs typeface="Calibri" panose="020F0502020204030204" pitchFamily="34" charset="0"/>
                  </a:rPr>
                  <a:t>sklearn</a:t>
                </a: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 the weight for each class when apply </a:t>
                </a:r>
                <a:r>
                  <a:rPr lang="en-US" sz="1800" dirty="0" err="1">
                    <a:solidFill>
                      <a:srgbClr val="000000"/>
                    </a:solidFill>
                    <a:effectLst/>
                    <a:latin typeface="Calibri" panose="020F0502020204030204" pitchFamily="34" charset="0"/>
                    <a:ea typeface="Yu Mincho" panose="02020400000000000000" pitchFamily="18" charset="-128"/>
                    <a:cs typeface="Calibri" panose="020F0502020204030204" pitchFamily="34" charset="0"/>
                  </a:rPr>
                  <a:t>class_weight</a:t>
                </a: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 = “balanced” is calculated as: </a:t>
                </a:r>
              </a:p>
              <a:p>
                <a:pPr marR="0" lvl="0" algn="ctr" fontAlgn="base">
                  <a:lnSpc>
                    <a:spcPct val="107000"/>
                  </a:lnSpc>
                  <a:spcBef>
                    <a:spcPts val="0"/>
                  </a:spcBef>
                  <a:spcAft>
                    <a:spcPts val="0"/>
                  </a:spcAft>
                  <a:buSzPts val="1000"/>
                  <a:tabLst>
                    <a:tab pos="457200" algn="l"/>
                  </a:tabLst>
                </a:pPr>
                <a:r>
                  <a:rPr lang="en-US" sz="1800"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n_samples</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1800"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n_classes</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1800"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n_samples_with_class</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R="0" lvl="0" algn="ctr" fontAlgn="base">
                  <a:lnSpc>
                    <a:spcPct val="107000"/>
                  </a:lnSpc>
                  <a:spcBef>
                    <a:spcPts val="0"/>
                  </a:spcBef>
                  <a:spcAft>
                    <a:spcPts val="0"/>
                  </a:spcAft>
                  <a:buSzPts val="1000"/>
                  <a:tabLst>
                    <a:tab pos="457200" algn="l"/>
                  </a:tabLst>
                </a:pP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342900" marR="0" lvl="0" indent="-342900" algn="just" fontAlgn="base">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λ is the regularization coefficient, larger λ will lead to a model that is less overfitted. In scikit-learn implementation, they use a coefficient C which is proportional to the inverse of λ which has the reversed effect (larger C imply higher variance).</a:t>
                </a: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algn="just">
                  <a:lnSpc>
                    <a:spcPct val="107000"/>
                  </a:lnSpc>
                  <a:spcAft>
                    <a:spcPts val="800"/>
                  </a:spcAft>
                </a:pP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7" name="Rectangle 2">
                <a:extLst>
                  <a:ext uri="{FF2B5EF4-FFF2-40B4-BE49-F238E27FC236}">
                    <a16:creationId xmlns:a16="http://schemas.microsoft.com/office/drawing/2014/main" id="{E68DB199-5652-4AB0-9188-D1AEBA0C8E45}"/>
                  </a:ext>
                </a:extLst>
              </p:cNvPr>
              <p:cNvSpPr>
                <a:spLocks noRot="1" noChangeAspect="1" noMove="1" noResize="1" noEditPoints="1" noAdjustHandles="1" noChangeArrowheads="1" noChangeShapeType="1" noTextEdit="1"/>
              </p:cNvSpPr>
              <p:nvPr/>
            </p:nvSpPr>
            <p:spPr bwMode="auto">
              <a:xfrm>
                <a:off x="1014060" y="1610911"/>
                <a:ext cx="9562500" cy="5156348"/>
              </a:xfrm>
              <a:prstGeom prst="rect">
                <a:avLst/>
              </a:prstGeom>
              <a:blipFill>
                <a:blip r:embed="rId2"/>
                <a:stretch>
                  <a:fillRect l="-510" r="-5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76939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BEBE98-E9F0-4911-B83E-60241245191F}"/>
              </a:ext>
            </a:extLst>
          </p:cNvPr>
          <p:cNvSpPr>
            <a:spLocks noGrp="1"/>
          </p:cNvSpPr>
          <p:nvPr>
            <p:ph type="title"/>
          </p:nvPr>
        </p:nvSpPr>
        <p:spPr>
          <a:xfrm>
            <a:off x="643467" y="321734"/>
            <a:ext cx="10905066" cy="1135737"/>
          </a:xfrm>
        </p:spPr>
        <p:txBody>
          <a:bodyPr>
            <a:normAutofit/>
          </a:bodyPr>
          <a:lstStyle/>
          <a:p>
            <a:r>
              <a:rPr lang="en-US" dirty="0">
                <a:effectLst/>
                <a:latin typeface="Calibri" panose="020F0502020204030204" pitchFamily="34" charset="0"/>
                <a:ea typeface="Yu Mincho" panose="02020400000000000000" pitchFamily="18" charset="-128"/>
              </a:rPr>
              <a:t>Hyper-parameters </a:t>
            </a:r>
            <a:endParaRPr lang="en-US" sz="7200" dirty="0"/>
          </a:p>
        </p:txBody>
      </p:sp>
      <p:sp>
        <p:nvSpPr>
          <p:cNvPr id="3" name="Content Placeholder 2">
            <a:extLst>
              <a:ext uri="{FF2B5EF4-FFF2-40B4-BE49-F238E27FC236}">
                <a16:creationId xmlns:a16="http://schemas.microsoft.com/office/drawing/2014/main" id="{4344B2CE-C674-49F5-B121-C51C6FA383B2}"/>
              </a:ext>
            </a:extLst>
          </p:cNvPr>
          <p:cNvSpPr>
            <a:spLocks noGrp="1"/>
          </p:cNvSpPr>
          <p:nvPr>
            <p:ph idx="1"/>
          </p:nvPr>
        </p:nvSpPr>
        <p:spPr>
          <a:xfrm>
            <a:off x="643469" y="1782981"/>
            <a:ext cx="4008384" cy="4393982"/>
          </a:xfrm>
        </p:spPr>
        <p:txBody>
          <a:bodyPr>
            <a:normAutofit/>
          </a:bodyPr>
          <a:lstStyle/>
          <a:p>
            <a:r>
              <a:rPr lang="en-GB" sz="2000" dirty="0" err="1">
                <a:effectLst/>
                <a:latin typeface="Calibri" panose="020F0502020204030204" pitchFamily="34" charset="0"/>
                <a:ea typeface="Yu Mincho" panose="02020400000000000000" pitchFamily="18" charset="-128"/>
                <a:cs typeface="Calibri" panose="020F0502020204030204" pitchFamily="34" charset="0"/>
              </a:rPr>
              <a:t>class_weight</a:t>
            </a:r>
            <a:r>
              <a:rPr lang="en-GB" sz="2000" dirty="0">
                <a:effectLst/>
                <a:latin typeface="Calibri" panose="020F0502020204030204" pitchFamily="34" charset="0"/>
                <a:ea typeface="Yu Mincho" panose="02020400000000000000" pitchFamily="18" charset="-128"/>
                <a:cs typeface="Calibri" panose="020F0502020204030204" pitchFamily="34" charset="0"/>
              </a:rPr>
              <a:t> = ‘balanced’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dirty="0">
                <a:effectLst/>
                <a:latin typeface="Calibri" panose="020F0502020204030204" pitchFamily="34" charset="0"/>
                <a:ea typeface="Yu Mincho" panose="02020400000000000000" pitchFamily="18" charset="-128"/>
                <a:cs typeface="Calibri" panose="020F0502020204030204" pitchFamily="34" charset="0"/>
              </a:rPr>
              <a:t>penalty = ‘l2’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dirty="0">
                <a:effectLst/>
                <a:latin typeface="Calibri" panose="020F0502020204030204" pitchFamily="34" charset="0"/>
                <a:ea typeface="Yu Mincho" panose="02020400000000000000" pitchFamily="18" charset="-128"/>
                <a:cs typeface="Calibri" panose="020F0502020204030204" pitchFamily="34" charset="0"/>
              </a:rPr>
              <a:t>C = 0.1</a:t>
            </a:r>
            <a:endParaRPr lang="en-GB" sz="2000" dirty="0">
              <a:latin typeface="Calibri" panose="020F0502020204030204" pitchFamily="34" charset="0"/>
              <a:ea typeface="Yu Mincho" panose="02020400000000000000" pitchFamily="18" charset="-128"/>
              <a:cs typeface="Calibri" panose="020F0502020204030204" pitchFamily="34" charset="0"/>
            </a:endParaRPr>
          </a:p>
          <a:p>
            <a:r>
              <a:rPr lang="en-GB" sz="2000" dirty="0">
                <a:latin typeface="Calibri" panose="020F0502020204030204" pitchFamily="34" charset="0"/>
                <a:ea typeface="Yu Mincho" panose="02020400000000000000" pitchFamily="18" charset="-128"/>
                <a:cs typeface="Calibri" panose="020F0502020204030204" pitchFamily="34" charset="0"/>
              </a:rPr>
              <a:t>solver = ‘</a:t>
            </a:r>
            <a:r>
              <a:rPr lang="en-GB" sz="2000" dirty="0" err="1">
                <a:latin typeface="Calibri" panose="020F0502020204030204" pitchFamily="34" charset="0"/>
                <a:ea typeface="Yu Mincho" panose="02020400000000000000" pitchFamily="18" charset="-128"/>
                <a:cs typeface="Calibri" panose="020F0502020204030204" pitchFamily="34" charset="0"/>
              </a:rPr>
              <a:t>lbfgs</a:t>
            </a:r>
            <a:r>
              <a:rPr lang="en-GB" sz="2000" dirty="0">
                <a:latin typeface="Calibri" panose="020F0502020204030204" pitchFamily="34" charset="0"/>
                <a:ea typeface="Yu Mincho" panose="02020400000000000000" pitchFamily="18" charset="-128"/>
                <a:cs typeface="Calibri" panose="020F0502020204030204" pitchFamily="34" charset="0"/>
              </a:rPr>
              <a:t>’</a:t>
            </a:r>
            <a:endParaRPr lang="en-GB" sz="2000" dirty="0">
              <a:effectLst/>
              <a:latin typeface="Calibri" panose="020F0502020204030204" pitchFamily="34" charset="0"/>
              <a:ea typeface="Yu Mincho" panose="02020400000000000000" pitchFamily="18" charset="-128"/>
              <a:cs typeface="Calibri" panose="020F0502020204030204" pitchFamily="34" charset="0"/>
            </a:endParaRP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id="{DB4EC33C-5D76-48E6-B620-04AAB3FD86BE}"/>
              </a:ext>
            </a:extLst>
          </p:cNvPr>
          <p:cNvGraphicFramePr>
            <a:graphicFrameLocks noGrp="1"/>
          </p:cNvGraphicFramePr>
          <p:nvPr>
            <p:extLst>
              <p:ext uri="{D42A27DB-BD31-4B8C-83A1-F6EECF244321}">
                <p14:modId xmlns:p14="http://schemas.microsoft.com/office/powerpoint/2010/main" val="479538016"/>
              </p:ext>
            </p:extLst>
          </p:nvPr>
        </p:nvGraphicFramePr>
        <p:xfrm>
          <a:off x="5295320" y="1790451"/>
          <a:ext cx="6253212" cy="4346957"/>
        </p:xfrm>
        <a:graphic>
          <a:graphicData uri="http://schemas.openxmlformats.org/drawingml/2006/table">
            <a:tbl>
              <a:tblPr firstRow="1" firstCol="1" bandRow="1">
                <a:tableStyleId>{5C22544A-7EE6-4342-B048-85BDC9FD1C3A}</a:tableStyleId>
              </a:tblPr>
              <a:tblGrid>
                <a:gridCol w="1506102">
                  <a:extLst>
                    <a:ext uri="{9D8B030D-6E8A-4147-A177-3AD203B41FA5}">
                      <a16:colId xmlns:a16="http://schemas.microsoft.com/office/drawing/2014/main" val="1999535232"/>
                    </a:ext>
                  </a:extLst>
                </a:gridCol>
                <a:gridCol w="2373555">
                  <a:extLst>
                    <a:ext uri="{9D8B030D-6E8A-4147-A177-3AD203B41FA5}">
                      <a16:colId xmlns:a16="http://schemas.microsoft.com/office/drawing/2014/main" val="3234786869"/>
                    </a:ext>
                  </a:extLst>
                </a:gridCol>
                <a:gridCol w="2373555">
                  <a:extLst>
                    <a:ext uri="{9D8B030D-6E8A-4147-A177-3AD203B41FA5}">
                      <a16:colId xmlns:a16="http://schemas.microsoft.com/office/drawing/2014/main" val="4215403033"/>
                    </a:ext>
                  </a:extLst>
                </a:gridCol>
              </a:tblGrid>
              <a:tr h="303834">
                <a:tc>
                  <a:txBody>
                    <a:bodyPr/>
                    <a:lstStyle/>
                    <a:p>
                      <a:pPr marL="0" marR="0">
                        <a:lnSpc>
                          <a:spcPct val="107000"/>
                        </a:lnSpc>
                        <a:spcBef>
                          <a:spcPts val="0"/>
                        </a:spcBef>
                        <a:spcAft>
                          <a:spcPts val="0"/>
                        </a:spcAft>
                      </a:pPr>
                      <a:r>
                        <a:rPr lang="en-GB" sz="1700">
                          <a:effectLst/>
                        </a:rPr>
                        <a:t>C value</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f1-score on Train set</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f1-score on CV set</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294596844"/>
                  </a:ext>
                </a:extLst>
              </a:tr>
              <a:tr h="577589">
                <a:tc>
                  <a:txBody>
                    <a:bodyPr/>
                    <a:lstStyle/>
                    <a:p>
                      <a:pPr marL="0" marR="0">
                        <a:lnSpc>
                          <a:spcPct val="107000"/>
                        </a:lnSpc>
                        <a:spcBef>
                          <a:spcPts val="0"/>
                        </a:spcBef>
                        <a:spcAft>
                          <a:spcPts val="0"/>
                        </a:spcAft>
                      </a:pPr>
                      <a:r>
                        <a:rPr lang="en-GB" sz="1700">
                          <a:effectLst/>
                        </a:rPr>
                        <a:t>0.0001</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0.5757802000895924</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0.5901639344262296</a:t>
                      </a:r>
                      <a:r>
                        <a:rPr lang="en-US" sz="1300">
                          <a:effectLst/>
                        </a:rPr>
                        <a:t> </a:t>
                      </a: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1422704533"/>
                  </a:ext>
                </a:extLst>
              </a:tr>
              <a:tr h="577589">
                <a:tc>
                  <a:txBody>
                    <a:bodyPr/>
                    <a:lstStyle/>
                    <a:p>
                      <a:pPr marL="0" marR="0">
                        <a:lnSpc>
                          <a:spcPct val="107000"/>
                        </a:lnSpc>
                        <a:spcBef>
                          <a:spcPts val="0"/>
                        </a:spcBef>
                        <a:spcAft>
                          <a:spcPts val="0"/>
                        </a:spcAft>
                      </a:pPr>
                      <a:r>
                        <a:rPr lang="en-GB" sz="1700">
                          <a:effectLst/>
                        </a:rPr>
                        <a:t>0.001</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0.6114649681528662</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0.6171284634760706</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531224775"/>
                  </a:ext>
                </a:extLst>
              </a:tr>
              <a:tr h="577589">
                <a:tc>
                  <a:txBody>
                    <a:bodyPr/>
                    <a:lstStyle/>
                    <a:p>
                      <a:pPr marL="0" marR="0">
                        <a:lnSpc>
                          <a:spcPct val="107000"/>
                        </a:lnSpc>
                        <a:spcBef>
                          <a:spcPts val="0"/>
                        </a:spcBef>
                        <a:spcAft>
                          <a:spcPts val="0"/>
                        </a:spcAft>
                      </a:pPr>
                      <a:r>
                        <a:rPr lang="en-GB" sz="1700">
                          <a:effectLst/>
                        </a:rPr>
                        <a:t>0.01</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0.6123271889400922</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0.6185480486781368</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3802418720"/>
                  </a:ext>
                </a:extLst>
              </a:tr>
              <a:tr h="577589">
                <a:tc>
                  <a:txBody>
                    <a:bodyPr/>
                    <a:lstStyle/>
                    <a:p>
                      <a:pPr marL="0" marR="0">
                        <a:lnSpc>
                          <a:spcPct val="107000"/>
                        </a:lnSpc>
                        <a:spcBef>
                          <a:spcPts val="0"/>
                        </a:spcBef>
                        <a:spcAft>
                          <a:spcPts val="0"/>
                        </a:spcAft>
                      </a:pPr>
                      <a:r>
                        <a:rPr lang="en-GB" sz="1700">
                          <a:effectLst/>
                        </a:rPr>
                        <a:t>0.1</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0.6133256583681106</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0.6191275167785234</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497576215"/>
                  </a:ext>
                </a:extLst>
              </a:tr>
              <a:tr h="577589">
                <a:tc>
                  <a:txBody>
                    <a:bodyPr/>
                    <a:lstStyle/>
                    <a:p>
                      <a:pPr marL="0" marR="0">
                        <a:lnSpc>
                          <a:spcPct val="107000"/>
                        </a:lnSpc>
                        <a:spcBef>
                          <a:spcPts val="0"/>
                        </a:spcBef>
                        <a:spcAft>
                          <a:spcPts val="0"/>
                        </a:spcAft>
                      </a:pPr>
                      <a:r>
                        <a:rPr lang="en-GB" sz="1700">
                          <a:effectLst/>
                        </a:rPr>
                        <a:t>1.0</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0.6132374100719424</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0.6188679245283019</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2292868342"/>
                  </a:ext>
                </a:extLst>
              </a:tr>
              <a:tr h="577589">
                <a:tc>
                  <a:txBody>
                    <a:bodyPr/>
                    <a:lstStyle/>
                    <a:p>
                      <a:pPr marL="0" marR="0">
                        <a:lnSpc>
                          <a:spcPct val="107000"/>
                        </a:lnSpc>
                        <a:spcBef>
                          <a:spcPts val="0"/>
                        </a:spcBef>
                        <a:spcAft>
                          <a:spcPts val="0"/>
                        </a:spcAft>
                      </a:pPr>
                      <a:r>
                        <a:rPr lang="en-GB" sz="1700">
                          <a:effectLst/>
                        </a:rPr>
                        <a:t>10.0</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0.6133256583681106</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0.6188679245283019</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3263170304"/>
                  </a:ext>
                </a:extLst>
              </a:tr>
              <a:tr h="577589">
                <a:tc>
                  <a:txBody>
                    <a:bodyPr/>
                    <a:lstStyle/>
                    <a:p>
                      <a:pPr marL="0" marR="0">
                        <a:lnSpc>
                          <a:spcPct val="107000"/>
                        </a:lnSpc>
                        <a:spcBef>
                          <a:spcPts val="0"/>
                        </a:spcBef>
                        <a:spcAft>
                          <a:spcPts val="0"/>
                        </a:spcAft>
                      </a:pPr>
                      <a:r>
                        <a:rPr lang="en-GB" sz="1700">
                          <a:effectLst/>
                        </a:rPr>
                        <a:t>100.0</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0.6133256583681106</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0.6188679245283019</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429679392"/>
                  </a:ext>
                </a:extLst>
              </a:tr>
            </a:tbl>
          </a:graphicData>
        </a:graphic>
      </p:graphicFrame>
      <p:pic>
        <p:nvPicPr>
          <p:cNvPr id="18" name="Picture 17">
            <a:extLst>
              <a:ext uri="{FF2B5EF4-FFF2-40B4-BE49-F238E27FC236}">
                <a16:creationId xmlns:a16="http://schemas.microsoft.com/office/drawing/2014/main" id="{AB3FCA37-E858-4470-BC8C-2F9037579B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5234" y="3573565"/>
            <a:ext cx="2981325" cy="2958889"/>
          </a:xfrm>
          <a:prstGeom prst="rect">
            <a:avLst/>
          </a:prstGeom>
          <a:noFill/>
          <a:ln>
            <a:noFill/>
          </a:ln>
        </p:spPr>
      </p:pic>
    </p:spTree>
    <p:extLst>
      <p:ext uri="{BB962C8B-B14F-4D97-AF65-F5344CB8AC3E}">
        <p14:creationId xmlns:p14="http://schemas.microsoft.com/office/powerpoint/2010/main" val="61949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40BB6E-C685-4EF0-BD80-7A18D6EB0A40}"/>
              </a:ext>
            </a:extLst>
          </p:cNvPr>
          <p:cNvSpPr>
            <a:spLocks noGrp="1"/>
          </p:cNvSpPr>
          <p:nvPr>
            <p:ph type="title"/>
          </p:nvPr>
        </p:nvSpPr>
        <p:spPr>
          <a:xfrm>
            <a:off x="643467" y="321734"/>
            <a:ext cx="10905066" cy="1135737"/>
          </a:xfrm>
        </p:spPr>
        <p:txBody>
          <a:bodyPr>
            <a:normAutofit/>
          </a:bodyPr>
          <a:lstStyle/>
          <a:p>
            <a:r>
              <a:rPr lang="en-US" sz="4800" dirty="0">
                <a:latin typeface="+mn-lt"/>
              </a:rPr>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BBE023-A7FA-4D78-8917-F1963C975042}"/>
                  </a:ext>
                </a:extLst>
              </p:cNvPr>
              <p:cNvSpPr>
                <a:spLocks noGrp="1"/>
              </p:cNvSpPr>
              <p:nvPr>
                <p:ph idx="1"/>
              </p:nvPr>
            </p:nvSpPr>
            <p:spPr>
              <a:xfrm>
                <a:off x="643469" y="1782981"/>
                <a:ext cx="4008384" cy="4393982"/>
              </a:xfrm>
            </p:spPr>
            <p:txBody>
              <a:bodyPr>
                <a:normAutofit/>
              </a:bodyPr>
              <a:lstStyle/>
              <a:p>
                <a:pPr marL="0" indent="0">
                  <a:buNone/>
                </a:pPr>
                <a:r>
                  <a:rPr lang="en-US" dirty="0"/>
                  <a:t>SVM</a:t>
                </a:r>
              </a:p>
              <a:p>
                <a:pPr marL="0" indent="0">
                  <a:buNone/>
                </a:pPr>
                <a:endParaRPr lang="en-US" sz="2000" dirty="0"/>
              </a:p>
              <a:p>
                <a:pPr marL="0">
                  <a:spcBef>
                    <a:spcPts val="0"/>
                  </a:spcBef>
                  <a:spcAft>
                    <a:spcPts val="800"/>
                  </a:spcAft>
                </a:pPr>
                <a:r>
                  <a:rPr lang="en-US" sz="2000" dirty="0">
                    <a:effectLst/>
                    <a:latin typeface="Calibri" panose="020F0502020204030204" pitchFamily="34" charset="0"/>
                    <a:ea typeface="Yu Mincho" panose="02020400000000000000" pitchFamily="18" charset="-128"/>
                    <a:cs typeface="Calibri" panose="020F0502020204030204" pitchFamily="34" charset="0"/>
                  </a:rPr>
                  <a:t>Given training vectors </a:t>
                </a:r>
              </a:p>
              <a:p>
                <a:pPr marL="0" indent="0">
                  <a:spcBef>
                    <a:spcPts val="0"/>
                  </a:spcBef>
                  <a:spcAft>
                    <a:spcPts val="800"/>
                  </a:spcAft>
                  <a:buNone/>
                </a:pPr>
                <a14:m>
                  <m:oMath xmlns:m="http://schemas.openxmlformats.org/officeDocument/2006/math">
                    <m:sSub>
                      <m:sSubPr>
                        <m:ctrlPr>
                          <a:rPr lang="en-US" sz="20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2000" i="1">
                            <a:effectLst/>
                            <a:latin typeface="Cambria Math" panose="02040503050406030204" pitchFamily="18" charset="0"/>
                            <a:ea typeface="Yu Mincho" panose="02020400000000000000" pitchFamily="18" charset="-128"/>
                            <a:cs typeface="Calibri" panose="020F0502020204030204" pitchFamily="34" charset="0"/>
                          </a:rPr>
                          <m:t>𝑥</m:t>
                        </m:r>
                      </m:e>
                      <m:sub>
                        <m:r>
                          <a:rPr lang="en-US" sz="2000" i="1">
                            <a:effectLst/>
                            <a:latin typeface="Cambria Math" panose="02040503050406030204" pitchFamily="18" charset="0"/>
                            <a:ea typeface="Yu Mincho" panose="02020400000000000000" pitchFamily="18" charset="-128"/>
                            <a:cs typeface="Calibri" panose="020F0502020204030204" pitchFamily="34" charset="0"/>
                          </a:rPr>
                          <m:t>𝑖</m:t>
                        </m:r>
                      </m:sub>
                    </m:sSub>
                    <m:r>
                      <a:rPr lang="en-US" sz="2000" i="1">
                        <a:effectLst/>
                        <a:latin typeface="Cambria Math" panose="02040503050406030204" pitchFamily="18" charset="0"/>
                        <a:ea typeface="Yu Mincho" panose="02020400000000000000" pitchFamily="18" charset="-128"/>
                        <a:cs typeface="Calibri" panose="020F0502020204030204" pitchFamily="34" charset="0"/>
                      </a:rPr>
                      <m:t> </m:t>
                    </m:r>
                    <m:r>
                      <a:rPr lang="en-US" sz="2000" i="1">
                        <a:effectLst/>
                        <a:latin typeface="Cambria Math" panose="02040503050406030204" pitchFamily="18" charset="0"/>
                        <a:ea typeface="Yu Mincho" panose="02020400000000000000" pitchFamily="18" charset="-128"/>
                        <a:cs typeface="Calibri" panose="020F0502020204030204" pitchFamily="34" charset="0"/>
                      </a:rPr>
                      <m:t>Ꞓ</m:t>
                    </m:r>
                    <m:r>
                      <a:rPr lang="en-US" sz="2000"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sz="20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2000" i="1">
                            <a:effectLst/>
                            <a:latin typeface="Cambria Math" panose="02040503050406030204" pitchFamily="18" charset="0"/>
                            <a:ea typeface="Yu Mincho" panose="02020400000000000000" pitchFamily="18" charset="-128"/>
                            <a:cs typeface="Calibri" panose="020F0502020204030204" pitchFamily="34" charset="0"/>
                          </a:rPr>
                          <m:t>𝑅</m:t>
                        </m:r>
                      </m:e>
                      <m:sup>
                        <m:r>
                          <a:rPr lang="en-US" sz="2000" i="1">
                            <a:effectLst/>
                            <a:latin typeface="Cambria Math" panose="02040503050406030204" pitchFamily="18" charset="0"/>
                            <a:ea typeface="Yu Mincho" panose="02020400000000000000" pitchFamily="18" charset="-128"/>
                            <a:cs typeface="Calibri" panose="020F0502020204030204" pitchFamily="34" charset="0"/>
                          </a:rPr>
                          <m:t>𝑝</m:t>
                        </m:r>
                      </m:sup>
                    </m:sSup>
                  </m:oMath>
                </a14:m>
                <a:r>
                  <a:rPr lang="vi-VN" sz="2000" dirty="0">
                    <a:effectLst/>
                    <a:latin typeface="Calibri" panose="020F0502020204030204" pitchFamily="34" charset="0"/>
                    <a:ea typeface="Yu Mincho" panose="02020400000000000000" pitchFamily="18" charset="-128"/>
                    <a:cs typeface="Calibri" panose="020F0502020204030204" pitchFamily="34" charset="0"/>
                  </a:rPr>
                  <a:t>, i = 1,... n </a:t>
                </a:r>
                <a:r>
                  <a:rPr lang="en-US" sz="2000" dirty="0">
                    <a:latin typeface="Calibri" panose="020F0502020204030204" pitchFamily="34" charset="0"/>
                    <a:ea typeface="Yu Mincho" panose="02020400000000000000" pitchFamily="18" charset="-128"/>
                    <a:cs typeface="Calibri" panose="020F0502020204030204" pitchFamily="34" charset="0"/>
                  </a:rPr>
                  <a:t>,</a:t>
                </a:r>
                <a:r>
                  <a:rPr lang="vi-VN" sz="2000" dirty="0">
                    <a:effectLst/>
                    <a:latin typeface="Calibri" panose="020F0502020204030204" pitchFamily="34" charset="0"/>
                    <a:ea typeface="Yu Mincho" panose="02020400000000000000" pitchFamily="18" charset="-128"/>
                    <a:cs typeface="Calibri" panose="020F0502020204030204" pitchFamily="34" charset="0"/>
                  </a:rPr>
                  <a:t>and vector </a:t>
                </a:r>
                <a14:m>
                  <m:oMath xmlns:m="http://schemas.openxmlformats.org/officeDocument/2006/math">
                    <m:r>
                      <a:rPr lang="vi-VN" sz="2000" i="1">
                        <a:effectLst/>
                        <a:latin typeface="Cambria Math" panose="02040503050406030204" pitchFamily="18" charset="0"/>
                        <a:ea typeface="Yu Mincho" panose="02020400000000000000" pitchFamily="18" charset="-128"/>
                        <a:cs typeface="Calibri" panose="020F0502020204030204" pitchFamily="34" charset="0"/>
                      </a:rPr>
                      <m:t>𝑦</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r>
                      <a:rPr lang="vi-VN" sz="2000" i="1">
                        <a:effectLst/>
                        <a:latin typeface="Cambria Math" panose="02040503050406030204" pitchFamily="18" charset="0"/>
                        <a:ea typeface="Yu Mincho" panose="02020400000000000000" pitchFamily="18" charset="-128"/>
                        <a:cs typeface="Calibri" panose="020F0502020204030204" pitchFamily="34" charset="0"/>
                      </a:rPr>
                      <m:t>Ꞓ</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sz="2000" i="1">
                            <a:effectLst/>
                            <a:latin typeface="Cambria Math" panose="02040503050406030204" pitchFamily="18" charset="0"/>
                            <a:ea typeface="Yu Mincho" panose="02020400000000000000" pitchFamily="18" charset="-128"/>
                            <a:cs typeface="Calibri" panose="020F0502020204030204" pitchFamily="34" charset="0"/>
                          </a:rPr>
                        </m:ctrlPr>
                      </m:sSupPr>
                      <m:e>
                        <m:r>
                          <a:rPr lang="vi-VN" sz="2000" i="1">
                            <a:effectLst/>
                            <a:latin typeface="Cambria Math" panose="02040503050406030204" pitchFamily="18" charset="0"/>
                            <a:ea typeface="Yu Mincho" panose="02020400000000000000" pitchFamily="18" charset="-128"/>
                            <a:cs typeface="Calibri" panose="020F0502020204030204" pitchFamily="34" charset="0"/>
                          </a:rPr>
                          <m:t>{1, −1}</m:t>
                        </m:r>
                      </m:e>
                      <m:sup>
                        <m:r>
                          <a:rPr lang="vi-VN" sz="2000" i="1">
                            <a:effectLst/>
                            <a:latin typeface="Cambria Math" panose="02040503050406030204" pitchFamily="18" charset="0"/>
                            <a:ea typeface="Yu Mincho" panose="02020400000000000000" pitchFamily="18" charset="-128"/>
                            <a:cs typeface="Calibri" panose="020F0502020204030204" pitchFamily="34" charset="0"/>
                          </a:rPr>
                          <m:t>𝑛</m:t>
                        </m:r>
                      </m:sup>
                    </m:sSup>
                  </m:oMath>
                </a14:m>
                <a:r>
                  <a:rPr lang="vi-VN" sz="2000" dirty="0">
                    <a:effectLst/>
                    <a:latin typeface="Calibri" panose="020F0502020204030204" pitchFamily="34" charset="0"/>
                    <a:ea typeface="Yu Mincho" panose="02020400000000000000" pitchFamily="18" charset="-128"/>
                    <a:cs typeface="Calibri" panose="020F0502020204030204" pitchFamily="34" charset="0"/>
                  </a:rPr>
                  <a:t>, our goal is to find </a:t>
                </a:r>
                <a14:m>
                  <m:oMath xmlns:m="http://schemas.openxmlformats.org/officeDocument/2006/math">
                    <m:r>
                      <a:rPr lang="vi-VN" sz="2000" i="1">
                        <a:effectLst/>
                        <a:latin typeface="Cambria Math" panose="02040503050406030204" pitchFamily="18" charset="0"/>
                        <a:ea typeface="Yu Mincho" panose="02020400000000000000" pitchFamily="18" charset="-128"/>
                        <a:cs typeface="Calibri" panose="020F0502020204030204" pitchFamily="34" charset="0"/>
                      </a:rPr>
                      <m:t>𝜔</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r>
                      <a:rPr lang="vi-VN" sz="2000" i="1">
                        <a:effectLst/>
                        <a:latin typeface="Cambria Math" panose="02040503050406030204" pitchFamily="18" charset="0"/>
                        <a:ea typeface="Yu Mincho" panose="02020400000000000000" pitchFamily="18" charset="-128"/>
                        <a:cs typeface="Calibri" panose="020F0502020204030204" pitchFamily="34" charset="0"/>
                      </a:rPr>
                      <m:t>Ꞓ</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sz="20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2000" i="1">
                            <a:effectLst/>
                            <a:latin typeface="Cambria Math" panose="02040503050406030204" pitchFamily="18" charset="0"/>
                            <a:ea typeface="Yu Mincho" panose="02020400000000000000" pitchFamily="18" charset="-128"/>
                            <a:cs typeface="Calibri" panose="020F0502020204030204" pitchFamily="34" charset="0"/>
                          </a:rPr>
                          <m:t>𝑅</m:t>
                        </m:r>
                      </m:e>
                      <m:sup>
                        <m:r>
                          <a:rPr lang="en-US" sz="2000" i="1">
                            <a:effectLst/>
                            <a:latin typeface="Cambria Math" panose="02040503050406030204" pitchFamily="18" charset="0"/>
                            <a:ea typeface="Yu Mincho" panose="02020400000000000000" pitchFamily="18" charset="-128"/>
                            <a:cs typeface="Calibri" panose="020F0502020204030204" pitchFamily="34" charset="0"/>
                          </a:rPr>
                          <m:t>𝑝</m:t>
                        </m:r>
                      </m:sup>
                    </m:sSup>
                  </m:oMath>
                </a14:m>
                <a:r>
                  <a:rPr lang="en-US" sz="2000" dirty="0">
                    <a:effectLst/>
                    <a:latin typeface="Calibri" panose="020F0502020204030204" pitchFamily="34" charset="0"/>
                    <a:ea typeface="Yu Mincho" panose="02020400000000000000" pitchFamily="18" charset="-128"/>
                    <a:cs typeface="Calibri" panose="020F0502020204030204" pitchFamily="34" charset="0"/>
                  </a:rPr>
                  <a:t> and </a:t>
                </a:r>
                <a14:m>
                  <m:oMath xmlns:m="http://schemas.openxmlformats.org/officeDocument/2006/math">
                    <m:r>
                      <a:rPr lang="vi-VN" sz="2000" i="1">
                        <a:effectLst/>
                        <a:latin typeface="Cambria Math" panose="02040503050406030204" pitchFamily="18" charset="0"/>
                        <a:ea typeface="Yu Mincho" panose="02020400000000000000" pitchFamily="18" charset="-128"/>
                        <a:cs typeface="Calibri" panose="020F0502020204030204" pitchFamily="34" charset="0"/>
                      </a:rPr>
                      <m:t>𝑏</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r>
                      <a:rPr lang="vi-VN" sz="2000" i="1">
                        <a:effectLst/>
                        <a:latin typeface="Cambria Math" panose="02040503050406030204" pitchFamily="18" charset="0"/>
                        <a:ea typeface="Yu Mincho" panose="02020400000000000000" pitchFamily="18" charset="-128"/>
                        <a:cs typeface="Calibri" panose="020F0502020204030204" pitchFamily="34" charset="0"/>
                      </a:rPr>
                      <m:t>Ꞓ</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r>
                      <a:rPr lang="en-US" sz="2000" i="1">
                        <a:effectLst/>
                        <a:latin typeface="Cambria Math" panose="02040503050406030204" pitchFamily="18" charset="0"/>
                        <a:ea typeface="Yu Mincho" panose="02020400000000000000" pitchFamily="18" charset="-128"/>
                        <a:cs typeface="Calibri" panose="020F0502020204030204" pitchFamily="34" charset="0"/>
                      </a:rPr>
                      <m:t>𝑅</m:t>
                    </m:r>
                  </m:oMath>
                </a14:m>
                <a:r>
                  <a:rPr lang="en-US" sz="2000" dirty="0">
                    <a:effectLst/>
                    <a:latin typeface="Calibri" panose="020F0502020204030204" pitchFamily="34" charset="0"/>
                    <a:ea typeface="Yu Mincho" panose="02020400000000000000" pitchFamily="18" charset="-128"/>
                    <a:cs typeface="Calibri" panose="020F0502020204030204" pitchFamily="34" charset="0"/>
                  </a:rPr>
                  <a:t> such that the hypothesis given by </a:t>
                </a:r>
                <a:r>
                  <a:rPr lang="en-US" sz="2000" dirty="0">
                    <a:latin typeface="Calibri" panose="020F0502020204030204" pitchFamily="34" charset="0"/>
                    <a:ea typeface="Yu Mincho" panose="02020400000000000000" pitchFamily="18" charset="-128"/>
                    <a:cs typeface="Calibri" panose="020F0502020204030204" pitchFamily="34" charset="0"/>
                  </a:rPr>
                  <a:t>the formula below is correct for as many samples as possible</a:t>
                </a:r>
                <a:r>
                  <a:rPr lang="en-US" sz="2000" dirty="0">
                    <a:effectLst/>
                    <a:latin typeface="Calibri" panose="020F0502020204030204" pitchFamily="34" charset="0"/>
                    <a:ea typeface="Yu Mincho" panose="02020400000000000000" pitchFamily="18" charset="-128"/>
                    <a:cs typeface="Calibri" panose="020F0502020204030204" pitchFamily="34" charset="0"/>
                  </a:rPr>
                  <a:t>:</a:t>
                </a:r>
              </a:p>
              <a:p>
                <a:pPr marL="0" indent="0">
                  <a:spcBef>
                    <a:spcPts val="0"/>
                  </a:spcBef>
                  <a:spcAft>
                    <a:spcPts val="800"/>
                  </a:spcAft>
                  <a:buNone/>
                </a:pPr>
                <a:endParaRPr lang="en-US" sz="2000" dirty="0">
                  <a:effectLst/>
                  <a:latin typeface="Calibri" panose="020F0502020204030204" pitchFamily="34" charset="0"/>
                  <a:ea typeface="Yu Mincho" panose="02020400000000000000" pitchFamily="18" charset="-128"/>
                  <a:cs typeface="Calibri" panose="020F0502020204030204" pitchFamily="34" charset="0"/>
                </a:endParaRPr>
              </a:p>
              <a:p>
                <a:pPr marL="0" marR="0" indent="0" algn="ctr">
                  <a:spcBef>
                    <a:spcPts val="0"/>
                  </a:spcBef>
                  <a:spcAft>
                    <a:spcPts val="800"/>
                  </a:spcAft>
                  <a:buNone/>
                </a:pPr>
                <a14:m>
                  <m:oMath xmlns:m="http://schemas.openxmlformats.org/officeDocument/2006/math">
                    <m:r>
                      <a:rPr lang="en-US" sz="2000" b="1" i="1">
                        <a:effectLst/>
                        <a:latin typeface="Cambria Math" panose="02040503050406030204" pitchFamily="18" charset="0"/>
                        <a:ea typeface="Yu Mincho" panose="02020400000000000000" pitchFamily="18" charset="-128"/>
                        <a:cs typeface="Calibri" panose="020F0502020204030204" pitchFamily="34" charset="0"/>
                      </a:rPr>
                      <m:t>𝒔𝒊𝒈𝒏</m:t>
                    </m:r>
                    <m:r>
                      <a:rPr lang="en-US" sz="2000" b="1" i="1">
                        <a:effectLst/>
                        <a:latin typeface="Cambria Math" panose="02040503050406030204" pitchFamily="18" charset="0"/>
                        <a:ea typeface="Yu Mincho" panose="02020400000000000000" pitchFamily="18" charset="-128"/>
                        <a:cs typeface="Calibri" panose="020F0502020204030204" pitchFamily="34" charset="0"/>
                      </a:rPr>
                      <m:t>(</m:t>
                    </m:r>
                    <m:sSup>
                      <m:sSupPr>
                        <m:ctrlPr>
                          <a:rPr lang="en-US" sz="2000" b="1"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2000" b="1" i="1">
                            <a:effectLst/>
                            <a:latin typeface="Cambria Math" panose="02040503050406030204" pitchFamily="18" charset="0"/>
                            <a:ea typeface="Yu Mincho" panose="02020400000000000000" pitchFamily="18" charset="-128"/>
                            <a:cs typeface="Calibri" panose="020F0502020204030204" pitchFamily="34" charset="0"/>
                          </a:rPr>
                          <m:t>𝒘</m:t>
                        </m:r>
                      </m:e>
                      <m:sup>
                        <m:r>
                          <a:rPr lang="en-US" sz="2000" b="1" i="1">
                            <a:effectLst/>
                            <a:latin typeface="Cambria Math" panose="02040503050406030204" pitchFamily="18" charset="0"/>
                            <a:ea typeface="Yu Mincho" panose="02020400000000000000" pitchFamily="18" charset="-128"/>
                            <a:cs typeface="Calibri" panose="020F0502020204030204" pitchFamily="34" charset="0"/>
                          </a:rPr>
                          <m:t>𝑻</m:t>
                        </m:r>
                      </m:sup>
                    </m:sSup>
                  </m:oMath>
                </a14:m>
                <a:r>
                  <a:rPr lang="en-US" sz="2000" b="1" dirty="0">
                    <a:effectLst/>
                    <a:latin typeface="Calibri" panose="020F0502020204030204" pitchFamily="34" charset="0"/>
                    <a:ea typeface="Yu Mincho" panose="02020400000000000000" pitchFamily="18" charset="-128"/>
                    <a:cs typeface="Calibri" panose="020F0502020204030204" pitchFamily="34" charset="0"/>
                  </a:rPr>
                  <a:t> </a:t>
                </a:r>
                <a14:m>
                  <m:oMath xmlns:m="http://schemas.openxmlformats.org/officeDocument/2006/math">
                    <m:r>
                      <a:rPr lang="vi-VN" sz="2000" b="1" i="1">
                        <a:effectLst/>
                        <a:latin typeface="Cambria Math" panose="02040503050406030204" pitchFamily="18" charset="0"/>
                        <a:ea typeface="Yu Mincho" panose="02020400000000000000" pitchFamily="18" charset="-128"/>
                        <a:cs typeface="Calibri" panose="020F0502020204030204" pitchFamily="34" charset="0"/>
                      </a:rPr>
                      <m:t>∅</m:t>
                    </m:r>
                    <m:d>
                      <m:dPr>
                        <m:ctrlPr>
                          <a:rPr lang="en-US" sz="2000" b="1" i="1">
                            <a:effectLst/>
                            <a:latin typeface="Cambria Math" panose="02040503050406030204" pitchFamily="18" charset="0"/>
                            <a:ea typeface="Yu Mincho" panose="02020400000000000000" pitchFamily="18" charset="-128"/>
                            <a:cs typeface="Calibri" panose="020F0502020204030204" pitchFamily="34" charset="0"/>
                          </a:rPr>
                        </m:ctrlPr>
                      </m:dPr>
                      <m:e>
                        <m:r>
                          <a:rPr lang="vi-VN" sz="2000" b="1" i="1">
                            <a:effectLst/>
                            <a:latin typeface="Cambria Math" panose="02040503050406030204" pitchFamily="18" charset="0"/>
                            <a:ea typeface="Yu Mincho" panose="02020400000000000000" pitchFamily="18" charset="-128"/>
                            <a:cs typeface="Calibri" panose="020F0502020204030204" pitchFamily="34" charset="0"/>
                          </a:rPr>
                          <m:t>𝒙</m:t>
                        </m:r>
                      </m:e>
                    </m:d>
                    <m:r>
                      <a:rPr lang="vi-VN" sz="2000" b="1" i="1">
                        <a:effectLst/>
                        <a:latin typeface="Cambria Math" panose="02040503050406030204" pitchFamily="18" charset="0"/>
                        <a:ea typeface="Yu Mincho" panose="02020400000000000000" pitchFamily="18" charset="-128"/>
                        <a:cs typeface="Calibri" panose="020F0502020204030204" pitchFamily="34" charset="0"/>
                      </a:rPr>
                      <m:t>+</m:t>
                    </m:r>
                    <m:r>
                      <a:rPr lang="vi-VN" sz="2000" b="1" i="1">
                        <a:effectLst/>
                        <a:latin typeface="Cambria Math" panose="02040503050406030204" pitchFamily="18" charset="0"/>
                        <a:ea typeface="Yu Mincho" panose="02020400000000000000" pitchFamily="18" charset="-128"/>
                        <a:cs typeface="Calibri" panose="020F0502020204030204" pitchFamily="34" charset="0"/>
                      </a:rPr>
                      <m:t>𝒃</m:t>
                    </m:r>
                    <m:r>
                      <a:rPr lang="vi-VN" sz="2000" b="1" i="1">
                        <a:effectLst/>
                        <a:latin typeface="Cambria Math" panose="02040503050406030204" pitchFamily="18" charset="0"/>
                        <a:ea typeface="Yu Mincho" panose="02020400000000000000" pitchFamily="18" charset="-128"/>
                        <a:cs typeface="Calibri" panose="020F0502020204030204" pitchFamily="34" charset="0"/>
                      </a:rPr>
                      <m:t>)</m:t>
                    </m:r>
                  </m:oMath>
                </a14:m>
                <a:r>
                  <a:rPr lang="vi-VN" sz="2000" dirty="0">
                    <a:effectLst/>
                    <a:latin typeface="Calibri" panose="020F0502020204030204" pitchFamily="34" charset="0"/>
                    <a:ea typeface="Yu Mincho" panose="02020400000000000000" pitchFamily="18" charset="-128"/>
                    <a:cs typeface="Calibri" panose="020F0502020204030204" pitchFamily="34" charset="0"/>
                  </a:rPr>
                  <a:t> </a:t>
                </a:r>
                <a:endParaRPr lang="en-US" sz="2000" dirty="0">
                  <a:effectLst/>
                  <a:latin typeface="Calibri" panose="020F0502020204030204" pitchFamily="34" charset="0"/>
                  <a:ea typeface="Yu Mincho" panose="02020400000000000000" pitchFamily="18" charset="-128"/>
                  <a:cs typeface="Calibri" panose="020F0502020204030204" pitchFamily="34" charset="0"/>
                </a:endParaRPr>
              </a:p>
              <a:p>
                <a:endParaRPr lang="en-US" sz="2000" dirty="0"/>
              </a:p>
            </p:txBody>
          </p:sp>
        </mc:Choice>
        <mc:Fallback xmlns="">
          <p:sp>
            <p:nvSpPr>
              <p:cNvPr id="3" name="Content Placeholder 2">
                <a:extLst>
                  <a:ext uri="{FF2B5EF4-FFF2-40B4-BE49-F238E27FC236}">
                    <a16:creationId xmlns:a16="http://schemas.microsoft.com/office/drawing/2014/main" id="{A7BBE023-A7FA-4D78-8917-F1963C975042}"/>
                  </a:ext>
                </a:extLst>
              </p:cNvPr>
              <p:cNvSpPr>
                <a:spLocks noGrp="1" noRot="1" noChangeAspect="1" noMove="1" noResize="1" noEditPoints="1" noAdjustHandles="1" noChangeArrowheads="1" noChangeShapeType="1" noTextEdit="1"/>
              </p:cNvSpPr>
              <p:nvPr>
                <p:ph idx="1"/>
              </p:nvPr>
            </p:nvSpPr>
            <p:spPr>
              <a:xfrm>
                <a:off x="643469" y="1782981"/>
                <a:ext cx="4008384" cy="4393982"/>
              </a:xfrm>
              <a:blipFill>
                <a:blip r:embed="rId2"/>
                <a:stretch>
                  <a:fillRect l="-3196" t="-2219" r="-2283"/>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8" name="Isosceles Triangle 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a:extLst>
              <a:ext uri="{FF2B5EF4-FFF2-40B4-BE49-F238E27FC236}">
                <a16:creationId xmlns:a16="http://schemas.microsoft.com/office/drawing/2014/main" id="{B62ECA7D-6781-435E-8FCD-678A44FF00A8}"/>
              </a:ext>
            </a:extLst>
          </p:cNvPr>
          <p:cNvPicPr/>
          <p:nvPr/>
        </p:nvPicPr>
        <p:blipFill>
          <a:blip r:embed="rId3"/>
          <a:stretch>
            <a:fillRect/>
          </a:stretch>
        </p:blipFill>
        <p:spPr>
          <a:xfrm>
            <a:off x="5432988" y="658181"/>
            <a:ext cx="6253212" cy="3236036"/>
          </a:xfrm>
          <a:prstGeom prst="rect">
            <a:avLst/>
          </a:prstGeom>
        </p:spPr>
      </p:pic>
      <p:grpSp>
        <p:nvGrpSpPr>
          <p:cNvPr id="41" name="Group 4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2" name="Rectangle 4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2B0145-6B73-4E71-A57B-AEB2C945CB2A}"/>
                  </a:ext>
                </a:extLst>
              </p:cNvPr>
              <p:cNvSpPr txBox="1"/>
              <p:nvPr/>
            </p:nvSpPr>
            <p:spPr>
              <a:xfrm>
                <a:off x="5432988" y="4097650"/>
                <a:ext cx="5406647" cy="2537426"/>
              </a:xfrm>
              <a:prstGeom prst="rect">
                <a:avLst/>
              </a:prstGeom>
              <a:noFill/>
            </p:spPr>
            <p:txBody>
              <a:bodyPr wrap="square">
                <a:spAutoFit/>
              </a:bodyPr>
              <a:lstStyle/>
              <a:p>
                <a:pPr marL="0" marR="0">
                  <a:lnSpc>
                    <a:spcPct val="107000"/>
                  </a:lnSpc>
                  <a:spcBef>
                    <a:spcPts val="0"/>
                  </a:spcBef>
                  <a:spcAft>
                    <a:spcPts val="0"/>
                  </a:spcAft>
                </a:pPr>
                <a:r>
                  <a:rPr lang="en-US" sz="2400" b="1" dirty="0">
                    <a:effectLst/>
                    <a:latin typeface="Calibri" panose="020F0502020204030204" pitchFamily="34" charset="0"/>
                    <a:ea typeface="Yu Mincho" panose="02020400000000000000" pitchFamily="18" charset="-128"/>
                    <a:cs typeface="Calibri" panose="020F0502020204030204" pitchFamily="34" charset="0"/>
                  </a:rPr>
                  <a:t>  Primal problem:</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unc>
                        <m:funcPr>
                          <m:ctrlPr>
                            <a:rPr lang="en-US" i="1">
                              <a:effectLst/>
                              <a:latin typeface="Cambria Math" panose="02040503050406030204" pitchFamily="18" charset="0"/>
                              <a:ea typeface="Yu Mincho" panose="02020400000000000000" pitchFamily="18" charset="-128"/>
                              <a:cs typeface="Calibri" panose="020F0502020204030204" pitchFamily="34" charset="0"/>
                            </a:rPr>
                          </m:ctrlPr>
                        </m:funcPr>
                        <m:fName>
                          <m:limLow>
                            <m:limLowPr>
                              <m:ctrlPr>
                                <a:rPr lang="en-US" i="1">
                                  <a:effectLst/>
                                  <a:latin typeface="Cambria Math" panose="02040503050406030204" pitchFamily="18" charset="0"/>
                                  <a:ea typeface="Yu Mincho" panose="02020400000000000000" pitchFamily="18" charset="-128"/>
                                  <a:cs typeface="Calibri" panose="020F0502020204030204" pitchFamily="34" charset="0"/>
                                </a:rPr>
                              </m:ctrlPr>
                            </m:limLowPr>
                            <m:e>
                              <m:r>
                                <m:rPr>
                                  <m:sty m:val="p"/>
                                </m:rPr>
                                <a:rPr lang="en-US">
                                  <a:effectLst/>
                                  <a:latin typeface="Cambria Math" panose="02040503050406030204" pitchFamily="18" charset="0"/>
                                  <a:ea typeface="Yu Mincho" panose="02020400000000000000" pitchFamily="18" charset="-128"/>
                                  <a:cs typeface="Calibri" panose="020F0502020204030204" pitchFamily="34" charset="0"/>
                                </a:rPr>
                                <m:t>min</m:t>
                              </m:r>
                            </m:e>
                            <m:lim>
                              <m:r>
                                <a:rPr lang="en-US" i="1">
                                  <a:effectLst/>
                                  <a:latin typeface="Cambria Math" panose="02040503050406030204" pitchFamily="18" charset="0"/>
                                  <a:ea typeface="Yu Mincho" panose="02020400000000000000" pitchFamily="18" charset="-128"/>
                                  <a:cs typeface="Calibri" panose="020F0502020204030204" pitchFamily="34" charset="0"/>
                                </a:rPr>
                                <m:t>𝜔</m:t>
                              </m:r>
                              <m:r>
                                <a:rPr lang="en-US" i="1">
                                  <a:effectLst/>
                                  <a:latin typeface="Cambria Math" panose="02040503050406030204" pitchFamily="18" charset="0"/>
                                  <a:ea typeface="Yu Mincho" panose="02020400000000000000" pitchFamily="18" charset="-128"/>
                                  <a:cs typeface="Calibri" panose="020F0502020204030204" pitchFamily="34" charset="0"/>
                                </a:rPr>
                                <m:t>,</m:t>
                              </m:r>
                              <m:r>
                                <a:rPr lang="en-US" i="1">
                                  <a:effectLst/>
                                  <a:latin typeface="Cambria Math" panose="02040503050406030204" pitchFamily="18" charset="0"/>
                                  <a:ea typeface="Yu Mincho" panose="02020400000000000000" pitchFamily="18" charset="-128"/>
                                  <a:cs typeface="Calibri" panose="020F0502020204030204" pitchFamily="34" charset="0"/>
                                </a:rPr>
                                <m:t>𝑏</m:t>
                              </m:r>
                              <m:r>
                                <a:rPr lang="en-US" i="1">
                                  <a:effectLst/>
                                  <a:latin typeface="Cambria Math" panose="02040503050406030204" pitchFamily="18" charset="0"/>
                                  <a:ea typeface="Yu Mincho" panose="02020400000000000000" pitchFamily="18" charset="-128"/>
                                  <a:cs typeface="Calibri" panose="020F0502020204030204" pitchFamily="34" charset="0"/>
                                </a:rPr>
                                <m:t>,</m:t>
                              </m:r>
                              <m:r>
                                <a:rPr lang="en-US" i="1">
                                  <a:effectLst/>
                                  <a:latin typeface="Cambria Math" panose="02040503050406030204" pitchFamily="18" charset="0"/>
                                  <a:ea typeface="Yu Mincho" panose="02020400000000000000" pitchFamily="18" charset="-128"/>
                                  <a:cs typeface="Calibri" panose="020F0502020204030204" pitchFamily="34" charset="0"/>
                                </a:rPr>
                                <m:t>𝜁</m:t>
                              </m:r>
                            </m:lim>
                          </m:limLow>
                        </m:fName>
                        <m:e>
                          <m:f>
                            <m:fPr>
                              <m:ctrlPr>
                                <a:rPr lang="en-US" i="1">
                                  <a:effectLst/>
                                  <a:latin typeface="Cambria Math" panose="02040503050406030204" pitchFamily="18" charset="0"/>
                                  <a:ea typeface="Yu Mincho" panose="02020400000000000000" pitchFamily="18" charset="-128"/>
                                  <a:cs typeface="Calibri" panose="020F0502020204030204" pitchFamily="34" charset="0"/>
                                </a:rPr>
                              </m:ctrlPr>
                            </m:fPr>
                            <m:num>
                              <m:r>
                                <a:rPr lang="en-US" i="1">
                                  <a:effectLst/>
                                  <a:latin typeface="Cambria Math" panose="02040503050406030204" pitchFamily="18" charset="0"/>
                                  <a:ea typeface="Yu Mincho" panose="02020400000000000000" pitchFamily="18" charset="-128"/>
                                  <a:cs typeface="Calibri" panose="020F0502020204030204" pitchFamily="34" charset="0"/>
                                </a:rPr>
                                <m:t>1</m:t>
                              </m:r>
                            </m:num>
                            <m:den>
                              <m:r>
                                <a:rPr lang="en-US" i="1">
                                  <a:effectLst/>
                                  <a:latin typeface="Cambria Math" panose="02040503050406030204" pitchFamily="18" charset="0"/>
                                  <a:ea typeface="Yu Mincho" panose="02020400000000000000" pitchFamily="18" charset="-128"/>
                                  <a:cs typeface="Calibri" panose="020F0502020204030204" pitchFamily="34" charset="0"/>
                                </a:rPr>
                                <m:t>2</m:t>
                              </m:r>
                            </m:den>
                          </m:f>
                          <m:r>
                            <a:rPr lang="en-US"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i="1">
                                  <a:effectLst/>
                                  <a:latin typeface="Cambria Math" panose="02040503050406030204" pitchFamily="18" charset="0"/>
                                  <a:ea typeface="Yu Mincho" panose="02020400000000000000" pitchFamily="18" charset="-128"/>
                                  <a:cs typeface="Calibri" panose="020F0502020204030204" pitchFamily="34" charset="0"/>
                                </a:rPr>
                              </m:ctrlPr>
                            </m:sSupPr>
                            <m:e>
                              <m:r>
                                <a:rPr lang="en-US" i="1">
                                  <a:effectLst/>
                                  <a:latin typeface="Cambria Math" panose="02040503050406030204" pitchFamily="18" charset="0"/>
                                  <a:ea typeface="Yu Mincho" panose="02020400000000000000" pitchFamily="18" charset="-128"/>
                                  <a:cs typeface="Calibri" panose="020F0502020204030204" pitchFamily="34" charset="0"/>
                                </a:rPr>
                                <m:t>𝜔</m:t>
                              </m:r>
                            </m:e>
                            <m:sup>
                              <m:r>
                                <a:rPr lang="en-US" i="1">
                                  <a:effectLst/>
                                  <a:latin typeface="Cambria Math" panose="02040503050406030204" pitchFamily="18" charset="0"/>
                                  <a:ea typeface="Yu Mincho" panose="02020400000000000000" pitchFamily="18" charset="-128"/>
                                  <a:cs typeface="Calibri" panose="020F0502020204030204" pitchFamily="34" charset="0"/>
                                </a:rPr>
                                <m:t>𝑇</m:t>
                              </m:r>
                            </m:sup>
                          </m:sSup>
                          <m:r>
                            <a:rPr lang="en-US" i="1">
                              <a:effectLst/>
                              <a:latin typeface="Cambria Math" panose="02040503050406030204" pitchFamily="18" charset="0"/>
                              <a:ea typeface="Yu Mincho" panose="02020400000000000000" pitchFamily="18" charset="-128"/>
                              <a:cs typeface="Calibri" panose="020F0502020204030204" pitchFamily="34" charset="0"/>
                            </a:rPr>
                            <m:t>𝜔</m:t>
                          </m:r>
                          <m:r>
                            <a:rPr lang="en-US" i="1">
                              <a:effectLst/>
                              <a:latin typeface="Cambria Math" panose="02040503050406030204" pitchFamily="18" charset="0"/>
                              <a:ea typeface="Yu Mincho" panose="02020400000000000000" pitchFamily="18" charset="-128"/>
                              <a:cs typeface="Calibri" panose="020F0502020204030204" pitchFamily="34" charset="0"/>
                            </a:rPr>
                            <m:t>+</m:t>
                          </m:r>
                          <m:r>
                            <a:rPr lang="en-US" i="1">
                              <a:effectLst/>
                              <a:latin typeface="Cambria Math" panose="02040503050406030204" pitchFamily="18" charset="0"/>
                              <a:ea typeface="Yu Mincho" panose="02020400000000000000" pitchFamily="18" charset="-128"/>
                              <a:cs typeface="Calibri" panose="020F0502020204030204" pitchFamily="34" charset="0"/>
                            </a:rPr>
                            <m:t>𝐶</m:t>
                          </m:r>
                          <m:r>
                            <a:rPr lang="en-US" i="1">
                              <a:effectLst/>
                              <a:latin typeface="Cambria Math" panose="02040503050406030204" pitchFamily="18" charset="0"/>
                              <a:ea typeface="Yu Mincho" panose="02020400000000000000" pitchFamily="18" charset="-128"/>
                              <a:cs typeface="Calibri" panose="020F0502020204030204" pitchFamily="34" charset="0"/>
                            </a:rPr>
                            <m:t> </m:t>
                          </m:r>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𝑛</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𝜁</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e>
                      </m:func>
                    </m:oMath>
                  </m:oMathPara>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marL="0" marR="0" algn="ctr">
                  <a:lnSpc>
                    <a:spcPct val="107000"/>
                  </a:lnSpc>
                  <a:spcBef>
                    <a:spcPts val="0"/>
                  </a:spcBef>
                  <a:spcAft>
                    <a:spcPts val="0"/>
                  </a:spcAft>
                </a:pPr>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algn="ctr">
                  <a:lnSpc>
                    <a:spcPct val="107000"/>
                  </a:lnSpc>
                </a:pPr>
                <a:r>
                  <a:rPr lang="en-US" dirty="0">
                    <a:effectLst/>
                    <a:latin typeface="Calibri" panose="020F0502020204030204" pitchFamily="34" charset="0"/>
                    <a:ea typeface="Yu Mincho" panose="02020400000000000000" pitchFamily="18" charset="-128"/>
                    <a:cs typeface="Calibri" panose="020F0502020204030204" pitchFamily="34" charset="0"/>
                  </a:rPr>
                  <a:t>	subject to:     </a:t>
                </a:r>
                <a14:m>
                  <m:oMath xmlns:m="http://schemas.openxmlformats.org/officeDocument/2006/math">
                    <m:d>
                      <m:dPr>
                        <m:begChr m:val="{"/>
                        <m:endChr m:val=""/>
                        <m:ctrlPr>
                          <a:rPr lang="en-US" i="1" smtClean="0">
                            <a:effectLst/>
                            <a:latin typeface="Cambria Math" panose="02040503050406030204" pitchFamily="18" charset="0"/>
                            <a:ea typeface="Yu Mincho" panose="02020400000000000000" pitchFamily="18" charset="-128"/>
                            <a:cs typeface="Calibri" panose="020F0502020204030204" pitchFamily="34" charset="0"/>
                          </a:rPr>
                        </m:ctrlPr>
                      </m:dPr>
                      <m:e>
                        <m:eqArr>
                          <m:eqArrPr>
                            <m:ctrlPr>
                              <a:rPr lang="en-US" i="1" smtClean="0">
                                <a:effectLst/>
                                <a:latin typeface="Cambria Math" panose="02040503050406030204" pitchFamily="18" charset="0"/>
                                <a:ea typeface="Yu Mincho" panose="02020400000000000000" pitchFamily="18" charset="-128"/>
                                <a:cs typeface="Calibri" panose="020F0502020204030204" pitchFamily="34" charset="0"/>
                              </a:rPr>
                            </m:ctrlPr>
                          </m:eqArrPr>
                          <m:e>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𝑦</m:t>
                                </m:r>
                              </m:e>
                              <m:sub>
                                <m:r>
                                  <a:rPr lang="en-US" i="1">
                                    <a:latin typeface="Cambria Math" panose="02040503050406030204" pitchFamily="18" charset="0"/>
                                    <a:ea typeface="Yu Mincho" panose="02020400000000000000" pitchFamily="18" charset="-128"/>
                                    <a:cs typeface="Calibri" panose="020F0502020204030204" pitchFamily="34" charset="0"/>
                                  </a:rPr>
                                  <m:t>𝑖</m:t>
                                </m:r>
                              </m:sub>
                            </m:sSub>
                            <m:r>
                              <a:rPr lang="en-US" i="1">
                                <a:latin typeface="Cambria Math" panose="02040503050406030204" pitchFamily="18" charset="0"/>
                                <a:ea typeface="Yu Mincho" panose="02020400000000000000" pitchFamily="18" charset="-128"/>
                                <a:cs typeface="Calibri" panose="020F0502020204030204" pitchFamily="34" charset="0"/>
                              </a:rPr>
                              <m:t>(</m:t>
                            </m:r>
                            <m:sSup>
                              <m:sSupPr>
                                <m:ctrlPr>
                                  <a:rPr lang="en-US" i="1">
                                    <a:latin typeface="Cambria Math" panose="02040503050406030204" pitchFamily="18" charset="0"/>
                                    <a:ea typeface="Yu Mincho" panose="02020400000000000000" pitchFamily="18" charset="-128"/>
                                    <a:cs typeface="Calibri" panose="020F0502020204030204" pitchFamily="34" charset="0"/>
                                  </a:rPr>
                                </m:ctrlPr>
                              </m:sSupPr>
                              <m:e>
                                <m:r>
                                  <a:rPr lang="en-US" i="1">
                                    <a:latin typeface="Cambria Math" panose="02040503050406030204" pitchFamily="18" charset="0"/>
                                    <a:ea typeface="Yu Mincho" panose="02020400000000000000" pitchFamily="18" charset="-128"/>
                                    <a:cs typeface="Calibri" panose="020F0502020204030204" pitchFamily="34" charset="0"/>
                                  </a:rPr>
                                  <m:t>𝜔</m:t>
                                </m:r>
                              </m:e>
                              <m:sup>
                                <m:r>
                                  <a:rPr lang="en-US" i="1">
                                    <a:latin typeface="Cambria Math" panose="02040503050406030204" pitchFamily="18" charset="0"/>
                                    <a:ea typeface="Yu Mincho" panose="02020400000000000000" pitchFamily="18" charset="-128"/>
                                    <a:cs typeface="Calibri" panose="020F0502020204030204" pitchFamily="34" charset="0"/>
                                  </a:rPr>
                                  <m:t>𝑇</m:t>
                                </m:r>
                              </m:sup>
                            </m:sSup>
                            <m:r>
                              <a:rPr lang="en-US" i="1">
                                <a:latin typeface="Cambria Math" panose="02040503050406030204" pitchFamily="18" charset="0"/>
                                <a:ea typeface="Yu Mincho" panose="02020400000000000000" pitchFamily="18" charset="-128"/>
                                <a:cs typeface="Calibri" panose="020F0502020204030204" pitchFamily="34" charset="0"/>
                              </a:rPr>
                              <m:t>∅</m:t>
                            </m:r>
                            <m:d>
                              <m:dPr>
                                <m:ctrlPr>
                                  <a:rPr lang="en-US" i="1">
                                    <a:latin typeface="Cambria Math" panose="02040503050406030204" pitchFamily="18" charset="0"/>
                                    <a:ea typeface="Yu Mincho" panose="02020400000000000000" pitchFamily="18" charset="-128"/>
                                    <a:cs typeface="Calibri" panose="020F0502020204030204" pitchFamily="34" charset="0"/>
                                  </a:rPr>
                                </m:ctrlPr>
                              </m:dPr>
                              <m:e>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𝑥</m:t>
                                    </m:r>
                                  </m:e>
                                  <m:sub>
                                    <m:r>
                                      <a:rPr lang="en-US" i="1">
                                        <a:latin typeface="Cambria Math" panose="02040503050406030204" pitchFamily="18" charset="0"/>
                                        <a:ea typeface="Yu Mincho" panose="02020400000000000000" pitchFamily="18" charset="-128"/>
                                        <a:cs typeface="Calibri" panose="020F0502020204030204" pitchFamily="34" charset="0"/>
                                      </a:rPr>
                                      <m:t>𝑖</m:t>
                                    </m:r>
                                  </m:sub>
                                </m:sSub>
                                <m:r>
                                  <a:rPr lang="en-US" i="1">
                                    <a:latin typeface="Cambria Math" panose="02040503050406030204" pitchFamily="18" charset="0"/>
                                    <a:ea typeface="Yu Mincho" panose="02020400000000000000" pitchFamily="18" charset="-128"/>
                                    <a:cs typeface="Calibri" panose="020F0502020204030204" pitchFamily="34" charset="0"/>
                                  </a:rPr>
                                  <m:t>+</m:t>
                                </m:r>
                                <m:r>
                                  <a:rPr lang="en-US" i="1">
                                    <a:latin typeface="Cambria Math" panose="02040503050406030204" pitchFamily="18" charset="0"/>
                                    <a:ea typeface="Yu Mincho" panose="02020400000000000000" pitchFamily="18" charset="-128"/>
                                    <a:cs typeface="Calibri" panose="020F0502020204030204" pitchFamily="34" charset="0"/>
                                  </a:rPr>
                                  <m:t>𝑏</m:t>
                                </m:r>
                              </m:e>
                            </m:d>
                            <m:r>
                              <a:rPr lang="en-US" i="1">
                                <a:latin typeface="Cambria Math" panose="02040503050406030204" pitchFamily="18" charset="0"/>
                                <a:ea typeface="Yu Mincho" panose="02020400000000000000" pitchFamily="18" charset="-128"/>
                                <a:cs typeface="Calibri" panose="020F0502020204030204" pitchFamily="34" charset="0"/>
                              </a:rPr>
                              <m:t>≥1− </m:t>
                            </m:r>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𝜁</m:t>
                                </m:r>
                              </m:e>
                              <m:sub>
                                <m:r>
                                  <a:rPr lang="en-US" i="1">
                                    <a:latin typeface="Cambria Math" panose="02040503050406030204" pitchFamily="18" charset="0"/>
                                    <a:ea typeface="Yu Mincho" panose="02020400000000000000" pitchFamily="18" charset="-128"/>
                                    <a:cs typeface="Calibri" panose="020F0502020204030204" pitchFamily="34" charset="0"/>
                                  </a:rPr>
                                  <m:t>𝑖</m:t>
                                </m:r>
                              </m:sub>
                            </m:sSub>
                            <m:r>
                              <a:rPr lang="en-US" i="1">
                                <a:latin typeface="Cambria Math" panose="02040503050406030204" pitchFamily="18" charset="0"/>
                                <a:ea typeface="Yu Mincho" panose="02020400000000000000" pitchFamily="18" charset="-128"/>
                                <a:cs typeface="Calibri" panose="020F0502020204030204" pitchFamily="34" charset="0"/>
                              </a:rPr>
                              <m:t>,</m:t>
                            </m:r>
                            <m:r>
                              <m:rPr>
                                <m:nor/>
                              </m:rPr>
                              <a:rPr lang="en-US" dirty="0">
                                <a:latin typeface="Calibri" panose="020F0502020204030204" pitchFamily="34" charset="0"/>
                                <a:ea typeface="Yu Mincho" panose="02020400000000000000" pitchFamily="18" charset="-128"/>
                                <a:cs typeface="Calibri" panose="020F0502020204030204" pitchFamily="34" charset="0"/>
                              </a:rPr>
                              <m:t> </m:t>
                            </m:r>
                          </m:e>
                          <m:e>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𝜁</m:t>
                                </m:r>
                              </m:e>
                              <m:sub>
                                <m:r>
                                  <a:rPr lang="en-US" i="1">
                                    <a:latin typeface="Cambria Math" panose="02040503050406030204" pitchFamily="18" charset="0"/>
                                    <a:ea typeface="Yu Mincho" panose="02020400000000000000" pitchFamily="18" charset="-128"/>
                                    <a:cs typeface="Calibri" panose="020F0502020204030204" pitchFamily="34" charset="0"/>
                                  </a:rPr>
                                  <m:t>𝑖</m:t>
                                </m:r>
                                <m:r>
                                  <a:rPr lang="en-US" i="1">
                                    <a:latin typeface="Cambria Math" panose="02040503050406030204" pitchFamily="18" charset="0"/>
                                    <a:ea typeface="Yu Mincho" panose="02020400000000000000" pitchFamily="18" charset="-128"/>
                                    <a:cs typeface="Calibri" panose="020F0502020204030204" pitchFamily="34" charset="0"/>
                                  </a:rPr>
                                  <m:t> </m:t>
                                </m:r>
                              </m:sub>
                            </m:sSub>
                            <m:r>
                              <a:rPr lang="en-US" i="1">
                                <a:latin typeface="Cambria Math" panose="02040503050406030204" pitchFamily="18" charset="0"/>
                                <a:ea typeface="Yu Mincho" panose="02020400000000000000" pitchFamily="18" charset="-128"/>
                                <a:cs typeface="Calibri" panose="020F0502020204030204" pitchFamily="34" charset="0"/>
                              </a:rPr>
                              <m:t>≥0, </m:t>
                            </m:r>
                            <m:r>
                              <a:rPr lang="en-US" i="1">
                                <a:latin typeface="Cambria Math" panose="02040503050406030204" pitchFamily="18" charset="0"/>
                                <a:ea typeface="Yu Mincho" panose="02020400000000000000" pitchFamily="18" charset="-128"/>
                                <a:cs typeface="Calibri" panose="020F0502020204030204" pitchFamily="34" charset="0"/>
                              </a:rPr>
                              <m:t>𝑖</m:t>
                            </m:r>
                            <m:r>
                              <a:rPr lang="en-US" i="1">
                                <a:latin typeface="Cambria Math" panose="02040503050406030204" pitchFamily="18" charset="0"/>
                                <a:ea typeface="Yu Mincho" panose="02020400000000000000" pitchFamily="18" charset="-128"/>
                                <a:cs typeface="Calibri" panose="020F0502020204030204" pitchFamily="34" charset="0"/>
                              </a:rPr>
                              <m:t>=1,…, </m:t>
                            </m:r>
                            <m:r>
                              <a:rPr lang="en-US" i="1">
                                <a:latin typeface="Cambria Math" panose="02040503050406030204" pitchFamily="18" charset="0"/>
                                <a:ea typeface="Yu Mincho" panose="02020400000000000000" pitchFamily="18" charset="-128"/>
                                <a:cs typeface="Calibri" panose="020F0502020204030204" pitchFamily="34" charset="0"/>
                              </a:rPr>
                              <m:t>𝑛</m:t>
                            </m:r>
                          </m:e>
                        </m:eqArr>
                      </m:e>
                    </m:d>
                  </m:oMath>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marL="0" marR="0" algn="ctr">
                  <a:lnSpc>
                    <a:spcPct val="107000"/>
                  </a:lnSpc>
                  <a:spcBef>
                    <a:spcPts val="0"/>
                  </a:spcBef>
                  <a:spcAft>
                    <a:spcPts val="800"/>
                  </a:spcAft>
                </a:pPr>
                <a:endParaRPr lang="en-US" dirty="0">
                  <a:effectLst/>
                  <a:latin typeface="Calibri" panose="020F0502020204030204" pitchFamily="34" charset="0"/>
                  <a:ea typeface="Yu Mincho" panose="02020400000000000000" pitchFamily="18" charset="-128"/>
                  <a:cs typeface="Calibri" panose="020F0502020204030204" pitchFamily="34" charset="0"/>
                </a:endParaRPr>
              </a:p>
            </p:txBody>
          </p:sp>
        </mc:Choice>
        <mc:Fallback xmlns="">
          <p:sp>
            <p:nvSpPr>
              <p:cNvPr id="18" name="TextBox 17">
                <a:extLst>
                  <a:ext uri="{FF2B5EF4-FFF2-40B4-BE49-F238E27FC236}">
                    <a16:creationId xmlns:a16="http://schemas.microsoft.com/office/drawing/2014/main" id="{352B0145-6B73-4E71-A57B-AEB2C945CB2A}"/>
                  </a:ext>
                </a:extLst>
              </p:cNvPr>
              <p:cNvSpPr txBox="1">
                <a:spLocks noRot="1" noChangeAspect="1" noMove="1" noResize="1" noEditPoints="1" noAdjustHandles="1" noChangeArrowheads="1" noChangeShapeType="1" noTextEdit="1"/>
              </p:cNvSpPr>
              <p:nvPr/>
            </p:nvSpPr>
            <p:spPr>
              <a:xfrm>
                <a:off x="5432988" y="4097650"/>
                <a:ext cx="5406647" cy="2537426"/>
              </a:xfrm>
              <a:prstGeom prst="rect">
                <a:avLst/>
              </a:prstGeom>
              <a:blipFill>
                <a:blip r:embed="rId4"/>
                <a:stretch>
                  <a:fillRect t="-1683"/>
                </a:stretch>
              </a:blipFill>
            </p:spPr>
            <p:txBody>
              <a:bodyPr/>
              <a:lstStyle/>
              <a:p>
                <a:r>
                  <a:rPr lang="en-US">
                    <a:noFill/>
                  </a:rPr>
                  <a:t> </a:t>
                </a:r>
              </a:p>
            </p:txBody>
          </p:sp>
        </mc:Fallback>
      </mc:AlternateContent>
    </p:spTree>
    <p:extLst>
      <p:ext uri="{BB962C8B-B14F-4D97-AF65-F5344CB8AC3E}">
        <p14:creationId xmlns:p14="http://schemas.microsoft.com/office/powerpoint/2010/main" val="248969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6" name="Group 1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Rectangle 1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Isosceles Triangle 2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B578442-E7D6-4753-A053-B9AAFCD1CE42}"/>
                  </a:ext>
                </a:extLst>
              </p:cNvPr>
              <p:cNvSpPr txBox="1"/>
              <p:nvPr/>
            </p:nvSpPr>
            <p:spPr>
              <a:xfrm>
                <a:off x="642938" y="642938"/>
                <a:ext cx="11315382" cy="2214563"/>
              </a:xfrm>
              <a:prstGeom prst="rect">
                <a:avLst/>
              </a:prstGeom>
              <a:noFill/>
            </p:spPr>
            <p:txBody>
              <a:bodyPr wrap="square" anchor="t">
                <a:normAutofit fontScale="92500" lnSpcReduction="20000"/>
              </a:bodyPr>
              <a:lstStyle/>
              <a:p>
                <a:pPr>
                  <a:lnSpc>
                    <a:spcPct val="107000"/>
                  </a:lnSpc>
                </a:pPr>
                <a:r>
                  <a:rPr lang="en-US" sz="3000" b="1" dirty="0">
                    <a:latin typeface="Calibri" panose="020F0502020204030204" pitchFamily="34" charset="0"/>
                    <a:ea typeface="Yu Mincho" panose="02020400000000000000" pitchFamily="18" charset="-128"/>
                    <a:cs typeface="Calibri" panose="020F0502020204030204" pitchFamily="34" charset="0"/>
                  </a:rPr>
                  <a:t>The dual problem:</a:t>
                </a:r>
              </a:p>
              <a:p>
                <a:pPr marL="0" marR="0" algn="ctr">
                  <a:lnSpc>
                    <a:spcPct val="9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𝐿</m:t>
                          </m:r>
                        </m:e>
                        <m:sub>
                          <m:r>
                            <a:rPr lang="en-US" i="1">
                              <a:effectLst/>
                              <a:latin typeface="Cambria Math" panose="02040503050406030204" pitchFamily="18" charset="0"/>
                              <a:ea typeface="Yu Mincho" panose="02020400000000000000" pitchFamily="18" charset="-128"/>
                              <a:cs typeface="Calibri" panose="020F0502020204030204" pitchFamily="34" charset="0"/>
                            </a:rPr>
                            <m:t>𝐷</m:t>
                          </m:r>
                        </m:sub>
                      </m:sSub>
                      <m:r>
                        <a:rPr lang="en-US" i="1">
                          <a:effectLst/>
                          <a:latin typeface="Cambria Math" panose="02040503050406030204" pitchFamily="18" charset="0"/>
                          <a:ea typeface="Yu Mincho" panose="02020400000000000000" pitchFamily="18" charset="-128"/>
                          <a:cs typeface="Calibri" panose="020F0502020204030204" pitchFamily="34" charset="0"/>
                        </a:rPr>
                        <m:t>= </m:t>
                      </m:r>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r>
                        <a:rPr lang="en-US" i="1">
                          <a:effectLst/>
                          <a:latin typeface="Cambria Math" panose="02040503050406030204" pitchFamily="18" charset="0"/>
                          <a:ea typeface="Yu Mincho" panose="02020400000000000000" pitchFamily="18" charset="-128"/>
                          <a:cs typeface="Calibri" panose="020F0502020204030204" pitchFamily="34" charset="0"/>
                        </a:rPr>
                        <m:t>−</m:t>
                      </m:r>
                      <m:f>
                        <m:fPr>
                          <m:ctrlPr>
                            <a:rPr lang="en-US" i="1">
                              <a:effectLst/>
                              <a:latin typeface="Cambria Math" panose="02040503050406030204" pitchFamily="18" charset="0"/>
                              <a:ea typeface="Yu Mincho" panose="02020400000000000000" pitchFamily="18" charset="-128"/>
                              <a:cs typeface="Calibri" panose="020F0502020204030204" pitchFamily="34" charset="0"/>
                            </a:rPr>
                          </m:ctrlPr>
                        </m:fPr>
                        <m:num>
                          <m:r>
                            <a:rPr lang="en-US" i="1">
                              <a:effectLst/>
                              <a:latin typeface="Cambria Math" panose="02040503050406030204" pitchFamily="18" charset="0"/>
                              <a:ea typeface="Yu Mincho" panose="02020400000000000000" pitchFamily="18" charset="-128"/>
                              <a:cs typeface="Calibri" panose="020F0502020204030204" pitchFamily="34" charset="0"/>
                            </a:rPr>
                            <m:t>1</m:t>
                          </m:r>
                        </m:num>
                        <m:den>
                          <m:r>
                            <a:rPr lang="en-US" i="1">
                              <a:effectLst/>
                              <a:latin typeface="Cambria Math" panose="02040503050406030204" pitchFamily="18" charset="0"/>
                              <a:ea typeface="Yu Mincho" panose="02020400000000000000" pitchFamily="18" charset="-128"/>
                              <a:cs typeface="Calibri" panose="020F0502020204030204" pitchFamily="34" charset="0"/>
                            </a:rPr>
                            <m:t>2</m:t>
                          </m:r>
                        </m:den>
                      </m:f>
                      <m:r>
                        <a:rPr lang="en-US" i="1">
                          <a:effectLst/>
                          <a:latin typeface="Cambria Math" panose="02040503050406030204" pitchFamily="18" charset="0"/>
                          <a:ea typeface="Yu Mincho" panose="02020400000000000000" pitchFamily="18" charset="-128"/>
                          <a:cs typeface="Calibri" panose="020F0502020204030204" pitchFamily="34" charset="0"/>
                        </a:rPr>
                        <m:t> </m:t>
                      </m:r>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 </m:t>
                          </m:r>
                          <m:r>
                            <a:rPr lang="en-US" i="1">
                              <a:effectLst/>
                              <a:latin typeface="Cambria Math" panose="02040503050406030204" pitchFamily="18" charset="0"/>
                              <a:ea typeface="Yu Mincho" panose="02020400000000000000" pitchFamily="18" charset="-128"/>
                              <a:cs typeface="Calibri" panose="020F0502020204030204" pitchFamily="34" charset="0"/>
                            </a:rPr>
                            <m:t>𝑗</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r>
                            <a:rPr lang="en-US" i="1">
                              <a:effectLst/>
                              <a:latin typeface="Cambria Math" panose="02040503050406030204" pitchFamily="18" charset="0"/>
                              <a:ea typeface="Yu Mincho" panose="02020400000000000000" pitchFamily="18" charset="-128"/>
                              <a:cs typeface="Calibri" panose="020F0502020204030204" pitchFamily="34" charset="0"/>
                            </a:rPr>
                            <m:t> </m:t>
                          </m:r>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𝑗</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 </m:t>
                              </m:r>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 </m:t>
                              </m:r>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𝑗</m:t>
                              </m:r>
                            </m:sub>
                          </m:sSub>
                          <m:r>
                            <a:rPr lang="en-US" i="1">
                              <a:effectLst/>
                              <a:latin typeface="Cambria Math" panose="02040503050406030204" pitchFamily="18" charset="0"/>
                              <a:ea typeface="Yu Mincho" panose="02020400000000000000" pitchFamily="18" charset="-128"/>
                              <a:cs typeface="Calibri" panose="020F0502020204030204" pitchFamily="34" charset="0"/>
                            </a:rPr>
                            <m:t> </m:t>
                          </m:r>
                          <m:d>
                            <m:dPr>
                              <m:begChr m:val="〈"/>
                              <m:endChr m:val="〉"/>
                              <m:ctrlPr>
                                <a:rPr lang="en-US" i="1">
                                  <a:effectLst/>
                                  <a:latin typeface="Cambria Math" panose="02040503050406030204" pitchFamily="18" charset="0"/>
                                  <a:ea typeface="Yu Mincho" panose="02020400000000000000" pitchFamily="18" charset="-128"/>
                                  <a:cs typeface="Calibri" panose="020F0502020204030204" pitchFamily="34" charset="0"/>
                                </a:rPr>
                              </m:ctrlPr>
                            </m:dPr>
                            <m:e>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m:t>
                              </m:r>
                              <m:d>
                                <m:dPr>
                                  <m:ctrlPr>
                                    <a:rPr lang="en-US"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ctrlPr>
                                </m:dPr>
                                <m:e>
                                  <m:sSub>
                                    <m:sSubPr>
                                      <m:ctrlPr>
                                        <a:rPr lang="en-US"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ctrlPr>
                                    </m:sSubPr>
                                    <m:e>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𝑥</m:t>
                                      </m:r>
                                    </m:e>
                                    <m:sub>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𝑖</m:t>
                                      </m:r>
                                    </m:sub>
                                  </m:sSub>
                                </m:e>
                              </m:d>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m:t>
                              </m:r>
                              <m:d>
                                <m:dPr>
                                  <m:ctrlPr>
                                    <a:rPr lang="en-US"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ctrlPr>
                                </m:dPr>
                                <m:e>
                                  <m:sSub>
                                    <m:sSubPr>
                                      <m:ctrlPr>
                                        <a:rPr lang="en-US"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ctrlPr>
                                    </m:sSubPr>
                                    <m:e>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𝑥</m:t>
                                      </m:r>
                                    </m:e>
                                    <m:sub>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𝑗</m:t>
                                      </m:r>
                                    </m:sub>
                                  </m:sSub>
                                </m:e>
                              </m:d>
                            </m:e>
                          </m:d>
                        </m:e>
                      </m:nary>
                    </m:oMath>
                  </m:oMathPara>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marL="0" marR="0" algn="ctr">
                  <a:lnSpc>
                    <a:spcPct val="97000"/>
                  </a:lnSpc>
                  <a:spcBef>
                    <a:spcPts val="0"/>
                  </a:spcBef>
                  <a:spcAft>
                    <a:spcPts val="800"/>
                  </a:spcAft>
                </a:pPr>
                <a:r>
                  <a:rPr lang="en-US" dirty="0">
                    <a:effectLst/>
                    <a:latin typeface="Calibri" panose="020F0502020204030204" pitchFamily="34" charset="0"/>
                    <a:ea typeface="Yu Mincho" panose="02020400000000000000" pitchFamily="18" charset="-128"/>
                    <a:cs typeface="Calibri" panose="020F0502020204030204" pitchFamily="34" charset="0"/>
                  </a:rPr>
                  <a:t>subject to: </a:t>
                </a:r>
                <a14:m>
                  <m:oMath xmlns:m="http://schemas.openxmlformats.org/officeDocument/2006/math">
                    <m:d>
                      <m:dPr>
                        <m:begChr m:val="{"/>
                        <m:endChr m:val=""/>
                        <m:ctrlPr>
                          <a:rPr lang="en-US" i="1">
                            <a:effectLst/>
                            <a:latin typeface="Cambria Math" panose="02040503050406030204" pitchFamily="18" charset="0"/>
                            <a:ea typeface="Yu Mincho" panose="02020400000000000000" pitchFamily="18" charset="-128"/>
                            <a:cs typeface="Calibri" panose="020F0502020204030204" pitchFamily="34" charset="0"/>
                          </a:rPr>
                        </m:ctrlPr>
                      </m:dPr>
                      <m:e>
                        <m:eqArr>
                          <m:eqArrPr>
                            <m:ctrlPr>
                              <a:rPr lang="en-US" i="1">
                                <a:effectLst/>
                                <a:latin typeface="Cambria Math" panose="02040503050406030204" pitchFamily="18" charset="0"/>
                                <a:ea typeface="Yu Mincho" panose="02020400000000000000" pitchFamily="18" charset="-128"/>
                                <a:cs typeface="Calibri" panose="020F0502020204030204" pitchFamily="34" charset="0"/>
                              </a:rPr>
                            </m:ctrlPr>
                          </m:eqArrPr>
                          <m:e>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r>
                              <a:rPr lang="en-US" i="1">
                                <a:effectLst/>
                                <a:latin typeface="Cambria Math" panose="02040503050406030204" pitchFamily="18" charset="0"/>
                                <a:ea typeface="Yu Mincho" panose="02020400000000000000" pitchFamily="18" charset="-128"/>
                                <a:cs typeface="Calibri" panose="020F0502020204030204" pitchFamily="34" charset="0"/>
                              </a:rPr>
                              <m:t> =0</m:t>
                            </m:r>
                          </m:e>
                          <m:e>
                            <m:r>
                              <a:rPr lang="en-US" i="1">
                                <a:effectLst/>
                                <a:latin typeface="Cambria Math" panose="02040503050406030204" pitchFamily="18" charset="0"/>
                                <a:ea typeface="Yu Mincho" panose="02020400000000000000" pitchFamily="18" charset="-128"/>
                                <a:cs typeface="Calibri" panose="020F0502020204030204" pitchFamily="34" charset="0"/>
                              </a:rPr>
                              <m:t>0 ≤</m:t>
                            </m:r>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r>
                              <a:rPr lang="en-US" i="1">
                                <a:effectLst/>
                                <a:latin typeface="Cambria Math" panose="02040503050406030204" pitchFamily="18" charset="0"/>
                                <a:ea typeface="Yu Mincho" panose="02020400000000000000" pitchFamily="18" charset="-128"/>
                                <a:cs typeface="Calibri" panose="020F0502020204030204" pitchFamily="34" charset="0"/>
                              </a:rPr>
                              <m:t> , </m:t>
                            </m:r>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 </m:t>
                            </m:r>
                            <m:r>
                              <a:rPr lang="en-US" i="1">
                                <a:effectLst/>
                                <a:latin typeface="Cambria Math" panose="02040503050406030204" pitchFamily="18" charset="0"/>
                                <a:ea typeface="Yu Mincho" panose="02020400000000000000" pitchFamily="18" charset="-128"/>
                                <a:cs typeface="Calibri" panose="020F0502020204030204" pitchFamily="34" charset="0"/>
                              </a:rPr>
                              <m:t>𝑛</m:t>
                            </m:r>
                          </m:e>
                        </m:eqArr>
                      </m:e>
                    </m:d>
                  </m:oMath>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lvl="4" algn="just">
                  <a:lnSpc>
                    <a:spcPct val="97000"/>
                  </a:lnSpc>
                  <a:spcAft>
                    <a:spcPts val="800"/>
                  </a:spcAft>
                </a:pPr>
                <a:r>
                  <a:rPr lang="en-US" dirty="0">
                    <a:effectLst/>
                    <a:latin typeface="Calibri" panose="020F0502020204030204" pitchFamily="34" charset="0"/>
                    <a:ea typeface="Yu Mincho" panose="02020400000000000000" pitchFamily="18" charset="-128"/>
                    <a:cs typeface="Calibri" panose="020F0502020204030204" pitchFamily="34" charset="0"/>
                  </a:rPr>
                  <a:t>	Where </a:t>
                </a:r>
                <a14:m>
                  <m:oMath xmlns:m="http://schemas.openxmlformats.org/officeDocument/2006/math">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oMath>
                </a14:m>
                <a:r>
                  <a:rPr lang="en-US" dirty="0">
                    <a:effectLst/>
                    <a:latin typeface="Calibri" panose="020F0502020204030204" pitchFamily="34" charset="0"/>
                    <a:ea typeface="Yu Mincho" panose="02020400000000000000" pitchFamily="18" charset="-128"/>
                    <a:cs typeface="Calibri" panose="020F0502020204030204" pitchFamily="34" charset="0"/>
                  </a:rPr>
                  <a:t> are called the dual coefficients, and upper-bounded by C.</a:t>
                </a:r>
              </a:p>
              <a:p>
                <a:pPr marL="0" marR="0" algn="just">
                  <a:lnSpc>
                    <a:spcPct val="97000"/>
                  </a:lnSpc>
                  <a:spcBef>
                    <a:spcPts val="0"/>
                  </a:spcBef>
                  <a:spcAft>
                    <a:spcPts val="800"/>
                  </a:spcAft>
                </a:pP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p:txBody>
          </p:sp>
        </mc:Choice>
        <mc:Fallback xmlns="">
          <p:sp>
            <p:nvSpPr>
              <p:cNvPr id="7" name="TextBox 6">
                <a:extLst>
                  <a:ext uri="{FF2B5EF4-FFF2-40B4-BE49-F238E27FC236}">
                    <a16:creationId xmlns:a16="http://schemas.microsoft.com/office/drawing/2014/main" id="{3B578442-E7D6-4753-A053-B9AAFCD1CE42}"/>
                  </a:ext>
                </a:extLst>
              </p:cNvPr>
              <p:cNvSpPr txBox="1">
                <a:spLocks noRot="1" noChangeAspect="1" noMove="1" noResize="1" noEditPoints="1" noAdjustHandles="1" noChangeArrowheads="1" noChangeShapeType="1" noTextEdit="1"/>
              </p:cNvSpPr>
              <p:nvPr/>
            </p:nvSpPr>
            <p:spPr>
              <a:xfrm>
                <a:off x="642938" y="642938"/>
                <a:ext cx="11315382" cy="2214563"/>
              </a:xfrm>
              <a:prstGeom prst="rect">
                <a:avLst/>
              </a:prstGeom>
              <a:blipFill>
                <a:blip r:embed="rId2"/>
                <a:stretch>
                  <a:fillRect l="-1077" t="-49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92E5E7-35CC-404F-909B-A3B67F27DBB8}"/>
                  </a:ext>
                </a:extLst>
              </p:cNvPr>
              <p:cNvSpPr txBox="1"/>
              <p:nvPr/>
            </p:nvSpPr>
            <p:spPr>
              <a:xfrm>
                <a:off x="642938" y="3036398"/>
                <a:ext cx="11315382" cy="1574800"/>
              </a:xfrm>
              <a:prstGeom prst="rect">
                <a:avLst/>
              </a:prstGeom>
              <a:noFill/>
            </p:spPr>
            <p:txBody>
              <a:bodyPr wrap="square" rtlCol="0" anchor="t">
                <a:noAutofit/>
              </a:bodyPr>
              <a:lstStyle/>
              <a:p>
                <a:pPr marL="742950" lvl="1" indent="-285750" algn="just">
                  <a:lnSpc>
                    <a:spcPct val="97000"/>
                  </a:lnSpc>
                  <a:spcAft>
                    <a:spcPts val="800"/>
                  </a:spcAft>
                  <a:buFont typeface="Arial" panose="020B0604020202020204" pitchFamily="34" charset="0"/>
                  <a:buChar char="•"/>
                </a:pPr>
                <a:r>
                  <a:rPr lang="en-US" dirty="0">
                    <a:effectLst/>
                    <a:latin typeface="Calibri" panose="020F0502020204030204" pitchFamily="34" charset="0"/>
                    <a:ea typeface="Yu Mincho" panose="02020400000000000000" pitchFamily="18" charset="-128"/>
                    <a:cs typeface="Calibri" panose="020F0502020204030204" pitchFamily="34" charset="0"/>
                  </a:rPr>
                  <a:t>If we take the derivative </a:t>
                </a:r>
                <a:r>
                  <a:rPr lang="en-US" dirty="0" err="1">
                    <a:effectLst/>
                    <a:latin typeface="Calibri" panose="020F0502020204030204" pitchFamily="34" charset="0"/>
                    <a:ea typeface="Yu Mincho" panose="02020400000000000000" pitchFamily="18" charset="-128"/>
                    <a:cs typeface="Calibri" panose="020F0502020204030204" pitchFamily="34" charset="0"/>
                  </a:rPr>
                  <a:t>w.r.t.</a:t>
                </a:r>
                <a:r>
                  <a:rPr lang="en-US" dirty="0">
                    <a:effectLst/>
                    <a:latin typeface="Calibri" panose="020F0502020204030204" pitchFamily="34" charset="0"/>
                    <a:ea typeface="Yu Mincho" panose="02020400000000000000" pitchFamily="18" charset="-128"/>
                    <a:cs typeface="Calibri" panose="020F0502020204030204" pitchFamily="34" charset="0"/>
                  </a:rPr>
                  <a:t> </a:t>
                </a:r>
                <a14:m>
                  <m:oMath xmlns:m="http://schemas.openxmlformats.org/officeDocument/2006/math">
                    <m:r>
                      <a:rPr lang="en-US" i="1" smtClean="0">
                        <a:effectLst/>
                        <a:latin typeface="Cambria Math" panose="02040503050406030204" pitchFamily="18" charset="0"/>
                        <a:ea typeface="Yu Mincho" panose="02020400000000000000" pitchFamily="18" charset="-128"/>
                        <a:cs typeface="Calibri" panose="020F0502020204030204" pitchFamily="34" charset="0"/>
                      </a:rPr>
                      <m:t>𝑎</m:t>
                    </m:r>
                  </m:oMath>
                </a14:m>
                <a:r>
                  <a:rPr lang="en-US" dirty="0">
                    <a:effectLst/>
                    <a:latin typeface="Calibri" panose="020F0502020204030204" pitchFamily="34" charset="0"/>
                    <a:ea typeface="Yu Mincho" panose="02020400000000000000" pitchFamily="18" charset="-128"/>
                    <a:cs typeface="Calibri" panose="020F0502020204030204" pitchFamily="34" charset="0"/>
                  </a:rPr>
                  <a:t> and set it equal to zero, we get the following solution, so we can solve for </a:t>
                </a:r>
                <a14:m>
                  <m:oMath xmlns:m="http://schemas.openxmlformats.org/officeDocument/2006/math">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𝑎</m:t>
                        </m:r>
                      </m:e>
                      <m:sub>
                        <m:r>
                          <a:rPr lang="en-US" i="1">
                            <a:latin typeface="Cambria Math" panose="02040503050406030204" pitchFamily="18" charset="0"/>
                            <a:ea typeface="Yu Mincho" panose="02020400000000000000" pitchFamily="18" charset="-128"/>
                            <a:cs typeface="Calibri" panose="020F0502020204030204" pitchFamily="34" charset="0"/>
                          </a:rPr>
                          <m:t>𝑖</m:t>
                        </m:r>
                      </m:sub>
                    </m:sSub>
                  </m:oMath>
                </a14:m>
                <a:r>
                  <a:rPr lang="en-US" dirty="0">
                    <a:effectLst/>
                    <a:latin typeface="Calibri" panose="020F0502020204030204" pitchFamily="34" charset="0"/>
                    <a:ea typeface="Yu Mincho" panose="02020400000000000000" pitchFamily="18" charset="-128"/>
                    <a:cs typeface="Calibri" panose="020F0502020204030204" pitchFamily="34" charset="0"/>
                  </a:rPr>
                  <a:t> :</a:t>
                </a:r>
              </a:p>
              <a:p>
                <a:pPr marL="0" marR="0" algn="just">
                  <a:lnSpc>
                    <a:spcPct val="97000"/>
                  </a:lnSpc>
                  <a:spcBef>
                    <a:spcPts val="0"/>
                  </a:spcBef>
                  <a:spcAft>
                    <a:spcPts val="800"/>
                  </a:spcAft>
                </a:pPr>
                <a14:m>
                  <m:oMathPara xmlns:m="http://schemas.openxmlformats.org/officeDocument/2006/math">
                    <m:oMathParaPr>
                      <m:jc m:val="centerGroup"/>
                    </m:oMathParaPr>
                    <m:oMath xmlns:m="http://schemas.openxmlformats.org/officeDocument/2006/math">
                      <m:d>
                        <m:dPr>
                          <m:begChr m:val="{"/>
                          <m:endChr m:val=""/>
                          <m:ctrlPr>
                            <a:rPr lang="en-US" i="1">
                              <a:effectLst/>
                              <a:latin typeface="Cambria Math" panose="02040503050406030204" pitchFamily="18" charset="0"/>
                              <a:ea typeface="Yu Mincho" panose="02020400000000000000" pitchFamily="18" charset="-128"/>
                              <a:cs typeface="Calibri" panose="020F0502020204030204" pitchFamily="34" charset="0"/>
                            </a:rPr>
                          </m:ctrlPr>
                        </m:dPr>
                        <m:e>
                          <m:eqArr>
                            <m:eqArrPr>
                              <m:ctrlPr>
                                <a:rPr lang="en-US" i="1">
                                  <a:effectLst/>
                                  <a:latin typeface="Cambria Math" panose="02040503050406030204" pitchFamily="18" charset="0"/>
                                  <a:ea typeface="Yu Mincho" panose="02020400000000000000" pitchFamily="18" charset="-128"/>
                                  <a:cs typeface="Calibri" panose="020F0502020204030204" pitchFamily="34" charset="0"/>
                                </a:rPr>
                              </m:ctrlPr>
                            </m:eqArrPr>
                            <m:e>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r>
                                <a:rPr lang="en-US" i="1">
                                  <a:effectLst/>
                                  <a:latin typeface="Cambria Math" panose="02040503050406030204" pitchFamily="18" charset="0"/>
                                  <a:ea typeface="Yu Mincho" panose="02020400000000000000" pitchFamily="18" charset="-128"/>
                                  <a:cs typeface="Calibri" panose="020F0502020204030204" pitchFamily="34" charset="0"/>
                                </a:rPr>
                                <m:t> =0</m:t>
                              </m:r>
                            </m:e>
                            <m:e>
                              <m:r>
                                <a:rPr lang="en-US" i="1">
                                  <a:effectLst/>
                                  <a:latin typeface="Cambria Math" panose="02040503050406030204" pitchFamily="18" charset="0"/>
                                  <a:ea typeface="Yu Mincho" panose="02020400000000000000" pitchFamily="18" charset="-128"/>
                                  <a:cs typeface="Calibri" panose="020F0502020204030204" pitchFamily="34" charset="0"/>
                                </a:rPr>
                                <m:t>0 ≤</m:t>
                              </m:r>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r>
                                <a:rPr lang="en-US" i="1">
                                  <a:effectLst/>
                                  <a:latin typeface="Cambria Math" panose="02040503050406030204" pitchFamily="18" charset="0"/>
                                  <a:ea typeface="Yu Mincho" panose="02020400000000000000" pitchFamily="18" charset="-128"/>
                                  <a:cs typeface="Calibri" panose="020F0502020204030204" pitchFamily="34" charset="0"/>
                                </a:rPr>
                                <m:t> ≤</m:t>
                              </m:r>
                              <m:r>
                                <a:rPr lang="en-US" i="1">
                                  <a:effectLst/>
                                  <a:latin typeface="Cambria Math" panose="02040503050406030204" pitchFamily="18" charset="0"/>
                                  <a:ea typeface="Yu Mincho" panose="02020400000000000000" pitchFamily="18" charset="-128"/>
                                  <a:cs typeface="Calibri" panose="020F0502020204030204" pitchFamily="34" charset="0"/>
                                </a:rPr>
                                <m:t>𝐶</m:t>
                              </m:r>
                              <m:r>
                                <a:rPr lang="en-US" i="1">
                                  <a:effectLst/>
                                  <a:latin typeface="Cambria Math" panose="02040503050406030204" pitchFamily="18" charset="0"/>
                                  <a:ea typeface="Yu Mincho" panose="02020400000000000000" pitchFamily="18" charset="-128"/>
                                  <a:cs typeface="Calibri" panose="020F0502020204030204" pitchFamily="34" charset="0"/>
                                </a:rPr>
                                <m:t> , </m:t>
                              </m:r>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 </m:t>
                              </m:r>
                              <m:r>
                                <a:rPr lang="en-US" i="1">
                                  <a:effectLst/>
                                  <a:latin typeface="Cambria Math" panose="02040503050406030204" pitchFamily="18" charset="0"/>
                                  <a:ea typeface="Yu Mincho" panose="02020400000000000000" pitchFamily="18" charset="-128"/>
                                  <a:cs typeface="Calibri" panose="020F0502020204030204" pitchFamily="34" charset="0"/>
                                </a:rPr>
                                <m:t>𝑛</m:t>
                              </m:r>
                            </m:e>
                          </m:eqArr>
                        </m:e>
                      </m:d>
                    </m:oMath>
                  </m:oMathPara>
                </a14:m>
                <a:endParaRPr lang="en-US" dirty="0"/>
              </a:p>
            </p:txBody>
          </p:sp>
        </mc:Choice>
        <mc:Fallback xmlns="">
          <p:sp>
            <p:nvSpPr>
              <p:cNvPr id="8" name="TextBox 7">
                <a:extLst>
                  <a:ext uri="{FF2B5EF4-FFF2-40B4-BE49-F238E27FC236}">
                    <a16:creationId xmlns:a16="http://schemas.microsoft.com/office/drawing/2014/main" id="{B992E5E7-35CC-404F-909B-A3B67F27DBB8}"/>
                  </a:ext>
                </a:extLst>
              </p:cNvPr>
              <p:cNvSpPr txBox="1">
                <a:spLocks noRot="1" noChangeAspect="1" noMove="1" noResize="1" noEditPoints="1" noAdjustHandles="1" noChangeArrowheads="1" noChangeShapeType="1" noTextEdit="1"/>
              </p:cNvSpPr>
              <p:nvPr/>
            </p:nvSpPr>
            <p:spPr>
              <a:xfrm>
                <a:off x="642938" y="3036398"/>
                <a:ext cx="11315382" cy="1574800"/>
              </a:xfrm>
              <a:prstGeom prst="rect">
                <a:avLst/>
              </a:prstGeom>
              <a:blipFill>
                <a:blip r:embed="rId3"/>
                <a:stretch>
                  <a:fillRect t="-2326" b="-34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7628CB3-9DB7-433B-9693-6060CCF5D767}"/>
                  </a:ext>
                </a:extLst>
              </p:cNvPr>
              <p:cNvSpPr txBox="1"/>
              <p:nvPr/>
            </p:nvSpPr>
            <p:spPr>
              <a:xfrm>
                <a:off x="642938" y="5032376"/>
                <a:ext cx="11315382" cy="1644650"/>
              </a:xfrm>
              <a:prstGeom prst="rect">
                <a:avLst/>
              </a:prstGeom>
              <a:noFill/>
            </p:spPr>
            <p:txBody>
              <a:bodyPr wrap="square" rtlCol="0" anchor="t">
                <a:normAutofit/>
              </a:bodyPr>
              <a:lstStyle/>
              <a:p>
                <a:pPr marL="742950" lvl="1" indent="-285750" algn="just">
                  <a:lnSpc>
                    <a:spcPct val="90000"/>
                  </a:lnSpc>
                  <a:spcAft>
                    <a:spcPts val="800"/>
                  </a:spcAft>
                  <a:buFont typeface="Arial" panose="020B0604020202020204" pitchFamily="34" charset="0"/>
                  <a:buChar char="•"/>
                </a:pPr>
                <a:r>
                  <a:rPr lang="en-US" dirty="0">
                    <a:effectLst/>
                    <a:latin typeface="Calibri" panose="020F0502020204030204" pitchFamily="34" charset="0"/>
                    <a:ea typeface="Yu Mincho" panose="02020400000000000000" pitchFamily="18" charset="-128"/>
                    <a:cs typeface="Calibri" panose="020F0502020204030204" pitchFamily="34" charset="0"/>
                  </a:rPr>
                  <a:t>Now knowing the </a:t>
                </a:r>
                <a14:m>
                  <m:oMath xmlns:m="http://schemas.openxmlformats.org/officeDocument/2006/math">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oMath>
                </a14:m>
                <a:r>
                  <a:rPr lang="en-US" dirty="0">
                    <a:effectLst/>
                    <a:latin typeface="Calibri" panose="020F0502020204030204" pitchFamily="34" charset="0"/>
                    <a:ea typeface="Yu Mincho" panose="02020400000000000000" pitchFamily="18" charset="-128"/>
                    <a:cs typeface="Calibri" panose="020F0502020204030204" pitchFamily="34" charset="0"/>
                  </a:rPr>
                  <a:t> we can find the weights w for the maximal margin separating hyperplane:</a:t>
                </a:r>
              </a:p>
              <a:p>
                <a:pPr marL="0" marR="0" algn="just">
                  <a:lnSpc>
                    <a:spcPct val="90000"/>
                  </a:lnSpc>
                  <a:spcBef>
                    <a:spcPts val="0"/>
                  </a:spcBef>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Yu Mincho" panose="02020400000000000000" pitchFamily="18" charset="-128"/>
                          <a:cs typeface="Calibri" panose="020F0502020204030204" pitchFamily="34" charset="0"/>
                        </a:rPr>
                        <m:t>𝑤</m:t>
                      </m:r>
                      <m:r>
                        <a:rPr lang="en-US" i="1">
                          <a:effectLst/>
                          <a:latin typeface="Cambria Math" panose="02040503050406030204" pitchFamily="18" charset="0"/>
                          <a:ea typeface="Yu Mincho" panose="02020400000000000000" pitchFamily="18" charset="-128"/>
                          <a:cs typeface="Calibri" panose="020F0502020204030204" pitchFamily="34" charset="0"/>
                        </a:rPr>
                        <m:t>=</m:t>
                      </m:r>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𝑥</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oMath>
                  </m:oMathPara>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a:lnSpc>
                    <a:spcPct val="90000"/>
                  </a:lnSpc>
                </a:pPr>
                <a:endParaRPr lang="en-US" sz="2400" dirty="0"/>
              </a:p>
            </p:txBody>
          </p:sp>
        </mc:Choice>
        <mc:Fallback xmlns="">
          <p:sp>
            <p:nvSpPr>
              <p:cNvPr id="9" name="TextBox 8">
                <a:extLst>
                  <a:ext uri="{FF2B5EF4-FFF2-40B4-BE49-F238E27FC236}">
                    <a16:creationId xmlns:a16="http://schemas.microsoft.com/office/drawing/2014/main" id="{C7628CB3-9DB7-433B-9693-6060CCF5D767}"/>
                  </a:ext>
                </a:extLst>
              </p:cNvPr>
              <p:cNvSpPr txBox="1">
                <a:spLocks noRot="1" noChangeAspect="1" noMove="1" noResize="1" noEditPoints="1" noAdjustHandles="1" noChangeArrowheads="1" noChangeShapeType="1" noTextEdit="1"/>
              </p:cNvSpPr>
              <p:nvPr/>
            </p:nvSpPr>
            <p:spPr>
              <a:xfrm>
                <a:off x="642938" y="5032376"/>
                <a:ext cx="11315382" cy="1644650"/>
              </a:xfrm>
              <a:prstGeom prst="rect">
                <a:avLst/>
              </a:prstGeom>
              <a:blipFill>
                <a:blip r:embed="rId4"/>
                <a:stretch>
                  <a:fillRect t="-3717"/>
                </a:stretch>
              </a:blipFill>
            </p:spPr>
            <p:txBody>
              <a:bodyPr/>
              <a:lstStyle/>
              <a:p>
                <a:r>
                  <a:rPr lang="en-US">
                    <a:noFill/>
                  </a:rPr>
                  <a:t> </a:t>
                </a:r>
              </a:p>
            </p:txBody>
          </p:sp>
        </mc:Fallback>
      </mc:AlternateContent>
    </p:spTree>
    <p:extLst>
      <p:ext uri="{BB962C8B-B14F-4D97-AF65-F5344CB8AC3E}">
        <p14:creationId xmlns:p14="http://schemas.microsoft.com/office/powerpoint/2010/main" val="75753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17">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7026EBD-CD3F-4FA3-B926-7C43441764CB}"/>
              </a:ext>
            </a:extLst>
          </p:cNvPr>
          <p:cNvSpPr>
            <a:spLocks noGrp="1"/>
          </p:cNvSpPr>
          <p:nvPr>
            <p:ph type="title"/>
          </p:nvPr>
        </p:nvSpPr>
        <p:spPr>
          <a:xfrm>
            <a:off x="670705" y="597143"/>
            <a:ext cx="10905066" cy="1135737"/>
          </a:xfrm>
        </p:spPr>
        <p:txBody>
          <a:bodyPr vert="horz" lIns="91440" tIns="45720" rIns="91440" bIns="45720" rtlCol="0" anchor="ctr">
            <a:normAutofit/>
          </a:bodyPr>
          <a:lstStyle/>
          <a:p>
            <a:r>
              <a:rPr lang="en-US" sz="4800" dirty="0">
                <a:latin typeface="+mn-lt"/>
              </a:rPr>
              <a:t>Kernel</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2F55F916-2BA9-4F31-ACE4-76DF3780D4C0}"/>
                  </a:ext>
                </a:extLst>
              </p:cNvPr>
              <p:cNvSpPr>
                <a:spLocks noGrp="1"/>
              </p:cNvSpPr>
              <p:nvPr>
                <p:ph idx="1"/>
              </p:nvPr>
            </p:nvSpPr>
            <p:spPr>
              <a:xfrm>
                <a:off x="638215" y="2330022"/>
                <a:ext cx="6842935" cy="3382963"/>
              </a:xfrm>
            </p:spPr>
            <p:txBody>
              <a:bodyPr vert="horz" lIns="91440" tIns="45720" rIns="91440" bIns="45720" rtlCol="0">
                <a:normAutofit/>
              </a:bodyPr>
              <a:lstStyle/>
              <a:p>
                <a:pPr marL="0">
                  <a:spcBef>
                    <a:spcPts val="0"/>
                  </a:spcBef>
                  <a:spcAft>
                    <a:spcPts val="800"/>
                  </a:spcAft>
                </a:pPr>
                <a:r>
                  <a:rPr lang="en-US" sz="2100" dirty="0"/>
                  <a:t>The reason for using </a:t>
                </a:r>
                <a14:m>
                  <m:oMath xmlns:m="http://schemas.openxmlformats.org/officeDocument/2006/math">
                    <m:r>
                      <a:rPr lang="en-US" sz="2100">
                        <a:latin typeface="Cambria Math" panose="02040503050406030204" pitchFamily="18" charset="0"/>
                      </a:rPr>
                      <m:t>∅</m:t>
                    </m:r>
                    <m:d>
                      <m:dPr>
                        <m:ctrlPr>
                          <a:rPr lang="en-US" sz="2100" i="1">
                            <a:latin typeface="Cambria Math" panose="02040503050406030204" pitchFamily="18" charset="0"/>
                          </a:rPr>
                        </m:ctrlPr>
                      </m:dPr>
                      <m:e>
                        <m:r>
                          <a:rPr lang="en-US" sz="2100">
                            <a:latin typeface="Cambria Math" panose="02040503050406030204" pitchFamily="18" charset="0"/>
                          </a:rPr>
                          <m:t>𝑥</m:t>
                        </m:r>
                      </m:e>
                    </m:d>
                  </m:oMath>
                </a14:m>
                <a:r>
                  <a:rPr lang="en-US" sz="2100" dirty="0"/>
                  <a:t> - a nonlinear mapping instead of x is to transform the input data space into another higher dimension space so that the transformed one is linearly separable </a:t>
                </a:r>
              </a:p>
              <a:p>
                <a:pPr marL="0">
                  <a:spcBef>
                    <a:spcPts val="0"/>
                  </a:spcBef>
                  <a:spcAft>
                    <a:spcPts val="800"/>
                  </a:spcAft>
                </a:pPr>
                <a:r>
                  <a:rPr lang="en-US" sz="2000" dirty="0">
                    <a:effectLst/>
                  </a:rPr>
                  <a:t>Since we only need the </a:t>
                </a:r>
                <a14:m>
                  <m:oMath xmlns:m="http://schemas.openxmlformats.org/officeDocument/2006/math">
                    <m:d>
                      <m:dPr>
                        <m:begChr m:val="〈"/>
                        <m:endChr m:val="〉"/>
                        <m:ctrlPr>
                          <a:rPr lang="en-US" sz="2000" i="1">
                            <a:effectLst/>
                            <a:latin typeface="Cambria Math" panose="02040503050406030204" pitchFamily="18" charset="0"/>
                          </a:rPr>
                        </m:ctrlPr>
                      </m:dPr>
                      <m:e>
                        <m:r>
                          <a:rPr lang="en-US" sz="2000" i="1">
                            <a:effectLst/>
                            <a:latin typeface="Cambria Math" panose="020405030504060302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rPr>
                                  <m:t>𝑥</m:t>
                                </m:r>
                              </m:e>
                              <m:sub>
                                <m:r>
                                  <a:rPr lang="en-US" sz="2000" i="1">
                                    <a:effectLst/>
                                    <a:latin typeface="Cambria Math" panose="02040503050406030204" pitchFamily="18" charset="0"/>
                                  </a:rPr>
                                  <m:t>𝑖</m:t>
                                </m:r>
                              </m:sub>
                            </m:sSub>
                          </m:e>
                        </m:d>
                        <m:r>
                          <a:rPr lang="en-US" sz="2000" i="1">
                            <a:effectLst/>
                            <a:latin typeface="Cambria Math" panose="020405030504060302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rPr>
                                  <m:t>𝑥</m:t>
                                </m:r>
                              </m:e>
                              <m:sub>
                                <m:r>
                                  <a:rPr lang="en-US" sz="2000" i="1">
                                    <a:effectLst/>
                                    <a:latin typeface="Cambria Math" panose="02040503050406030204" pitchFamily="18" charset="0"/>
                                  </a:rPr>
                                  <m:t>𝑗</m:t>
                                </m:r>
                              </m:sub>
                            </m:sSub>
                          </m:e>
                        </m:d>
                      </m:e>
                    </m:d>
                  </m:oMath>
                </a14:m>
                <a:r>
                  <a:rPr lang="en-US" sz="2000" dirty="0">
                    <a:effectLst/>
                  </a:rPr>
                  <a:t>, we use kernel function K&lt;</a:t>
                </a:r>
                <a:r>
                  <a:rPr lang="en-US" sz="2000" dirty="0" err="1">
                    <a:effectLst/>
                  </a:rPr>
                  <a:t>x,z</a:t>
                </a:r>
                <a:r>
                  <a:rPr lang="en-US" sz="2000" dirty="0">
                    <a:effectLst/>
                  </a:rPr>
                  <a:t>&gt; to calculate that value the those inner-products. The kernel that we use in this project is Gaussian RBF: </a:t>
                </a:r>
              </a:p>
              <a:p>
                <a:pPr marL="0" marR="0">
                  <a:spcBef>
                    <a:spcPts val="0"/>
                  </a:spcBef>
                  <a:spcAft>
                    <a:spcPts val="800"/>
                  </a:spcAft>
                </a:pPr>
                <a:endParaRPr lang="en-US" sz="2000" dirty="0">
                  <a:effectLst/>
                </a:endParaRPr>
              </a:p>
              <a:p>
                <a:pPr marL="0" marR="0" indent="0" algn="ctr">
                  <a:spcBef>
                    <a:spcPts val="0"/>
                  </a:spcBef>
                  <a:spcAft>
                    <a:spcPts val="800"/>
                  </a:spcAft>
                  <a:buNone/>
                </a:pPr>
                <a14:m>
                  <m:oMath xmlns:m="http://schemas.openxmlformats.org/officeDocument/2006/math">
                    <m:r>
                      <a:rPr lang="en-US" i="1">
                        <a:effectLst/>
                        <a:latin typeface="Cambria Math" panose="02040503050406030204" pitchFamily="18" charset="0"/>
                      </a:rPr>
                      <m:t>𝐾</m:t>
                    </m:r>
                    <m:d>
                      <m:dPr>
                        <m:ctrlPr>
                          <a:rPr lang="en-US" i="1">
                            <a:effectLst/>
                            <a:latin typeface="Cambria Math" panose="02040503050406030204" pitchFamily="18" charset="0"/>
                          </a:rPr>
                        </m:ctrlPr>
                      </m:dPr>
                      <m:e>
                        <m:r>
                          <a:rPr lang="en-US" i="1">
                            <a:effectLst/>
                            <a:latin typeface="Cambria Math" panose="02040503050406030204" pitchFamily="18" charset="0"/>
                          </a:rPr>
                          <m:t>𝑥</m:t>
                        </m:r>
                        <m:r>
                          <a:rPr lang="en-US" i="1">
                            <a:effectLst/>
                            <a:latin typeface="Cambria Math" panose="02040503050406030204" pitchFamily="18" charset="0"/>
                          </a:rPr>
                          <m:t>,</m:t>
                        </m:r>
                        <m:r>
                          <a:rPr lang="en-US" i="1">
                            <a:effectLst/>
                            <a:latin typeface="Cambria Math" panose="02040503050406030204" pitchFamily="18" charset="0"/>
                          </a:rPr>
                          <m:t>𝑧</m:t>
                        </m:r>
                      </m:e>
                    </m:d>
                    <m:r>
                      <a:rPr lang="en-US" i="1">
                        <a:effectLst/>
                        <a:latin typeface="Cambria Math" panose="02040503050406030204" pitchFamily="18" charset="0"/>
                      </a:rPr>
                      <m:t>= </m:t>
                    </m:r>
                    <m:sSup>
                      <m:sSupPr>
                        <m:ctrlPr>
                          <a:rPr lang="en-US" i="1">
                            <a:effectLst/>
                            <a:latin typeface="Cambria Math" panose="02040503050406030204" pitchFamily="18" charset="0"/>
                          </a:rPr>
                        </m:ctrlPr>
                      </m:sSupPr>
                      <m:e>
                        <m:r>
                          <a:rPr lang="en-US" i="1">
                            <a:effectLst/>
                            <a:latin typeface="Cambria Math" panose="02040503050406030204" pitchFamily="18" charset="0"/>
                          </a:rPr>
                          <m:t>𝑒</m:t>
                        </m:r>
                      </m:e>
                      <m:sup>
                        <m:r>
                          <a:rPr lang="en-US" i="1">
                            <a:effectLst/>
                            <a:latin typeface="Cambria Math" panose="02040503050406030204" pitchFamily="18" charset="0"/>
                          </a:rPr>
                          <m:t>−</m:t>
                        </m:r>
                        <m:f>
                          <m:fPr>
                            <m:ctrlPr>
                              <a:rPr lang="en-US" i="1">
                                <a:effectLst/>
                                <a:latin typeface="Cambria Math" panose="02040503050406030204" pitchFamily="18" charset="0"/>
                              </a:rPr>
                            </m:ctrlPr>
                          </m:fPr>
                          <m:num>
                            <m:sSup>
                              <m:sSupPr>
                                <m:ctrlPr>
                                  <a:rPr lang="en-US" i="1">
                                    <a:effectLst/>
                                    <a:latin typeface="Cambria Math" panose="02040503050406030204" pitchFamily="18" charset="0"/>
                                  </a:rPr>
                                </m:ctrlPr>
                              </m:sSupPr>
                              <m:e>
                                <m:d>
                                  <m:dPr>
                                    <m:begChr m:val="|"/>
                                    <m:endChr m:val="|"/>
                                    <m:ctrlPr>
                                      <a:rPr lang="en-US" i="1">
                                        <a:effectLst/>
                                        <a:latin typeface="Cambria Math" panose="02040503050406030204" pitchFamily="18" charset="0"/>
                                      </a:rPr>
                                    </m:ctrlPr>
                                  </m:dPr>
                                  <m:e>
                                    <m:d>
                                      <m:dPr>
                                        <m:begChr m:val="|"/>
                                        <m:endChr m:val="|"/>
                                        <m:ctrlPr>
                                          <a:rPr lang="en-US" i="1">
                                            <a:effectLst/>
                                            <a:latin typeface="Cambria Math" panose="02040503050406030204" pitchFamily="18" charset="0"/>
                                          </a:rPr>
                                        </m:ctrlPr>
                                      </m:dPr>
                                      <m:e>
                                        <m:r>
                                          <a:rPr lang="en-US" i="1">
                                            <a:effectLst/>
                                            <a:latin typeface="Cambria Math" panose="02040503050406030204" pitchFamily="18" charset="0"/>
                                          </a:rPr>
                                          <m:t>𝑥</m:t>
                                        </m:r>
                                        <m:r>
                                          <a:rPr lang="en-US" i="1">
                                            <a:effectLst/>
                                            <a:latin typeface="Cambria Math" panose="02040503050406030204" pitchFamily="18" charset="0"/>
                                          </a:rPr>
                                          <m:t>−</m:t>
                                        </m:r>
                                        <m:r>
                                          <a:rPr lang="en-US" i="1">
                                            <a:effectLst/>
                                            <a:latin typeface="Cambria Math" panose="02040503050406030204" pitchFamily="18" charset="0"/>
                                          </a:rPr>
                                          <m:t>𝑧</m:t>
                                        </m:r>
                                      </m:e>
                                    </m:d>
                                  </m:e>
                                </m:d>
                              </m:e>
                              <m:sup>
                                <m:r>
                                  <a:rPr lang="en-US" i="1">
                                    <a:effectLst/>
                                    <a:latin typeface="Cambria Math" panose="02040503050406030204" pitchFamily="18" charset="0"/>
                                  </a:rPr>
                                  <m:t>2</m:t>
                                </m:r>
                              </m:sup>
                            </m:sSup>
                          </m:num>
                          <m:den>
                            <m:r>
                              <a:rPr lang="en-US" i="1">
                                <a:effectLst/>
                                <a:latin typeface="Cambria Math" panose="02040503050406030204" pitchFamily="18" charset="0"/>
                              </a:rPr>
                              <m:t>2</m:t>
                            </m:r>
                            <m:r>
                              <a:rPr lang="en-US" i="1">
                                <a:effectLst/>
                                <a:latin typeface="Cambria Math" panose="02040503050406030204" pitchFamily="18" charset="0"/>
                              </a:rPr>
                              <m:t>𝜎</m:t>
                            </m:r>
                          </m:den>
                        </m:f>
                      </m:sup>
                    </m:sSup>
                  </m:oMath>
                </a14:m>
                <a:r>
                  <a:rPr lang="en-US" dirty="0">
                    <a:effectLst/>
                  </a:rPr>
                  <a:t>  </a:t>
                </a:r>
                <a:r>
                  <a:rPr lang="en-US" sz="2400" dirty="0">
                    <a:effectLst/>
                  </a:rPr>
                  <a:t>; where </a:t>
                </a:r>
                <a14:m>
                  <m:oMath xmlns:m="http://schemas.openxmlformats.org/officeDocument/2006/math">
                    <m:r>
                      <a:rPr lang="en-US" sz="2400" i="1">
                        <a:effectLst/>
                        <a:latin typeface="Cambria Math" panose="02040503050406030204" pitchFamily="18" charset="0"/>
                      </a:rPr>
                      <m:t>𝜎</m:t>
                    </m:r>
                    <m:r>
                      <a:rPr lang="en-US" sz="2400" i="1">
                        <a:effectLst/>
                        <a:latin typeface="Cambria Math" panose="02040503050406030204" pitchFamily="18" charset="0"/>
                      </a:rPr>
                      <m:t>&gt;0.</m:t>
                    </m:r>
                  </m:oMath>
                </a14:m>
                <a:endParaRPr lang="en-US" dirty="0">
                  <a:effectLst/>
                </a:endParaRPr>
              </a:p>
            </p:txBody>
          </p:sp>
        </mc:Choice>
        <mc:Fallback xmlns="">
          <p:sp>
            <p:nvSpPr>
              <p:cNvPr id="11" name="Content Placeholder 10">
                <a:extLst>
                  <a:ext uri="{FF2B5EF4-FFF2-40B4-BE49-F238E27FC236}">
                    <a16:creationId xmlns:a16="http://schemas.microsoft.com/office/drawing/2014/main" id="{2F55F916-2BA9-4F31-ACE4-76DF3780D4C0}"/>
                  </a:ext>
                </a:extLst>
              </p:cNvPr>
              <p:cNvSpPr>
                <a:spLocks noGrp="1" noRot="1" noChangeAspect="1" noMove="1" noResize="1" noEditPoints="1" noAdjustHandles="1" noChangeArrowheads="1" noChangeShapeType="1" noTextEdit="1"/>
              </p:cNvSpPr>
              <p:nvPr>
                <p:ph idx="1"/>
              </p:nvPr>
            </p:nvSpPr>
            <p:spPr>
              <a:xfrm>
                <a:off x="638215" y="2330022"/>
                <a:ext cx="6842935" cy="3382963"/>
              </a:xfrm>
              <a:blipFill>
                <a:blip r:embed="rId2"/>
                <a:stretch>
                  <a:fillRect l="-1070" t="-1982" r="-1070" b="-2883"/>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136A23A-064E-4646-A1D4-6A547F45E2A4}"/>
              </a:ext>
            </a:extLst>
          </p:cNvPr>
          <p:cNvPicPr>
            <a:picLocks noChangeAspect="1"/>
          </p:cNvPicPr>
          <p:nvPr/>
        </p:nvPicPr>
        <p:blipFill>
          <a:blip r:embed="rId3"/>
          <a:stretch>
            <a:fillRect/>
          </a:stretch>
        </p:blipFill>
        <p:spPr>
          <a:xfrm>
            <a:off x="8132318" y="1782981"/>
            <a:ext cx="3416214" cy="3802469"/>
          </a:xfrm>
          <a:prstGeom prst="rect">
            <a:avLst/>
          </a:prstGeom>
          <a:ln>
            <a:noFill/>
          </a:ln>
          <a:effectLst>
            <a:softEdge rad="112500"/>
          </a:effectLst>
        </p:spPr>
      </p:pic>
    </p:spTree>
    <p:extLst>
      <p:ext uri="{BB962C8B-B14F-4D97-AF65-F5344CB8AC3E}">
        <p14:creationId xmlns:p14="http://schemas.microsoft.com/office/powerpoint/2010/main" val="30113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BEBE98-E9F0-4911-B83E-60241245191F}"/>
              </a:ext>
            </a:extLst>
          </p:cNvPr>
          <p:cNvSpPr>
            <a:spLocks noGrp="1"/>
          </p:cNvSpPr>
          <p:nvPr>
            <p:ph type="title"/>
          </p:nvPr>
        </p:nvSpPr>
        <p:spPr>
          <a:xfrm>
            <a:off x="643467" y="321734"/>
            <a:ext cx="10905066" cy="1135737"/>
          </a:xfrm>
        </p:spPr>
        <p:txBody>
          <a:bodyPr>
            <a:normAutofit/>
          </a:bodyPr>
          <a:lstStyle/>
          <a:p>
            <a:r>
              <a:rPr lang="en-US" dirty="0">
                <a:effectLst/>
                <a:latin typeface="Calibri" panose="020F0502020204030204" pitchFamily="34" charset="0"/>
                <a:ea typeface="Yu Mincho" panose="02020400000000000000" pitchFamily="18" charset="-128"/>
              </a:rPr>
              <a:t>Hyper-parameters </a:t>
            </a:r>
            <a:endParaRPr lang="en-US" sz="7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44B2CE-C674-49F5-B121-C51C6FA383B2}"/>
                  </a:ext>
                </a:extLst>
              </p:cNvPr>
              <p:cNvSpPr>
                <a:spLocks noGrp="1"/>
              </p:cNvSpPr>
              <p:nvPr>
                <p:ph idx="1"/>
              </p:nvPr>
            </p:nvSpPr>
            <p:spPr>
              <a:xfrm>
                <a:off x="643469" y="1782981"/>
                <a:ext cx="4008384" cy="4393982"/>
              </a:xfrm>
            </p:spPr>
            <p:txBody>
              <a:bodyPr>
                <a:normAutofit/>
              </a:bodyPr>
              <a:lstStyle/>
              <a:p>
                <a:r>
                  <a:rPr lang="en-GB" sz="2000" dirty="0">
                    <a:latin typeface="Calibri" panose="020F0502020204030204" pitchFamily="34" charset="0"/>
                    <a:ea typeface="Yu Mincho" panose="02020400000000000000" pitchFamily="18" charset="-128"/>
                    <a:cs typeface="Calibri" panose="020F0502020204030204" pitchFamily="34" charset="0"/>
                  </a:rPr>
                  <a:t>kernel = ‘</a:t>
                </a:r>
                <a:r>
                  <a:rPr lang="en-GB" sz="2000" dirty="0" err="1">
                    <a:latin typeface="Calibri" panose="020F0502020204030204" pitchFamily="34" charset="0"/>
                    <a:ea typeface="Yu Mincho" panose="02020400000000000000" pitchFamily="18" charset="-128"/>
                    <a:cs typeface="Calibri" panose="020F0502020204030204" pitchFamily="34" charset="0"/>
                  </a:rPr>
                  <a:t>rbf</a:t>
                </a:r>
                <a:r>
                  <a:rPr lang="en-GB" sz="2000" dirty="0">
                    <a:latin typeface="Calibri" panose="020F0502020204030204" pitchFamily="34" charset="0"/>
                    <a:ea typeface="Yu Mincho" panose="02020400000000000000" pitchFamily="18" charset="-128"/>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dirty="0">
                    <a:latin typeface="Calibri" panose="020F0502020204030204" pitchFamily="34" charset="0"/>
                    <a:ea typeface="Yu Mincho" panose="02020400000000000000" pitchFamily="18" charset="-128"/>
                    <a:cs typeface="Calibri" panose="020F0502020204030204" pitchFamily="34" charset="0"/>
                  </a:rPr>
                  <a:t>C = 200</a:t>
                </a:r>
              </a:p>
              <a:p>
                <a:r>
                  <a:rPr lang="en-US" sz="2000" dirty="0">
                    <a:latin typeface="Calibri" panose="020F0502020204030204" pitchFamily="34" charset="0"/>
                    <a:ea typeface="Yu Mincho" panose="02020400000000000000" pitchFamily="18" charset="-128"/>
                    <a:cs typeface="Calibri" panose="020F0502020204030204" pitchFamily="34" charset="0"/>
                  </a:rPr>
                  <a:t>gamma = 0.0005</a:t>
                </a:r>
              </a:p>
              <a:p>
                <a:pPr marL="0" indent="0">
                  <a:buNone/>
                </a:pPr>
                <a:endParaRPr lang="en-US" sz="2000" dirty="0">
                  <a:latin typeface="Calibri" panose="020F0502020204030204" pitchFamily="34" charset="0"/>
                  <a:ea typeface="Yu Mincho" panose="02020400000000000000" pitchFamily="18" charset="-128"/>
                  <a:cs typeface="Calibri" panose="020F0502020204030204" pitchFamily="34" charset="0"/>
                </a:endParaRPr>
              </a:p>
              <a:p>
                <a:pPr marL="0" marR="0" indent="0" algn="just">
                  <a:lnSpc>
                    <a:spcPct val="107000"/>
                  </a:lnSpc>
                  <a:spcBef>
                    <a:spcPts val="0"/>
                  </a:spcBef>
                  <a:spcAft>
                    <a:spcPts val="800"/>
                  </a:spcAft>
                  <a:buNone/>
                </a:pPr>
                <a:r>
                  <a:rPr lang="en-US" sz="1800" i="1" dirty="0">
                    <a:effectLst/>
                    <a:latin typeface="Calibri" panose="020F0502020204030204" pitchFamily="34" charset="0"/>
                    <a:ea typeface="Yu Mincho" panose="02020400000000000000" pitchFamily="18" charset="-128"/>
                    <a:cs typeface="Calibri" panose="020F0502020204030204" pitchFamily="34" charset="0"/>
                  </a:rPr>
                  <a:t>With C is the inverse of regularization parameter, and gamma is</a:t>
                </a:r>
                <a:r>
                  <a:rPr lang="vi-VN" sz="1800" i="1" dirty="0">
                    <a:effectLst/>
                    <a:latin typeface="Calibri" panose="020F0502020204030204" pitchFamily="34" charset="0"/>
                    <a:ea typeface="Yu Mincho" panose="02020400000000000000" pitchFamily="18" charset="-128"/>
                    <a:cs typeface="Calibri" panose="020F0502020204030204" pitchFamily="34" charset="0"/>
                  </a:rPr>
                  <a:t> denoted by  </a:t>
                </a:r>
                <a14:m>
                  <m:oMath xmlns:m="http://schemas.openxmlformats.org/officeDocument/2006/math">
                    <m:r>
                      <a:rPr lang="en-US" sz="1800" i="1">
                        <a:effectLst/>
                        <a:latin typeface="Cambria Math" panose="02040503050406030204" pitchFamily="18" charset="0"/>
                        <a:ea typeface="Yu Mincho" panose="02020400000000000000" pitchFamily="18" charset="-128"/>
                        <a:cs typeface="Calibri" panose="020F0502020204030204" pitchFamily="34" charset="0"/>
                      </a:rPr>
                      <m:t>𝜎</m:t>
                    </m:r>
                  </m:oMath>
                </a14:m>
                <a:r>
                  <a:rPr lang="en-US" sz="1800" i="1" dirty="0">
                    <a:effectLst/>
                    <a:latin typeface="Calibri" panose="020F0502020204030204" pitchFamily="34" charset="0"/>
                    <a:ea typeface="Yu Mincho" panose="02020400000000000000" pitchFamily="18" charset="-128"/>
                    <a:cs typeface="Calibri" panose="020F0502020204030204" pitchFamily="34" charset="0"/>
                  </a:rPr>
                  <a:t> in the kernel function:</a:t>
                </a: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Calibri" panose="020F0502020204030204" pitchFamily="34" charset="0"/>
                        </a:rPr>
                        <m:t>𝐾</m:t>
                      </m:r>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𝑥</m:t>
                          </m:r>
                          <m:r>
                            <a:rPr lang="en-US" sz="1800" i="1">
                              <a:effectLst/>
                              <a:latin typeface="Cambria Math" panose="02040503050406030204" pitchFamily="18" charset="0"/>
                              <a:ea typeface="Yu Mincho" panose="02020400000000000000" pitchFamily="18" charset="-128"/>
                              <a:cs typeface="Calibri" panose="020F0502020204030204" pitchFamily="34" charset="0"/>
                            </a:rPr>
                            <m:t>,</m:t>
                          </m:r>
                          <m:r>
                            <a:rPr lang="en-US" sz="1800" i="1">
                              <a:effectLst/>
                              <a:latin typeface="Cambria Math" panose="02040503050406030204" pitchFamily="18" charset="0"/>
                              <a:ea typeface="Yu Mincho" panose="02020400000000000000" pitchFamily="18" charset="-128"/>
                              <a:cs typeface="Calibri" panose="020F0502020204030204" pitchFamily="34" charset="0"/>
                            </a:rPr>
                            <m:t>𝑧</m:t>
                          </m:r>
                        </m:e>
                      </m:d>
                      <m:r>
                        <a:rPr lang="en-US" sz="1800"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𝑒</m:t>
                          </m:r>
                        </m:e>
                        <m:sup>
                          <m:r>
                            <a:rPr lang="en-US" sz="1800" i="1">
                              <a:effectLst/>
                              <a:latin typeface="Cambria Math" panose="02040503050406030204" pitchFamily="18" charset="0"/>
                              <a:ea typeface="Yu Mincho" panose="02020400000000000000" pitchFamily="18" charset="-128"/>
                              <a:cs typeface="Calibri" panose="020F0502020204030204" pitchFamily="34" charset="0"/>
                            </a:rPr>
                            <m:t>−</m:t>
                          </m:r>
                          <m:f>
                            <m:f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fPr>
                            <m:num>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d>
                                    <m:dPr>
                                      <m:begChr m:val="|"/>
                                      <m:endChr m:val="|"/>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d>
                                        <m:dPr>
                                          <m:begChr m:val="|"/>
                                          <m:endChr m:val="|"/>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𝑥</m:t>
                                          </m:r>
                                          <m:r>
                                            <a:rPr lang="en-US" sz="1800" i="1">
                                              <a:effectLst/>
                                              <a:latin typeface="Cambria Math" panose="02040503050406030204" pitchFamily="18" charset="0"/>
                                              <a:ea typeface="Yu Mincho" panose="02020400000000000000" pitchFamily="18" charset="-128"/>
                                              <a:cs typeface="Calibri" panose="020F0502020204030204" pitchFamily="34" charset="0"/>
                                            </a:rPr>
                                            <m:t>−</m:t>
                                          </m:r>
                                          <m:r>
                                            <a:rPr lang="en-US" sz="1800" i="1">
                                              <a:effectLst/>
                                              <a:latin typeface="Cambria Math" panose="02040503050406030204" pitchFamily="18" charset="0"/>
                                              <a:ea typeface="Yu Mincho" panose="02020400000000000000" pitchFamily="18" charset="-128"/>
                                              <a:cs typeface="Calibri" panose="020F0502020204030204" pitchFamily="34" charset="0"/>
                                            </a:rPr>
                                            <m:t>𝑧</m:t>
                                          </m:r>
                                        </m:e>
                                      </m:d>
                                    </m:e>
                                  </m:d>
                                </m:e>
                                <m:sup>
                                  <m:r>
                                    <a:rPr lang="en-US" sz="1800" i="1">
                                      <a:effectLst/>
                                      <a:latin typeface="Cambria Math" panose="02040503050406030204" pitchFamily="18" charset="0"/>
                                      <a:ea typeface="Yu Mincho" panose="02020400000000000000" pitchFamily="18" charset="-128"/>
                                      <a:cs typeface="Calibri" panose="020F0502020204030204" pitchFamily="34" charset="0"/>
                                    </a:rPr>
                                    <m:t>2</m:t>
                                  </m:r>
                                </m:sup>
                              </m:sSup>
                            </m:num>
                            <m:den>
                              <m:r>
                                <a:rPr lang="en-US" sz="1800" i="1">
                                  <a:effectLst/>
                                  <a:latin typeface="Cambria Math" panose="02040503050406030204" pitchFamily="18" charset="0"/>
                                  <a:ea typeface="Yu Mincho" panose="02020400000000000000" pitchFamily="18" charset="-128"/>
                                  <a:cs typeface="Calibri" panose="020F0502020204030204" pitchFamily="34" charset="0"/>
                                </a:rPr>
                                <m:t>2</m:t>
                              </m:r>
                              <m:r>
                                <a:rPr lang="en-US" sz="1800" i="1">
                                  <a:effectLst/>
                                  <a:latin typeface="Cambria Math" panose="02040503050406030204" pitchFamily="18" charset="0"/>
                                  <a:ea typeface="Yu Mincho" panose="02020400000000000000" pitchFamily="18" charset="-128"/>
                                  <a:cs typeface="Calibri" panose="020F0502020204030204" pitchFamily="34" charset="0"/>
                                </a:rPr>
                                <m:t>𝜎</m:t>
                              </m:r>
                            </m:den>
                          </m:f>
                        </m:sup>
                      </m:sSup>
                    </m:oMath>
                  </m:oMathPara>
                </a14:m>
                <a:endParaRPr lang="en-US" sz="1800" i="1" dirty="0">
                  <a:effectLst/>
                  <a:latin typeface="Calibri" panose="020F0502020204030204" pitchFamily="34" charset="0"/>
                  <a:ea typeface="Yu Mincho" panose="02020400000000000000" pitchFamily="18" charset="-128"/>
                  <a:cs typeface="Calibri" panose="020F0502020204030204" pitchFamily="34" charset="0"/>
                </a:endParaRPr>
              </a:p>
              <a:p>
                <a:endParaRPr lang="en-US" sz="2000" dirty="0">
                  <a:latin typeface="Calibri" panose="020F0502020204030204" pitchFamily="34" charset="0"/>
                  <a:ea typeface="Yu Mincho" panose="02020400000000000000" pitchFamily="18" charset="-128"/>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4344B2CE-C674-49F5-B121-C51C6FA383B2}"/>
                  </a:ext>
                </a:extLst>
              </p:cNvPr>
              <p:cNvSpPr>
                <a:spLocks noGrp="1" noRot="1" noChangeAspect="1" noMove="1" noResize="1" noEditPoints="1" noAdjustHandles="1" noChangeArrowheads="1" noChangeShapeType="1" noTextEdit="1"/>
              </p:cNvSpPr>
              <p:nvPr>
                <p:ph idx="1"/>
              </p:nvPr>
            </p:nvSpPr>
            <p:spPr>
              <a:xfrm>
                <a:off x="643469" y="1782981"/>
                <a:ext cx="4008384" cy="4393982"/>
              </a:xfrm>
              <a:blipFill>
                <a:blip r:embed="rId2"/>
                <a:stretch>
                  <a:fillRect l="-1370" t="-1387" r="-1218"/>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le 4">
            <a:extLst>
              <a:ext uri="{FF2B5EF4-FFF2-40B4-BE49-F238E27FC236}">
                <a16:creationId xmlns:a16="http://schemas.microsoft.com/office/drawing/2014/main" id="{6007D0FA-7D1E-41B9-9F1D-9A3BB6F33FBD}"/>
              </a:ext>
            </a:extLst>
          </p:cNvPr>
          <p:cNvGraphicFramePr>
            <a:graphicFrameLocks noGrp="1"/>
          </p:cNvGraphicFramePr>
          <p:nvPr>
            <p:extLst>
              <p:ext uri="{D42A27DB-BD31-4B8C-83A1-F6EECF244321}">
                <p14:modId xmlns:p14="http://schemas.microsoft.com/office/powerpoint/2010/main" val="1658608555"/>
              </p:ext>
            </p:extLst>
          </p:nvPr>
        </p:nvGraphicFramePr>
        <p:xfrm>
          <a:off x="5638801" y="1839015"/>
          <a:ext cx="6066843" cy="3336612"/>
        </p:xfrm>
        <a:graphic>
          <a:graphicData uri="http://schemas.openxmlformats.org/drawingml/2006/table">
            <a:tbl>
              <a:tblPr firstRow="1" firstCol="1" bandRow="1">
                <a:tableStyleId>{5C22544A-7EE6-4342-B048-85BDC9FD1C3A}</a:tableStyleId>
              </a:tblPr>
              <a:tblGrid>
                <a:gridCol w="833120">
                  <a:extLst>
                    <a:ext uri="{9D8B030D-6E8A-4147-A177-3AD203B41FA5}">
                      <a16:colId xmlns:a16="http://schemas.microsoft.com/office/drawing/2014/main" val="3191675904"/>
                    </a:ext>
                  </a:extLst>
                </a:gridCol>
                <a:gridCol w="1662849">
                  <a:extLst>
                    <a:ext uri="{9D8B030D-6E8A-4147-A177-3AD203B41FA5}">
                      <a16:colId xmlns:a16="http://schemas.microsoft.com/office/drawing/2014/main" val="3549404445"/>
                    </a:ext>
                  </a:extLst>
                </a:gridCol>
                <a:gridCol w="1785437">
                  <a:extLst>
                    <a:ext uri="{9D8B030D-6E8A-4147-A177-3AD203B41FA5}">
                      <a16:colId xmlns:a16="http://schemas.microsoft.com/office/drawing/2014/main" val="3445077203"/>
                    </a:ext>
                  </a:extLst>
                </a:gridCol>
                <a:gridCol w="1785437">
                  <a:extLst>
                    <a:ext uri="{9D8B030D-6E8A-4147-A177-3AD203B41FA5}">
                      <a16:colId xmlns:a16="http://schemas.microsoft.com/office/drawing/2014/main" val="2841013390"/>
                    </a:ext>
                  </a:extLst>
                </a:gridCol>
              </a:tblGrid>
              <a:tr h="461711">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 </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gamma = 0.0002</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gamma = 0.0005</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gamma = 0.001</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extLst>
                  <a:ext uri="{0D108BD9-81ED-4DB2-BD59-A6C34878D82A}">
                    <a16:rowId xmlns:a16="http://schemas.microsoft.com/office/drawing/2014/main" val="972970347"/>
                  </a:ext>
                </a:extLst>
              </a:tr>
              <a:tr h="985323">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C = 100</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a:effectLst/>
                        </a:rPr>
                        <a:t>0.6073040623718</a:t>
                      </a:r>
                      <a:endParaRPr lang="en-US" sz="1600" dirty="0">
                        <a:effectLst/>
                      </a:endParaRPr>
                    </a:p>
                    <a:p>
                      <a:r>
                        <a:rPr lang="en-GB" sz="11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600" dirty="0">
                          <a:effectLst/>
                        </a:rPr>
                        <a:t>0.60928270042194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600" dirty="0">
                          <a:effectLst/>
                        </a:rPr>
                        <a:t>0.60529743812419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1575691"/>
                  </a:ext>
                </a:extLst>
              </a:tr>
              <a:tr h="944789">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C = 200</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r>
                        <a:rPr lang="en-GB" sz="1600" dirty="0">
                          <a:effectLst/>
                        </a:rPr>
                        <a:t>0.6053169734151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600" dirty="0">
                          <a:effectLst/>
                          <a:highlight>
                            <a:srgbClr val="FFFF00"/>
                          </a:highlight>
                        </a:rPr>
                        <a:t>0.61030042918455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dirty="0">
                          <a:effectLst/>
                        </a:rPr>
                        <a:t>0.59749243406831</a:t>
                      </a: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extLst>
                  <a:ext uri="{0D108BD9-81ED-4DB2-BD59-A6C34878D82A}">
                    <a16:rowId xmlns:a16="http://schemas.microsoft.com/office/drawing/2014/main" val="861163546"/>
                  </a:ext>
                </a:extLst>
              </a:tr>
              <a:tr h="944789">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C = 500</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dirty="0">
                          <a:effectLst/>
                        </a:rPr>
                        <a:t>0.6082949308756</a:t>
                      </a: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dirty="0">
                          <a:effectLst/>
                        </a:rPr>
                        <a:t>0.60243055555556</a:t>
                      </a: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dirty="0">
                          <a:effectLst/>
                        </a:rPr>
                        <a:t>0.59939629150496</a:t>
                      </a: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extLst>
                  <a:ext uri="{0D108BD9-81ED-4DB2-BD59-A6C34878D82A}">
                    <a16:rowId xmlns:a16="http://schemas.microsoft.com/office/drawing/2014/main" val="230214932"/>
                  </a:ext>
                </a:extLst>
              </a:tr>
            </a:tbl>
          </a:graphicData>
        </a:graphic>
      </p:graphicFrame>
    </p:spTree>
    <p:extLst>
      <p:ext uri="{BB962C8B-B14F-4D97-AF65-F5344CB8AC3E}">
        <p14:creationId xmlns:p14="http://schemas.microsoft.com/office/powerpoint/2010/main" val="83370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EC2D966-730A-4F14-88A2-C2547D58E517}"/>
              </a:ext>
            </a:extLst>
          </p:cNvPr>
          <p:cNvSpPr>
            <a:spLocks noGrp="1"/>
          </p:cNvSpPr>
          <p:nvPr>
            <p:ph type="title"/>
          </p:nvPr>
        </p:nvSpPr>
        <p:spPr>
          <a:xfrm>
            <a:off x="1047280" y="788894"/>
            <a:ext cx="10306520" cy="880730"/>
          </a:xfrm>
        </p:spPr>
        <p:txBody>
          <a:bodyPr>
            <a:normAutofit/>
          </a:bodyPr>
          <a:lstStyle/>
          <a:p>
            <a:r>
              <a:rPr lang="en-US" sz="4000">
                <a:solidFill>
                  <a:srgbClr val="FFFFFF"/>
                </a:solidFill>
              </a:rPr>
              <a:t>Result</a:t>
            </a:r>
          </a:p>
        </p:txBody>
      </p:sp>
      <p:graphicFrame>
        <p:nvGraphicFramePr>
          <p:cNvPr id="4" name="Content Placeholder 3">
            <a:extLst>
              <a:ext uri="{FF2B5EF4-FFF2-40B4-BE49-F238E27FC236}">
                <a16:creationId xmlns:a16="http://schemas.microsoft.com/office/drawing/2014/main" id="{D6464144-7B1F-49AB-8A2D-A491A9EEF120}"/>
              </a:ext>
            </a:extLst>
          </p:cNvPr>
          <p:cNvGraphicFramePr>
            <a:graphicFrameLocks noGrp="1"/>
          </p:cNvGraphicFramePr>
          <p:nvPr>
            <p:ph idx="1"/>
            <p:extLst>
              <p:ext uri="{D42A27DB-BD31-4B8C-83A1-F6EECF244321}">
                <p14:modId xmlns:p14="http://schemas.microsoft.com/office/powerpoint/2010/main" val="2998159099"/>
              </p:ext>
            </p:extLst>
          </p:nvPr>
        </p:nvGraphicFramePr>
        <p:xfrm>
          <a:off x="1192327" y="2189664"/>
          <a:ext cx="9805698" cy="4032625"/>
        </p:xfrm>
        <a:graphic>
          <a:graphicData uri="http://schemas.openxmlformats.org/drawingml/2006/table">
            <a:tbl>
              <a:tblPr firstRow="1" firstCol="1" bandRow="1">
                <a:tableStyleId>{5C22544A-7EE6-4342-B048-85BDC9FD1C3A}</a:tableStyleId>
              </a:tblPr>
              <a:tblGrid>
                <a:gridCol w="1760185">
                  <a:extLst>
                    <a:ext uri="{9D8B030D-6E8A-4147-A177-3AD203B41FA5}">
                      <a16:colId xmlns:a16="http://schemas.microsoft.com/office/drawing/2014/main" val="3480122809"/>
                    </a:ext>
                  </a:extLst>
                </a:gridCol>
                <a:gridCol w="1999511">
                  <a:extLst>
                    <a:ext uri="{9D8B030D-6E8A-4147-A177-3AD203B41FA5}">
                      <a16:colId xmlns:a16="http://schemas.microsoft.com/office/drawing/2014/main" val="1317172102"/>
                    </a:ext>
                  </a:extLst>
                </a:gridCol>
                <a:gridCol w="3216770">
                  <a:extLst>
                    <a:ext uri="{9D8B030D-6E8A-4147-A177-3AD203B41FA5}">
                      <a16:colId xmlns:a16="http://schemas.microsoft.com/office/drawing/2014/main" val="2358085697"/>
                    </a:ext>
                  </a:extLst>
                </a:gridCol>
                <a:gridCol w="2829232">
                  <a:extLst>
                    <a:ext uri="{9D8B030D-6E8A-4147-A177-3AD203B41FA5}">
                      <a16:colId xmlns:a16="http://schemas.microsoft.com/office/drawing/2014/main" val="1091905912"/>
                    </a:ext>
                  </a:extLst>
                </a:gridCol>
              </a:tblGrid>
              <a:tr h="285323">
                <a:tc gridSpan="2">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 </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hMerge="1">
                  <a:txBody>
                    <a:bodyPr/>
                    <a:lstStyle/>
                    <a:p>
                      <a:endParaRPr lang="en-US"/>
                    </a:p>
                  </a:txBody>
                  <a:tcPr/>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Logistic Regression model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SVM model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3224159800"/>
                  </a:ext>
                </a:extLst>
              </a:tr>
              <a:tr h="313367">
                <a:tc rowSpan="4">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Train set</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Accuracy</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0.77</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0.80</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54771942"/>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Recall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0.74</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0.77</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011013"/>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Precision</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0.52</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0.57</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3485216391"/>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f1</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0.61</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0.66</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3008497181"/>
                  </a:ext>
                </a:extLst>
              </a:tr>
              <a:tr h="313367">
                <a:tc rowSpan="4">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Cross Validation set</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Accuracy</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70C0"/>
                          </a:solidFill>
                          <a:effectLst/>
                        </a:rPr>
                        <a:t>0.76</a:t>
                      </a:r>
                      <a:endParaRPr lang="en-US" sz="1600" b="1">
                        <a:solidFill>
                          <a:srgbClr val="0070C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70C0"/>
                          </a:solidFill>
                          <a:effectLst/>
                        </a:rPr>
                        <a:t>0.76</a:t>
                      </a:r>
                      <a:endParaRPr lang="en-US" sz="1600" b="1">
                        <a:solidFill>
                          <a:srgbClr val="0070C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3672037417"/>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Recall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0.77</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0.74</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48462012"/>
                  </a:ext>
                </a:extLst>
              </a:tr>
              <a:tr h="306816">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Precision</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kern="1200">
                          <a:solidFill>
                            <a:srgbClr val="0070C0"/>
                          </a:solidFill>
                          <a:effectLst/>
                          <a:latin typeface="+mn-lt"/>
                          <a:ea typeface="+mn-ea"/>
                          <a:cs typeface="+mn-cs"/>
                        </a:rPr>
                        <a:t>0.52</a:t>
                      </a: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kern="1200">
                          <a:solidFill>
                            <a:srgbClr val="0070C0"/>
                          </a:solidFill>
                          <a:effectLst/>
                          <a:latin typeface="+mn-lt"/>
                          <a:ea typeface="+mn-ea"/>
                          <a:cs typeface="+mn-cs"/>
                        </a:rPr>
                        <a:t>0.52</a:t>
                      </a:r>
                    </a:p>
                  </a:txBody>
                  <a:tcPr marL="62064" marR="62064" marT="0" marB="0"/>
                </a:tc>
                <a:extLst>
                  <a:ext uri="{0D108BD9-81ED-4DB2-BD59-A6C34878D82A}">
                    <a16:rowId xmlns:a16="http://schemas.microsoft.com/office/drawing/2014/main" val="3554693891"/>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f1</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0.62</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0.61</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543738067"/>
                  </a:ext>
                </a:extLst>
              </a:tr>
              <a:tr h="313367">
                <a:tc rowSpan="4">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Test set</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Accuracy</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0.77</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0.78</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828079481"/>
                  </a:ext>
                </a:extLst>
              </a:tr>
              <a:tr h="306816">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Recall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defTabSz="914400" rtl="0" eaLnBrk="1" latinLnBrk="0" hangingPunct="1">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kern="1200">
                          <a:solidFill>
                            <a:srgbClr val="0070C0"/>
                          </a:solidFill>
                          <a:effectLst/>
                          <a:latin typeface="+mn-lt"/>
                          <a:ea typeface="+mn-ea"/>
                          <a:cs typeface="+mn-cs"/>
                        </a:rPr>
                        <a:t>0.79</a:t>
                      </a:r>
                    </a:p>
                  </a:txBody>
                  <a:tcPr marL="62064" marR="62064" marT="0" marB="0"/>
                </a:tc>
                <a:tc>
                  <a:txBody>
                    <a:bodyPr/>
                    <a:lstStyle/>
                    <a:p>
                      <a:pPr marL="0" marR="0" algn="ctr" defTabSz="914400" rtl="0" eaLnBrk="1" latinLnBrk="0" hangingPunct="1">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kern="1200">
                          <a:solidFill>
                            <a:srgbClr val="0070C0"/>
                          </a:solidFill>
                          <a:effectLst/>
                          <a:latin typeface="+mn-lt"/>
                          <a:ea typeface="+mn-ea"/>
                          <a:cs typeface="+mn-cs"/>
                        </a:rPr>
                        <a:t>0.79</a:t>
                      </a:r>
                    </a:p>
                  </a:txBody>
                  <a:tcPr marL="62064" marR="62064" marT="0" marB="0"/>
                </a:tc>
                <a:extLst>
                  <a:ext uri="{0D108BD9-81ED-4DB2-BD59-A6C34878D82A}">
                    <a16:rowId xmlns:a16="http://schemas.microsoft.com/office/drawing/2014/main" val="3044861467"/>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Precision</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0.53</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0.54</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278403266"/>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f1</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0.63</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0.64</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026586525"/>
                  </a:ext>
                </a:extLst>
              </a:tr>
            </a:tbl>
          </a:graphicData>
        </a:graphic>
      </p:graphicFrame>
    </p:spTree>
    <p:extLst>
      <p:ext uri="{BB962C8B-B14F-4D97-AF65-F5344CB8AC3E}">
        <p14:creationId xmlns:p14="http://schemas.microsoft.com/office/powerpoint/2010/main" val="167691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2F61-CE62-4057-A62F-085DF4155314}"/>
              </a:ext>
            </a:extLst>
          </p:cNvPr>
          <p:cNvSpPr>
            <a:spLocks noGrp="1"/>
          </p:cNvSpPr>
          <p:nvPr>
            <p:ph type="title"/>
          </p:nvPr>
        </p:nvSpPr>
        <p:spPr/>
        <p:txBody>
          <a:bodyPr/>
          <a:lstStyle/>
          <a:p>
            <a:r>
              <a:rPr lang="en-US" dirty="0"/>
              <a:t>Discussion and Improvement</a:t>
            </a:r>
          </a:p>
        </p:txBody>
      </p:sp>
      <p:sp>
        <p:nvSpPr>
          <p:cNvPr id="3" name="Content Placeholder 2">
            <a:extLst>
              <a:ext uri="{FF2B5EF4-FFF2-40B4-BE49-F238E27FC236}">
                <a16:creationId xmlns:a16="http://schemas.microsoft.com/office/drawing/2014/main" id="{F0764473-F291-4BCD-A5A3-3756DC7A2F16}"/>
              </a:ext>
            </a:extLst>
          </p:cNvPr>
          <p:cNvSpPr>
            <a:spLocks noGrp="1"/>
          </p:cNvSpPr>
          <p:nvPr>
            <p:ph idx="1"/>
          </p:nvPr>
        </p:nvSpPr>
        <p:spPr/>
        <p:txBody>
          <a:bodyPr/>
          <a:lstStyle/>
          <a:p>
            <a:pPr marL="342900" indent="-342900">
              <a:buFont typeface="+mj-lt"/>
              <a:buAutoNum type="arabicPeriod"/>
            </a:pPr>
            <a:r>
              <a:rPr lang="en-US" dirty="0"/>
              <a:t>Discussion</a:t>
            </a:r>
          </a:p>
          <a:p>
            <a:pPr lvl="1"/>
            <a:r>
              <a:rPr lang="en-US" sz="2000" dirty="0">
                <a:effectLst/>
                <a:latin typeface="Calibri" panose="020F0502020204030204" pitchFamily="34" charset="0"/>
                <a:ea typeface="Yu Mincho" panose="02020400000000000000" pitchFamily="18" charset="-128"/>
                <a:cs typeface="Calibri" panose="020F0502020204030204" pitchFamily="34" charset="0"/>
              </a:rPr>
              <a:t>SVM only performs slightly better than logistic regression, however the training time and time taken to predict is much longer. In conclusion, for this problem, logistic regression is preferred.</a:t>
            </a:r>
          </a:p>
          <a:p>
            <a:pPr lvl="1"/>
            <a:r>
              <a:rPr lang="en-US" sz="2000" dirty="0">
                <a:effectLst/>
                <a:latin typeface="Calibri" panose="020F0502020204030204" pitchFamily="34" charset="0"/>
                <a:ea typeface="Yu Mincho" panose="02020400000000000000" pitchFamily="18" charset="-128"/>
                <a:cs typeface="Calibri" panose="020F0502020204030204" pitchFamily="34" charset="0"/>
              </a:rPr>
              <a:t>Compared to other team’s works on kaggle.com using much more advanced model, our model can also attain similar result.</a:t>
            </a:r>
          </a:p>
          <a:p>
            <a:pPr marL="514350" indent="-514350">
              <a:buFont typeface="+mj-lt"/>
              <a:buAutoNum type="arabicPeriod"/>
            </a:pPr>
            <a:endParaRPr lang="en-US" dirty="0"/>
          </a:p>
        </p:txBody>
      </p:sp>
    </p:spTree>
    <p:extLst>
      <p:ext uri="{BB962C8B-B14F-4D97-AF65-F5344CB8AC3E}">
        <p14:creationId xmlns:p14="http://schemas.microsoft.com/office/powerpoint/2010/main" val="381493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2F61-CE62-4057-A62F-085DF4155314}"/>
              </a:ext>
            </a:extLst>
          </p:cNvPr>
          <p:cNvSpPr>
            <a:spLocks noGrp="1"/>
          </p:cNvSpPr>
          <p:nvPr>
            <p:ph type="title"/>
          </p:nvPr>
        </p:nvSpPr>
        <p:spPr/>
        <p:txBody>
          <a:bodyPr/>
          <a:lstStyle/>
          <a:p>
            <a:r>
              <a:rPr lang="en-US" dirty="0"/>
              <a:t>Discussion and Improvement</a:t>
            </a:r>
          </a:p>
        </p:txBody>
      </p:sp>
      <p:sp>
        <p:nvSpPr>
          <p:cNvPr id="3" name="Content Placeholder 2">
            <a:extLst>
              <a:ext uri="{FF2B5EF4-FFF2-40B4-BE49-F238E27FC236}">
                <a16:creationId xmlns:a16="http://schemas.microsoft.com/office/drawing/2014/main" id="{F0764473-F291-4BCD-A5A3-3756DC7A2F16}"/>
              </a:ext>
            </a:extLst>
          </p:cNvPr>
          <p:cNvSpPr>
            <a:spLocks noGrp="1"/>
          </p:cNvSpPr>
          <p:nvPr>
            <p:ph idx="1"/>
          </p:nvPr>
        </p:nvSpPr>
        <p:spPr>
          <a:xfrm>
            <a:off x="838200" y="1825625"/>
            <a:ext cx="6175549" cy="4351338"/>
          </a:xfrm>
        </p:spPr>
        <p:txBody>
          <a:bodyPr/>
          <a:lstStyle/>
          <a:p>
            <a:pPr marL="0" indent="0">
              <a:buNone/>
            </a:pPr>
            <a:r>
              <a:rPr lang="en-US" dirty="0"/>
              <a:t>2. Improvement</a:t>
            </a:r>
          </a:p>
          <a:p>
            <a:pPr lvl="1"/>
            <a:r>
              <a:rPr lang="en-US" sz="2000" dirty="0">
                <a:effectLst/>
                <a:latin typeface="Calibri" panose="020F0502020204030204" pitchFamily="34" charset="0"/>
                <a:ea typeface="Yu Mincho" panose="02020400000000000000" pitchFamily="18" charset="-128"/>
                <a:cs typeface="Calibri" panose="020F0502020204030204" pitchFamily="34" charset="0"/>
              </a:rPr>
              <a:t>Collect more data: When exploring data, </a:t>
            </a:r>
            <a:r>
              <a:rPr lang="en-US" sz="2000" dirty="0" err="1">
                <a:effectLst/>
                <a:latin typeface="Calibri" panose="020F0502020204030204" pitchFamily="34" charset="0"/>
                <a:ea typeface="Yu Mincho" panose="02020400000000000000" pitchFamily="18" charset="-128"/>
                <a:cs typeface="Calibri" panose="020F0502020204030204" pitchFamily="34" charset="0"/>
              </a:rPr>
              <a:t>city_development_index</a:t>
            </a:r>
            <a:r>
              <a:rPr lang="en-US" sz="2000" dirty="0">
                <a:effectLst/>
                <a:latin typeface="Calibri" panose="020F0502020204030204" pitchFamily="34" charset="0"/>
                <a:ea typeface="Yu Mincho" panose="02020400000000000000" pitchFamily="18" charset="-128"/>
                <a:cs typeface="Calibri" panose="020F0502020204030204" pitchFamily="34" charset="0"/>
              </a:rPr>
              <a:t> is an important factor to the outcome of the problem. However, with the current distribution of the data, it is impractical to perform stratified split along this attributes. In the future, if we can collect more data, we believe that the model can perform better.</a:t>
            </a:r>
          </a:p>
          <a:p>
            <a:pPr lvl="1"/>
            <a:r>
              <a:rPr lang="en-US" sz="2000" dirty="0">
                <a:latin typeface="Calibri" panose="020F0502020204030204" pitchFamily="34" charset="0"/>
                <a:ea typeface="Yu Mincho" panose="02020400000000000000" pitchFamily="18" charset="-128"/>
                <a:cs typeface="Calibri" panose="020F0502020204030204" pitchFamily="34" charset="0"/>
              </a:rPr>
              <a:t>Random Forest Classifier: The dataset has many categorical attributes so we hope that we can apply random forest to try to improve the result.</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890A9B6F-18C9-4A63-A176-7FDE0B3960F3}"/>
              </a:ext>
            </a:extLst>
          </p:cNvPr>
          <p:cNvPicPr/>
          <p:nvPr/>
        </p:nvPicPr>
        <p:blipFill>
          <a:blip r:embed="rId2">
            <a:extLst>
              <a:ext uri="{28A0092B-C50C-407E-A947-70E740481C1C}">
                <a14:useLocalDpi xmlns:a14="http://schemas.microsoft.com/office/drawing/2010/main" val="0"/>
              </a:ext>
            </a:extLst>
          </a:blip>
          <a:stretch>
            <a:fillRect/>
          </a:stretch>
        </p:blipFill>
        <p:spPr>
          <a:xfrm>
            <a:off x="7233447" y="1825625"/>
            <a:ext cx="4839335" cy="3150235"/>
          </a:xfrm>
          <a:prstGeom prst="rect">
            <a:avLst/>
          </a:prstGeom>
        </p:spPr>
      </p:pic>
    </p:spTree>
    <p:extLst>
      <p:ext uri="{BB962C8B-B14F-4D97-AF65-F5344CB8AC3E}">
        <p14:creationId xmlns:p14="http://schemas.microsoft.com/office/powerpoint/2010/main" val="64172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7452-A0AF-4768-999E-9BC23D262E4D}"/>
              </a:ext>
            </a:extLst>
          </p:cNvPr>
          <p:cNvSpPr>
            <a:spLocks noGrp="1"/>
          </p:cNvSpPr>
          <p:nvPr>
            <p:ph type="title"/>
          </p:nvPr>
        </p:nvSpPr>
        <p:spPr/>
        <p:txBody>
          <a:bodyPr/>
          <a:lstStyle/>
          <a:p>
            <a:r>
              <a:rPr lang="en-US" dirty="0"/>
              <a:t>Members &amp; Contribution</a:t>
            </a:r>
          </a:p>
        </p:txBody>
      </p:sp>
      <p:sp>
        <p:nvSpPr>
          <p:cNvPr id="5" name="TextBox 4">
            <a:extLst>
              <a:ext uri="{FF2B5EF4-FFF2-40B4-BE49-F238E27FC236}">
                <a16:creationId xmlns:a16="http://schemas.microsoft.com/office/drawing/2014/main" id="{FA6C0E93-4DB9-4415-9465-A67DBBA5813C}"/>
              </a:ext>
            </a:extLst>
          </p:cNvPr>
          <p:cNvSpPr txBox="1"/>
          <p:nvPr/>
        </p:nvSpPr>
        <p:spPr>
          <a:xfrm>
            <a:off x="3520719" y="2251586"/>
            <a:ext cx="2181046" cy="646331"/>
          </a:xfrm>
          <a:prstGeom prst="rect">
            <a:avLst/>
          </a:prstGeom>
          <a:noFill/>
        </p:spPr>
        <p:txBody>
          <a:bodyPr wrap="none" rtlCol="0">
            <a:spAutoFit/>
          </a:bodyPr>
          <a:lstStyle/>
          <a:p>
            <a:r>
              <a:rPr lang="vi-VN" dirty="0"/>
              <a:t>Nguyễn Việt Hoàng</a:t>
            </a:r>
          </a:p>
          <a:p>
            <a:r>
              <a:rPr lang="vi-VN" dirty="0"/>
              <a:t>SID: 20194434</a:t>
            </a:r>
          </a:p>
        </p:txBody>
      </p:sp>
      <p:sp>
        <p:nvSpPr>
          <p:cNvPr id="8" name="TextBox 7">
            <a:extLst>
              <a:ext uri="{FF2B5EF4-FFF2-40B4-BE49-F238E27FC236}">
                <a16:creationId xmlns:a16="http://schemas.microsoft.com/office/drawing/2014/main" id="{71274F72-EF6B-4330-B159-940951C9D4C9}"/>
              </a:ext>
            </a:extLst>
          </p:cNvPr>
          <p:cNvSpPr txBox="1"/>
          <p:nvPr/>
        </p:nvSpPr>
        <p:spPr>
          <a:xfrm>
            <a:off x="3520719" y="4598493"/>
            <a:ext cx="2001510" cy="646331"/>
          </a:xfrm>
          <a:prstGeom prst="rect">
            <a:avLst/>
          </a:prstGeom>
          <a:noFill/>
        </p:spPr>
        <p:txBody>
          <a:bodyPr wrap="none" rtlCol="0">
            <a:spAutoFit/>
          </a:bodyPr>
          <a:lstStyle/>
          <a:p>
            <a:r>
              <a:rPr lang="vi-VN" dirty="0"/>
              <a:t>Phan Đức Thắng </a:t>
            </a:r>
          </a:p>
          <a:p>
            <a:r>
              <a:rPr lang="vi-VN" dirty="0"/>
              <a:t>SID: 20194452</a:t>
            </a:r>
          </a:p>
        </p:txBody>
      </p:sp>
      <p:sp>
        <p:nvSpPr>
          <p:cNvPr id="9" name="Rectangle 8">
            <a:extLst>
              <a:ext uri="{FF2B5EF4-FFF2-40B4-BE49-F238E27FC236}">
                <a16:creationId xmlns:a16="http://schemas.microsoft.com/office/drawing/2014/main" id="{F852E86F-A853-433F-A4EA-5906F35DD12A}"/>
              </a:ext>
            </a:extLst>
          </p:cNvPr>
          <p:cNvSpPr/>
          <p:nvPr/>
        </p:nvSpPr>
        <p:spPr>
          <a:xfrm>
            <a:off x="1201327" y="1472027"/>
            <a:ext cx="1790351" cy="2205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image</a:t>
            </a:r>
            <a:endParaRPr lang="en-US" dirty="0"/>
          </a:p>
        </p:txBody>
      </p:sp>
      <p:sp>
        <p:nvSpPr>
          <p:cNvPr id="10" name="Rectangle 9">
            <a:extLst>
              <a:ext uri="{FF2B5EF4-FFF2-40B4-BE49-F238E27FC236}">
                <a16:creationId xmlns:a16="http://schemas.microsoft.com/office/drawing/2014/main" id="{3C591B19-4369-4E33-8F42-583EB25599C8}"/>
              </a:ext>
            </a:extLst>
          </p:cNvPr>
          <p:cNvSpPr/>
          <p:nvPr/>
        </p:nvSpPr>
        <p:spPr>
          <a:xfrm>
            <a:off x="1201327" y="4019758"/>
            <a:ext cx="1790351" cy="2205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image</a:t>
            </a:r>
            <a:endParaRPr lang="en-US" dirty="0"/>
          </a:p>
        </p:txBody>
      </p:sp>
    </p:spTree>
    <p:extLst>
      <p:ext uri="{BB962C8B-B14F-4D97-AF65-F5344CB8AC3E}">
        <p14:creationId xmlns:p14="http://schemas.microsoft.com/office/powerpoint/2010/main" val="42598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CD54-751A-4E3A-9A68-D6DDF0F95A33}"/>
              </a:ext>
            </a:extLst>
          </p:cNvPr>
          <p:cNvSpPr>
            <a:spLocks noGrp="1"/>
          </p:cNvSpPr>
          <p:nvPr>
            <p:ph type="title"/>
          </p:nvPr>
        </p:nvSpPr>
        <p:spPr>
          <a:xfrm>
            <a:off x="1136428" y="627564"/>
            <a:ext cx="7474172" cy="1325563"/>
          </a:xfrm>
        </p:spPr>
        <p:txBody>
          <a:bodyPr>
            <a:normAutofit/>
          </a:bodyPr>
          <a:lstStyle/>
          <a:p>
            <a:r>
              <a:rPr lang="en-US"/>
              <a:t>Problem Statement</a:t>
            </a:r>
          </a:p>
        </p:txBody>
      </p:sp>
      <p:sp>
        <p:nvSpPr>
          <p:cNvPr id="3" name="Content Placeholder 2">
            <a:extLst>
              <a:ext uri="{FF2B5EF4-FFF2-40B4-BE49-F238E27FC236}">
                <a16:creationId xmlns:a16="http://schemas.microsoft.com/office/drawing/2014/main" id="{AF5E65B3-E29B-4192-BCEE-0A71508F1295}"/>
              </a:ext>
            </a:extLst>
          </p:cNvPr>
          <p:cNvSpPr>
            <a:spLocks noGrp="1"/>
          </p:cNvSpPr>
          <p:nvPr>
            <p:ph idx="1"/>
          </p:nvPr>
        </p:nvSpPr>
        <p:spPr>
          <a:xfrm>
            <a:off x="1136429" y="2278173"/>
            <a:ext cx="6467867" cy="3450613"/>
          </a:xfrm>
        </p:spPr>
        <p:txBody>
          <a:bodyPr anchor="ctr">
            <a:normAutofit/>
          </a:bodyPr>
          <a:lstStyle/>
          <a:p>
            <a:pPr marL="0" marR="0">
              <a:spcBef>
                <a:spcPts val="0"/>
              </a:spcBef>
              <a:spcAft>
                <a:spcPts val="0"/>
              </a:spcAft>
            </a:pPr>
            <a:r>
              <a:rPr lang="en-US" sz="2000">
                <a:latin typeface="Calibri" panose="020F0502020204030204" pitchFamily="34" charset="0"/>
                <a:cs typeface="Calibri" panose="020F0502020204030204" pitchFamily="34" charset="0"/>
              </a:rPr>
              <a:t>Goal: Predict if a data scientist will look for a job change and evaluate which factors affect his decision. </a:t>
            </a:r>
          </a:p>
          <a:p>
            <a:pPr marL="0" marR="0" indent="0">
              <a:spcBef>
                <a:spcPts val="0"/>
              </a:spcBef>
              <a:spcAft>
                <a:spcPts val="0"/>
              </a:spcAft>
              <a:buNone/>
            </a:pPr>
            <a:endParaRPr lang="en-US" sz="2000">
              <a:latin typeface="Calibri" panose="020F0502020204030204" pitchFamily="34" charset="0"/>
              <a:cs typeface="Calibri" panose="020F0502020204030204" pitchFamily="34" charset="0"/>
            </a:endParaRPr>
          </a:p>
          <a:p>
            <a:pPr marL="0">
              <a:spcBef>
                <a:spcPts val="0"/>
              </a:spcBef>
            </a:pPr>
            <a:r>
              <a:rPr lang="en-US" sz="2000">
                <a:latin typeface="Calibri" panose="020F0502020204030204" pitchFamily="34" charset="0"/>
                <a:cs typeface="Calibri" panose="020F0502020204030204" pitchFamily="34" charset="0"/>
              </a:rPr>
              <a:t>Use case: </a:t>
            </a:r>
          </a:p>
          <a:p>
            <a:pPr marL="457200" lvl="1">
              <a:spcBef>
                <a:spcPts val="0"/>
              </a:spcBef>
            </a:pPr>
            <a:r>
              <a:rPr lang="en-US" sz="2000">
                <a:latin typeface="Calibri" panose="020F0502020204030204" pitchFamily="34" charset="0"/>
                <a:cs typeface="Calibri" panose="020F0502020204030204" pitchFamily="34" charset="0"/>
              </a:rPr>
              <a:t>A company that is hiring employee can know among the candidates which one is really looking for a new job, which reduces the cost and time of finding new employees. </a:t>
            </a:r>
          </a:p>
          <a:p>
            <a:pPr marL="457200" lvl="1">
              <a:spcBef>
                <a:spcPts val="0"/>
              </a:spcBef>
              <a:spcAft>
                <a:spcPts val="800"/>
              </a:spcAft>
            </a:pPr>
            <a:r>
              <a:rPr lang="en-US" sz="2000">
                <a:latin typeface="Calibri" panose="020F0502020204030204" pitchFamily="34" charset="0"/>
                <a:cs typeface="Calibri" panose="020F0502020204030204" pitchFamily="34" charset="0"/>
              </a:rPr>
              <a:t>Predict which employee is likely to look for a job change, and analyze which factors influent his decision.</a:t>
            </a:r>
          </a:p>
          <a:p>
            <a:pPr marL="0" marR="0">
              <a:spcBef>
                <a:spcPts val="0"/>
              </a:spcBef>
              <a:spcAft>
                <a:spcPts val="0"/>
              </a:spcAft>
            </a:pPr>
            <a:endParaRPr lang="en-US" sz="2000">
              <a:latin typeface="Calibri" panose="020F0502020204030204" pitchFamily="34" charset="0"/>
              <a:cs typeface="Calibri" panose="020F0502020204030204" pitchFamily="34" charset="0"/>
            </a:endParaRPr>
          </a:p>
          <a:p>
            <a:endParaRPr lang="en-US" sz="2000"/>
          </a:p>
        </p:txBody>
      </p:sp>
      <p:sp>
        <p:nvSpPr>
          <p:cNvPr id="30" name="Rectangle 2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Recruitment Management">
            <a:extLst>
              <a:ext uri="{FF2B5EF4-FFF2-40B4-BE49-F238E27FC236}">
                <a16:creationId xmlns:a16="http://schemas.microsoft.com/office/drawing/2014/main" id="{41D8E182-1255-4814-9AB9-73A1B6C0B0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6" y="2857499"/>
            <a:ext cx="1143000" cy="1143000"/>
          </a:xfrm>
          <a:prstGeom prst="rect">
            <a:avLst/>
          </a:prstGeom>
        </p:spPr>
      </p:pic>
    </p:spTree>
    <p:extLst>
      <p:ext uri="{BB962C8B-B14F-4D97-AF65-F5344CB8AC3E}">
        <p14:creationId xmlns:p14="http://schemas.microsoft.com/office/powerpoint/2010/main" val="380765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9AAE397-9C4E-43AE-A2D9-74EBF663BBD4}"/>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kern="1200" dirty="0">
                <a:solidFill>
                  <a:srgbClr val="FFFFFF"/>
                </a:solidFill>
                <a:latin typeface="+mj-lt"/>
                <a:ea typeface="+mj-ea"/>
                <a:cs typeface="+mj-cs"/>
              </a:rPr>
              <a:t>Data</a:t>
            </a:r>
          </a:p>
        </p:txBody>
      </p:sp>
      <p:sp>
        <p:nvSpPr>
          <p:cNvPr id="5" name="Rectangle 1">
            <a:extLst>
              <a:ext uri="{FF2B5EF4-FFF2-40B4-BE49-F238E27FC236}">
                <a16:creationId xmlns:a16="http://schemas.microsoft.com/office/drawing/2014/main" id="{6A597DBF-77FD-4E15-A89A-BB93C2B1AD79}"/>
              </a:ext>
            </a:extLst>
          </p:cNvPr>
          <p:cNvSpPr>
            <a:spLocks noChangeArrowheads="1"/>
          </p:cNvSpPr>
          <p:nvPr/>
        </p:nvSpPr>
        <p:spPr bwMode="auto">
          <a:xfrm>
            <a:off x="1139635" y="2546161"/>
            <a:ext cx="3200451" cy="29859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ja-JP" sz="2400" b="0" i="0" u="none" strike="noStrike" cap="none" normalizeH="0" baseline="0" dirty="0">
                <a:ln>
                  <a:noFill/>
                </a:ln>
                <a:solidFill>
                  <a:srgbClr val="FEFFFF"/>
                </a:solidFill>
                <a:effectLst/>
              </a:rPr>
              <a:t>2.1 Features</a:t>
            </a:r>
          </a:p>
          <a:p>
            <a:pPr lvl="1" indent="-228600" fontAlgn="base">
              <a:lnSpc>
                <a:spcPct val="90000"/>
              </a:lnSpc>
              <a:spcBef>
                <a:spcPct val="0"/>
              </a:spcBef>
              <a:spcAft>
                <a:spcPts val="600"/>
              </a:spcAft>
              <a:buFont typeface="Arial" panose="020B0604020202020204" pitchFamily="34" charset="0"/>
              <a:buChar char="•"/>
            </a:pPr>
            <a:r>
              <a:rPr kumimoji="0" lang="en-US" altLang="ja-JP" sz="2400" b="0" i="0" u="none" strike="noStrike" cap="none" normalizeH="0" baseline="0" dirty="0">
                <a:ln>
                  <a:noFill/>
                </a:ln>
                <a:solidFill>
                  <a:srgbClr val="FEFFFF"/>
                </a:solidFill>
                <a:effectLst/>
              </a:rPr>
              <a:t>Each example in the dataset is a vector of 13 x 1 vector with the following features:</a:t>
            </a:r>
          </a:p>
        </p:txBody>
      </p:sp>
      <p:graphicFrame>
        <p:nvGraphicFramePr>
          <p:cNvPr id="4" name="Content Placeholder 3">
            <a:extLst>
              <a:ext uri="{FF2B5EF4-FFF2-40B4-BE49-F238E27FC236}">
                <a16:creationId xmlns:a16="http://schemas.microsoft.com/office/drawing/2014/main" id="{53FFDC15-D286-4969-AC0B-9763E5AC27A7}"/>
              </a:ext>
            </a:extLst>
          </p:cNvPr>
          <p:cNvGraphicFramePr>
            <a:graphicFrameLocks noGrp="1"/>
          </p:cNvGraphicFramePr>
          <p:nvPr>
            <p:ph idx="1"/>
            <p:extLst>
              <p:ext uri="{D42A27DB-BD31-4B8C-83A1-F6EECF244321}">
                <p14:modId xmlns:p14="http://schemas.microsoft.com/office/powerpoint/2010/main" val="950412649"/>
              </p:ext>
            </p:extLst>
          </p:nvPr>
        </p:nvGraphicFramePr>
        <p:xfrm>
          <a:off x="4919856" y="245471"/>
          <a:ext cx="7033158" cy="6317406"/>
        </p:xfrm>
        <a:graphic>
          <a:graphicData uri="http://schemas.openxmlformats.org/drawingml/2006/table">
            <a:tbl>
              <a:tblPr firstRow="1" firstCol="1"/>
              <a:tblGrid>
                <a:gridCol w="1524000">
                  <a:extLst>
                    <a:ext uri="{9D8B030D-6E8A-4147-A177-3AD203B41FA5}">
                      <a16:colId xmlns:a16="http://schemas.microsoft.com/office/drawing/2014/main" val="3514286336"/>
                    </a:ext>
                  </a:extLst>
                </a:gridCol>
                <a:gridCol w="3326350">
                  <a:extLst>
                    <a:ext uri="{9D8B030D-6E8A-4147-A177-3AD203B41FA5}">
                      <a16:colId xmlns:a16="http://schemas.microsoft.com/office/drawing/2014/main" val="3191501876"/>
                    </a:ext>
                  </a:extLst>
                </a:gridCol>
                <a:gridCol w="2182808">
                  <a:extLst>
                    <a:ext uri="{9D8B030D-6E8A-4147-A177-3AD203B41FA5}">
                      <a16:colId xmlns:a16="http://schemas.microsoft.com/office/drawing/2014/main" val="3900744835"/>
                    </a:ext>
                  </a:extLst>
                </a:gridCol>
              </a:tblGrid>
              <a:tr h="147529">
                <a:tc>
                  <a:txBody>
                    <a:bodyPr/>
                    <a:lstStyle/>
                    <a:p>
                      <a:pPr marL="0" marR="0" algn="l" fontAlgn="t">
                        <a:lnSpc>
                          <a:spcPct val="107000"/>
                        </a:lnSpc>
                        <a:spcBef>
                          <a:spcPts val="0"/>
                        </a:spcBef>
                        <a:spcAft>
                          <a:spcPts val="0"/>
                        </a:spcAft>
                      </a:pPr>
                      <a:r>
                        <a:rPr lang="en-GB" sz="1100" b="1" i="0" u="none" strike="noStrike">
                          <a:effectLst/>
                          <a:latin typeface="Calibri" panose="020F0502020204030204" pitchFamily="34" charset="0"/>
                          <a:ea typeface="Yu Mincho" panose="02020400000000000000" pitchFamily="18" charset="-128"/>
                          <a:cs typeface="Times New Roman" panose="02020603050405020304" pitchFamily="18" charset="0"/>
                        </a:rPr>
                        <a:t>Feature</a:t>
                      </a:r>
                      <a:endParaRPr lang="en-GB" sz="110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100" b="1" i="0" u="none" strike="noStrike">
                          <a:effectLst/>
                          <a:latin typeface="Calibri" panose="020F0502020204030204" pitchFamily="34" charset="0"/>
                          <a:ea typeface="Yu Mincho" panose="02020400000000000000" pitchFamily="18" charset="-128"/>
                          <a:cs typeface="Times New Roman" panose="02020603050405020304" pitchFamily="18" charset="0"/>
                        </a:rPr>
                        <a:t>Type, domain</a:t>
                      </a:r>
                      <a:endParaRPr lang="en-GB" sz="110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100" b="1" i="0" u="none" strike="noStrike" dirty="0">
                          <a:effectLst/>
                          <a:latin typeface="Calibri" panose="020F0502020204030204" pitchFamily="34" charset="0"/>
                          <a:ea typeface="Yu Mincho" panose="02020400000000000000" pitchFamily="18" charset="-128"/>
                          <a:cs typeface="Times New Roman" panose="02020603050405020304" pitchFamily="18" charset="0"/>
                        </a:rPr>
                        <a:t>Description</a:t>
                      </a:r>
                      <a:endParaRPr lang="en-GB" sz="110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049058"/>
                  </a:ext>
                </a:extLst>
              </a:tr>
              <a:tr h="37690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enrollee_id</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int64</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[ 8949, 29725, 11561, ...,]</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Calibri" panose="020F0502020204030204" pitchFamily="34" charset="0"/>
                        </a:rPr>
                        <a:t>Unique ID for candidate.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263116"/>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city</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['city_103', 'city_40', 'city_21', 'city_115', ...]</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City code.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381226"/>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city_development_index</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float64</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[0.92 , 0.776, 0.624, 0.789, ...]</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Development index of the city.</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532402"/>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gender</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Domain:</a:t>
                      </a:r>
                      <a:r>
                        <a:rPr lang="en-GB" sz="1050" b="0" i="0" u="none" strike="noStrike" dirty="0">
                          <a:solidFill>
                            <a:schemeClr val="tx1"/>
                          </a:solidFill>
                          <a:effectLst/>
                          <a:latin typeface="Arial" panose="020B0604020202020204" pitchFamily="34" charset="0"/>
                          <a:ea typeface="+mn-ea"/>
                          <a:cs typeface="+mn-cs"/>
                        </a:rPr>
                        <a:t> </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['Male', nan, 'Female', 'Other']</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Gender of the candidate.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834789"/>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relevent_experience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chemeClr val="tx1"/>
                          </a:solidFill>
                          <a:effectLst/>
                          <a:latin typeface="Arial" panose="020B0604020202020204" pitchFamily="34" charset="0"/>
                          <a:ea typeface="+mn-ea"/>
                          <a:cs typeface="+mn-cs"/>
                        </a:rPr>
                        <a:t> </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['Has </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relevent</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experience', 'No </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relevent</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experience']</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Whether the candidate has relevent experience.</a:t>
                      </a:r>
                      <a:endParaRPr lang="en-GB" sz="1050" b="0" i="0" u="none" strike="noStrike">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112779"/>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enrolled_university</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no_enrollment</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'Full time course', nan, 'Part time course']</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Type of University course the candidate enrolled.</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062612"/>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education_level</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a:effectLst/>
                        <a:latin typeface="Arial" panose="020B0604020202020204" pitchFamily="34" charset="0"/>
                      </a:endParaRPr>
                    </a:p>
                    <a:p>
                      <a:pPr marL="0" marR="0" algn="l" fontAlgn="t">
                        <a:lnSpc>
                          <a:spcPct val="107000"/>
                        </a:lnSpc>
                        <a:spcBef>
                          <a:spcPts val="0"/>
                        </a:spcBef>
                        <a:spcAft>
                          <a:spcPts val="0"/>
                        </a:spcAft>
                      </a:pPr>
                      <a:r>
                        <a:rPr lang="en-GB" sz="1050" b="1" i="0" u="none" strike="noStrike">
                          <a:effectLst/>
                          <a:latin typeface="Calibri" panose="020F0502020204030204" pitchFamily="34" charset="0"/>
                          <a:ea typeface="Yu Mincho" panose="02020400000000000000" pitchFamily="18" charset="-128"/>
                          <a:cs typeface="Times New Roman" panose="02020603050405020304" pitchFamily="18" charset="0"/>
                        </a:rPr>
                        <a:t>Domain: </a:t>
                      </a:r>
                      <a:endParaRPr lang="en-GB" sz="1050" b="0" i="0" u="none" strike="noStrike">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['Graduate', 'Masters', 'High School', nan, 'Phd', 'Primary School']</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Education level of the candidate t.</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646018"/>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major_discipline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Domain:</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['STEM', 'Business Degree', nan, 'Arts', 'Humanities', 'No Major', 'Other']</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Education major discipline of the candidate.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874466"/>
                  </a:ext>
                </a:extLst>
              </a:tr>
              <a:tr h="499628">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experience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['&gt;20', '15', '5', '&lt;1', '11', '13', '7', '17', '2', '16', '1', '4', '10', '14', '18', '19', '12', '3', '6', '9', '8', '20', nan]</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Candidate’s total experience, measured in years.</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445490"/>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company_size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[nan, '50-99', '&lt;10', '10000+', '5000-9999', '1000-4999', '10/49', '100-500', '500-999']</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Number of employees in current employer's company.</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001282"/>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company_type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[nan, 'Pvt Ltd', 'Funded </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Startup</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'Early Stage </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Startup</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'Other', 'Public Sector', 'NGO']</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dirty="0">
                          <a:effectLst/>
                          <a:latin typeface="Calibri" panose="020F0502020204030204" pitchFamily="34" charset="0"/>
                          <a:ea typeface="Calibri" panose="020F0502020204030204" pitchFamily="34" charset="0"/>
                          <a:cs typeface="Times New Roman" panose="02020603050405020304" pitchFamily="18" charset="0"/>
                        </a:rPr>
                        <a:t>Type of current employer’s company.</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760103"/>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last_new_job</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['1', '&gt;4', 'never', '4', '3', '2', nan]</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dirty="0">
                          <a:effectLst/>
                          <a:latin typeface="Calibri" panose="020F0502020204030204" pitchFamily="34" charset="0"/>
                          <a:ea typeface="Calibri" panose="020F0502020204030204" pitchFamily="34" charset="0"/>
                          <a:cs typeface="Times New Roman" panose="02020603050405020304" pitchFamily="18" charset="0"/>
                        </a:rPr>
                        <a:t>Time interval between previous job and current job (in years).</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187327"/>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training_hours</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int64</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[ 36, 47, 83, 52, 8, 24, 18, 46, 123, 32, ...]</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dirty="0">
                          <a:effectLst/>
                          <a:latin typeface="Calibri" panose="020F0502020204030204" pitchFamily="34" charset="0"/>
                          <a:ea typeface="Calibri" panose="020F0502020204030204" pitchFamily="34" charset="0"/>
                          <a:cs typeface="Times New Roman" panose="02020603050405020304" pitchFamily="18" charset="0"/>
                        </a:rPr>
                        <a:t>Training hours completed.</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1093785"/>
                  </a:ext>
                </a:extLst>
              </a:tr>
            </a:tbl>
          </a:graphicData>
        </a:graphic>
      </p:graphicFrame>
    </p:spTree>
    <p:extLst>
      <p:ext uri="{BB962C8B-B14F-4D97-AF65-F5344CB8AC3E}">
        <p14:creationId xmlns:p14="http://schemas.microsoft.com/office/powerpoint/2010/main" val="168820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9AAE397-9C4E-43AE-A2D9-74EBF663BBD4}"/>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rPr>
              <a:t>Label</a:t>
            </a:r>
          </a:p>
        </p:txBody>
      </p:sp>
      <p:sp>
        <p:nvSpPr>
          <p:cNvPr id="5" name="Rectangle 1">
            <a:extLst>
              <a:ext uri="{FF2B5EF4-FFF2-40B4-BE49-F238E27FC236}">
                <a16:creationId xmlns:a16="http://schemas.microsoft.com/office/drawing/2014/main" id="{6A597DBF-77FD-4E15-A89A-BB93C2B1AD79}"/>
              </a:ext>
            </a:extLst>
          </p:cNvPr>
          <p:cNvSpPr>
            <a:spLocks noChangeArrowheads="1"/>
          </p:cNvSpPr>
          <p:nvPr/>
        </p:nvSpPr>
        <p:spPr bwMode="auto">
          <a:xfrm>
            <a:off x="1424904" y="2494450"/>
            <a:ext cx="4053545" cy="356315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a:t>An assigned label of either “yes” or “no” for the question whether the candidate is looking for a new job.</a:t>
            </a: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Values:</a:t>
            </a:r>
          </a:p>
          <a:p>
            <a:pPr marL="742950" lvl="1" indent="-228600">
              <a:lnSpc>
                <a:spcPct val="90000"/>
              </a:lnSpc>
              <a:spcAft>
                <a:spcPts val="600"/>
              </a:spcAft>
              <a:buFont typeface="Arial" panose="020B0604020202020204" pitchFamily="34" charset="0"/>
              <a:buChar char="•"/>
            </a:pPr>
            <a:r>
              <a:rPr lang="en-US" sz="2200"/>
              <a:t>0 – The candidate is not looking for a new job.</a:t>
            </a:r>
          </a:p>
          <a:p>
            <a:pPr marL="742950" lvl="1" indent="-228600">
              <a:lnSpc>
                <a:spcPct val="90000"/>
              </a:lnSpc>
              <a:spcAft>
                <a:spcPts val="600"/>
              </a:spcAft>
              <a:buFont typeface="Arial" panose="020B0604020202020204" pitchFamily="34" charset="0"/>
              <a:buChar char="•"/>
            </a:pPr>
            <a:r>
              <a:rPr lang="en-US" sz="2200"/>
              <a:t>1 – The candidate is looking for a new job.</a:t>
            </a:r>
          </a:p>
        </p:txBody>
      </p:sp>
      <p:pic>
        <p:nvPicPr>
          <p:cNvPr id="13" name="Picture 12">
            <a:extLst>
              <a:ext uri="{FF2B5EF4-FFF2-40B4-BE49-F238E27FC236}">
                <a16:creationId xmlns:a16="http://schemas.microsoft.com/office/drawing/2014/main" id="{F659F8E0-E87D-4A32-AF88-5341E06FFF20}"/>
              </a:ext>
            </a:extLst>
          </p:cNvPr>
          <p:cNvPicPr/>
          <p:nvPr/>
        </p:nvPicPr>
        <p:blipFill rotWithShape="1">
          <a:blip r:embed="rId2">
            <a:extLst>
              <a:ext uri="{28A0092B-C50C-407E-A947-70E740481C1C}">
                <a14:useLocalDpi xmlns:a14="http://schemas.microsoft.com/office/drawing/2010/main" val="0"/>
              </a:ext>
            </a:extLst>
          </a:blip>
          <a:srcRect t="353" r="2" b="2"/>
          <a:stretch/>
        </p:blipFill>
        <p:spPr>
          <a:xfrm>
            <a:off x="6098892" y="2492376"/>
            <a:ext cx="4802404" cy="3563372"/>
          </a:xfrm>
          <a:prstGeom prst="rect">
            <a:avLst/>
          </a:prstGeom>
        </p:spPr>
      </p:pic>
    </p:spTree>
    <p:extLst>
      <p:ext uri="{BB962C8B-B14F-4D97-AF65-F5344CB8AC3E}">
        <p14:creationId xmlns:p14="http://schemas.microsoft.com/office/powerpoint/2010/main" val="356578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4B3E-5DA0-4233-BDC7-DFB5CD6CDB0E}"/>
              </a:ext>
            </a:extLst>
          </p:cNvPr>
          <p:cNvSpPr>
            <a:spLocks noGrp="1"/>
          </p:cNvSpPr>
          <p:nvPr>
            <p:ph type="title"/>
          </p:nvPr>
        </p:nvSpPr>
        <p:spPr>
          <a:xfrm>
            <a:off x="-3600" y="0"/>
            <a:ext cx="4903571" cy="1506015"/>
          </a:xfrm>
          <a:solidFill>
            <a:srgbClr val="4472C4"/>
          </a:solidFill>
        </p:spPr>
        <p:txBody>
          <a:bodyPr/>
          <a:lstStyle/>
          <a:p>
            <a:r>
              <a:rPr lang="vi-VN"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Explore</a:t>
            </a:r>
          </a:p>
        </p:txBody>
      </p:sp>
      <p:sp>
        <p:nvSpPr>
          <p:cNvPr id="33" name="TextBox 32">
            <a:extLst>
              <a:ext uri="{FF2B5EF4-FFF2-40B4-BE49-F238E27FC236}">
                <a16:creationId xmlns:a16="http://schemas.microsoft.com/office/drawing/2014/main" id="{966A4EFD-C480-40E7-8E19-A97D9D5BECF3}"/>
              </a:ext>
            </a:extLst>
          </p:cNvPr>
          <p:cNvSpPr txBox="1"/>
          <p:nvPr/>
        </p:nvSpPr>
        <p:spPr>
          <a:xfrm>
            <a:off x="7082282" y="355772"/>
            <a:ext cx="3757168" cy="461665"/>
          </a:xfrm>
          <a:prstGeom prst="rect">
            <a:avLst/>
          </a:prstGeom>
          <a:noFill/>
        </p:spPr>
        <p:txBody>
          <a:bodyPr wrap="square" rtlCol="0">
            <a:spAutoFit/>
          </a:bodyPr>
          <a:lstStyle/>
          <a:p>
            <a:r>
              <a:rPr lang="vi-VN" sz="2400" b="1" dirty="0">
                <a:solidFill>
                  <a:srgbClr val="1F77B4"/>
                </a:solidFill>
              </a:rPr>
              <a:t>Categorical features</a:t>
            </a:r>
            <a:endParaRPr lang="en-US" sz="2400" b="1" dirty="0">
              <a:solidFill>
                <a:srgbClr val="1F77B4"/>
              </a:solidFill>
            </a:endParaRPr>
          </a:p>
        </p:txBody>
      </p:sp>
      <p:cxnSp>
        <p:nvCxnSpPr>
          <p:cNvPr id="37" name="Straight Connector 36">
            <a:extLst>
              <a:ext uri="{FF2B5EF4-FFF2-40B4-BE49-F238E27FC236}">
                <a16:creationId xmlns:a16="http://schemas.microsoft.com/office/drawing/2014/main" id="{4CA93956-ACD2-4982-A3D3-E17437563FB3}"/>
              </a:ext>
            </a:extLst>
          </p:cNvPr>
          <p:cNvCxnSpPr>
            <a:cxnSpLocks/>
          </p:cNvCxnSpPr>
          <p:nvPr/>
        </p:nvCxnSpPr>
        <p:spPr>
          <a:xfrm>
            <a:off x="4903576" y="29647"/>
            <a:ext cx="0" cy="6858000"/>
          </a:xfrm>
          <a:prstGeom prst="line">
            <a:avLst/>
          </a:prstGeom>
          <a:ln>
            <a:solidFill>
              <a:srgbClr val="4472C4"/>
            </a:solidFill>
          </a:ln>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FF0DBF1C-311F-4424-AA2B-00A331A94A0C}"/>
              </a:ext>
            </a:extLst>
          </p:cNvPr>
          <p:cNvCxnSpPr>
            <a:cxnSpLocks/>
          </p:cNvCxnSpPr>
          <p:nvPr/>
        </p:nvCxnSpPr>
        <p:spPr>
          <a:xfrm flipH="1">
            <a:off x="0" y="1506022"/>
            <a:ext cx="4903576" cy="0"/>
          </a:xfrm>
          <a:prstGeom prst="line">
            <a:avLst/>
          </a:prstGeom>
          <a:ln>
            <a:solidFill>
              <a:srgbClr val="4472C4"/>
            </a:solidFill>
          </a:ln>
        </p:spPr>
        <p:style>
          <a:lnRef idx="3">
            <a:schemeClr val="accent1"/>
          </a:lnRef>
          <a:fillRef idx="0">
            <a:schemeClr val="accent1"/>
          </a:fillRef>
          <a:effectRef idx="2">
            <a:schemeClr val="accent1"/>
          </a:effectRef>
          <a:fontRef idx="minor">
            <a:schemeClr val="tx1"/>
          </a:fontRef>
        </p:style>
      </p:cxnSp>
      <p:sp>
        <p:nvSpPr>
          <p:cNvPr id="68" name="TextBox 67">
            <a:extLst>
              <a:ext uri="{FF2B5EF4-FFF2-40B4-BE49-F238E27FC236}">
                <a16:creationId xmlns:a16="http://schemas.microsoft.com/office/drawing/2014/main" id="{7F45E424-1E53-46F8-A682-C3575E29270F}"/>
              </a:ext>
            </a:extLst>
          </p:cNvPr>
          <p:cNvSpPr txBox="1"/>
          <p:nvPr/>
        </p:nvSpPr>
        <p:spPr>
          <a:xfrm>
            <a:off x="323850" y="1779769"/>
            <a:ext cx="2957861" cy="461665"/>
          </a:xfrm>
          <a:prstGeom prst="rect">
            <a:avLst/>
          </a:prstGeom>
          <a:noFill/>
        </p:spPr>
        <p:txBody>
          <a:bodyPr wrap="none" rtlCol="0">
            <a:spAutoFit/>
          </a:bodyPr>
          <a:lstStyle/>
          <a:p>
            <a:r>
              <a:rPr lang="vi-VN" sz="2400" b="1" dirty="0">
                <a:solidFill>
                  <a:srgbClr val="1F77B4"/>
                </a:solidFill>
              </a:rPr>
              <a:t>Numerical features</a:t>
            </a:r>
            <a:endParaRPr lang="en-US" sz="2400" b="1" dirty="0">
              <a:solidFill>
                <a:srgbClr val="1F77B4"/>
              </a:solidFill>
            </a:endParaRPr>
          </a:p>
        </p:txBody>
      </p:sp>
      <p:pic>
        <p:nvPicPr>
          <p:cNvPr id="14" name="Picture 13">
            <a:extLst>
              <a:ext uri="{FF2B5EF4-FFF2-40B4-BE49-F238E27FC236}">
                <a16:creationId xmlns:a16="http://schemas.microsoft.com/office/drawing/2014/main" id="{44AC16EA-0B5E-41A7-A845-2154CA5CA3CE}"/>
              </a:ext>
            </a:extLst>
          </p:cNvPr>
          <p:cNvPicPr/>
          <p:nvPr/>
        </p:nvPicPr>
        <p:blipFill>
          <a:blip r:embed="rId2">
            <a:extLst>
              <a:ext uri="{28A0092B-C50C-407E-A947-70E740481C1C}">
                <a14:useLocalDpi xmlns:a14="http://schemas.microsoft.com/office/drawing/2010/main" val="0"/>
              </a:ext>
            </a:extLst>
          </a:blip>
          <a:stretch>
            <a:fillRect/>
          </a:stretch>
        </p:blipFill>
        <p:spPr>
          <a:xfrm flipH="1">
            <a:off x="4899971" y="1139669"/>
            <a:ext cx="3332813" cy="2175073"/>
          </a:xfrm>
          <a:prstGeom prst="rect">
            <a:avLst/>
          </a:prstGeom>
          <a:scene3d>
            <a:camera prst="orthographicFront">
              <a:rot lat="0" lon="10800000" rev="0"/>
            </a:camera>
            <a:lightRig rig="threePt" dir="t"/>
          </a:scene3d>
        </p:spPr>
      </p:pic>
      <p:pic>
        <p:nvPicPr>
          <p:cNvPr id="15" name="Picture 14">
            <a:extLst>
              <a:ext uri="{FF2B5EF4-FFF2-40B4-BE49-F238E27FC236}">
                <a16:creationId xmlns:a16="http://schemas.microsoft.com/office/drawing/2014/main" id="{E3A9C483-59E7-4EE7-8558-C80CCE092DA9}"/>
              </a:ext>
            </a:extLst>
          </p:cNvPr>
          <p:cNvPicPr/>
          <p:nvPr/>
        </p:nvPicPr>
        <p:blipFill>
          <a:blip r:embed="rId3">
            <a:extLst>
              <a:ext uri="{28A0092B-C50C-407E-A947-70E740481C1C}">
                <a14:useLocalDpi xmlns:a14="http://schemas.microsoft.com/office/drawing/2010/main" val="0"/>
              </a:ext>
            </a:extLst>
          </a:blip>
          <a:stretch>
            <a:fillRect/>
          </a:stretch>
        </p:blipFill>
        <p:spPr>
          <a:xfrm>
            <a:off x="5800728" y="3636974"/>
            <a:ext cx="5191122" cy="2905626"/>
          </a:xfrm>
          <a:prstGeom prst="rect">
            <a:avLst/>
          </a:prstGeom>
        </p:spPr>
      </p:pic>
      <p:pic>
        <p:nvPicPr>
          <p:cNvPr id="16" name="Picture 15">
            <a:extLst>
              <a:ext uri="{FF2B5EF4-FFF2-40B4-BE49-F238E27FC236}">
                <a16:creationId xmlns:a16="http://schemas.microsoft.com/office/drawing/2014/main" id="{95E4D5B9-6D0F-4568-8B20-F0BAC4AAD154}"/>
              </a:ext>
            </a:extLst>
          </p:cNvPr>
          <p:cNvPicPr/>
          <p:nvPr/>
        </p:nvPicPr>
        <p:blipFill>
          <a:blip r:embed="rId4">
            <a:extLst>
              <a:ext uri="{28A0092B-C50C-407E-A947-70E740481C1C}">
                <a14:useLocalDpi xmlns:a14="http://schemas.microsoft.com/office/drawing/2010/main" val="0"/>
              </a:ext>
            </a:extLst>
          </a:blip>
          <a:stretch>
            <a:fillRect/>
          </a:stretch>
        </p:blipFill>
        <p:spPr>
          <a:xfrm>
            <a:off x="8278125" y="1143564"/>
            <a:ext cx="3922709" cy="2176272"/>
          </a:xfrm>
          <a:prstGeom prst="rect">
            <a:avLst/>
          </a:prstGeom>
        </p:spPr>
      </p:pic>
      <p:pic>
        <p:nvPicPr>
          <p:cNvPr id="20" name="Picture 19">
            <a:extLst>
              <a:ext uri="{FF2B5EF4-FFF2-40B4-BE49-F238E27FC236}">
                <a16:creationId xmlns:a16="http://schemas.microsoft.com/office/drawing/2014/main" id="{F2058B4A-8ECF-4949-AB4E-7D4AAD077337}"/>
              </a:ext>
            </a:extLst>
          </p:cNvPr>
          <p:cNvPicPr/>
          <p:nvPr/>
        </p:nvPicPr>
        <p:blipFill>
          <a:blip r:embed="rId5">
            <a:extLst>
              <a:ext uri="{28A0092B-C50C-407E-A947-70E740481C1C}">
                <a14:useLocalDpi xmlns:a14="http://schemas.microsoft.com/office/drawing/2010/main" val="0"/>
              </a:ext>
            </a:extLst>
          </a:blip>
          <a:stretch>
            <a:fillRect/>
          </a:stretch>
        </p:blipFill>
        <p:spPr>
          <a:xfrm>
            <a:off x="41739" y="2831585"/>
            <a:ext cx="4812891" cy="3711015"/>
          </a:xfrm>
          <a:prstGeom prst="rect">
            <a:avLst/>
          </a:prstGeom>
        </p:spPr>
      </p:pic>
    </p:spTree>
    <p:extLst>
      <p:ext uri="{BB962C8B-B14F-4D97-AF65-F5344CB8AC3E}">
        <p14:creationId xmlns:p14="http://schemas.microsoft.com/office/powerpoint/2010/main" val="25184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A6420F-A07C-44F0-A7BF-EFA2479D6AE9}"/>
              </a:ext>
            </a:extLst>
          </p:cNvPr>
          <p:cNvPicPr/>
          <p:nvPr/>
        </p:nvPicPr>
        <p:blipFill>
          <a:blip r:embed="rId2">
            <a:extLst>
              <a:ext uri="{28A0092B-C50C-407E-A947-70E740481C1C}">
                <a14:useLocalDpi xmlns:a14="http://schemas.microsoft.com/office/drawing/2010/main" val="0"/>
              </a:ext>
            </a:extLst>
          </a:blip>
          <a:stretch>
            <a:fillRect/>
          </a:stretch>
        </p:blipFill>
        <p:spPr>
          <a:xfrm>
            <a:off x="6893875" y="150228"/>
            <a:ext cx="4297680" cy="2029968"/>
          </a:xfrm>
          <a:prstGeom prst="rect">
            <a:avLst/>
          </a:prstGeom>
        </p:spPr>
      </p:pic>
      <p:pic>
        <p:nvPicPr>
          <p:cNvPr id="6" name="Picture 5">
            <a:extLst>
              <a:ext uri="{FF2B5EF4-FFF2-40B4-BE49-F238E27FC236}">
                <a16:creationId xmlns:a16="http://schemas.microsoft.com/office/drawing/2014/main" id="{9CB29AF2-8785-44E2-B407-D1C5BB4FCB9C}"/>
              </a:ext>
            </a:extLst>
          </p:cNvPr>
          <p:cNvPicPr/>
          <p:nvPr/>
        </p:nvPicPr>
        <p:blipFill>
          <a:blip r:embed="rId3">
            <a:extLst>
              <a:ext uri="{28A0092B-C50C-407E-A947-70E740481C1C}">
                <a14:useLocalDpi xmlns:a14="http://schemas.microsoft.com/office/drawing/2010/main" val="0"/>
              </a:ext>
            </a:extLst>
          </a:blip>
          <a:stretch>
            <a:fillRect/>
          </a:stretch>
        </p:blipFill>
        <p:spPr>
          <a:xfrm>
            <a:off x="6893875" y="2367528"/>
            <a:ext cx="4297680" cy="2031173"/>
          </a:xfrm>
          <a:prstGeom prst="rect">
            <a:avLst/>
          </a:prstGeom>
        </p:spPr>
      </p:pic>
      <p:pic>
        <p:nvPicPr>
          <p:cNvPr id="7" name="Picture 6">
            <a:extLst>
              <a:ext uri="{FF2B5EF4-FFF2-40B4-BE49-F238E27FC236}">
                <a16:creationId xmlns:a16="http://schemas.microsoft.com/office/drawing/2014/main" id="{61171978-89D1-4D41-82D3-547A231809EF}"/>
              </a:ext>
            </a:extLst>
          </p:cNvPr>
          <p:cNvPicPr/>
          <p:nvPr/>
        </p:nvPicPr>
        <p:blipFill>
          <a:blip r:embed="rId4">
            <a:extLst>
              <a:ext uri="{28A0092B-C50C-407E-A947-70E740481C1C}">
                <a14:useLocalDpi xmlns:a14="http://schemas.microsoft.com/office/drawing/2010/main" val="0"/>
              </a:ext>
            </a:extLst>
          </a:blip>
          <a:stretch>
            <a:fillRect/>
          </a:stretch>
        </p:blipFill>
        <p:spPr>
          <a:xfrm>
            <a:off x="6893875" y="4586032"/>
            <a:ext cx="4297680" cy="2271967"/>
          </a:xfrm>
          <a:prstGeom prst="rect">
            <a:avLst/>
          </a:prstGeom>
        </p:spPr>
      </p:pic>
      <p:pic>
        <p:nvPicPr>
          <p:cNvPr id="8" name="Picture 7">
            <a:extLst>
              <a:ext uri="{FF2B5EF4-FFF2-40B4-BE49-F238E27FC236}">
                <a16:creationId xmlns:a16="http://schemas.microsoft.com/office/drawing/2014/main" id="{9A1F489B-0CC9-489C-BB58-F2AF6230F4A4}"/>
              </a:ext>
            </a:extLst>
          </p:cNvPr>
          <p:cNvPicPr/>
          <p:nvPr/>
        </p:nvPicPr>
        <p:blipFill>
          <a:blip r:embed="rId5">
            <a:extLst>
              <a:ext uri="{28A0092B-C50C-407E-A947-70E740481C1C}">
                <a14:useLocalDpi xmlns:a14="http://schemas.microsoft.com/office/drawing/2010/main" val="0"/>
              </a:ext>
            </a:extLst>
          </a:blip>
          <a:stretch>
            <a:fillRect/>
          </a:stretch>
        </p:blipFill>
        <p:spPr>
          <a:xfrm>
            <a:off x="1440580" y="4264598"/>
            <a:ext cx="4297680" cy="2409286"/>
          </a:xfrm>
          <a:prstGeom prst="rect">
            <a:avLst/>
          </a:prstGeom>
        </p:spPr>
      </p:pic>
      <p:pic>
        <p:nvPicPr>
          <p:cNvPr id="9" name="Picture 8">
            <a:extLst>
              <a:ext uri="{FF2B5EF4-FFF2-40B4-BE49-F238E27FC236}">
                <a16:creationId xmlns:a16="http://schemas.microsoft.com/office/drawing/2014/main" id="{5460CE23-9887-4CBD-B66C-4D417618DE5D}"/>
              </a:ext>
            </a:extLst>
          </p:cNvPr>
          <p:cNvPicPr/>
          <p:nvPr/>
        </p:nvPicPr>
        <p:blipFill>
          <a:blip r:embed="rId6">
            <a:extLst>
              <a:ext uri="{28A0092B-C50C-407E-A947-70E740481C1C}">
                <a14:useLocalDpi xmlns:a14="http://schemas.microsoft.com/office/drawing/2010/main" val="0"/>
              </a:ext>
            </a:extLst>
          </a:blip>
          <a:stretch>
            <a:fillRect/>
          </a:stretch>
        </p:blipFill>
        <p:spPr>
          <a:xfrm>
            <a:off x="1440580" y="1584119"/>
            <a:ext cx="4297680" cy="2409286"/>
          </a:xfrm>
          <a:prstGeom prst="rect">
            <a:avLst/>
          </a:prstGeom>
        </p:spPr>
      </p:pic>
      <p:sp>
        <p:nvSpPr>
          <p:cNvPr id="33" name="TextBox 32">
            <a:extLst>
              <a:ext uri="{FF2B5EF4-FFF2-40B4-BE49-F238E27FC236}">
                <a16:creationId xmlns:a16="http://schemas.microsoft.com/office/drawing/2014/main" id="{966A4EFD-C480-40E7-8E19-A97D9D5BECF3}"/>
              </a:ext>
            </a:extLst>
          </p:cNvPr>
          <p:cNvSpPr txBox="1"/>
          <p:nvPr/>
        </p:nvSpPr>
        <p:spPr>
          <a:xfrm>
            <a:off x="1678705" y="571360"/>
            <a:ext cx="3326552" cy="584775"/>
          </a:xfrm>
          <a:prstGeom prst="rect">
            <a:avLst/>
          </a:prstGeom>
          <a:noFill/>
        </p:spPr>
        <p:txBody>
          <a:bodyPr wrap="none" rtlCol="0">
            <a:spAutoFit/>
          </a:bodyPr>
          <a:lstStyle/>
          <a:p>
            <a:r>
              <a:rPr lang="vi-VN" sz="3200" b="1" dirty="0">
                <a:solidFill>
                  <a:srgbClr val="1F77B4"/>
                </a:solidFill>
              </a:rPr>
              <a:t>Ordinal features</a:t>
            </a:r>
            <a:endParaRPr lang="en-US" sz="3200" b="1" dirty="0">
              <a:solidFill>
                <a:srgbClr val="1F77B4"/>
              </a:solidFill>
            </a:endParaRPr>
          </a:p>
        </p:txBody>
      </p:sp>
    </p:spTree>
    <p:extLst>
      <p:ext uri="{BB962C8B-B14F-4D97-AF65-F5344CB8AC3E}">
        <p14:creationId xmlns:p14="http://schemas.microsoft.com/office/powerpoint/2010/main" val="341420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868DBDE-801A-412D-9180-197327F4640D}"/>
              </a:ext>
            </a:extLst>
          </p:cNvPr>
          <p:cNvGrpSpPr/>
          <p:nvPr/>
        </p:nvGrpSpPr>
        <p:grpSpPr>
          <a:xfrm>
            <a:off x="130205" y="3629945"/>
            <a:ext cx="1367423" cy="1140147"/>
            <a:chOff x="9242" y="1346949"/>
            <a:chExt cx="2762398" cy="1657439"/>
          </a:xfrm>
        </p:grpSpPr>
        <p:sp>
          <p:nvSpPr>
            <p:cNvPr id="19" name="Rectangle: Rounded Corners 18">
              <a:extLst>
                <a:ext uri="{FF2B5EF4-FFF2-40B4-BE49-F238E27FC236}">
                  <a16:creationId xmlns:a16="http://schemas.microsoft.com/office/drawing/2014/main" id="{FA4FFCE1-CD16-4D4C-9E48-41FAD4254C41}"/>
                </a:ext>
              </a:extLst>
            </p:cNvPr>
            <p:cNvSpPr/>
            <p:nvPr/>
          </p:nvSpPr>
          <p:spPr>
            <a:xfrm>
              <a:off x="9242" y="1346949"/>
              <a:ext cx="2762398" cy="16574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2ADF2B9A-2D02-4EA8-840E-E266A1A6908F}"/>
                </a:ext>
              </a:extLst>
            </p:cNvPr>
            <p:cNvSpPr txBox="1"/>
            <p:nvPr/>
          </p:nvSpPr>
          <p:spPr>
            <a:xfrm>
              <a:off x="57787" y="1395494"/>
              <a:ext cx="2665308" cy="1560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1600" kern="1200" dirty="0"/>
                <a:t>Stratified shuffle split</a:t>
              </a:r>
              <a:endParaRPr lang="en-US" sz="1600" kern="1200" dirty="0"/>
            </a:p>
          </p:txBody>
        </p:sp>
      </p:grpSp>
      <p:grpSp>
        <p:nvGrpSpPr>
          <p:cNvPr id="108" name="Group 107">
            <a:extLst>
              <a:ext uri="{FF2B5EF4-FFF2-40B4-BE49-F238E27FC236}">
                <a16:creationId xmlns:a16="http://schemas.microsoft.com/office/drawing/2014/main" id="{E6C27816-6A78-49C2-9C97-C528792DC14F}"/>
              </a:ext>
            </a:extLst>
          </p:cNvPr>
          <p:cNvGrpSpPr/>
          <p:nvPr/>
        </p:nvGrpSpPr>
        <p:grpSpPr>
          <a:xfrm>
            <a:off x="4243386" y="2262004"/>
            <a:ext cx="7871669" cy="4079417"/>
            <a:chOff x="4164386" y="1612592"/>
            <a:chExt cx="8237782" cy="4079417"/>
          </a:xfrm>
        </p:grpSpPr>
        <p:sp>
          <p:nvSpPr>
            <p:cNvPr id="99" name="Rectangle: Rounded Corners 98">
              <a:extLst>
                <a:ext uri="{FF2B5EF4-FFF2-40B4-BE49-F238E27FC236}">
                  <a16:creationId xmlns:a16="http://schemas.microsoft.com/office/drawing/2014/main" id="{8D1A18DF-F26E-4A5E-978A-1409739A8875}"/>
                </a:ext>
              </a:extLst>
            </p:cNvPr>
            <p:cNvSpPr/>
            <p:nvPr/>
          </p:nvSpPr>
          <p:spPr>
            <a:xfrm>
              <a:off x="4164386" y="1612592"/>
              <a:ext cx="8237782" cy="407941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71E51B66-220B-462A-BE4F-DFDC6058EDDF}"/>
                </a:ext>
              </a:extLst>
            </p:cNvPr>
            <p:cNvGrpSpPr/>
            <p:nvPr/>
          </p:nvGrpSpPr>
          <p:grpSpPr>
            <a:xfrm>
              <a:off x="5033029" y="1891901"/>
              <a:ext cx="5072417" cy="3330184"/>
              <a:chOff x="5033029" y="1891901"/>
              <a:chExt cx="5072417" cy="3330184"/>
            </a:xfrm>
          </p:grpSpPr>
          <p:grpSp>
            <p:nvGrpSpPr>
              <p:cNvPr id="21" name="Group 20">
                <a:extLst>
                  <a:ext uri="{FF2B5EF4-FFF2-40B4-BE49-F238E27FC236}">
                    <a16:creationId xmlns:a16="http://schemas.microsoft.com/office/drawing/2014/main" id="{971B9321-BF6B-4366-BABC-669FF69303AB}"/>
                  </a:ext>
                </a:extLst>
              </p:cNvPr>
              <p:cNvGrpSpPr/>
              <p:nvPr/>
            </p:nvGrpSpPr>
            <p:grpSpPr>
              <a:xfrm>
                <a:off x="6719977" y="1891901"/>
                <a:ext cx="1546813" cy="889001"/>
                <a:chOff x="9242" y="1346949"/>
                <a:chExt cx="2762398" cy="1657439"/>
              </a:xfrm>
            </p:grpSpPr>
            <p:sp>
              <p:nvSpPr>
                <p:cNvPr id="25" name="Rectangle: Rounded Corners 24">
                  <a:extLst>
                    <a:ext uri="{FF2B5EF4-FFF2-40B4-BE49-F238E27FC236}">
                      <a16:creationId xmlns:a16="http://schemas.microsoft.com/office/drawing/2014/main" id="{A9AFF58E-EAE3-4DD8-AAD3-AD21AC6D8C45}"/>
                    </a:ext>
                  </a:extLst>
                </p:cNvPr>
                <p:cNvSpPr/>
                <p:nvPr/>
              </p:nvSpPr>
              <p:spPr>
                <a:xfrm>
                  <a:off x="9242" y="1346949"/>
                  <a:ext cx="2762398" cy="16574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Rounded Corners 4">
                  <a:extLst>
                    <a:ext uri="{FF2B5EF4-FFF2-40B4-BE49-F238E27FC236}">
                      <a16:creationId xmlns:a16="http://schemas.microsoft.com/office/drawing/2014/main" id="{34F87010-94E2-40D6-AB66-435BA3DFCD96}"/>
                    </a:ext>
                  </a:extLst>
                </p:cNvPr>
                <p:cNvSpPr txBox="1"/>
                <p:nvPr/>
              </p:nvSpPr>
              <p:spPr>
                <a:xfrm>
                  <a:off x="57787" y="1395494"/>
                  <a:ext cx="2665308" cy="1560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kern="1200" dirty="0"/>
                    <a:t>Standard Scaler</a:t>
                  </a:r>
                  <a:endParaRPr lang="en-US" kern="1200" dirty="0"/>
                </a:p>
              </p:txBody>
            </p:sp>
          </p:grpSp>
          <p:grpSp>
            <p:nvGrpSpPr>
              <p:cNvPr id="27" name="Group 26">
                <a:extLst>
                  <a:ext uri="{FF2B5EF4-FFF2-40B4-BE49-F238E27FC236}">
                    <a16:creationId xmlns:a16="http://schemas.microsoft.com/office/drawing/2014/main" id="{05671A7C-3E95-41DB-AEFA-0F3893DD5F59}"/>
                  </a:ext>
                </a:extLst>
              </p:cNvPr>
              <p:cNvGrpSpPr/>
              <p:nvPr/>
            </p:nvGrpSpPr>
            <p:grpSpPr>
              <a:xfrm>
                <a:off x="6022110" y="4138740"/>
                <a:ext cx="1742018" cy="1083345"/>
                <a:chOff x="-433588" y="1372826"/>
                <a:chExt cx="2288474" cy="1657439"/>
              </a:xfrm>
            </p:grpSpPr>
            <p:sp>
              <p:nvSpPr>
                <p:cNvPr id="28" name="Rectangle: Rounded Corners 27">
                  <a:extLst>
                    <a:ext uri="{FF2B5EF4-FFF2-40B4-BE49-F238E27FC236}">
                      <a16:creationId xmlns:a16="http://schemas.microsoft.com/office/drawing/2014/main" id="{61AB6040-5A47-4738-A018-A59496B46D16}"/>
                    </a:ext>
                  </a:extLst>
                </p:cNvPr>
                <p:cNvSpPr/>
                <p:nvPr/>
              </p:nvSpPr>
              <p:spPr>
                <a:xfrm>
                  <a:off x="-368960" y="1372826"/>
                  <a:ext cx="2175303" cy="16574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4C257249-9D94-4C60-AF00-A50D42DC00C2}"/>
                    </a:ext>
                  </a:extLst>
                </p:cNvPr>
                <p:cNvSpPr txBox="1"/>
                <p:nvPr/>
              </p:nvSpPr>
              <p:spPr>
                <a:xfrm>
                  <a:off x="-433588" y="1421371"/>
                  <a:ext cx="2288474" cy="1560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r>
                    <a:rPr lang="vi-VN" sz="1400" dirty="0"/>
                    <a:t>Fill NaN with most frequent value, add NaN_indicator attribute</a:t>
                  </a:r>
                  <a:endParaRPr lang="en-US" sz="1400" dirty="0"/>
                </a:p>
              </p:txBody>
            </p:sp>
          </p:grpSp>
          <p:sp>
            <p:nvSpPr>
              <p:cNvPr id="31" name="Arrow: Right 30">
                <a:extLst>
                  <a:ext uri="{FF2B5EF4-FFF2-40B4-BE49-F238E27FC236}">
                    <a16:creationId xmlns:a16="http://schemas.microsoft.com/office/drawing/2014/main" id="{7725AB13-25D2-49B9-90AC-58334CCD4C31}"/>
                  </a:ext>
                </a:extLst>
              </p:cNvPr>
              <p:cNvSpPr/>
              <p:nvPr/>
            </p:nvSpPr>
            <p:spPr>
              <a:xfrm>
                <a:off x="7764690" y="4443638"/>
                <a:ext cx="497202" cy="3451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3" name="Group 42">
                <a:extLst>
                  <a:ext uri="{FF2B5EF4-FFF2-40B4-BE49-F238E27FC236}">
                    <a16:creationId xmlns:a16="http://schemas.microsoft.com/office/drawing/2014/main" id="{72063215-6D64-443C-AE1A-E95DD3ABFB16}"/>
                  </a:ext>
                </a:extLst>
              </p:cNvPr>
              <p:cNvGrpSpPr/>
              <p:nvPr/>
            </p:nvGrpSpPr>
            <p:grpSpPr>
              <a:xfrm>
                <a:off x="8125622" y="4160508"/>
                <a:ext cx="1330129" cy="911365"/>
                <a:chOff x="-2102370" y="1297483"/>
                <a:chExt cx="2665308" cy="1616498"/>
              </a:xfrm>
            </p:grpSpPr>
            <p:sp>
              <p:nvSpPr>
                <p:cNvPr id="44" name="Rectangle: Rounded Corners 43">
                  <a:extLst>
                    <a:ext uri="{FF2B5EF4-FFF2-40B4-BE49-F238E27FC236}">
                      <a16:creationId xmlns:a16="http://schemas.microsoft.com/office/drawing/2014/main" id="{99849517-620E-48DF-B8C2-FA753B199312}"/>
                    </a:ext>
                  </a:extLst>
                </p:cNvPr>
                <p:cNvSpPr/>
                <p:nvPr/>
              </p:nvSpPr>
              <p:spPr>
                <a:xfrm>
                  <a:off x="-1792151" y="1558809"/>
                  <a:ext cx="1969362" cy="111153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A301A550-1D93-49FA-99D9-0A63F33114F0}"/>
                    </a:ext>
                  </a:extLst>
                </p:cNvPr>
                <p:cNvSpPr txBox="1"/>
                <p:nvPr/>
              </p:nvSpPr>
              <p:spPr>
                <a:xfrm>
                  <a:off x="-2102370" y="1297483"/>
                  <a:ext cx="2665308" cy="1616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r>
                    <a:rPr lang="vi-VN" sz="1600" dirty="0"/>
                    <a:t>One hot encoder</a:t>
                  </a:r>
                </a:p>
              </p:txBody>
            </p:sp>
          </p:grpSp>
          <p:grpSp>
            <p:nvGrpSpPr>
              <p:cNvPr id="46" name="Group 45">
                <a:extLst>
                  <a:ext uri="{FF2B5EF4-FFF2-40B4-BE49-F238E27FC236}">
                    <a16:creationId xmlns:a16="http://schemas.microsoft.com/office/drawing/2014/main" id="{BDD057E4-AA7B-4CC2-BD2C-365F33D307E8}"/>
                  </a:ext>
                </a:extLst>
              </p:cNvPr>
              <p:cNvGrpSpPr/>
              <p:nvPr/>
            </p:nvGrpSpPr>
            <p:grpSpPr>
              <a:xfrm>
                <a:off x="9042249" y="3261579"/>
                <a:ext cx="1063197" cy="577356"/>
                <a:chOff x="3936516" y="1454274"/>
                <a:chExt cx="1693194" cy="1096778"/>
              </a:xfrm>
            </p:grpSpPr>
            <p:sp>
              <p:nvSpPr>
                <p:cNvPr id="47" name="Rectangle: Rounded Corners 46">
                  <a:extLst>
                    <a:ext uri="{FF2B5EF4-FFF2-40B4-BE49-F238E27FC236}">
                      <a16:creationId xmlns:a16="http://schemas.microsoft.com/office/drawing/2014/main" id="{CCE9278B-0FB1-43C7-A3D8-3DF5FDF45AB9}"/>
                    </a:ext>
                  </a:extLst>
                </p:cNvPr>
                <p:cNvSpPr/>
                <p:nvPr/>
              </p:nvSpPr>
              <p:spPr>
                <a:xfrm>
                  <a:off x="3988170" y="1454274"/>
                  <a:ext cx="1540771" cy="105871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48" name="Rectangle: Rounded Corners 4">
                  <a:extLst>
                    <a:ext uri="{FF2B5EF4-FFF2-40B4-BE49-F238E27FC236}">
                      <a16:creationId xmlns:a16="http://schemas.microsoft.com/office/drawing/2014/main" id="{3231854E-93BD-4325-BA73-7B5C81E99F96}"/>
                    </a:ext>
                  </a:extLst>
                </p:cNvPr>
                <p:cNvSpPr txBox="1"/>
                <p:nvPr/>
              </p:nvSpPr>
              <p:spPr>
                <a:xfrm>
                  <a:off x="3936516" y="1482678"/>
                  <a:ext cx="1693194" cy="1068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1600" kern="1200" dirty="0"/>
                    <a:t>Standard Scaler</a:t>
                  </a:r>
                  <a:endParaRPr lang="en-US" sz="1600" kern="1200" dirty="0"/>
                </a:p>
              </p:txBody>
            </p:sp>
          </p:grpSp>
          <p:grpSp>
            <p:nvGrpSpPr>
              <p:cNvPr id="49" name="Group 48">
                <a:extLst>
                  <a:ext uri="{FF2B5EF4-FFF2-40B4-BE49-F238E27FC236}">
                    <a16:creationId xmlns:a16="http://schemas.microsoft.com/office/drawing/2014/main" id="{0BE9AF8A-0A8C-4B95-97B4-6AC9FF4DFEAB}"/>
                  </a:ext>
                </a:extLst>
              </p:cNvPr>
              <p:cNvGrpSpPr/>
              <p:nvPr/>
            </p:nvGrpSpPr>
            <p:grpSpPr>
              <a:xfrm>
                <a:off x="8465209" y="3322990"/>
                <a:ext cx="585628" cy="411638"/>
                <a:chOff x="3047880" y="1833131"/>
                <a:chExt cx="585628" cy="685074"/>
              </a:xfrm>
            </p:grpSpPr>
            <p:sp>
              <p:nvSpPr>
                <p:cNvPr id="50" name="Arrow: Right 49">
                  <a:extLst>
                    <a:ext uri="{FF2B5EF4-FFF2-40B4-BE49-F238E27FC236}">
                      <a16:creationId xmlns:a16="http://schemas.microsoft.com/office/drawing/2014/main" id="{620948FE-9ECE-454C-BE73-4045B88B8518}"/>
                    </a:ext>
                  </a:extLst>
                </p:cNvPr>
                <p:cNvSpPr/>
                <p:nvPr/>
              </p:nvSpPr>
              <p:spPr>
                <a:xfrm>
                  <a:off x="3047880" y="1833131"/>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Arrow: Right 6">
                  <a:extLst>
                    <a:ext uri="{FF2B5EF4-FFF2-40B4-BE49-F238E27FC236}">
                      <a16:creationId xmlns:a16="http://schemas.microsoft.com/office/drawing/2014/main" id="{836BE12B-079D-426F-B56C-A450B9E67FD1}"/>
                    </a:ext>
                  </a:extLst>
                </p:cNvPr>
                <p:cNvSpPr txBox="1"/>
                <p:nvPr/>
              </p:nvSpPr>
              <p:spPr>
                <a:xfrm>
                  <a:off x="3047880" y="1970146"/>
                  <a:ext cx="409940"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400" kern="1200" dirty="0"/>
                </a:p>
              </p:txBody>
            </p:sp>
          </p:grpSp>
          <p:grpSp>
            <p:nvGrpSpPr>
              <p:cNvPr id="58" name="Group 57">
                <a:extLst>
                  <a:ext uri="{FF2B5EF4-FFF2-40B4-BE49-F238E27FC236}">
                    <a16:creationId xmlns:a16="http://schemas.microsoft.com/office/drawing/2014/main" id="{91ECE95A-CA8B-4877-9C90-9BD0D0966284}"/>
                  </a:ext>
                </a:extLst>
              </p:cNvPr>
              <p:cNvGrpSpPr/>
              <p:nvPr/>
            </p:nvGrpSpPr>
            <p:grpSpPr>
              <a:xfrm rot="20155762">
                <a:off x="5193349" y="2543510"/>
                <a:ext cx="1352875" cy="442462"/>
                <a:chOff x="2976732" y="1887047"/>
                <a:chExt cx="689769" cy="685074"/>
              </a:xfrm>
            </p:grpSpPr>
            <p:sp>
              <p:nvSpPr>
                <p:cNvPr id="59" name="Arrow: Right 58">
                  <a:extLst>
                    <a:ext uri="{FF2B5EF4-FFF2-40B4-BE49-F238E27FC236}">
                      <a16:creationId xmlns:a16="http://schemas.microsoft.com/office/drawing/2014/main" id="{C63F0A21-CF72-446F-AA07-D722D6B7EB5B}"/>
                    </a:ext>
                  </a:extLst>
                </p:cNvPr>
                <p:cNvSpPr/>
                <p:nvPr/>
              </p:nvSpPr>
              <p:spPr>
                <a:xfrm>
                  <a:off x="2976732" y="1887047"/>
                  <a:ext cx="689769"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0" name="Arrow: Right 6">
                  <a:extLst>
                    <a:ext uri="{FF2B5EF4-FFF2-40B4-BE49-F238E27FC236}">
                      <a16:creationId xmlns:a16="http://schemas.microsoft.com/office/drawing/2014/main" id="{3CAE86F8-DDA3-45EA-9AEA-48EEB91D6133}"/>
                    </a:ext>
                  </a:extLst>
                </p:cNvPr>
                <p:cNvSpPr txBox="1"/>
                <p:nvPr/>
              </p:nvSpPr>
              <p:spPr>
                <a:xfrm>
                  <a:off x="3023409" y="2030270"/>
                  <a:ext cx="457777"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400" kern="1200" dirty="0"/>
                    <a:t>Numerical</a:t>
                  </a:r>
                  <a:endParaRPr lang="en-US" sz="1400" kern="1200" dirty="0"/>
                </a:p>
              </p:txBody>
            </p:sp>
          </p:grpSp>
          <p:grpSp>
            <p:nvGrpSpPr>
              <p:cNvPr id="61" name="Group 60">
                <a:extLst>
                  <a:ext uri="{FF2B5EF4-FFF2-40B4-BE49-F238E27FC236}">
                    <a16:creationId xmlns:a16="http://schemas.microsoft.com/office/drawing/2014/main" id="{566ED9D2-E979-4E61-99D3-526F2A2A44D5}"/>
                  </a:ext>
                </a:extLst>
              </p:cNvPr>
              <p:cNvGrpSpPr/>
              <p:nvPr/>
            </p:nvGrpSpPr>
            <p:grpSpPr>
              <a:xfrm>
                <a:off x="5391286" y="3285541"/>
                <a:ext cx="1329911" cy="461845"/>
                <a:chOff x="3047237" y="1889338"/>
                <a:chExt cx="585628" cy="685074"/>
              </a:xfrm>
            </p:grpSpPr>
            <p:sp>
              <p:nvSpPr>
                <p:cNvPr id="62" name="Arrow: Right 61">
                  <a:extLst>
                    <a:ext uri="{FF2B5EF4-FFF2-40B4-BE49-F238E27FC236}">
                      <a16:creationId xmlns:a16="http://schemas.microsoft.com/office/drawing/2014/main" id="{43B7DDE7-BEF8-4E23-A25B-0E2919AC97F2}"/>
                    </a:ext>
                  </a:extLst>
                </p:cNvPr>
                <p:cNvSpPr/>
                <p:nvPr/>
              </p:nvSpPr>
              <p:spPr>
                <a:xfrm>
                  <a:off x="3047237" y="1889338"/>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Arrow: Right 6">
                  <a:extLst>
                    <a:ext uri="{FF2B5EF4-FFF2-40B4-BE49-F238E27FC236}">
                      <a16:creationId xmlns:a16="http://schemas.microsoft.com/office/drawing/2014/main" id="{D4B0E8E6-E735-498D-A9B6-8B35EB6AEDCA}"/>
                    </a:ext>
                  </a:extLst>
                </p:cNvPr>
                <p:cNvSpPr txBox="1"/>
                <p:nvPr/>
              </p:nvSpPr>
              <p:spPr>
                <a:xfrm>
                  <a:off x="3047701" y="2055815"/>
                  <a:ext cx="409940"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400" kern="1200" dirty="0"/>
                    <a:t>Ordinal</a:t>
                  </a:r>
                  <a:endParaRPr lang="en-US" sz="1400" kern="1200" dirty="0"/>
                </a:p>
              </p:txBody>
            </p:sp>
          </p:grpSp>
          <p:grpSp>
            <p:nvGrpSpPr>
              <p:cNvPr id="64" name="Group 63">
                <a:extLst>
                  <a:ext uri="{FF2B5EF4-FFF2-40B4-BE49-F238E27FC236}">
                    <a16:creationId xmlns:a16="http://schemas.microsoft.com/office/drawing/2014/main" id="{AA21247E-D5C7-4A24-8215-1BD675CB58D9}"/>
                  </a:ext>
                </a:extLst>
              </p:cNvPr>
              <p:cNvGrpSpPr/>
              <p:nvPr/>
            </p:nvGrpSpPr>
            <p:grpSpPr>
              <a:xfrm rot="1988169">
                <a:off x="5033029" y="4098035"/>
                <a:ext cx="1108052" cy="436841"/>
                <a:chOff x="2969275" y="2112388"/>
                <a:chExt cx="517321" cy="640972"/>
              </a:xfrm>
            </p:grpSpPr>
            <p:sp>
              <p:nvSpPr>
                <p:cNvPr id="65" name="Arrow: Right 64">
                  <a:extLst>
                    <a:ext uri="{FF2B5EF4-FFF2-40B4-BE49-F238E27FC236}">
                      <a16:creationId xmlns:a16="http://schemas.microsoft.com/office/drawing/2014/main" id="{D501DB95-D726-4248-8935-3118E2CDE231}"/>
                    </a:ext>
                  </a:extLst>
                </p:cNvPr>
                <p:cNvSpPr/>
                <p:nvPr/>
              </p:nvSpPr>
              <p:spPr>
                <a:xfrm rot="449911">
                  <a:off x="2969275" y="2112388"/>
                  <a:ext cx="517321" cy="64097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dirty="0"/>
                </a:p>
              </p:txBody>
            </p:sp>
            <p:sp>
              <p:nvSpPr>
                <p:cNvPr id="66" name="Arrow: Right 6">
                  <a:extLst>
                    <a:ext uri="{FF2B5EF4-FFF2-40B4-BE49-F238E27FC236}">
                      <a16:creationId xmlns:a16="http://schemas.microsoft.com/office/drawing/2014/main" id="{ACBAC05D-9EB5-4101-BADA-1C793843F8D3}"/>
                    </a:ext>
                  </a:extLst>
                </p:cNvPr>
                <p:cNvSpPr txBox="1"/>
                <p:nvPr/>
              </p:nvSpPr>
              <p:spPr>
                <a:xfrm rot="423929">
                  <a:off x="3001248" y="2246082"/>
                  <a:ext cx="409940" cy="4110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200" kern="1200" dirty="0"/>
                    <a:t>Categorical</a:t>
                  </a:r>
                  <a:endParaRPr lang="en-US" sz="1200" kern="1200" dirty="0"/>
                </a:p>
              </p:txBody>
            </p:sp>
          </p:grpSp>
          <p:grpSp>
            <p:nvGrpSpPr>
              <p:cNvPr id="70" name="Group 69">
                <a:extLst>
                  <a:ext uri="{FF2B5EF4-FFF2-40B4-BE49-F238E27FC236}">
                    <a16:creationId xmlns:a16="http://schemas.microsoft.com/office/drawing/2014/main" id="{A2CF79CF-77CF-46AD-A32A-EF1CAFE5E478}"/>
                  </a:ext>
                </a:extLst>
              </p:cNvPr>
              <p:cNvGrpSpPr/>
              <p:nvPr/>
            </p:nvGrpSpPr>
            <p:grpSpPr>
              <a:xfrm>
                <a:off x="6801934" y="2995491"/>
                <a:ext cx="1620502" cy="889001"/>
                <a:chOff x="91698" y="1192080"/>
                <a:chExt cx="2102775" cy="1471892"/>
              </a:xfrm>
            </p:grpSpPr>
            <p:sp>
              <p:nvSpPr>
                <p:cNvPr id="71" name="Rectangle: Rounded Corners 70">
                  <a:extLst>
                    <a:ext uri="{FF2B5EF4-FFF2-40B4-BE49-F238E27FC236}">
                      <a16:creationId xmlns:a16="http://schemas.microsoft.com/office/drawing/2014/main" id="{570ADCF5-3FE0-41EF-9BB3-F24C008ACEEB}"/>
                    </a:ext>
                  </a:extLst>
                </p:cNvPr>
                <p:cNvSpPr/>
                <p:nvPr/>
              </p:nvSpPr>
              <p:spPr>
                <a:xfrm>
                  <a:off x="91698" y="1192080"/>
                  <a:ext cx="2102775" cy="147189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Rectangle: Rounded Corners 4">
                  <a:extLst>
                    <a:ext uri="{FF2B5EF4-FFF2-40B4-BE49-F238E27FC236}">
                      <a16:creationId xmlns:a16="http://schemas.microsoft.com/office/drawing/2014/main" id="{7C953C8C-6EE5-40A9-930C-E9370D4DC3CD}"/>
                    </a:ext>
                  </a:extLst>
                </p:cNvPr>
                <p:cNvSpPr txBox="1"/>
                <p:nvPr/>
              </p:nvSpPr>
              <p:spPr>
                <a:xfrm>
                  <a:off x="134808" y="1235190"/>
                  <a:ext cx="2016555" cy="1385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1600" kern="1200" dirty="0"/>
                    <a:t>Fill NaN with most frequent value</a:t>
                  </a:r>
                  <a:endParaRPr lang="en-US" sz="1600" kern="1200" dirty="0"/>
                </a:p>
              </p:txBody>
            </p:sp>
          </p:grpSp>
        </p:grpSp>
      </p:grpSp>
      <p:sp>
        <p:nvSpPr>
          <p:cNvPr id="76" name="Rectangle: Rounded Corners 75">
            <a:extLst>
              <a:ext uri="{FF2B5EF4-FFF2-40B4-BE49-F238E27FC236}">
                <a16:creationId xmlns:a16="http://schemas.microsoft.com/office/drawing/2014/main" id="{BA703393-C5A7-4383-AAFA-A7FCED68D6A3}"/>
              </a:ext>
            </a:extLst>
          </p:cNvPr>
          <p:cNvSpPr/>
          <p:nvPr/>
        </p:nvSpPr>
        <p:spPr>
          <a:xfrm>
            <a:off x="130205" y="166495"/>
            <a:ext cx="4903571" cy="1506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Light" panose="020F0302020204030204" pitchFamily="34" charset="0"/>
                <a:ea typeface="+mj-ea"/>
                <a:cs typeface="Calibri Light" panose="020F0302020204030204" pitchFamily="34" charset="0"/>
              </a:rPr>
              <a:t>Data</a:t>
            </a:r>
            <a:r>
              <a:rPr lang="vi-VN"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Light" panose="020F0302020204030204" pitchFamily="34" charset="0"/>
                <a:ea typeface="+mj-ea"/>
                <a:cs typeface="Calibri Light" panose="020F0302020204030204" pitchFamily="34" charset="0"/>
              </a:rPr>
              <a:t> </a:t>
            </a:r>
            <a:r>
              <a:rPr lang="vi-VN" sz="44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Light" panose="020F0302020204030204" pitchFamily="34" charset="0"/>
                <a:ea typeface="+mj-ea"/>
                <a:cs typeface="Calibri Light" panose="020F0302020204030204" pitchFamily="34" charset="0"/>
              </a:rPr>
              <a:t>Preprocessing</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Light" panose="020F0302020204030204" pitchFamily="34" charset="0"/>
              <a:ea typeface="+mj-ea"/>
              <a:cs typeface="Calibri Light" panose="020F0302020204030204" pitchFamily="34" charset="0"/>
            </a:endParaRPr>
          </a:p>
        </p:txBody>
      </p:sp>
      <p:grpSp>
        <p:nvGrpSpPr>
          <p:cNvPr id="77" name="Group 76">
            <a:extLst>
              <a:ext uri="{FF2B5EF4-FFF2-40B4-BE49-F238E27FC236}">
                <a16:creationId xmlns:a16="http://schemas.microsoft.com/office/drawing/2014/main" id="{EDC79CB9-217D-40C0-B487-4308D49F74A9}"/>
              </a:ext>
            </a:extLst>
          </p:cNvPr>
          <p:cNvGrpSpPr/>
          <p:nvPr/>
        </p:nvGrpSpPr>
        <p:grpSpPr>
          <a:xfrm>
            <a:off x="2003495" y="2685107"/>
            <a:ext cx="1198210" cy="868793"/>
            <a:chOff x="9242" y="1346949"/>
            <a:chExt cx="2762398" cy="1657439"/>
          </a:xfrm>
        </p:grpSpPr>
        <p:sp>
          <p:nvSpPr>
            <p:cNvPr id="78" name="Rectangle: Rounded Corners 77">
              <a:extLst>
                <a:ext uri="{FF2B5EF4-FFF2-40B4-BE49-F238E27FC236}">
                  <a16:creationId xmlns:a16="http://schemas.microsoft.com/office/drawing/2014/main" id="{8A486791-3AFD-48FD-B76F-E287842D04BF}"/>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79" name="Rectangle: Rounded Corners 4">
              <a:extLst>
                <a:ext uri="{FF2B5EF4-FFF2-40B4-BE49-F238E27FC236}">
                  <a16:creationId xmlns:a16="http://schemas.microsoft.com/office/drawing/2014/main" id="{CC11FBDA-0F4F-4B8F-94E5-5EC77297A23F}"/>
                </a:ext>
              </a:extLst>
            </p:cNvPr>
            <p:cNvSpPr txBox="1"/>
            <p:nvPr/>
          </p:nvSpPr>
          <p:spPr>
            <a:xfrm>
              <a:off x="57787" y="1395494"/>
              <a:ext cx="2665308" cy="1560349"/>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2000" kern="1200" dirty="0"/>
                <a:t>Train set</a:t>
              </a:r>
              <a:endParaRPr lang="en-US" sz="2000" kern="1200" dirty="0"/>
            </a:p>
          </p:txBody>
        </p:sp>
      </p:grpSp>
      <p:grpSp>
        <p:nvGrpSpPr>
          <p:cNvPr id="80" name="Group 79">
            <a:extLst>
              <a:ext uri="{FF2B5EF4-FFF2-40B4-BE49-F238E27FC236}">
                <a16:creationId xmlns:a16="http://schemas.microsoft.com/office/drawing/2014/main" id="{4FBBD27A-3425-4C59-9817-3D810CDA7FC6}"/>
              </a:ext>
            </a:extLst>
          </p:cNvPr>
          <p:cNvGrpSpPr/>
          <p:nvPr/>
        </p:nvGrpSpPr>
        <p:grpSpPr>
          <a:xfrm>
            <a:off x="1975826" y="3777774"/>
            <a:ext cx="1218952" cy="872997"/>
            <a:chOff x="9242" y="1346949"/>
            <a:chExt cx="2762398" cy="1657439"/>
          </a:xfrm>
        </p:grpSpPr>
        <p:sp>
          <p:nvSpPr>
            <p:cNvPr id="81" name="Rectangle: Rounded Corners 80">
              <a:extLst>
                <a:ext uri="{FF2B5EF4-FFF2-40B4-BE49-F238E27FC236}">
                  <a16:creationId xmlns:a16="http://schemas.microsoft.com/office/drawing/2014/main" id="{2D137453-4556-4CD7-96B8-D5746CA67ECF}"/>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82" name="Rectangle: Rounded Corners 4">
              <a:extLst>
                <a:ext uri="{FF2B5EF4-FFF2-40B4-BE49-F238E27FC236}">
                  <a16:creationId xmlns:a16="http://schemas.microsoft.com/office/drawing/2014/main" id="{760B5CEF-435B-4DB1-BB78-35A375AB2BC1}"/>
                </a:ext>
              </a:extLst>
            </p:cNvPr>
            <p:cNvSpPr txBox="1"/>
            <p:nvPr/>
          </p:nvSpPr>
          <p:spPr>
            <a:xfrm>
              <a:off x="57787" y="1395494"/>
              <a:ext cx="2665308" cy="1560349"/>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2000" kern="1200" dirty="0"/>
                <a:t>Test set</a:t>
              </a:r>
              <a:endParaRPr lang="en-US" sz="2000" kern="1200" dirty="0"/>
            </a:p>
          </p:txBody>
        </p:sp>
      </p:grpSp>
      <p:grpSp>
        <p:nvGrpSpPr>
          <p:cNvPr id="83" name="Group 82">
            <a:extLst>
              <a:ext uri="{FF2B5EF4-FFF2-40B4-BE49-F238E27FC236}">
                <a16:creationId xmlns:a16="http://schemas.microsoft.com/office/drawing/2014/main" id="{2633100D-F100-486C-8C47-4BDD9200D9A5}"/>
              </a:ext>
            </a:extLst>
          </p:cNvPr>
          <p:cNvGrpSpPr/>
          <p:nvPr/>
        </p:nvGrpSpPr>
        <p:grpSpPr>
          <a:xfrm>
            <a:off x="1975825" y="4870441"/>
            <a:ext cx="1218952" cy="872997"/>
            <a:chOff x="9242" y="1346949"/>
            <a:chExt cx="2762398" cy="1657439"/>
          </a:xfrm>
        </p:grpSpPr>
        <p:sp>
          <p:nvSpPr>
            <p:cNvPr id="84" name="Rectangle: Rounded Corners 83">
              <a:extLst>
                <a:ext uri="{FF2B5EF4-FFF2-40B4-BE49-F238E27FC236}">
                  <a16:creationId xmlns:a16="http://schemas.microsoft.com/office/drawing/2014/main" id="{EF7DDE7C-90EE-4BDA-ABE4-98745F317FD3}"/>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85" name="Rectangle: Rounded Corners 4">
              <a:extLst>
                <a:ext uri="{FF2B5EF4-FFF2-40B4-BE49-F238E27FC236}">
                  <a16:creationId xmlns:a16="http://schemas.microsoft.com/office/drawing/2014/main" id="{EE4FCAF7-927A-4D32-B0E3-7116F037DD39}"/>
                </a:ext>
              </a:extLst>
            </p:cNvPr>
            <p:cNvSpPr txBox="1"/>
            <p:nvPr/>
          </p:nvSpPr>
          <p:spPr>
            <a:xfrm>
              <a:off x="57787" y="1395494"/>
              <a:ext cx="2665308" cy="1560349"/>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2000" kern="1200" dirty="0"/>
                <a:t>CV set</a:t>
              </a:r>
              <a:endParaRPr lang="en-US" sz="2000" kern="1200" dirty="0"/>
            </a:p>
          </p:txBody>
        </p:sp>
      </p:grpSp>
      <p:cxnSp>
        <p:nvCxnSpPr>
          <p:cNvPr id="90" name="Straight Arrow Connector 89">
            <a:extLst>
              <a:ext uri="{FF2B5EF4-FFF2-40B4-BE49-F238E27FC236}">
                <a16:creationId xmlns:a16="http://schemas.microsoft.com/office/drawing/2014/main" id="{0CB4A2E1-E743-4E02-944F-DD818C34AC0F}"/>
              </a:ext>
            </a:extLst>
          </p:cNvPr>
          <p:cNvCxnSpPr>
            <a:stCxn id="19" idx="3"/>
            <a:endCxn id="79" idx="1"/>
          </p:cNvCxnSpPr>
          <p:nvPr/>
        </p:nvCxnSpPr>
        <p:spPr>
          <a:xfrm flipV="1">
            <a:off x="1497628" y="3119504"/>
            <a:ext cx="526924" cy="10805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3" name="Straight Arrow Connector 92">
            <a:extLst>
              <a:ext uri="{FF2B5EF4-FFF2-40B4-BE49-F238E27FC236}">
                <a16:creationId xmlns:a16="http://schemas.microsoft.com/office/drawing/2014/main" id="{5D7612EF-718E-455A-9A2E-D86A6232F46D}"/>
              </a:ext>
            </a:extLst>
          </p:cNvPr>
          <p:cNvCxnSpPr>
            <a:cxnSpLocks/>
            <a:stCxn id="20" idx="3"/>
            <a:endCxn id="82" idx="1"/>
          </p:cNvCxnSpPr>
          <p:nvPr/>
        </p:nvCxnSpPr>
        <p:spPr>
          <a:xfrm>
            <a:off x="1473597" y="4200019"/>
            <a:ext cx="523650" cy="142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Straight Arrow Connector 95">
            <a:extLst>
              <a:ext uri="{FF2B5EF4-FFF2-40B4-BE49-F238E27FC236}">
                <a16:creationId xmlns:a16="http://schemas.microsoft.com/office/drawing/2014/main" id="{49DE1455-1915-4D6B-9B0F-D76E5C8459E8}"/>
              </a:ext>
            </a:extLst>
          </p:cNvPr>
          <p:cNvCxnSpPr>
            <a:cxnSpLocks/>
            <a:stCxn id="20" idx="3"/>
            <a:endCxn id="85" idx="1"/>
          </p:cNvCxnSpPr>
          <p:nvPr/>
        </p:nvCxnSpPr>
        <p:spPr>
          <a:xfrm>
            <a:off x="1473597" y="4200019"/>
            <a:ext cx="523649" cy="11069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09" name="Group 108">
            <a:extLst>
              <a:ext uri="{FF2B5EF4-FFF2-40B4-BE49-F238E27FC236}">
                <a16:creationId xmlns:a16="http://schemas.microsoft.com/office/drawing/2014/main" id="{CE959F05-3F9A-4530-BD5B-CFBD49AFA11D}"/>
              </a:ext>
            </a:extLst>
          </p:cNvPr>
          <p:cNvGrpSpPr/>
          <p:nvPr/>
        </p:nvGrpSpPr>
        <p:grpSpPr>
          <a:xfrm>
            <a:off x="4294752" y="3868001"/>
            <a:ext cx="1090481" cy="635474"/>
            <a:chOff x="9242" y="1346949"/>
            <a:chExt cx="2762398" cy="1657439"/>
          </a:xfrm>
        </p:grpSpPr>
        <p:sp>
          <p:nvSpPr>
            <p:cNvPr id="110" name="Rectangle: Rounded Corners 109">
              <a:extLst>
                <a:ext uri="{FF2B5EF4-FFF2-40B4-BE49-F238E27FC236}">
                  <a16:creationId xmlns:a16="http://schemas.microsoft.com/office/drawing/2014/main" id="{423FBC9F-7A22-492E-B701-739BEFA1426F}"/>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111" name="Rectangle: Rounded Corners 4">
              <a:extLst>
                <a:ext uri="{FF2B5EF4-FFF2-40B4-BE49-F238E27FC236}">
                  <a16:creationId xmlns:a16="http://schemas.microsoft.com/office/drawing/2014/main" id="{3D05E2D4-8F48-4EE2-BE38-D6BA1B06AFC2}"/>
                </a:ext>
              </a:extLst>
            </p:cNvPr>
            <p:cNvSpPr txBox="1"/>
            <p:nvPr/>
          </p:nvSpPr>
          <p:spPr>
            <a:xfrm>
              <a:off x="57788" y="1395494"/>
              <a:ext cx="2665309" cy="1560350"/>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kern="1200" dirty="0"/>
                <a:t>Input set</a:t>
              </a:r>
              <a:endParaRPr lang="en-US" kern="1200" dirty="0"/>
            </a:p>
          </p:txBody>
        </p:sp>
      </p:grpSp>
      <p:grpSp>
        <p:nvGrpSpPr>
          <p:cNvPr id="104" name="Group 103">
            <a:extLst>
              <a:ext uri="{FF2B5EF4-FFF2-40B4-BE49-F238E27FC236}">
                <a16:creationId xmlns:a16="http://schemas.microsoft.com/office/drawing/2014/main" id="{17102D5E-43BD-4C26-B667-033DBE48B9E9}"/>
              </a:ext>
            </a:extLst>
          </p:cNvPr>
          <p:cNvGrpSpPr/>
          <p:nvPr/>
        </p:nvGrpSpPr>
        <p:grpSpPr>
          <a:xfrm rot="1758002">
            <a:off x="3164093" y="3174030"/>
            <a:ext cx="1092032" cy="615370"/>
            <a:chOff x="3045460" y="1833131"/>
            <a:chExt cx="588048" cy="685074"/>
          </a:xfrm>
        </p:grpSpPr>
        <p:sp>
          <p:nvSpPr>
            <p:cNvPr id="105" name="Arrow: Right 104">
              <a:extLst>
                <a:ext uri="{FF2B5EF4-FFF2-40B4-BE49-F238E27FC236}">
                  <a16:creationId xmlns:a16="http://schemas.microsoft.com/office/drawing/2014/main" id="{B077C9C4-A17E-4964-A337-AEDD5BB8D651}"/>
                </a:ext>
              </a:extLst>
            </p:cNvPr>
            <p:cNvSpPr/>
            <p:nvPr/>
          </p:nvSpPr>
          <p:spPr>
            <a:xfrm>
              <a:off x="3047880" y="1833131"/>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6" name="Arrow: Right 6">
              <a:extLst>
                <a:ext uri="{FF2B5EF4-FFF2-40B4-BE49-F238E27FC236}">
                  <a16:creationId xmlns:a16="http://schemas.microsoft.com/office/drawing/2014/main" id="{095FEDF1-ACBA-4865-A722-F92DFD6C7F51}"/>
                </a:ext>
              </a:extLst>
            </p:cNvPr>
            <p:cNvSpPr txBox="1"/>
            <p:nvPr/>
          </p:nvSpPr>
          <p:spPr>
            <a:xfrm>
              <a:off x="3045460" y="1970144"/>
              <a:ext cx="513700"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200" dirty="0"/>
                <a:t>Fit &amp; Transfrom</a:t>
              </a:r>
              <a:endParaRPr lang="en-US" sz="1200" kern="1200" dirty="0"/>
            </a:p>
          </p:txBody>
        </p:sp>
      </p:grpSp>
      <p:grpSp>
        <p:nvGrpSpPr>
          <p:cNvPr id="112" name="Group 111">
            <a:extLst>
              <a:ext uri="{FF2B5EF4-FFF2-40B4-BE49-F238E27FC236}">
                <a16:creationId xmlns:a16="http://schemas.microsoft.com/office/drawing/2014/main" id="{92B77BF4-E627-4C45-B784-C91E59B96A50}"/>
              </a:ext>
            </a:extLst>
          </p:cNvPr>
          <p:cNvGrpSpPr/>
          <p:nvPr/>
        </p:nvGrpSpPr>
        <p:grpSpPr>
          <a:xfrm>
            <a:off x="3228538" y="3946960"/>
            <a:ext cx="960301" cy="479290"/>
            <a:chOff x="3047879" y="1833131"/>
            <a:chExt cx="585629" cy="685074"/>
          </a:xfrm>
        </p:grpSpPr>
        <p:sp>
          <p:nvSpPr>
            <p:cNvPr id="113" name="Arrow: Right 112">
              <a:extLst>
                <a:ext uri="{FF2B5EF4-FFF2-40B4-BE49-F238E27FC236}">
                  <a16:creationId xmlns:a16="http://schemas.microsoft.com/office/drawing/2014/main" id="{D94DE518-AED6-4F8D-BA74-3B6BA7F96EAB}"/>
                </a:ext>
              </a:extLst>
            </p:cNvPr>
            <p:cNvSpPr/>
            <p:nvPr/>
          </p:nvSpPr>
          <p:spPr>
            <a:xfrm>
              <a:off x="3047880" y="1833131"/>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4" name="Arrow: Right 6">
              <a:extLst>
                <a:ext uri="{FF2B5EF4-FFF2-40B4-BE49-F238E27FC236}">
                  <a16:creationId xmlns:a16="http://schemas.microsoft.com/office/drawing/2014/main" id="{10DEED17-6278-42CC-83DF-2FF9A01EC378}"/>
                </a:ext>
              </a:extLst>
            </p:cNvPr>
            <p:cNvSpPr txBox="1"/>
            <p:nvPr/>
          </p:nvSpPr>
          <p:spPr>
            <a:xfrm>
              <a:off x="3047879" y="1970146"/>
              <a:ext cx="465951"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200" dirty="0"/>
                <a:t>Transform</a:t>
              </a:r>
              <a:endParaRPr lang="en-US" sz="1200" kern="1200" dirty="0"/>
            </a:p>
          </p:txBody>
        </p:sp>
      </p:grpSp>
      <p:grpSp>
        <p:nvGrpSpPr>
          <p:cNvPr id="121" name="Group 120">
            <a:extLst>
              <a:ext uri="{FF2B5EF4-FFF2-40B4-BE49-F238E27FC236}">
                <a16:creationId xmlns:a16="http://schemas.microsoft.com/office/drawing/2014/main" id="{573E004D-F365-4C88-8420-980ED8CD2B7A}"/>
              </a:ext>
            </a:extLst>
          </p:cNvPr>
          <p:cNvGrpSpPr/>
          <p:nvPr/>
        </p:nvGrpSpPr>
        <p:grpSpPr>
          <a:xfrm rot="19713979">
            <a:off x="3224135" y="4619214"/>
            <a:ext cx="1038627" cy="512147"/>
            <a:chOff x="3047880" y="1833131"/>
            <a:chExt cx="585628" cy="685074"/>
          </a:xfrm>
        </p:grpSpPr>
        <p:sp>
          <p:nvSpPr>
            <p:cNvPr id="122" name="Arrow: Right 121">
              <a:extLst>
                <a:ext uri="{FF2B5EF4-FFF2-40B4-BE49-F238E27FC236}">
                  <a16:creationId xmlns:a16="http://schemas.microsoft.com/office/drawing/2014/main" id="{92CFA32E-F86B-4A6C-8742-9D6485EB82AA}"/>
                </a:ext>
              </a:extLst>
            </p:cNvPr>
            <p:cNvSpPr/>
            <p:nvPr/>
          </p:nvSpPr>
          <p:spPr>
            <a:xfrm>
              <a:off x="3047880" y="1833131"/>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Arrow: Right 6">
              <a:extLst>
                <a:ext uri="{FF2B5EF4-FFF2-40B4-BE49-F238E27FC236}">
                  <a16:creationId xmlns:a16="http://schemas.microsoft.com/office/drawing/2014/main" id="{C4FA698D-472B-4573-9998-7FA2BF0D57C8}"/>
                </a:ext>
              </a:extLst>
            </p:cNvPr>
            <p:cNvSpPr txBox="1"/>
            <p:nvPr/>
          </p:nvSpPr>
          <p:spPr>
            <a:xfrm>
              <a:off x="3047880" y="1970146"/>
              <a:ext cx="409940"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200" dirty="0"/>
                <a:t>Transform</a:t>
              </a:r>
              <a:endParaRPr lang="en-US" sz="1200" kern="1200" dirty="0"/>
            </a:p>
          </p:txBody>
        </p:sp>
      </p:grpSp>
      <p:grpSp>
        <p:nvGrpSpPr>
          <p:cNvPr id="124" name="Group 123">
            <a:extLst>
              <a:ext uri="{FF2B5EF4-FFF2-40B4-BE49-F238E27FC236}">
                <a16:creationId xmlns:a16="http://schemas.microsoft.com/office/drawing/2014/main" id="{EF4D0CAC-01CF-4C81-A960-25D5BF301C36}"/>
              </a:ext>
            </a:extLst>
          </p:cNvPr>
          <p:cNvGrpSpPr/>
          <p:nvPr/>
        </p:nvGrpSpPr>
        <p:grpSpPr>
          <a:xfrm>
            <a:off x="10476867" y="3743824"/>
            <a:ext cx="1590099" cy="868793"/>
            <a:chOff x="9242" y="1346949"/>
            <a:chExt cx="2762398" cy="1657439"/>
          </a:xfrm>
        </p:grpSpPr>
        <p:sp>
          <p:nvSpPr>
            <p:cNvPr id="125" name="Rectangle: Rounded Corners 124">
              <a:extLst>
                <a:ext uri="{FF2B5EF4-FFF2-40B4-BE49-F238E27FC236}">
                  <a16:creationId xmlns:a16="http://schemas.microsoft.com/office/drawing/2014/main" id="{E3B5488C-F043-4AFF-8356-7AD2BF02AF48}"/>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126" name="Rectangle: Rounded Corners 4">
              <a:extLst>
                <a:ext uri="{FF2B5EF4-FFF2-40B4-BE49-F238E27FC236}">
                  <a16:creationId xmlns:a16="http://schemas.microsoft.com/office/drawing/2014/main" id="{A7908AC6-0165-4E1D-9DF0-A3D9E82E980F}"/>
                </a:ext>
              </a:extLst>
            </p:cNvPr>
            <p:cNvSpPr txBox="1"/>
            <p:nvPr/>
          </p:nvSpPr>
          <p:spPr>
            <a:xfrm>
              <a:off x="57787" y="1395494"/>
              <a:ext cx="2665309" cy="1560350"/>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1600" kern="1200" dirty="0"/>
                <a:t>Processed output</a:t>
              </a:r>
              <a:endParaRPr lang="en-US" sz="1600" kern="1200" dirty="0"/>
            </a:p>
          </p:txBody>
        </p:sp>
      </p:grpSp>
      <p:cxnSp>
        <p:nvCxnSpPr>
          <p:cNvPr id="131" name="Straight Arrow Connector 130">
            <a:extLst>
              <a:ext uri="{FF2B5EF4-FFF2-40B4-BE49-F238E27FC236}">
                <a16:creationId xmlns:a16="http://schemas.microsoft.com/office/drawing/2014/main" id="{5B68FD8B-24FD-4C8C-B267-D0DD74E1B7DC}"/>
              </a:ext>
            </a:extLst>
          </p:cNvPr>
          <p:cNvCxnSpPr>
            <a:cxnSpLocks/>
            <a:stCxn id="25" idx="3"/>
            <a:endCxn id="125" idx="0"/>
          </p:cNvCxnSpPr>
          <p:nvPr/>
        </p:nvCxnSpPr>
        <p:spPr>
          <a:xfrm>
            <a:off x="8163467" y="2985814"/>
            <a:ext cx="3108450" cy="7580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5" name="Straight Arrow Connector 134">
            <a:extLst>
              <a:ext uri="{FF2B5EF4-FFF2-40B4-BE49-F238E27FC236}">
                <a16:creationId xmlns:a16="http://schemas.microsoft.com/office/drawing/2014/main" id="{D9995DD5-EFCA-45D9-8C34-70EE118D2F80}"/>
              </a:ext>
            </a:extLst>
          </p:cNvPr>
          <p:cNvCxnSpPr>
            <a:cxnSpLocks/>
            <a:endCxn id="126" idx="1"/>
          </p:cNvCxnSpPr>
          <p:nvPr/>
        </p:nvCxnSpPr>
        <p:spPr>
          <a:xfrm flipV="1">
            <a:off x="9690675" y="4178221"/>
            <a:ext cx="814136" cy="217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3" name="Rectangle: Rounded Corners 72">
            <a:extLst>
              <a:ext uri="{FF2B5EF4-FFF2-40B4-BE49-F238E27FC236}">
                <a16:creationId xmlns:a16="http://schemas.microsoft.com/office/drawing/2014/main" id="{7DE4422E-F559-41F4-B65F-247B7193A82B}"/>
              </a:ext>
            </a:extLst>
          </p:cNvPr>
          <p:cNvSpPr/>
          <p:nvPr/>
        </p:nvSpPr>
        <p:spPr>
          <a:xfrm>
            <a:off x="9680324" y="4965867"/>
            <a:ext cx="924489" cy="6180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Rectangle: Rounded Corners 4">
            <a:extLst>
              <a:ext uri="{FF2B5EF4-FFF2-40B4-BE49-F238E27FC236}">
                <a16:creationId xmlns:a16="http://schemas.microsoft.com/office/drawing/2014/main" id="{B677A1C4-16A4-44A8-9B5F-8809109D0AC4}"/>
              </a:ext>
            </a:extLst>
          </p:cNvPr>
          <p:cNvSpPr txBox="1"/>
          <p:nvPr/>
        </p:nvSpPr>
        <p:spPr>
          <a:xfrm>
            <a:off x="9546184" y="4911352"/>
            <a:ext cx="1203037" cy="7686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1600" kern="1200" dirty="0"/>
              <a:t>Standard Scaler</a:t>
            </a:r>
            <a:endParaRPr lang="en-US" sz="1600" kern="1200" dirty="0"/>
          </a:p>
        </p:txBody>
      </p:sp>
      <p:sp>
        <p:nvSpPr>
          <p:cNvPr id="139" name="Arrow: Right 138">
            <a:extLst>
              <a:ext uri="{FF2B5EF4-FFF2-40B4-BE49-F238E27FC236}">
                <a16:creationId xmlns:a16="http://schemas.microsoft.com/office/drawing/2014/main" id="{8F29D2AF-15D7-4352-BF4F-476AABE54F8D}"/>
              </a:ext>
            </a:extLst>
          </p:cNvPr>
          <p:cNvSpPr/>
          <p:nvPr/>
        </p:nvSpPr>
        <p:spPr>
          <a:xfrm>
            <a:off x="9161945" y="5104659"/>
            <a:ext cx="475105" cy="3451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cxnSp>
        <p:nvCxnSpPr>
          <p:cNvPr id="141" name="Straight Arrow Connector 140">
            <a:extLst>
              <a:ext uri="{FF2B5EF4-FFF2-40B4-BE49-F238E27FC236}">
                <a16:creationId xmlns:a16="http://schemas.microsoft.com/office/drawing/2014/main" id="{F1AB77D9-7148-4926-962B-4B87EE9E37F9}"/>
              </a:ext>
            </a:extLst>
          </p:cNvPr>
          <p:cNvCxnSpPr>
            <a:cxnSpLocks/>
            <a:endCxn id="125" idx="2"/>
          </p:cNvCxnSpPr>
          <p:nvPr/>
        </p:nvCxnSpPr>
        <p:spPr>
          <a:xfrm flipV="1">
            <a:off x="10604813" y="4612617"/>
            <a:ext cx="667104" cy="6830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628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1" name="Rectangle 50">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940BB6E-C685-4EF0-BD80-7A18D6EB0A40}"/>
              </a:ext>
            </a:extLst>
          </p:cNvPr>
          <p:cNvSpPr>
            <a:spLocks noGrp="1"/>
          </p:cNvSpPr>
          <p:nvPr>
            <p:ph type="title"/>
          </p:nvPr>
        </p:nvSpPr>
        <p:spPr>
          <a:xfrm>
            <a:off x="643467" y="321734"/>
            <a:ext cx="10905066" cy="1135737"/>
          </a:xfrm>
        </p:spPr>
        <p:txBody>
          <a:bodyPr>
            <a:normAutofit/>
          </a:bodyPr>
          <a:lstStyle/>
          <a:p>
            <a:r>
              <a:rPr lang="en-US" sz="4800" dirty="0">
                <a:latin typeface="+mn-lt"/>
              </a:rPr>
              <a:t>Algorithm</a:t>
            </a:r>
            <a:endParaRPr lang="en-US" sz="3600" dirty="0">
              <a:latin typeface="+mn-lt"/>
            </a:endParaRPr>
          </a:p>
        </p:txBody>
      </p:sp>
      <p:grpSp>
        <p:nvGrpSpPr>
          <p:cNvPr id="54" name="Group 5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5" name="Isosceles Triangle 5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Chart&#10;&#10;Description automatically generated">
            <a:extLst>
              <a:ext uri="{FF2B5EF4-FFF2-40B4-BE49-F238E27FC236}">
                <a16:creationId xmlns:a16="http://schemas.microsoft.com/office/drawing/2014/main" id="{F08BE089-3866-41DD-8EF4-8F99F7D13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452" y="2253776"/>
            <a:ext cx="3416214" cy="2668917"/>
          </a:xfrm>
          <a:prstGeom prst="rect">
            <a:avLst/>
          </a:prstGeom>
        </p:spPr>
      </p:pic>
      <p:grpSp>
        <p:nvGrpSpPr>
          <p:cNvPr id="11" name="Group 10">
            <a:extLst>
              <a:ext uri="{FF2B5EF4-FFF2-40B4-BE49-F238E27FC236}">
                <a16:creationId xmlns:a16="http://schemas.microsoft.com/office/drawing/2014/main" id="{A0A9C8F3-6327-4B39-97C0-C0D00868FF09}"/>
              </a:ext>
            </a:extLst>
          </p:cNvPr>
          <p:cNvGrpSpPr/>
          <p:nvPr/>
        </p:nvGrpSpPr>
        <p:grpSpPr>
          <a:xfrm>
            <a:off x="507030" y="1767647"/>
            <a:ext cx="7622841" cy="3550318"/>
            <a:chOff x="434781" y="1389042"/>
            <a:chExt cx="7622841" cy="3550318"/>
          </a:xfrm>
        </p:grpSpPr>
        <p:sp>
          <p:nvSpPr>
            <p:cNvPr id="7" name="Rectangle 2">
              <a:extLst>
                <a:ext uri="{FF2B5EF4-FFF2-40B4-BE49-F238E27FC236}">
                  <a16:creationId xmlns:a16="http://schemas.microsoft.com/office/drawing/2014/main" id="{E68DB199-5652-4AB0-9188-D1AEBA0C8E45}"/>
                </a:ext>
              </a:extLst>
            </p:cNvPr>
            <p:cNvSpPr>
              <a:spLocks noChangeArrowheads="1"/>
            </p:cNvSpPr>
            <p:nvPr/>
          </p:nvSpPr>
          <p:spPr bwMode="auto">
            <a:xfrm>
              <a:off x="507030" y="1389042"/>
              <a:ext cx="734750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800" dirty="0"/>
                <a:t>Logistic Regression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240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Logistic regression </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will learn the vector </a:t>
              </a:r>
              <a:r>
                <a:rPr kumimoji="0" lang="en-US" altLang="ja-JP" sz="24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β</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 = [β</a:t>
              </a:r>
              <a:r>
                <a:rPr kumimoji="0" lang="en-US" altLang="ja-JP" sz="2400" b="0" i="0" u="none" strike="noStrike" cap="none" normalizeH="0" baseline="-3000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0</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 β</a:t>
              </a:r>
              <a:r>
                <a:rPr kumimoji="0" lang="en-US" altLang="ja-JP" sz="2400" b="0" i="0" u="none" strike="noStrike" cap="none" normalizeH="0" baseline="-3000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1</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 …, β</a:t>
              </a:r>
              <a:r>
                <a:rPr kumimoji="0" lang="en-US" altLang="ja-JP" sz="2400" b="0" i="0" u="none" strike="noStrike" cap="none" normalizeH="0" baseline="-3000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n</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 correspond to the hypothesis function </a:t>
              </a:r>
              <a:endParaRPr kumimoji="0" lang="en-US" altLang="ja-JP"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pic>
          <p:nvPicPr>
            <p:cNvPr id="1025" name="Picture 2" descr="https://miro.medium.com/max/1046/1*l59BUnPwWHMf1H-GNxgZHQ.png">
              <a:extLst>
                <a:ext uri="{FF2B5EF4-FFF2-40B4-BE49-F238E27FC236}">
                  <a16:creationId xmlns:a16="http://schemas.microsoft.com/office/drawing/2014/main" id="{ED112D68-CE0B-49EB-B332-E3A4ADCE4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63" y="3114594"/>
              <a:ext cx="4877041" cy="1471653"/>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CE90692-9D61-44E1-889A-9D27F458A4DF}"/>
                </a:ext>
              </a:extLst>
            </p:cNvPr>
            <p:cNvSpPr txBox="1"/>
            <p:nvPr/>
          </p:nvSpPr>
          <p:spPr>
            <a:xfrm>
              <a:off x="434781" y="4469360"/>
              <a:ext cx="7622841" cy="470000"/>
            </a:xfrm>
            <a:prstGeom prst="rect">
              <a:avLst/>
            </a:prstGeom>
            <a:noFill/>
          </p:spPr>
          <p:txBody>
            <a:bodyPr wrap="square">
              <a:spAutoFit/>
            </a:bodyPr>
            <a:lstStyle/>
            <a:p>
              <a:pPr marL="0" marR="0" algn="just">
                <a:lnSpc>
                  <a:spcPct val="107000"/>
                </a:lnSpc>
                <a:spcBef>
                  <a:spcPts val="0"/>
                </a:spcBef>
                <a:spcAft>
                  <a:spcPts val="800"/>
                </a:spcAft>
              </a:pPr>
              <a:r>
                <a:rPr lang="en-US" sz="2400" dirty="0">
                  <a:latin typeface="Calibri" panose="020F0502020204030204" pitchFamily="34" charset="0"/>
                  <a:ea typeface="Yu Mincho" panose="02020400000000000000" pitchFamily="18" charset="-128"/>
                  <a:cs typeface="Calibri" panose="020F0502020204030204" pitchFamily="34" charset="0"/>
                </a:rPr>
                <a:t>The model will predict 1 if h(X) &gt; threshold and 0 otherwise.</a:t>
              </a:r>
            </a:p>
          </p:txBody>
        </p:sp>
      </p:grpSp>
    </p:spTree>
    <p:extLst>
      <p:ext uri="{BB962C8B-B14F-4D97-AF65-F5344CB8AC3E}">
        <p14:creationId xmlns:p14="http://schemas.microsoft.com/office/powerpoint/2010/main" val="733606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1409</Words>
  <Application>Microsoft Office PowerPoint</Application>
  <PresentationFormat>Widescreen</PresentationFormat>
  <Paragraphs>261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Symbol</vt:lpstr>
      <vt:lpstr>Times New Roman</vt:lpstr>
      <vt:lpstr>Office Theme</vt:lpstr>
      <vt:lpstr>Data Scientist Job Change  Prediction</vt:lpstr>
      <vt:lpstr>Members &amp; Contribution</vt:lpstr>
      <vt:lpstr>Problem Statement</vt:lpstr>
      <vt:lpstr>Data</vt:lpstr>
      <vt:lpstr>Label</vt:lpstr>
      <vt:lpstr>   Explore</vt:lpstr>
      <vt:lpstr>PowerPoint Presentation</vt:lpstr>
      <vt:lpstr>PowerPoint Presentation</vt:lpstr>
      <vt:lpstr>Algorithm</vt:lpstr>
      <vt:lpstr>Cost function</vt:lpstr>
      <vt:lpstr>Hyper-parameters </vt:lpstr>
      <vt:lpstr>Algorithm</vt:lpstr>
      <vt:lpstr>PowerPoint Presentation</vt:lpstr>
      <vt:lpstr>Kernel</vt:lpstr>
      <vt:lpstr>Hyper-parameters </vt:lpstr>
      <vt:lpstr>Result</vt:lpstr>
      <vt:lpstr>Discussion and Improvement</vt:lpstr>
      <vt:lpstr>Discussion and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VIET HOANG 20194434</dc:creator>
  <cp:lastModifiedBy>NGUYEN VIET HOANG 20194434</cp:lastModifiedBy>
  <cp:revision>41</cp:revision>
  <dcterms:created xsi:type="dcterms:W3CDTF">2021-05-29T01:45:46Z</dcterms:created>
  <dcterms:modified xsi:type="dcterms:W3CDTF">2021-05-29T16:03:52Z</dcterms:modified>
</cp:coreProperties>
</file>