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9" r:id="rId5"/>
    <p:sldId id="264" r:id="rId6"/>
    <p:sldId id="262" r:id="rId7"/>
    <p:sldId id="260" r:id="rId8"/>
    <p:sldId id="263" r:id="rId9"/>
    <p:sldId id="269" r:id="rId10"/>
    <p:sldId id="268" r:id="rId11"/>
    <p:sldId id="265" r:id="rId12"/>
    <p:sldId id="267" r:id="rId13"/>
    <p:sldId id="272" r:id="rId14"/>
    <p:sldId id="271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4472C4"/>
    <a:srgbClr val="00CC00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6A43-15B7-4457-9637-49B242414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A2683-A68E-4739-B0E0-42C938F0E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040AB-3A5E-4E55-BEEC-2134BE2A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1D6E-DAB6-4059-ABA0-CFE574CC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B77C-D33E-422D-BB44-91274E9D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F56A-A7E2-4AA2-BE12-92BD2E20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3E49E-C20A-4927-9849-C5EEAA9FA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DF64-EC36-48A4-84FC-2AAF7DA3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38E3-7F7A-4714-B783-8568C0FC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5659-490B-450A-93AD-52B7A485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9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74B65-870B-4F41-B094-7D365724F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FBE5B-658C-4B33-B9AC-871F61C27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CE88-2D75-4C91-A190-AE2F4E3A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04A47-055B-439A-85BC-507F6AFB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638E-D499-4D7D-939A-8F4B88C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AD64-79C3-427E-B601-1C33716C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AD76-C13E-4D1A-9E72-A971C49B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C386-F994-4F6E-866B-EADB748F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0A71-3601-4D59-9AB1-1ECFD062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F786-46A1-48DB-A041-10642DAA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1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E6D9-8C99-4F18-922B-8C4813BC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1EBED-BDD6-4929-8D65-3B21A5F52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E2622-A6E9-4B89-A507-6EC72E3F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7FFD8-9085-4831-8077-50B0A8F5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0F11-0930-4315-BEB8-5157A869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0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5194-C61F-4829-9760-2F86B374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620B-F9BA-471E-A409-F6DCB8E77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C1EE0-2BD9-4E70-A459-7DCCB7B06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E8DD0-23B1-41F8-8512-4D60D1F9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F74A1-423D-4BFD-8900-6724A92B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0E8AB-3A44-4526-B19C-12AB0257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14C8-5982-4129-83A1-C30884ED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B738F-4E22-4EF7-9C77-D37CC5F0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3EB10-C48F-4B6C-896E-8B7CC72A8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DD25B-8C08-4AFB-810D-68D5440EE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3287E-88EA-4CCC-AF16-15DD9EBE1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10972-3DFD-45C8-B44F-69226405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6A869-6F43-40A3-BF3A-878C54F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2F673-CC12-4BA9-801A-135FE55C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4DDF-D5C1-4DC9-9288-D6A9B235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15518-FF0D-4A2D-9879-7E997C99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DA3BD-8FAB-4C1D-B69A-66580A7B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8B73B-AEA4-4945-BBA8-4CE91743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F9B6A-399A-466B-B0F1-4F2267C7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42F8E-DDE9-4B58-B15B-3A6499D6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FDC78-C289-460A-B320-01820441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8575-E7CD-4814-BA7E-84AEB6B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DDE9-88CB-4827-9B65-3F97C28E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D2E01-FAD7-4771-B79B-4C43FA03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03BBD-D5A2-412B-81CC-2AD85E51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317DF-2585-44BF-8AC2-EA5FEE7B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9130-6669-40CD-BFA9-B3A22057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9D0D-F6B3-43BD-8C71-2356DF4D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796F8-4760-4EA4-8516-E3E2029C1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89502-1F97-40B7-B4CB-3ECBB926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C5612-37F8-422E-9E79-2DFF6900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78431-98D6-43B0-8522-26F6F283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8E8C-8502-4C01-9F14-A579C4DC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1922-F326-4F18-802F-63D80E72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87111-A7B9-4D33-81DB-9101FD8E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AF37F-DC26-4A2C-8CAF-DCB6F98FE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9A23-781B-41B3-897B-C6CDC931B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4976-4398-40E3-A048-894C4FD9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mited-memory_BFG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hang.pd194452@sis.hust.edu.vn" TargetMode="External"/><Relationship Id="rId4" Type="http://schemas.openxmlformats.org/officeDocument/2006/relationships/hyperlink" Target="mailto:Hoang.nv194434@sis.hust.edu.v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Upwards trending chart on a screen">
            <a:extLst>
              <a:ext uri="{FF2B5EF4-FFF2-40B4-BE49-F238E27FC236}">
                <a16:creationId xmlns:a16="http://schemas.microsoft.com/office/drawing/2014/main" id="{351CA416-86D5-44F3-A939-1D2ED2B55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254" b="44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3C005E-8CEA-411F-B745-77D5A00C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Scientist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Job Change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B620D-E13D-4471-A539-02CA0EFFC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IT3190E - 123220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DSAI 01 K64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141365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EBE98-E9F0-4911-B83E-60241245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Hyper-parameters 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B2CE-C674-49F5-B121-C51C6FA3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class_weight</a:t>
            </a:r>
            <a:r>
              <a:rPr lang="en-GB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= ‘balanced’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penalty = ‘l2’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 = 0.1</a:t>
            </a:r>
            <a:endParaRPr lang="en-GB" sz="2000" dirty="0"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solver = ‘</a:t>
            </a:r>
            <a:r>
              <a:rPr lang="en-GB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lbfgs</a:t>
            </a:r>
            <a:r>
              <a:rPr lang="en-GB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’</a:t>
            </a:r>
          </a:p>
          <a:p>
            <a:pPr marL="0" indent="0">
              <a:buNone/>
            </a:pPr>
            <a:r>
              <a:rPr lang="en-GB" sz="18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  <a:hlinkClick r:id="rId2"/>
              </a:rPr>
              <a:t>https://en.wikipedia.org/wiki/Limited-memory_BFGS</a:t>
            </a:r>
            <a:endParaRPr lang="en-GB" sz="1800" i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EC33C-5D76-48E6-B620-04AAB3FD8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38016"/>
              </p:ext>
            </p:extLst>
          </p:nvPr>
        </p:nvGraphicFramePr>
        <p:xfrm>
          <a:off x="5295320" y="1790451"/>
          <a:ext cx="6253212" cy="4346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6102">
                  <a:extLst>
                    <a:ext uri="{9D8B030D-6E8A-4147-A177-3AD203B41FA5}">
                      <a16:colId xmlns:a16="http://schemas.microsoft.com/office/drawing/2014/main" val="1999535232"/>
                    </a:ext>
                  </a:extLst>
                </a:gridCol>
                <a:gridCol w="2373555">
                  <a:extLst>
                    <a:ext uri="{9D8B030D-6E8A-4147-A177-3AD203B41FA5}">
                      <a16:colId xmlns:a16="http://schemas.microsoft.com/office/drawing/2014/main" val="3234786869"/>
                    </a:ext>
                  </a:extLst>
                </a:gridCol>
                <a:gridCol w="2373555">
                  <a:extLst>
                    <a:ext uri="{9D8B030D-6E8A-4147-A177-3AD203B41FA5}">
                      <a16:colId xmlns:a16="http://schemas.microsoft.com/office/drawing/2014/main" val="4215403033"/>
                    </a:ext>
                  </a:extLst>
                </a:gridCol>
              </a:tblGrid>
              <a:tr h="3038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C value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f1-score on Train set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f1-score on CV set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294596844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0.0001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0.5757802000895924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0.5901639344262296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1422704533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0.001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0.6114649681528662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0.6171284634760706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531224775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0.6123271889400922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0.6185480486781368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3802418720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0.6133256583681106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0.6191275167785234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497576215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1.0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0.6132374100719424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0.6188679245283019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2292868342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10.0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0.6133256583681106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0.6188679245283019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3263170304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100.0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0.6133256583681106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0.6188679245283019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429679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9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0BB6E-C685-4EF0-BD80-7A18D6EB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BBE023-A7FA-4D78-8917-F1963C9750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SVM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Given training vectors </a:t>
                </a: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Ꞓ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vi-VN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, i = 1,... n </a:t>
                </a:r>
                <a:r>
                  <a:rPr lang="en-US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,</a:t>
                </a:r>
                <a:r>
                  <a:rPr lang="vi-VN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and vector </a:t>
                </a:r>
                <a14:m>
                  <m:oMath xmlns:m="http://schemas.openxmlformats.org/officeDocument/2006/math"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𝑦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Ꞓ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vi-VN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{1, −1}</m:t>
                        </m:r>
                      </m:e>
                      <m:sup>
                        <m:r>
                          <a:rPr lang="vi-VN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vi-VN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, our goal is to find </a:t>
                </a:r>
                <a14:m>
                  <m:oMath xmlns:m="http://schemas.openxmlformats.org/officeDocument/2006/math"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𝜔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Ꞓ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𝑏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Ꞓ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such that the hypothesis given by </a:t>
                </a:r>
                <a:r>
                  <a:rPr lang="en-US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the formula below is correct for as many samples as possible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20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𝒔𝒊𝒈𝒏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000" b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∅</m:t>
                    </m:r>
                    <m:d>
                      <m:d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vi-VN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vi-VN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+</m:t>
                    </m:r>
                    <m:r>
                      <a:rPr lang="vi-VN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𝒃</m:t>
                    </m:r>
                    <m:r>
                      <a:rPr lang="vi-VN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vi-VN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</a:t>
                </a:r>
                <a:endParaRPr lang="en-US" sz="20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BBE023-A7FA-4D78-8917-F1963C9750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  <a:blipFill>
                <a:blip r:embed="rId2"/>
                <a:stretch>
                  <a:fillRect l="-3196" t="-2219" r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62ECA7D-6781-435E-8FCD-678A44FF00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32988" y="658181"/>
            <a:ext cx="6253212" cy="323603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B31EDA-16CC-44CA-A1AC-3B876DD7C027}"/>
                  </a:ext>
                </a:extLst>
              </p:cNvPr>
              <p:cNvSpPr txBox="1"/>
              <p:nvPr/>
            </p:nvSpPr>
            <p:spPr>
              <a:xfrm>
                <a:off x="4878566" y="4021585"/>
                <a:ext cx="7086721" cy="2514682"/>
              </a:xfrm>
              <a:prstGeom prst="rect">
                <a:avLst/>
              </a:prstGeom>
              <a:noFill/>
            </p:spPr>
            <p:txBody>
              <a:bodyPr wrap="square" anchor="t">
                <a:normAutofit fontScale="85000" lnSpcReduction="10000"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600" b="1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	The dual problem:</a:t>
                </a:r>
              </a:p>
              <a:p>
                <a:pPr>
                  <a:lnSpc>
                    <a:spcPct val="107000"/>
                  </a:lnSpc>
                </a:pPr>
                <a:endParaRPr lang="en-US" sz="2600" b="1" dirty="0"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algn="ctr">
                  <a:lnSpc>
                    <a:spcPct val="9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𝐷</m:t>
                          </m:r>
                        </m:sub>
                      </m:sSub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vi-VN" sz="1900" i="1">
                                  <a:solidFill>
                                    <a:srgbClr val="21252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∅</m:t>
                              </m:r>
                              <m:d>
                                <m:dPr>
                                  <m:ctrlPr>
                                    <a:rPr lang="en-US" sz="1900" i="1">
                                      <a:solidFill>
                                        <a:srgbClr val="21252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vi-VN" sz="1900" i="1">
                                  <a:solidFill>
                                    <a:srgbClr val="21252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.∅</m:t>
                              </m:r>
                              <m:d>
                                <m:dPr>
                                  <m:ctrlPr>
                                    <a:rPr lang="en-US" sz="1900" i="1">
                                      <a:solidFill>
                                        <a:srgbClr val="21252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9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algn="ctr">
                  <a:lnSpc>
                    <a:spcPct val="97000"/>
                  </a:lnSpc>
                  <a:spcAft>
                    <a:spcPts val="800"/>
                  </a:spcAft>
                </a:pPr>
                <a:r>
                  <a:rPr lang="en-US" sz="19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subject to: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 =0</m:t>
                            </m:r>
                          </m:e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0 ≤</m:t>
                            </m:r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 , 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=1,…, 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sz="19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97000"/>
                  </a:lnSpc>
                  <a:spcAft>
                    <a:spcPts val="800"/>
                  </a:spcAft>
                </a:pPr>
                <a:r>
                  <a:rPr lang="en-US" sz="19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are called the dual coefficients, and upper-bounded by C.</a:t>
                </a:r>
              </a:p>
              <a:p>
                <a:pPr marL="0" marR="0" algn="just">
                  <a:lnSpc>
                    <a:spcPct val="9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B31EDA-16CC-44CA-A1AC-3B876DD7C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566" y="4021585"/>
                <a:ext cx="7086721" cy="2514682"/>
              </a:xfrm>
              <a:prstGeom prst="rect">
                <a:avLst/>
              </a:prstGeom>
              <a:blipFill>
                <a:blip r:embed="rId4"/>
                <a:stretch>
                  <a:fillRect t="-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69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026EBD-CD3F-4FA3-B926-7C434417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597143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+mn-lt"/>
              </a:rPr>
              <a:t>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F55F916-2BA9-4F31-ACE4-76DF3780D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215" y="2330022"/>
                <a:ext cx="6842935" cy="338296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100" dirty="0"/>
                  <a:t>The reason for using </a:t>
                </a:r>
                <a14:m>
                  <m:oMath xmlns:m="http://schemas.openxmlformats.org/officeDocument/2006/math">
                    <m:r>
                      <a:rPr lang="en-US" sz="2100">
                        <a:latin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/>
                  <a:t> - a nonlinear mapping instead of x is to transform the input data space into another higher dimension space so that the transformed one is linearly separable </a:t>
                </a:r>
              </a:p>
              <a:p>
                <a:pPr mar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</a:rPr>
                  <a:t>Since we only need the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∅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.∅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effectLst/>
                  </a:rPr>
                  <a:t>, we use kernel function K&lt;</a:t>
                </a:r>
                <a:r>
                  <a:rPr lang="en-US" sz="2000" dirty="0" err="1">
                    <a:effectLst/>
                  </a:rPr>
                  <a:t>x,z</a:t>
                </a:r>
                <a:r>
                  <a:rPr lang="en-US" sz="2000" dirty="0">
                    <a:effectLst/>
                  </a:rPr>
                  <a:t>&gt; to calculate that value the those inner-products. The kernel that we use in this project is Gaussian RBF: </a:t>
                </a: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effectLst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effectLst/>
                  </a:rPr>
                  <a:t>  </a:t>
                </a:r>
                <a:r>
                  <a:rPr lang="en-US" sz="2400" dirty="0">
                    <a:effectLst/>
                  </a:rPr>
                  <a:t>; where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F55F916-2BA9-4F31-ACE4-76DF3780D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215" y="2330022"/>
                <a:ext cx="6842935" cy="3382963"/>
              </a:xfrm>
              <a:blipFill>
                <a:blip r:embed="rId2"/>
                <a:stretch>
                  <a:fillRect l="-1070" t="-1982" r="-1070" b="-2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36A23A-064E-4646-A1D4-6A547F45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318" y="1782981"/>
            <a:ext cx="3416214" cy="38024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13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EBE98-E9F0-4911-B83E-60241245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Hyper-parameters </a:t>
            </a: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4B2CE-C674-49F5-B121-C51C6FA38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kernel = ‘</a:t>
                </a:r>
                <a:r>
                  <a:rPr lang="en-GB" sz="2000" dirty="0" err="1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rbf</a:t>
                </a:r>
                <a:r>
                  <a:rPr lang="en-GB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’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C = 200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gamma = 0.0005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i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With C is the inverse of regularization parameter, and gamma is</a:t>
                </a:r>
                <a:r>
                  <a:rPr lang="vi-VN" sz="1800" i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denoted by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𝜎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in the kernel function: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4B2CE-C674-49F5-B121-C51C6FA38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  <a:blipFill>
                <a:blip r:embed="rId2"/>
                <a:stretch>
                  <a:fillRect l="-1370" t="-1387" r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07D0FA-7D1E-41B9-9F1D-9A3BB6F33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08555"/>
              </p:ext>
            </p:extLst>
          </p:nvPr>
        </p:nvGraphicFramePr>
        <p:xfrm>
          <a:off x="5638801" y="1839015"/>
          <a:ext cx="6066843" cy="3336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3191675904"/>
                    </a:ext>
                  </a:extLst>
                </a:gridCol>
                <a:gridCol w="1662849">
                  <a:extLst>
                    <a:ext uri="{9D8B030D-6E8A-4147-A177-3AD203B41FA5}">
                      <a16:colId xmlns:a16="http://schemas.microsoft.com/office/drawing/2014/main" val="3549404445"/>
                    </a:ext>
                  </a:extLst>
                </a:gridCol>
                <a:gridCol w="1785437">
                  <a:extLst>
                    <a:ext uri="{9D8B030D-6E8A-4147-A177-3AD203B41FA5}">
                      <a16:colId xmlns:a16="http://schemas.microsoft.com/office/drawing/2014/main" val="3445077203"/>
                    </a:ext>
                  </a:extLst>
                </a:gridCol>
                <a:gridCol w="1785437">
                  <a:extLst>
                    <a:ext uri="{9D8B030D-6E8A-4147-A177-3AD203B41FA5}">
                      <a16:colId xmlns:a16="http://schemas.microsoft.com/office/drawing/2014/main" val="2841013390"/>
                    </a:ext>
                  </a:extLst>
                </a:gridCol>
              </a:tblGrid>
              <a:tr h="461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gamma = 0.0002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gamma = 0.0005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gamma = 0.001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2970347"/>
                  </a:ext>
                </a:extLst>
              </a:tr>
              <a:tr h="985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C = 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600" dirty="0">
                          <a:effectLst/>
                        </a:rPr>
                        <a:t>0.6073040623718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0.60928270042194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0.60529743812419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575691"/>
                  </a:ext>
                </a:extLst>
              </a:tr>
              <a:tr h="944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C = 200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0.6053169734151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0.61030042918455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 dirty="0">
                          <a:effectLst/>
                        </a:rPr>
                        <a:t>0.59749243406831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163546"/>
                  </a:ext>
                </a:extLst>
              </a:tr>
              <a:tr h="944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C = 500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 dirty="0">
                          <a:effectLst/>
                        </a:rPr>
                        <a:t>0.6082949308756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 dirty="0">
                          <a:effectLst/>
                        </a:rPr>
                        <a:t>0.60243055555556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 dirty="0">
                          <a:effectLst/>
                        </a:rPr>
                        <a:t>0.59939629150496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21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70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2D966-730A-4F14-88A2-C2547D58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464144-7B1F-49AB-8A2D-A491A9EEF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916610"/>
              </p:ext>
            </p:extLst>
          </p:nvPr>
        </p:nvGraphicFramePr>
        <p:xfrm>
          <a:off x="1192327" y="2189664"/>
          <a:ext cx="9805698" cy="4032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185">
                  <a:extLst>
                    <a:ext uri="{9D8B030D-6E8A-4147-A177-3AD203B41FA5}">
                      <a16:colId xmlns:a16="http://schemas.microsoft.com/office/drawing/2014/main" val="3480122809"/>
                    </a:ext>
                  </a:extLst>
                </a:gridCol>
                <a:gridCol w="1999511">
                  <a:extLst>
                    <a:ext uri="{9D8B030D-6E8A-4147-A177-3AD203B41FA5}">
                      <a16:colId xmlns:a16="http://schemas.microsoft.com/office/drawing/2014/main" val="1317172102"/>
                    </a:ext>
                  </a:extLst>
                </a:gridCol>
                <a:gridCol w="3216770">
                  <a:extLst>
                    <a:ext uri="{9D8B030D-6E8A-4147-A177-3AD203B41FA5}">
                      <a16:colId xmlns:a16="http://schemas.microsoft.com/office/drawing/2014/main" val="2358085697"/>
                    </a:ext>
                  </a:extLst>
                </a:gridCol>
                <a:gridCol w="2829232">
                  <a:extLst>
                    <a:ext uri="{9D8B030D-6E8A-4147-A177-3AD203B41FA5}">
                      <a16:colId xmlns:a16="http://schemas.microsoft.com/office/drawing/2014/main" val="1091905912"/>
                    </a:ext>
                  </a:extLst>
                </a:gridCol>
              </a:tblGrid>
              <a:tr h="28532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Logistic Regression model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SVM model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224159800"/>
                  </a:ext>
                </a:extLst>
              </a:tr>
              <a:tr h="313367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Train 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0.77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0.80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54771942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0.74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0.77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011013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0.52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009900"/>
                          </a:solidFill>
                          <a:effectLst/>
                        </a:rPr>
                        <a:t>0.57</a:t>
                      </a:r>
                      <a:endParaRPr lang="en-US" sz="1600" b="1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485216391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f1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0.61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0.66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008497181"/>
                  </a:ext>
                </a:extLst>
              </a:tr>
              <a:tr h="313367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Cross Validation 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0070C0"/>
                          </a:solidFill>
                          <a:effectLst/>
                        </a:rPr>
                        <a:t>0.76</a:t>
                      </a:r>
                      <a:endParaRPr lang="en-US" sz="16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0.76</a:t>
                      </a:r>
                      <a:endParaRPr lang="en-US" sz="16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672037417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009900"/>
                          </a:solidFill>
                          <a:effectLst/>
                        </a:rPr>
                        <a:t>0.77</a:t>
                      </a:r>
                      <a:endParaRPr lang="en-US" sz="1600" b="1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0.74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48462012"/>
                  </a:ext>
                </a:extLst>
              </a:tr>
              <a:tr h="306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554693891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f1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009900"/>
                          </a:solidFill>
                          <a:effectLst/>
                        </a:rPr>
                        <a:t>0.62</a:t>
                      </a:r>
                      <a:endParaRPr lang="en-US" sz="1600" b="1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0.61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543738067"/>
                  </a:ext>
                </a:extLst>
              </a:tr>
              <a:tr h="313367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Test 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0.77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0.78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828079481"/>
                  </a:ext>
                </a:extLst>
              </a:tr>
              <a:tr h="306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044861467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0.53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0.54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278403266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f1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0.63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0.64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02658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91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92F61-CE62-4057-A62F-085DF415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Discussion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4473-F291-4BCD-A5A3-3756DC7A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Discussion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SVM only performs slightly better than logistic regression, however the training time and time taken to predict is much longer. </a:t>
            </a:r>
            <a:endParaRPr lang="vi-VN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457200" lvl="1" indent="0" algn="ctr">
              <a:buNone/>
            </a:pPr>
            <a:r>
              <a:rPr lang="vi-VN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=&gt; For 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this problem, logistic regression is preferred.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Compared to other teams’ works on kaggle.com, our models’ performances are on par with other complex models using more advanced libraries and algorithms.</a:t>
            </a:r>
          </a:p>
        </p:txBody>
      </p:sp>
    </p:spTree>
    <p:extLst>
      <p:ext uri="{BB962C8B-B14F-4D97-AF65-F5344CB8AC3E}">
        <p14:creationId xmlns:p14="http://schemas.microsoft.com/office/powerpoint/2010/main" val="381493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2F61-CE62-4057-A62F-085DF415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Discussion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4473-F291-4BCD-A5A3-3756DC7A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Improvement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Collect more data:</a:t>
            </a:r>
            <a:endParaRPr lang="vi-VN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2"/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city_development_index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is an important factor to the outcome of the problem. </a:t>
            </a:r>
            <a:endParaRPr lang="vi-VN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2"/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with the current distribution of the data, it is impractical to perform stratified split along this attributes. </a:t>
            </a:r>
            <a:endParaRPr lang="vi-VN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Random Forest Classifier: The dataset has many categorical attributes so we hope that we can apply random forest to try to improve the result.</a:t>
            </a:r>
          </a:p>
          <a:p>
            <a:pPr marL="514350" indent="-514350">
              <a:buFont typeface="+mj-lt"/>
              <a:buAutoNum type="arabicPeriod"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A9B6F-18C9-4A63-A176-7FDE0B3960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92" y="2711075"/>
            <a:ext cx="4802404" cy="31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2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ecruitment Management">
            <a:extLst>
              <a:ext uri="{FF2B5EF4-FFF2-40B4-BE49-F238E27FC236}">
                <a16:creationId xmlns:a16="http://schemas.microsoft.com/office/drawing/2014/main" id="{41D8E182-1255-4814-9AB9-73A1B6C0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6" y="2857499"/>
            <a:ext cx="1143000" cy="1143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01C45EE-47B4-4682-BBA4-DD931713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22" y="619862"/>
            <a:ext cx="10515600" cy="1325563"/>
          </a:xfrm>
        </p:spPr>
        <p:txBody>
          <a:bodyPr/>
          <a:lstStyle/>
          <a:p>
            <a:r>
              <a:rPr lang="en-US" dirty="0"/>
              <a:t>Members &amp; Contribution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B0BCC-129E-41F8-B7E9-D085532BE266}"/>
              </a:ext>
            </a:extLst>
          </p:cNvPr>
          <p:cNvSpPr txBox="1"/>
          <p:nvPr/>
        </p:nvSpPr>
        <p:spPr>
          <a:xfrm>
            <a:off x="786522" y="2358913"/>
            <a:ext cx="37217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/>
              <a:t>Nguyễn Việt Hoàng</a:t>
            </a:r>
          </a:p>
          <a:p>
            <a:r>
              <a:rPr lang="vi-VN" sz="2000" dirty="0"/>
              <a:t>SID: 20194434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Hoang.nv194434@sis.hust.edu.vn</a:t>
            </a:r>
            <a:endParaRPr lang="vi-VN" sz="2000" dirty="0"/>
          </a:p>
          <a:p>
            <a:endParaRPr lang="vi-VN" sz="2000" dirty="0"/>
          </a:p>
          <a:p>
            <a:r>
              <a:rPr lang="vi-VN" sz="2000" dirty="0"/>
              <a:t>Phan Đức Thắng </a:t>
            </a:r>
          </a:p>
          <a:p>
            <a:r>
              <a:rPr lang="vi-VN" sz="2000" dirty="0"/>
              <a:t>SID: 20194452</a:t>
            </a:r>
            <a:endParaRPr lang="en-US" sz="2000" dirty="0"/>
          </a:p>
          <a:p>
            <a:r>
              <a:rPr lang="en-US" sz="2000" dirty="0">
                <a:hlinkClick r:id="rId5"/>
              </a:rPr>
              <a:t>Thang.pd194452@sis.hust.edu.vn</a:t>
            </a:r>
            <a:endParaRPr lang="vi-V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4A1F7-3C16-42E4-94D8-DB1B164276AD}"/>
              </a:ext>
            </a:extLst>
          </p:cNvPr>
          <p:cNvSpPr txBox="1"/>
          <p:nvPr/>
        </p:nvSpPr>
        <p:spPr>
          <a:xfrm>
            <a:off x="4906062" y="2358913"/>
            <a:ext cx="47850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Tasks:</a:t>
            </a:r>
            <a:endParaRPr lang="vi-V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Explore: Thắng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Preprocess: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Hoàng &amp; Thắng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 model: Thắng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SVM model: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Report: Hoàng &amp; Thắng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Slides: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7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CD54-751A-4E3A-9A68-D6DDF0F9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65B3-E29B-4192-BCEE-0A71508F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Goal: Predict if a data scientist will look for a job change and evaluate which factors affect his decision.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cases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company that is hiring employee can know among the candidates which one is really looking for a new job, which reduces the cost and time of finding new employees. 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 which employee is likely to look for a job change and analyze which factors influent his decision.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Head with Gears">
            <a:extLst>
              <a:ext uri="{FF2B5EF4-FFF2-40B4-BE49-F238E27FC236}">
                <a16:creationId xmlns:a16="http://schemas.microsoft.com/office/drawing/2014/main" id="{AC8A81FF-805F-4538-9E25-D82F181C05E2}"/>
              </a:ext>
            </a:extLst>
          </p:cNvPr>
          <p:cNvSpPr/>
          <p:nvPr/>
        </p:nvSpPr>
        <p:spPr>
          <a:xfrm>
            <a:off x="9465736" y="2909249"/>
            <a:ext cx="1039500" cy="10395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765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AE397-9C4E-43AE-A2D9-74EBF663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597DBF-77FD-4E15-A89A-BB93C2B1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35" y="2546161"/>
            <a:ext cx="3200451" cy="29859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</a:rPr>
              <a:t>2.1 Features</a:t>
            </a:r>
            <a:endParaRPr kumimoji="0" lang="vi-VN" altLang="ja-JP" sz="2400" b="0" i="0" u="none" strike="noStrike" cap="none" normalizeH="0" baseline="0" dirty="0">
              <a:ln>
                <a:noFill/>
              </a:ln>
              <a:solidFill>
                <a:srgbClr val="FEFFFF"/>
              </a:solidFill>
              <a:effectLst/>
            </a:endParaRP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altLang="ja-JP" sz="2000" dirty="0">
                <a:solidFill>
                  <a:srgbClr val="FEFFFF"/>
                </a:solidFill>
              </a:rPr>
              <a:t>There are 19158 examples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rgbClr val="FEFFFF"/>
              </a:solidFill>
              <a:effectLst/>
            </a:endParaRP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</a:rPr>
              <a:t>Each example in the dataset is a 13 x 1 </a:t>
            </a:r>
            <a:r>
              <a:rPr kumimoji="0" lang="vi-VN" altLang="ja-JP" sz="20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</a:rPr>
              <a:t> 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</a:rPr>
              <a:t>vector with the following features: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FFDC15-D286-4969-AC0B-9763E5AC2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453836"/>
              </p:ext>
            </p:extLst>
          </p:nvPr>
        </p:nvGraphicFramePr>
        <p:xfrm>
          <a:off x="4919856" y="245471"/>
          <a:ext cx="7033158" cy="6317406"/>
        </p:xfrm>
        <a:graphic>
          <a:graphicData uri="http://schemas.openxmlformats.org/drawingml/2006/table">
            <a:tbl>
              <a:tblPr firstRow="1" firstCol="1"/>
              <a:tblGrid>
                <a:gridCol w="1524000">
                  <a:extLst>
                    <a:ext uri="{9D8B030D-6E8A-4147-A177-3AD203B41FA5}">
                      <a16:colId xmlns:a16="http://schemas.microsoft.com/office/drawing/2014/main" val="3514286336"/>
                    </a:ext>
                  </a:extLst>
                </a:gridCol>
                <a:gridCol w="3326350">
                  <a:extLst>
                    <a:ext uri="{9D8B030D-6E8A-4147-A177-3AD203B41FA5}">
                      <a16:colId xmlns:a16="http://schemas.microsoft.com/office/drawing/2014/main" val="3191501876"/>
                    </a:ext>
                  </a:extLst>
                </a:gridCol>
                <a:gridCol w="2182808">
                  <a:extLst>
                    <a:ext uri="{9D8B030D-6E8A-4147-A177-3AD203B41FA5}">
                      <a16:colId xmlns:a16="http://schemas.microsoft.com/office/drawing/2014/main" val="3900744835"/>
                    </a:ext>
                  </a:extLst>
                </a:gridCol>
              </a:tblGrid>
              <a:tr h="14752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Feature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Type, domain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Description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049058"/>
                  </a:ext>
                </a:extLst>
              </a:tr>
              <a:tr h="37690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enrollee_id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int64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[ 8949, 29725, 11561, ...,]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Unique ID for candidate.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263116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city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['city_103', 'city_40', 'city_21', 'city_115', ...]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 code.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381226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city_development_index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float64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[0.92 , 0.776, 0.624, 0.789, ...]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index of the city.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532402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gender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Domain:</a:t>
                      </a:r>
                      <a:r>
                        <a:rPr lang="en-GB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['Male', nan, 'Female', 'Other']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of the candidate.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834789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relevent_experience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['Has 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relevent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experience', 'No 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relevent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experience']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Whether the candidate has </a:t>
                      </a:r>
                      <a:r>
                        <a:rPr lang="en-GB" sz="105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relevent</a:t>
                      </a: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experience.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112779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enrolled_university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no_enrollment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', 'Full time course', nan, 'Part time course']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University course the candidate enrolled.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062612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education_level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Domain: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['Graduate', 'Masters', 'High School', nan, '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Phd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', 'Primary School']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 level of the candidate.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646018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major_discipline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Domain: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['STEM', 'Business Degree', nan, 'Arts', 'Humanities', 'No Major', 'Other']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 major discipline of the candidate.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74466"/>
                  </a:ext>
                </a:extLst>
              </a:tr>
              <a:tr h="49962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experience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['&gt;20', '15', '5', '&lt;1', '11', '13', '7', '17', '2', '16', '1', '4', '10', '14', '18', '19', '12', '3', '6', '9', '8', '20', nan]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Candidate’s total experience, measured in years.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445490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company_size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[nan, '50-99', '&lt;10', '10000+', '5000-9999', '1000-4999', '10/49', '100-500', '500-999']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employees in current employer's company.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1282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company_type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[nan, 'Pvt Ltd', 'Funded 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Startup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', 'Early Stage 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Startup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', 'Other', 'Public Sector', 'NGO']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current employer’s company.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760103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last_new_job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['1', '&gt;4', 'never', '4', '3', '2', nan]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interval between previous job and current job (in years).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187327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training_hours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int64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[ 36, 47, 83, 52, 8, 24, 18, 46, 123, 32, ...]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hours completed.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093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0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AAE397-9C4E-43AE-A2D9-74EBF663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Label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597DBF-77FD-4E15-A89A-BB93C2B1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04" y="2494450"/>
            <a:ext cx="4053545" cy="35631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 assigned label of either “yes” or “no” for the question whether the candidate is looking for a new job.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Values: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0 – The candidate is not looking for a new job.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1 – The candidate is looking for a new job.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59F8E0-E87D-4A32-AF88-5341E06FFF2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" r="2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8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4B3E-5DA0-4233-BDC7-DFB5CD6C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00" y="0"/>
            <a:ext cx="4903571" cy="1506015"/>
          </a:xfrm>
          <a:solidFill>
            <a:srgbClr val="4472C4"/>
          </a:solidFill>
        </p:spPr>
        <p:txBody>
          <a:bodyPr/>
          <a:lstStyle/>
          <a:p>
            <a:r>
              <a:rPr lang="vi-V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Explore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6A4EFD-C480-40E7-8E19-A97D9D5BECF3}"/>
              </a:ext>
            </a:extLst>
          </p:cNvPr>
          <p:cNvSpPr txBox="1"/>
          <p:nvPr/>
        </p:nvSpPr>
        <p:spPr>
          <a:xfrm>
            <a:off x="7082282" y="355772"/>
            <a:ext cx="375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1F77B4"/>
                </a:solidFill>
              </a:rPr>
              <a:t>Categorical features</a:t>
            </a:r>
            <a:endParaRPr lang="en-US" sz="2400" b="1" dirty="0">
              <a:solidFill>
                <a:srgbClr val="1F77B4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A93956-ACD2-4982-A3D3-E17437563FB3}"/>
              </a:ext>
            </a:extLst>
          </p:cNvPr>
          <p:cNvCxnSpPr>
            <a:cxnSpLocks/>
          </p:cNvCxnSpPr>
          <p:nvPr/>
        </p:nvCxnSpPr>
        <p:spPr>
          <a:xfrm>
            <a:off x="4903576" y="29647"/>
            <a:ext cx="0" cy="68580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0DBF1C-311F-4424-AA2B-00A331A94A0C}"/>
              </a:ext>
            </a:extLst>
          </p:cNvPr>
          <p:cNvCxnSpPr>
            <a:cxnSpLocks/>
          </p:cNvCxnSpPr>
          <p:nvPr/>
        </p:nvCxnSpPr>
        <p:spPr>
          <a:xfrm flipH="1">
            <a:off x="0" y="1506022"/>
            <a:ext cx="4903576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F45E424-1E53-46F8-A682-C3575E29270F}"/>
              </a:ext>
            </a:extLst>
          </p:cNvPr>
          <p:cNvSpPr txBox="1"/>
          <p:nvPr/>
        </p:nvSpPr>
        <p:spPr>
          <a:xfrm>
            <a:off x="323850" y="1779769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1F77B4"/>
                </a:solidFill>
              </a:rPr>
              <a:t>Numerical features</a:t>
            </a:r>
            <a:endParaRPr lang="en-US" sz="2400" b="1" dirty="0">
              <a:solidFill>
                <a:srgbClr val="1F77B4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AC16EA-0B5E-41A7-A845-2154CA5CA3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9971" y="1139669"/>
            <a:ext cx="3332813" cy="2175073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A9C483-59E7-4EE7-8558-C80CCE092D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8" y="3636974"/>
            <a:ext cx="5191122" cy="29056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E4D5B9-6D0F-4568-8B20-F0BAC4AAD1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125" y="1143564"/>
            <a:ext cx="3922709" cy="21762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058B4A-8ECF-4949-AB4E-7D4AAD0773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9" y="2831585"/>
            <a:ext cx="4812891" cy="37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6420F-A07C-44F0-A7BF-EFA2479D6A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75" y="150228"/>
            <a:ext cx="4297680" cy="2029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B29AF2-8785-44E2-B407-D1C5BB4FCB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75" y="2367528"/>
            <a:ext cx="4297680" cy="2031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71978-89D1-4D41-82D3-547A231809E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75" y="4586032"/>
            <a:ext cx="4297680" cy="227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F489B-0CC9-489C-BB58-F2AF6230F4A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80" y="4264598"/>
            <a:ext cx="4297680" cy="2409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0CE23-9887-4CBD-B66C-4D417618DE5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80" y="1584119"/>
            <a:ext cx="4297680" cy="24092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66A4EFD-C480-40E7-8E19-A97D9D5BECF3}"/>
              </a:ext>
            </a:extLst>
          </p:cNvPr>
          <p:cNvSpPr txBox="1"/>
          <p:nvPr/>
        </p:nvSpPr>
        <p:spPr>
          <a:xfrm>
            <a:off x="1678705" y="57136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>
                <a:solidFill>
                  <a:srgbClr val="1F77B4"/>
                </a:solidFill>
              </a:rPr>
              <a:t>Ordinal features</a:t>
            </a:r>
            <a:endParaRPr lang="en-US" sz="3200" b="1" dirty="0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0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868DBDE-801A-412D-9180-197327F4640D}"/>
              </a:ext>
            </a:extLst>
          </p:cNvPr>
          <p:cNvGrpSpPr/>
          <p:nvPr/>
        </p:nvGrpSpPr>
        <p:grpSpPr>
          <a:xfrm>
            <a:off x="130205" y="3629945"/>
            <a:ext cx="1367423" cy="1140147"/>
            <a:chOff x="9242" y="1346949"/>
            <a:chExt cx="2762398" cy="165743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A4FFCE1-CD16-4D4C-9E48-41FAD4254C41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2ADF2B9A-2D02-4EA8-840E-E266A1A6908F}"/>
                </a:ext>
              </a:extLst>
            </p:cNvPr>
            <p:cNvSpPr txBox="1"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600" kern="1200" dirty="0"/>
                <a:t>Stratified shuffle split</a:t>
              </a:r>
              <a:endParaRPr lang="en-US" sz="1600" kern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6C27816-6A78-49C2-9C97-C528792DC14F}"/>
              </a:ext>
            </a:extLst>
          </p:cNvPr>
          <p:cNvGrpSpPr/>
          <p:nvPr/>
        </p:nvGrpSpPr>
        <p:grpSpPr>
          <a:xfrm>
            <a:off x="4243386" y="2262004"/>
            <a:ext cx="7871669" cy="4079417"/>
            <a:chOff x="4164386" y="1612592"/>
            <a:chExt cx="8237782" cy="4079417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D1A18DF-F26E-4A5E-978A-1409739A8875}"/>
                </a:ext>
              </a:extLst>
            </p:cNvPr>
            <p:cNvSpPr/>
            <p:nvPr/>
          </p:nvSpPr>
          <p:spPr>
            <a:xfrm>
              <a:off x="4164386" y="1612592"/>
              <a:ext cx="8237782" cy="4079417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1E51B66-220B-462A-BE4F-DFDC6058EDDF}"/>
                </a:ext>
              </a:extLst>
            </p:cNvPr>
            <p:cNvGrpSpPr/>
            <p:nvPr/>
          </p:nvGrpSpPr>
          <p:grpSpPr>
            <a:xfrm>
              <a:off x="5279624" y="2019534"/>
              <a:ext cx="5153572" cy="3347399"/>
              <a:chOff x="5279624" y="2019534"/>
              <a:chExt cx="5153572" cy="334739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9AFF58E-EAE3-4DD8-AAD3-AD21AC6D8C45}"/>
                  </a:ext>
                </a:extLst>
              </p:cNvPr>
              <p:cNvSpPr/>
              <p:nvPr/>
            </p:nvSpPr>
            <p:spPr>
              <a:xfrm>
                <a:off x="6665046" y="2019534"/>
                <a:ext cx="1655871" cy="74520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vi-VN" kern="1200" dirty="0"/>
                  <a:t>Standard Scaler</a:t>
                </a:r>
                <a:endParaRPr lang="en-US" kern="1200" dirty="0"/>
              </a:p>
              <a:p>
                <a:endParaRPr lang="en-US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AB6040-5A47-4738-A018-A59496B46D16}"/>
                  </a:ext>
                </a:extLst>
              </p:cNvPr>
              <p:cNvSpPr/>
              <p:nvPr/>
            </p:nvSpPr>
            <p:spPr>
              <a:xfrm>
                <a:off x="6102582" y="4143856"/>
                <a:ext cx="1455210" cy="122307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vi-VN" sz="1400" dirty="0"/>
                  <a:t>Fill NaN with most frequent category, add NaN_indicator attribute</a:t>
                </a:r>
                <a:endParaRPr lang="en-US" sz="1400" dirty="0"/>
              </a:p>
              <a:p>
                <a:endParaRPr lang="en-US" sz="1400" dirty="0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7725AB13-25D2-49B9-90AC-58334CCD4C31}"/>
                  </a:ext>
                </a:extLst>
              </p:cNvPr>
              <p:cNvSpPr/>
              <p:nvPr/>
            </p:nvSpPr>
            <p:spPr>
              <a:xfrm>
                <a:off x="7617394" y="4499465"/>
                <a:ext cx="497202" cy="345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9849517-620E-48DF-B8C2-FA753B199312}"/>
                  </a:ext>
                </a:extLst>
              </p:cNvPr>
              <p:cNvSpPr/>
              <p:nvPr/>
            </p:nvSpPr>
            <p:spPr>
              <a:xfrm>
                <a:off x="7755690" y="3128362"/>
                <a:ext cx="1255917" cy="83692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vi-VN" sz="1400" dirty="0"/>
                  <a:t>Ordinal categorical to numeric</a:t>
                </a:r>
              </a:p>
              <a:p>
                <a:endParaRPr lang="en-US" sz="1400" dirty="0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CE9278B-0FB1-43C7-A3D8-3DF5FDF45AB9}"/>
                  </a:ext>
                </a:extLst>
              </p:cNvPr>
              <p:cNvSpPr/>
              <p:nvPr/>
            </p:nvSpPr>
            <p:spPr>
              <a:xfrm>
                <a:off x="9407535" y="3241674"/>
                <a:ext cx="1025661" cy="5573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vi-VN" sz="1400" kern="1200" dirty="0"/>
                  <a:t>Standard Scaler</a:t>
                </a:r>
                <a:endParaRPr lang="en-US" sz="1400" kern="1200" dirty="0"/>
              </a:p>
              <a:p>
                <a:pPr algn="ctr"/>
                <a:endParaRPr lang="en-US" sz="1400" dirty="0"/>
              </a:p>
            </p:txBody>
          </p:sp>
          <p:sp>
            <p:nvSpPr>
              <p:cNvPr id="59" name="Arrow: Right 58">
                <a:extLst>
                  <a:ext uri="{FF2B5EF4-FFF2-40B4-BE49-F238E27FC236}">
                    <a16:creationId xmlns:a16="http://schemas.microsoft.com/office/drawing/2014/main" id="{C63F0A21-CF72-446F-AA07-D722D6B7EB5B}"/>
                  </a:ext>
                </a:extLst>
              </p:cNvPr>
              <p:cNvSpPr/>
              <p:nvPr/>
            </p:nvSpPr>
            <p:spPr>
              <a:xfrm rot="19825835">
                <a:off x="5305730" y="2601576"/>
                <a:ext cx="1352875" cy="44246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vi-VN" sz="1200" kern="1200" dirty="0"/>
                  <a:t>Numerical</a:t>
                </a:r>
                <a:endParaRPr lang="en-US" sz="1200" kern="1200" dirty="0"/>
              </a:p>
              <a:p>
                <a:endParaRPr lang="en-US" sz="1200" dirty="0"/>
              </a:p>
            </p:txBody>
          </p:sp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43B7DDE7-BEF8-4E23-A25B-0E2919AC97F2}"/>
                  </a:ext>
                </a:extLst>
              </p:cNvPr>
              <p:cNvSpPr/>
              <p:nvPr/>
            </p:nvSpPr>
            <p:spPr>
              <a:xfrm>
                <a:off x="5420343" y="3286013"/>
                <a:ext cx="839152" cy="46184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sz="1200" kern="1200" dirty="0"/>
                  <a:t>Ordina</a:t>
                </a:r>
                <a:r>
                  <a:rPr lang="en-US" sz="1200" dirty="0"/>
                  <a:t>l</a:t>
                </a:r>
                <a:endParaRPr lang="en-US" sz="1200" kern="1200" dirty="0"/>
              </a:p>
              <a:p>
                <a:endParaRPr lang="en-US" sz="1200" dirty="0"/>
              </a:p>
            </p:txBody>
          </p:sp>
          <p:sp>
            <p:nvSpPr>
              <p:cNvPr id="65" name="Arrow: Right 64">
                <a:extLst>
                  <a:ext uri="{FF2B5EF4-FFF2-40B4-BE49-F238E27FC236}">
                    <a16:creationId xmlns:a16="http://schemas.microsoft.com/office/drawing/2014/main" id="{D501DB95-D726-4248-8935-3118E2CDE231}"/>
                  </a:ext>
                </a:extLst>
              </p:cNvPr>
              <p:cNvSpPr/>
              <p:nvPr/>
            </p:nvSpPr>
            <p:spPr>
              <a:xfrm rot="2438080">
                <a:off x="5279624" y="3996430"/>
                <a:ext cx="870671" cy="40623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sz="1200" kern="1200" dirty="0"/>
                  <a:t>Nominal</a:t>
                </a:r>
              </a:p>
              <a:p>
                <a:endParaRPr lang="en-US" sz="1200" dirty="0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70ADCF5-3FE0-41EF-9BB3-F24C008ACEEB}"/>
                  </a:ext>
                </a:extLst>
              </p:cNvPr>
              <p:cNvSpPr/>
              <p:nvPr/>
            </p:nvSpPr>
            <p:spPr>
              <a:xfrm>
                <a:off x="6293148" y="3010349"/>
                <a:ext cx="1042278" cy="101988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vi-VN" sz="1400" kern="1200" dirty="0"/>
                  <a:t>Fill NaN with most frequent value</a:t>
                </a:r>
                <a:endParaRPr lang="en-US" sz="1400" kern="1200" dirty="0"/>
              </a:p>
              <a:p>
                <a:endParaRPr lang="en-US" sz="1400" dirty="0"/>
              </a:p>
            </p:txBody>
          </p:sp>
        </p:grp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A703393-C5A7-4383-AAFA-A7FCED68D6A3}"/>
              </a:ext>
            </a:extLst>
          </p:cNvPr>
          <p:cNvSpPr/>
          <p:nvPr/>
        </p:nvSpPr>
        <p:spPr>
          <a:xfrm>
            <a:off x="130205" y="166495"/>
            <a:ext cx="4903571" cy="150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Data</a:t>
            </a:r>
            <a:r>
              <a:rPr lang="vi-VN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vi-VN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Preprocessing</a:t>
            </a:r>
            <a:endParaRPr lang="en-US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A486791-3AFD-48FD-B76F-E287842D04BF}"/>
              </a:ext>
            </a:extLst>
          </p:cNvPr>
          <p:cNvSpPr/>
          <p:nvPr/>
        </p:nvSpPr>
        <p:spPr>
          <a:xfrm>
            <a:off x="2003495" y="2685107"/>
            <a:ext cx="1198210" cy="868793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vi-VN" sz="1800" kern="1200" dirty="0"/>
              <a:t>Train set </a:t>
            </a:r>
            <a:r>
              <a:rPr lang="vi-VN" sz="1600" kern="1200" dirty="0"/>
              <a:t>(60%)</a:t>
            </a:r>
            <a:endParaRPr lang="en-US" sz="2400" kern="1200" dirty="0"/>
          </a:p>
          <a:p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D137453-4556-4CD7-96B8-D5746CA67ECF}"/>
              </a:ext>
            </a:extLst>
          </p:cNvPr>
          <p:cNvSpPr/>
          <p:nvPr/>
        </p:nvSpPr>
        <p:spPr>
          <a:xfrm>
            <a:off x="1975826" y="3777774"/>
            <a:ext cx="1218952" cy="872997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800" kern="1200" dirty="0"/>
              <a:t>Test set</a:t>
            </a:r>
          </a:p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600" dirty="0"/>
              <a:t>(20%)</a:t>
            </a:r>
            <a:endParaRPr lang="en-US" sz="2400" kern="1200" dirty="0"/>
          </a:p>
          <a:p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F7DDE7C-90EE-4BDA-ABE4-98745F317FD3}"/>
              </a:ext>
            </a:extLst>
          </p:cNvPr>
          <p:cNvSpPr/>
          <p:nvPr/>
        </p:nvSpPr>
        <p:spPr>
          <a:xfrm>
            <a:off x="1975825" y="4870441"/>
            <a:ext cx="1218952" cy="872997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800" kern="1200" dirty="0"/>
              <a:t>CV set</a:t>
            </a:r>
          </a:p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600" dirty="0"/>
              <a:t>(20%)</a:t>
            </a:r>
            <a:endParaRPr lang="en-US" sz="2400" kern="1200" dirty="0"/>
          </a:p>
          <a:p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B4A2E1-E743-4E02-944F-DD818C34AC0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497628" y="3119504"/>
            <a:ext cx="526924" cy="108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7612EF-718E-455A-9A2E-D86A6232F46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73597" y="4200019"/>
            <a:ext cx="523650" cy="14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DE1455-1915-4D6B-9B0F-D76E5C8459E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73597" y="4200019"/>
            <a:ext cx="523649" cy="110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959F05-3F9A-4530-BD5B-CFBD49AFA11D}"/>
              </a:ext>
            </a:extLst>
          </p:cNvPr>
          <p:cNvGrpSpPr/>
          <p:nvPr/>
        </p:nvGrpSpPr>
        <p:grpSpPr>
          <a:xfrm>
            <a:off x="4294752" y="3868001"/>
            <a:ext cx="1090481" cy="635474"/>
            <a:chOff x="9242" y="1346949"/>
            <a:chExt cx="2762398" cy="1657439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423FBC9F-7A22-492E-B701-739BEFA1426F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111" name="Rectangle: Rounded Corners 4">
              <a:extLst>
                <a:ext uri="{FF2B5EF4-FFF2-40B4-BE49-F238E27FC236}">
                  <a16:creationId xmlns:a16="http://schemas.microsoft.com/office/drawing/2014/main" id="{3D05E2D4-8F48-4EE2-BE38-D6BA1B06AFC2}"/>
                </a:ext>
              </a:extLst>
            </p:cNvPr>
            <p:cNvSpPr txBox="1"/>
            <p:nvPr/>
          </p:nvSpPr>
          <p:spPr>
            <a:xfrm>
              <a:off x="57788" y="1395494"/>
              <a:ext cx="2665309" cy="15603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kern="1200" dirty="0"/>
                <a:t>Input set</a:t>
              </a:r>
              <a:endParaRPr lang="en-US" kern="12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7102D5E-43BD-4C26-B667-033DBE48B9E9}"/>
              </a:ext>
            </a:extLst>
          </p:cNvPr>
          <p:cNvGrpSpPr/>
          <p:nvPr/>
        </p:nvGrpSpPr>
        <p:grpSpPr>
          <a:xfrm rot="1758002">
            <a:off x="3246582" y="3195593"/>
            <a:ext cx="1003906" cy="615370"/>
            <a:chOff x="3045460" y="1833131"/>
            <a:chExt cx="588048" cy="685074"/>
          </a:xfrm>
        </p:grpSpPr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7C9C4-A17E-4964-A337-AEDD5BB8D651}"/>
                </a:ext>
              </a:extLst>
            </p:cNvPr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Arrow: Right 6">
              <a:extLst>
                <a:ext uri="{FF2B5EF4-FFF2-40B4-BE49-F238E27FC236}">
                  <a16:creationId xmlns:a16="http://schemas.microsoft.com/office/drawing/2014/main" id="{095FEDF1-ACBA-4865-A722-F92DFD6C7F51}"/>
                </a:ext>
              </a:extLst>
            </p:cNvPr>
            <p:cNvSpPr txBox="1"/>
            <p:nvPr/>
          </p:nvSpPr>
          <p:spPr>
            <a:xfrm>
              <a:off x="3045460" y="1970144"/>
              <a:ext cx="513700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200" dirty="0"/>
                <a:t>Fit &amp; Transfrom</a:t>
              </a:r>
              <a:endParaRPr lang="en-US" sz="1200" kern="1200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2B77BF4-E627-4C45-B784-C91E59B96A50}"/>
              </a:ext>
            </a:extLst>
          </p:cNvPr>
          <p:cNvGrpSpPr/>
          <p:nvPr/>
        </p:nvGrpSpPr>
        <p:grpSpPr>
          <a:xfrm>
            <a:off x="3228538" y="3946960"/>
            <a:ext cx="960301" cy="479290"/>
            <a:chOff x="3047879" y="1833131"/>
            <a:chExt cx="585629" cy="685074"/>
          </a:xfrm>
        </p:grpSpPr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D94DE518-AED6-4F8D-BA74-3B6BA7F96EAB}"/>
                </a:ext>
              </a:extLst>
            </p:cNvPr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Arrow: Right 6">
              <a:extLst>
                <a:ext uri="{FF2B5EF4-FFF2-40B4-BE49-F238E27FC236}">
                  <a16:creationId xmlns:a16="http://schemas.microsoft.com/office/drawing/2014/main" id="{10DEED17-6278-42CC-83DF-2FF9A01EC378}"/>
                </a:ext>
              </a:extLst>
            </p:cNvPr>
            <p:cNvSpPr txBox="1"/>
            <p:nvPr/>
          </p:nvSpPr>
          <p:spPr>
            <a:xfrm>
              <a:off x="3047879" y="1970146"/>
              <a:ext cx="465951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200" dirty="0"/>
                <a:t>Transform</a:t>
              </a:r>
              <a:endParaRPr lang="en-US" sz="1200" kern="1200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73E004D-F365-4C88-8420-980ED8CD2B7A}"/>
              </a:ext>
            </a:extLst>
          </p:cNvPr>
          <p:cNvGrpSpPr/>
          <p:nvPr/>
        </p:nvGrpSpPr>
        <p:grpSpPr>
          <a:xfrm rot="19713979">
            <a:off x="3224135" y="4619214"/>
            <a:ext cx="1038627" cy="512147"/>
            <a:chOff x="3047880" y="1833131"/>
            <a:chExt cx="585628" cy="685074"/>
          </a:xfrm>
        </p:grpSpPr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92CFA32E-F86B-4A6C-8742-9D6485EB82AA}"/>
                </a:ext>
              </a:extLst>
            </p:cNvPr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Arrow: Right 6">
              <a:extLst>
                <a:ext uri="{FF2B5EF4-FFF2-40B4-BE49-F238E27FC236}">
                  <a16:creationId xmlns:a16="http://schemas.microsoft.com/office/drawing/2014/main" id="{C4FA698D-472B-4573-9998-7FA2BF0D57C8}"/>
                </a:ext>
              </a:extLst>
            </p:cNvPr>
            <p:cNvSpPr txBox="1"/>
            <p:nvPr/>
          </p:nvSpPr>
          <p:spPr>
            <a:xfrm>
              <a:off x="3047880" y="1970146"/>
              <a:ext cx="409940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200" dirty="0"/>
                <a:t>Transform</a:t>
              </a:r>
              <a:endParaRPr lang="en-US" sz="1200" kern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F4D0CAC-01CF-4C81-A960-25D5BF301C36}"/>
              </a:ext>
            </a:extLst>
          </p:cNvPr>
          <p:cNvGrpSpPr/>
          <p:nvPr/>
        </p:nvGrpSpPr>
        <p:grpSpPr>
          <a:xfrm>
            <a:off x="10476867" y="3743824"/>
            <a:ext cx="1590099" cy="868793"/>
            <a:chOff x="9242" y="1346949"/>
            <a:chExt cx="2762398" cy="1657439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E3B5488C-F043-4AFF-8356-7AD2BF02AF48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126" name="Rectangle: Rounded Corners 4">
              <a:extLst>
                <a:ext uri="{FF2B5EF4-FFF2-40B4-BE49-F238E27FC236}">
                  <a16:creationId xmlns:a16="http://schemas.microsoft.com/office/drawing/2014/main" id="{A7908AC6-0165-4E1D-9DF0-A3D9E82E980F}"/>
                </a:ext>
              </a:extLst>
            </p:cNvPr>
            <p:cNvSpPr txBox="1"/>
            <p:nvPr/>
          </p:nvSpPr>
          <p:spPr>
            <a:xfrm>
              <a:off x="57787" y="1395494"/>
              <a:ext cx="2665309" cy="15603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600" kern="1200" dirty="0"/>
                <a:t>Processed output</a:t>
              </a:r>
              <a:endParaRPr lang="en-US" sz="1600" kern="1200" dirty="0"/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B68FD8B-24FD-4C8C-B267-D0DD74E1B7DC}"/>
              </a:ext>
            </a:extLst>
          </p:cNvPr>
          <p:cNvCxnSpPr>
            <a:cxnSpLocks/>
            <a:stCxn id="25" idx="3"/>
            <a:endCxn id="125" idx="0"/>
          </p:cNvCxnSpPr>
          <p:nvPr/>
        </p:nvCxnSpPr>
        <p:spPr>
          <a:xfrm>
            <a:off x="8215188" y="3041550"/>
            <a:ext cx="3056729" cy="702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9995DD5-EFCA-45D9-8C34-70EE118D2F80}"/>
              </a:ext>
            </a:extLst>
          </p:cNvPr>
          <p:cNvCxnSpPr>
            <a:cxnSpLocks/>
            <a:stCxn id="47" idx="3"/>
            <a:endCxn id="126" idx="1"/>
          </p:cNvCxnSpPr>
          <p:nvPr/>
        </p:nvCxnSpPr>
        <p:spPr>
          <a:xfrm>
            <a:off x="10233590" y="4169748"/>
            <a:ext cx="271221" cy="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DE4422E-F559-41F4-B65F-247B7193A82B}"/>
              </a:ext>
            </a:extLst>
          </p:cNvPr>
          <p:cNvSpPr/>
          <p:nvPr/>
        </p:nvSpPr>
        <p:spPr>
          <a:xfrm>
            <a:off x="9845424" y="5039866"/>
            <a:ext cx="980077" cy="55806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vi-VN" sz="1400" kern="1200" dirty="0"/>
              <a:t>Standard Scaler</a:t>
            </a:r>
            <a:endParaRPr lang="en-US" sz="1400" kern="1200" dirty="0"/>
          </a:p>
          <a:p>
            <a:pPr algn="ctr"/>
            <a:endParaRPr lang="en-US" sz="14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AB77D9-7148-4926-962B-4B87EE9E37F9}"/>
              </a:ext>
            </a:extLst>
          </p:cNvPr>
          <p:cNvCxnSpPr>
            <a:cxnSpLocks/>
            <a:stCxn id="73" idx="3"/>
            <a:endCxn id="125" idx="2"/>
          </p:cNvCxnSpPr>
          <p:nvPr/>
        </p:nvCxnSpPr>
        <p:spPr>
          <a:xfrm flipV="1">
            <a:off x="10825501" y="4612617"/>
            <a:ext cx="446416" cy="706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C7ED2484-A01F-4FB8-9028-CF93B7936C0F}"/>
              </a:ext>
            </a:extLst>
          </p:cNvPr>
          <p:cNvSpPr/>
          <p:nvPr/>
        </p:nvSpPr>
        <p:spPr>
          <a:xfrm>
            <a:off x="7287062" y="4042818"/>
            <a:ext cx="359850" cy="31014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E5853D8-AAC6-4797-99B8-D29921D9DA9C}"/>
              </a:ext>
            </a:extLst>
          </p:cNvPr>
          <p:cNvSpPr/>
          <p:nvPr/>
        </p:nvSpPr>
        <p:spPr>
          <a:xfrm>
            <a:off x="8888748" y="4052072"/>
            <a:ext cx="359850" cy="31014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0329F54-5D4E-4C15-BC09-E0AB2AAFD463}"/>
              </a:ext>
            </a:extLst>
          </p:cNvPr>
          <p:cNvSpPr/>
          <p:nvPr/>
        </p:nvSpPr>
        <p:spPr>
          <a:xfrm>
            <a:off x="8080758" y="5006135"/>
            <a:ext cx="1095588" cy="62552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One hot encoder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1C2E6B6-F99B-4882-A29A-C762841C3446}"/>
              </a:ext>
            </a:extLst>
          </p:cNvPr>
          <p:cNvSpPr/>
          <p:nvPr/>
        </p:nvSpPr>
        <p:spPr>
          <a:xfrm>
            <a:off x="9273332" y="5148877"/>
            <a:ext cx="475105" cy="345106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628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40BB6E-C685-4EF0-BD80-7A18D6EB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Algorithm</a:t>
            </a:r>
            <a:endParaRPr lang="en-US" sz="3600" dirty="0">
              <a:latin typeface="+mn-lt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08BE089-3866-41DD-8EF4-8F99F7D13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52" y="2253776"/>
            <a:ext cx="3416214" cy="26689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0A9C8F3-6327-4B39-97C0-C0D00868FF09}"/>
              </a:ext>
            </a:extLst>
          </p:cNvPr>
          <p:cNvGrpSpPr/>
          <p:nvPr/>
        </p:nvGrpSpPr>
        <p:grpSpPr>
          <a:xfrm>
            <a:off x="579279" y="1906147"/>
            <a:ext cx="7622841" cy="2685091"/>
            <a:chOff x="507030" y="1527542"/>
            <a:chExt cx="7622841" cy="2685091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E68DB199-5652-4AB0-9188-D1AEBA0C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30" y="1527542"/>
              <a:ext cx="7347508" cy="1631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/>
                <a:t>Logistic Regression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Logistic regression </a:t>
              </a:r>
              <a:r>
                <a:rPr kumimoji="0" lang="en-US" altLang="ja-JP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will learn the vector </a:t>
              </a:r>
              <a:r>
                <a:rPr kumimoji="0" lang="en-US" altLang="ja-JP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β</a:t>
              </a:r>
              <a:r>
                <a:rPr kumimoji="0" lang="en-US" altLang="ja-JP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= [β</a:t>
              </a:r>
              <a:r>
                <a:rPr kumimoji="0" lang="en-US" altLang="ja-JP" sz="2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0</a:t>
              </a:r>
              <a:r>
                <a:rPr kumimoji="0" lang="en-US" altLang="ja-JP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β</a:t>
              </a:r>
              <a:r>
                <a:rPr kumimoji="0" lang="en-US" altLang="ja-JP" sz="2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1</a:t>
              </a:r>
              <a:r>
                <a:rPr kumimoji="0" lang="en-US" altLang="ja-JP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…, β</a:t>
              </a:r>
              <a:r>
                <a:rPr kumimoji="0" lang="en-US" altLang="ja-JP" sz="2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</a:t>
              </a:r>
              <a:r>
                <a:rPr kumimoji="0" lang="en-US" altLang="ja-JP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] correspond to the hypothesis function </a:t>
              </a:r>
              <a:endParaRPr kumimoji="0" lang="en-US" altLang="ja-JP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5" name="Picture 2" descr="https://miro.medium.com/max/1046/1*l59BUnPwWHMf1H-GNxgZHQ.png">
              <a:extLst>
                <a:ext uri="{FF2B5EF4-FFF2-40B4-BE49-F238E27FC236}">
                  <a16:creationId xmlns:a16="http://schemas.microsoft.com/office/drawing/2014/main" id="{ED112D68-CE0B-49EB-B332-E3A4ADCE4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110" y="2838812"/>
              <a:ext cx="3930538" cy="118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E90692-9D61-44E1-889A-9D27F458A4DF}"/>
                </a:ext>
              </a:extLst>
            </p:cNvPr>
            <p:cNvSpPr txBox="1"/>
            <p:nvPr/>
          </p:nvSpPr>
          <p:spPr>
            <a:xfrm>
              <a:off x="507030" y="3837081"/>
              <a:ext cx="7622841" cy="375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The model will predict 1 if h(X) &gt; threshold and 0 otherwise.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5FD9684A-CFAB-4C12-8D60-79B658FCD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279" y="4906214"/>
                <a:ext cx="9562500" cy="2419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b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Cost function:</a:t>
                </a:r>
                <a:endParaRPr lang="en-US" sz="1800" b="1" i="1" dirty="0">
                  <a:effectLst/>
                  <a:latin typeface="Cambria Math" panose="02040503050406030204" pitchFamily="18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𝐽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log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∗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+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5FD9684A-CFAB-4C12-8D60-79B658FCD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279" y="4906214"/>
                <a:ext cx="9562500" cy="2419445"/>
              </a:xfrm>
              <a:prstGeom prst="rect">
                <a:avLst/>
              </a:prstGeom>
              <a:blipFill>
                <a:blip r:embed="rId4"/>
                <a:stretch>
                  <a:fillRect l="-637" t="-7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0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1241</Words>
  <Application>Microsoft Office PowerPoint</Application>
  <PresentationFormat>Widescreen</PresentationFormat>
  <Paragraphs>265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Data Scientist Job Change  Prediction</vt:lpstr>
      <vt:lpstr>Members &amp; Contribution</vt:lpstr>
      <vt:lpstr>Problem Statement</vt:lpstr>
      <vt:lpstr>Data</vt:lpstr>
      <vt:lpstr>Label</vt:lpstr>
      <vt:lpstr>   Explore</vt:lpstr>
      <vt:lpstr>PowerPoint Presentation</vt:lpstr>
      <vt:lpstr>PowerPoint Presentation</vt:lpstr>
      <vt:lpstr>Algorithm</vt:lpstr>
      <vt:lpstr>Hyper-parameters </vt:lpstr>
      <vt:lpstr>Algorithm</vt:lpstr>
      <vt:lpstr>Kernel</vt:lpstr>
      <vt:lpstr>Hyper-parameters </vt:lpstr>
      <vt:lpstr>Result</vt:lpstr>
      <vt:lpstr>Discussion and Improvement</vt:lpstr>
      <vt:lpstr>Discussion and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VIET HOANG 20194434</dc:creator>
  <cp:lastModifiedBy>NGUYEN VIET HOANG 20194434</cp:lastModifiedBy>
  <cp:revision>69</cp:revision>
  <dcterms:created xsi:type="dcterms:W3CDTF">2021-05-29T01:45:46Z</dcterms:created>
  <dcterms:modified xsi:type="dcterms:W3CDTF">2021-06-01T11:28:15Z</dcterms:modified>
</cp:coreProperties>
</file>