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7"/>
  </p:notesMasterIdLst>
  <p:sldIdLst>
    <p:sldId id="256" r:id="rId2"/>
    <p:sldId id="259" r:id="rId3"/>
    <p:sldId id="257" r:id="rId4"/>
    <p:sldId id="258" r:id="rId5"/>
    <p:sldId id="260" r:id="rId6"/>
    <p:sldId id="261" r:id="rId7"/>
    <p:sldId id="262" r:id="rId8"/>
    <p:sldId id="264" r:id="rId9"/>
    <p:sldId id="263"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 id="281" r:id="rId23"/>
    <p:sldId id="280"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ci\Desktop\WORK\Research\SAM%20MODEL\SAM%20Home\Shade\Shading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ci\Desktop\WORK\Research\SAM%20MODEL\SAM%20Home\Shade\Shading_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Shading</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6891958095242E-2"/>
          <c:y val="0.16834488378258372"/>
          <c:w val="0.72678020048254088"/>
          <c:h val="0.7622723997664429"/>
        </c:manualLayout>
      </c:layout>
      <c:scatterChart>
        <c:scatterStyle val="smoothMarker"/>
        <c:varyColors val="0"/>
        <c:ser>
          <c:idx val="0"/>
          <c:order val="0"/>
          <c:tx>
            <c:v>Day 0</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'Shading Experiment 1'!$A$16:$A$68</c:f>
              <c:numCache>
                <c:formatCode>General</c:formatCode>
                <c:ptCount val="53"/>
                <c:pt idx="0">
                  <c:v>47</c:v>
                </c:pt>
                <c:pt idx="1">
                  <c:v>47.5</c:v>
                </c:pt>
                <c:pt idx="2">
                  <c:v>48</c:v>
                </c:pt>
                <c:pt idx="3">
                  <c:v>48.5</c:v>
                </c:pt>
                <c:pt idx="4">
                  <c:v>49</c:v>
                </c:pt>
                <c:pt idx="5">
                  <c:v>49.5</c:v>
                </c:pt>
                <c:pt idx="6">
                  <c:v>50</c:v>
                </c:pt>
                <c:pt idx="7">
                  <c:v>50.5</c:v>
                </c:pt>
                <c:pt idx="8">
                  <c:v>51</c:v>
                </c:pt>
                <c:pt idx="9">
                  <c:v>51.5</c:v>
                </c:pt>
                <c:pt idx="10">
                  <c:v>52</c:v>
                </c:pt>
                <c:pt idx="11">
                  <c:v>52.5</c:v>
                </c:pt>
                <c:pt idx="12">
                  <c:v>53</c:v>
                </c:pt>
                <c:pt idx="13">
                  <c:v>53.5</c:v>
                </c:pt>
                <c:pt idx="14">
                  <c:v>54</c:v>
                </c:pt>
                <c:pt idx="15">
                  <c:v>54.5</c:v>
                </c:pt>
                <c:pt idx="16">
                  <c:v>55</c:v>
                </c:pt>
                <c:pt idx="17">
                  <c:v>56</c:v>
                </c:pt>
                <c:pt idx="18">
                  <c:v>57</c:v>
                </c:pt>
                <c:pt idx="19">
                  <c:v>58</c:v>
                </c:pt>
                <c:pt idx="20">
                  <c:v>59</c:v>
                </c:pt>
                <c:pt idx="21">
                  <c:v>60</c:v>
                </c:pt>
                <c:pt idx="22">
                  <c:v>61</c:v>
                </c:pt>
                <c:pt idx="23">
                  <c:v>62</c:v>
                </c:pt>
                <c:pt idx="24">
                  <c:v>63</c:v>
                </c:pt>
                <c:pt idx="25">
                  <c:v>64</c:v>
                </c:pt>
                <c:pt idx="26">
                  <c:v>65</c:v>
                </c:pt>
                <c:pt idx="27">
                  <c:v>66</c:v>
                </c:pt>
                <c:pt idx="28">
                  <c:v>67</c:v>
                </c:pt>
                <c:pt idx="29">
                  <c:v>68</c:v>
                </c:pt>
                <c:pt idx="30">
                  <c:v>69</c:v>
                </c:pt>
                <c:pt idx="31">
                  <c:v>70</c:v>
                </c:pt>
                <c:pt idx="32">
                  <c:v>75</c:v>
                </c:pt>
                <c:pt idx="33">
                  <c:v>80</c:v>
                </c:pt>
                <c:pt idx="34">
                  <c:v>85</c:v>
                </c:pt>
                <c:pt idx="35">
                  <c:v>90</c:v>
                </c:pt>
                <c:pt idx="36">
                  <c:v>95</c:v>
                </c:pt>
                <c:pt idx="37">
                  <c:v>100</c:v>
                </c:pt>
                <c:pt idx="38">
                  <c:v>105</c:v>
                </c:pt>
                <c:pt idx="39">
                  <c:v>110</c:v>
                </c:pt>
                <c:pt idx="40">
                  <c:v>115</c:v>
                </c:pt>
                <c:pt idx="41">
                  <c:v>120</c:v>
                </c:pt>
                <c:pt idx="42">
                  <c:v>125</c:v>
                </c:pt>
                <c:pt idx="43">
                  <c:v>130</c:v>
                </c:pt>
                <c:pt idx="44">
                  <c:v>135</c:v>
                </c:pt>
                <c:pt idx="45">
                  <c:v>140</c:v>
                </c:pt>
                <c:pt idx="46">
                  <c:v>145</c:v>
                </c:pt>
                <c:pt idx="47">
                  <c:v>150</c:v>
                </c:pt>
                <c:pt idx="48">
                  <c:v>155</c:v>
                </c:pt>
                <c:pt idx="49">
                  <c:v>160</c:v>
                </c:pt>
                <c:pt idx="50">
                  <c:v>180</c:v>
                </c:pt>
                <c:pt idx="51">
                  <c:v>200</c:v>
                </c:pt>
                <c:pt idx="52">
                  <c:v>220</c:v>
                </c:pt>
              </c:numCache>
            </c:numRef>
          </c:xVal>
          <c:yVal>
            <c:numRef>
              <c:f>'Shading Experiment 1'!$C$16:$C$68</c:f>
              <c:numCache>
                <c:formatCode>General</c:formatCode>
                <c:ptCount val="53"/>
                <c:pt idx="0">
                  <c:v>64.573672625</c:v>
                </c:pt>
                <c:pt idx="1">
                  <c:v>64.153227200000003</c:v>
                </c:pt>
                <c:pt idx="2">
                  <c:v>63.761350333333333</c:v>
                </c:pt>
                <c:pt idx="3">
                  <c:v>63.392610421666667</c:v>
                </c:pt>
                <c:pt idx="4">
                  <c:v>63.039144583333346</c:v>
                </c:pt>
                <c:pt idx="5">
                  <c:v>62.703506666666669</c:v>
                </c:pt>
                <c:pt idx="6">
                  <c:v>62.388640416666668</c:v>
                </c:pt>
                <c:pt idx="7">
                  <c:v>62.081710000000008</c:v>
                </c:pt>
                <c:pt idx="8">
                  <c:v>61.794707083333343</c:v>
                </c:pt>
                <c:pt idx="9">
                  <c:v>61.526456958333334</c:v>
                </c:pt>
                <c:pt idx="10">
                  <c:v>61.281053625000006</c:v>
                </c:pt>
                <c:pt idx="11">
                  <c:v>61.049290750000004</c:v>
                </c:pt>
                <c:pt idx="12">
                  <c:v>60.833724679583334</c:v>
                </c:pt>
                <c:pt idx="13">
                  <c:v>60.633533729166665</c:v>
                </c:pt>
                <c:pt idx="14">
                  <c:v>60.447062916666674</c:v>
                </c:pt>
                <c:pt idx="15">
                  <c:v>60.272957916666677</c:v>
                </c:pt>
                <c:pt idx="16">
                  <c:v>60.103682083333332</c:v>
                </c:pt>
                <c:pt idx="17">
                  <c:v>59.960305000000005</c:v>
                </c:pt>
                <c:pt idx="18">
                  <c:v>59.535613333333323</c:v>
                </c:pt>
                <c:pt idx="19">
                  <c:v>59.307744791666664</c:v>
                </c:pt>
                <c:pt idx="20">
                  <c:v>59.12291997083333</c:v>
                </c:pt>
                <c:pt idx="21">
                  <c:v>58.980387374999999</c:v>
                </c:pt>
                <c:pt idx="22">
                  <c:v>58.859119583333332</c:v>
                </c:pt>
                <c:pt idx="23">
                  <c:v>58.753195416666664</c:v>
                </c:pt>
                <c:pt idx="24">
                  <c:v>58.657488333333333</c:v>
                </c:pt>
                <c:pt idx="25">
                  <c:v>58.572667500000001</c:v>
                </c:pt>
                <c:pt idx="26">
                  <c:v>58.501960833333328</c:v>
                </c:pt>
                <c:pt idx="27">
                  <c:v>58.44145666666666</c:v>
                </c:pt>
                <c:pt idx="28">
                  <c:v>58.393978791666676</c:v>
                </c:pt>
                <c:pt idx="29">
                  <c:v>58.360605995833339</c:v>
                </c:pt>
                <c:pt idx="30">
                  <c:v>58.343150833333333</c:v>
                </c:pt>
                <c:pt idx="31">
                  <c:v>58.335337945833338</c:v>
                </c:pt>
                <c:pt idx="32">
                  <c:v>58.333333333333336</c:v>
                </c:pt>
                <c:pt idx="33">
                  <c:v>58.333333333333336</c:v>
                </c:pt>
                <c:pt idx="34">
                  <c:v>58.333333333333336</c:v>
                </c:pt>
                <c:pt idx="35">
                  <c:v>58.333333333333336</c:v>
                </c:pt>
                <c:pt idx="36">
                  <c:v>58.333333333333336</c:v>
                </c:pt>
                <c:pt idx="37">
                  <c:v>58.333333333333336</c:v>
                </c:pt>
                <c:pt idx="38">
                  <c:v>58.333333333333336</c:v>
                </c:pt>
                <c:pt idx="39">
                  <c:v>58.333333333333336</c:v>
                </c:pt>
                <c:pt idx="40">
                  <c:v>58.333333333333336</c:v>
                </c:pt>
                <c:pt idx="41">
                  <c:v>58.333333333333336</c:v>
                </c:pt>
                <c:pt idx="42">
                  <c:v>58.333333333333336</c:v>
                </c:pt>
                <c:pt idx="43">
                  <c:v>58.333333333333336</c:v>
                </c:pt>
                <c:pt idx="44">
                  <c:v>58.333333333333336</c:v>
                </c:pt>
                <c:pt idx="45">
                  <c:v>58.333333333333336</c:v>
                </c:pt>
                <c:pt idx="46">
                  <c:v>58.333333333333336</c:v>
                </c:pt>
                <c:pt idx="47">
                  <c:v>58.3333333333333</c:v>
                </c:pt>
                <c:pt idx="48">
                  <c:v>58.3333333333333</c:v>
                </c:pt>
                <c:pt idx="49">
                  <c:v>58.3333333333333</c:v>
                </c:pt>
                <c:pt idx="50">
                  <c:v>58.3333333333333</c:v>
                </c:pt>
                <c:pt idx="51">
                  <c:v>58.3333333333333</c:v>
                </c:pt>
                <c:pt idx="52">
                  <c:v>58.3333333333333</c:v>
                </c:pt>
              </c:numCache>
            </c:numRef>
          </c:yVal>
          <c:smooth val="1"/>
          <c:extLst>
            <c:ext xmlns:c16="http://schemas.microsoft.com/office/drawing/2014/chart" uri="{C3380CC4-5D6E-409C-BE32-E72D297353CC}">
              <c16:uniqueId val="{00000000-5BA8-4B43-8663-717BF4F2CA92}"/>
            </c:ext>
          </c:extLst>
        </c:ser>
        <c:ser>
          <c:idx val="1"/>
          <c:order val="1"/>
          <c:tx>
            <c:v>Day 150</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'Shading Experiment 1'!$A$16:$A$68</c:f>
              <c:numCache>
                <c:formatCode>General</c:formatCode>
                <c:ptCount val="53"/>
                <c:pt idx="0">
                  <c:v>47</c:v>
                </c:pt>
                <c:pt idx="1">
                  <c:v>47.5</c:v>
                </c:pt>
                <c:pt idx="2">
                  <c:v>48</c:v>
                </c:pt>
                <c:pt idx="3">
                  <c:v>48.5</c:v>
                </c:pt>
                <c:pt idx="4">
                  <c:v>49</c:v>
                </c:pt>
                <c:pt idx="5">
                  <c:v>49.5</c:v>
                </c:pt>
                <c:pt idx="6">
                  <c:v>50</c:v>
                </c:pt>
                <c:pt idx="7">
                  <c:v>50.5</c:v>
                </c:pt>
                <c:pt idx="8">
                  <c:v>51</c:v>
                </c:pt>
                <c:pt idx="9">
                  <c:v>51.5</c:v>
                </c:pt>
                <c:pt idx="10">
                  <c:v>52</c:v>
                </c:pt>
                <c:pt idx="11">
                  <c:v>52.5</c:v>
                </c:pt>
                <c:pt idx="12">
                  <c:v>53</c:v>
                </c:pt>
                <c:pt idx="13">
                  <c:v>53.5</c:v>
                </c:pt>
                <c:pt idx="14">
                  <c:v>54</c:v>
                </c:pt>
                <c:pt idx="15">
                  <c:v>54.5</c:v>
                </c:pt>
                <c:pt idx="16">
                  <c:v>55</c:v>
                </c:pt>
                <c:pt idx="17">
                  <c:v>56</c:v>
                </c:pt>
                <c:pt idx="18">
                  <c:v>57</c:v>
                </c:pt>
                <c:pt idx="19">
                  <c:v>58</c:v>
                </c:pt>
                <c:pt idx="20">
                  <c:v>59</c:v>
                </c:pt>
                <c:pt idx="21">
                  <c:v>60</c:v>
                </c:pt>
                <c:pt idx="22">
                  <c:v>61</c:v>
                </c:pt>
                <c:pt idx="23">
                  <c:v>62</c:v>
                </c:pt>
                <c:pt idx="24">
                  <c:v>63</c:v>
                </c:pt>
                <c:pt idx="25">
                  <c:v>64</c:v>
                </c:pt>
                <c:pt idx="26">
                  <c:v>65</c:v>
                </c:pt>
                <c:pt idx="27">
                  <c:v>66</c:v>
                </c:pt>
                <c:pt idx="28">
                  <c:v>67</c:v>
                </c:pt>
                <c:pt idx="29">
                  <c:v>68</c:v>
                </c:pt>
                <c:pt idx="30">
                  <c:v>69</c:v>
                </c:pt>
                <c:pt idx="31">
                  <c:v>70</c:v>
                </c:pt>
                <c:pt idx="32">
                  <c:v>75</c:v>
                </c:pt>
                <c:pt idx="33">
                  <c:v>80</c:v>
                </c:pt>
                <c:pt idx="34">
                  <c:v>85</c:v>
                </c:pt>
                <c:pt idx="35">
                  <c:v>90</c:v>
                </c:pt>
                <c:pt idx="36">
                  <c:v>95</c:v>
                </c:pt>
                <c:pt idx="37">
                  <c:v>100</c:v>
                </c:pt>
                <c:pt idx="38">
                  <c:v>105</c:v>
                </c:pt>
                <c:pt idx="39">
                  <c:v>110</c:v>
                </c:pt>
                <c:pt idx="40">
                  <c:v>115</c:v>
                </c:pt>
                <c:pt idx="41">
                  <c:v>120</c:v>
                </c:pt>
                <c:pt idx="42">
                  <c:v>125</c:v>
                </c:pt>
                <c:pt idx="43">
                  <c:v>130</c:v>
                </c:pt>
                <c:pt idx="44">
                  <c:v>135</c:v>
                </c:pt>
                <c:pt idx="45">
                  <c:v>140</c:v>
                </c:pt>
                <c:pt idx="46">
                  <c:v>145</c:v>
                </c:pt>
                <c:pt idx="47">
                  <c:v>150</c:v>
                </c:pt>
                <c:pt idx="48">
                  <c:v>155</c:v>
                </c:pt>
                <c:pt idx="49">
                  <c:v>160</c:v>
                </c:pt>
                <c:pt idx="50">
                  <c:v>180</c:v>
                </c:pt>
                <c:pt idx="51">
                  <c:v>200</c:v>
                </c:pt>
                <c:pt idx="52">
                  <c:v>220</c:v>
                </c:pt>
              </c:numCache>
            </c:numRef>
          </c:xVal>
          <c:yVal>
            <c:numRef>
              <c:f>'Shading Experiment 1'!$D$16:$D$68</c:f>
              <c:numCache>
                <c:formatCode>General</c:formatCode>
                <c:ptCount val="53"/>
                <c:pt idx="0">
                  <c:v>81.582310000000007</c:v>
                </c:pt>
                <c:pt idx="1">
                  <c:v>81.190175000000011</c:v>
                </c:pt>
                <c:pt idx="2">
                  <c:v>80.807077291666658</c:v>
                </c:pt>
                <c:pt idx="3">
                  <c:v>80.434376674999996</c:v>
                </c:pt>
                <c:pt idx="4">
                  <c:v>80.069087500000009</c:v>
                </c:pt>
                <c:pt idx="5">
                  <c:v>79.712329166666663</c:v>
                </c:pt>
                <c:pt idx="6">
                  <c:v>79.353829166666671</c:v>
                </c:pt>
                <c:pt idx="7">
                  <c:v>78.989295416666664</c:v>
                </c:pt>
                <c:pt idx="8">
                  <c:v>78.619574999999983</c:v>
                </c:pt>
                <c:pt idx="9">
                  <c:v>78.223971666666657</c:v>
                </c:pt>
                <c:pt idx="10">
                  <c:v>77.801431249999993</c:v>
                </c:pt>
                <c:pt idx="11">
                  <c:v>77.574415416666668</c:v>
                </c:pt>
                <c:pt idx="12">
                  <c:v>76.954764583333329</c:v>
                </c:pt>
                <c:pt idx="13">
                  <c:v>76.538763750000001</c:v>
                </c:pt>
                <c:pt idx="14">
                  <c:v>76.133970833333322</c:v>
                </c:pt>
                <c:pt idx="15">
                  <c:v>75.731343499999994</c:v>
                </c:pt>
                <c:pt idx="16">
                  <c:v>75.355069659999998</c:v>
                </c:pt>
                <c:pt idx="17">
                  <c:v>74.990265000000008</c:v>
                </c:pt>
                <c:pt idx="18">
                  <c:v>73.896629583333336</c:v>
                </c:pt>
                <c:pt idx="19">
                  <c:v>73.159678666666665</c:v>
                </c:pt>
                <c:pt idx="20">
                  <c:v>72.481562499999995</c:v>
                </c:pt>
                <c:pt idx="21">
                  <c:v>71.77943333333333</c:v>
                </c:pt>
                <c:pt idx="22">
                  <c:v>71.024299999999997</c:v>
                </c:pt>
                <c:pt idx="23">
                  <c:v>70.270491666666672</c:v>
                </c:pt>
                <c:pt idx="24">
                  <c:v>69.52130291666667</c:v>
                </c:pt>
                <c:pt idx="25">
                  <c:v>68.771454583333323</c:v>
                </c:pt>
                <c:pt idx="26">
                  <c:v>68.025076666666664</c:v>
                </c:pt>
                <c:pt idx="27">
                  <c:v>67.309491666666659</c:v>
                </c:pt>
                <c:pt idx="28">
                  <c:v>66.67024583333334</c:v>
                </c:pt>
                <c:pt idx="29">
                  <c:v>66.024999999999991</c:v>
                </c:pt>
                <c:pt idx="30">
                  <c:v>65.365563749999993</c:v>
                </c:pt>
                <c:pt idx="31">
                  <c:v>64.703874874999997</c:v>
                </c:pt>
                <c:pt idx="32">
                  <c:v>61.887744999999995</c:v>
                </c:pt>
                <c:pt idx="33">
                  <c:v>58.903284166666673</c:v>
                </c:pt>
                <c:pt idx="34">
                  <c:v>56.317442249999999</c:v>
                </c:pt>
                <c:pt idx="35">
                  <c:v>54.107747083333329</c:v>
                </c:pt>
                <c:pt idx="36">
                  <c:v>52.564264583333333</c:v>
                </c:pt>
                <c:pt idx="37">
                  <c:v>51.34744791666666</c:v>
                </c:pt>
                <c:pt idx="38">
                  <c:v>50.542389214166661</c:v>
                </c:pt>
                <c:pt idx="39">
                  <c:v>50.119924500000003</c:v>
                </c:pt>
                <c:pt idx="40">
                  <c:v>50.002572108333332</c:v>
                </c:pt>
                <c:pt idx="41">
                  <c:v>50</c:v>
                </c:pt>
                <c:pt idx="42">
                  <c:v>50</c:v>
                </c:pt>
                <c:pt idx="43">
                  <c:v>50</c:v>
                </c:pt>
                <c:pt idx="44">
                  <c:v>50</c:v>
                </c:pt>
                <c:pt idx="45">
                  <c:v>50</c:v>
                </c:pt>
                <c:pt idx="46">
                  <c:v>50</c:v>
                </c:pt>
                <c:pt idx="47">
                  <c:v>50</c:v>
                </c:pt>
                <c:pt idx="48">
                  <c:v>50</c:v>
                </c:pt>
                <c:pt idx="49">
                  <c:v>50</c:v>
                </c:pt>
                <c:pt idx="50">
                  <c:v>50</c:v>
                </c:pt>
                <c:pt idx="51">
                  <c:v>50</c:v>
                </c:pt>
                <c:pt idx="52">
                  <c:v>50</c:v>
                </c:pt>
              </c:numCache>
            </c:numRef>
          </c:yVal>
          <c:smooth val="1"/>
          <c:extLst>
            <c:ext xmlns:c16="http://schemas.microsoft.com/office/drawing/2014/chart" uri="{C3380CC4-5D6E-409C-BE32-E72D297353CC}">
              <c16:uniqueId val="{00000001-5BA8-4B43-8663-717BF4F2CA92}"/>
            </c:ext>
          </c:extLst>
        </c:ser>
        <c:ser>
          <c:idx val="2"/>
          <c:order val="2"/>
          <c:tx>
            <c:v>Day 250</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'Shading Experiment 1'!$A$16:$A$68</c:f>
              <c:numCache>
                <c:formatCode>General</c:formatCode>
                <c:ptCount val="53"/>
                <c:pt idx="0">
                  <c:v>47</c:v>
                </c:pt>
                <c:pt idx="1">
                  <c:v>47.5</c:v>
                </c:pt>
                <c:pt idx="2">
                  <c:v>48</c:v>
                </c:pt>
                <c:pt idx="3">
                  <c:v>48.5</c:v>
                </c:pt>
                <c:pt idx="4">
                  <c:v>49</c:v>
                </c:pt>
                <c:pt idx="5">
                  <c:v>49.5</c:v>
                </c:pt>
                <c:pt idx="6">
                  <c:v>50</c:v>
                </c:pt>
                <c:pt idx="7">
                  <c:v>50.5</c:v>
                </c:pt>
                <c:pt idx="8">
                  <c:v>51</c:v>
                </c:pt>
                <c:pt idx="9">
                  <c:v>51.5</c:v>
                </c:pt>
                <c:pt idx="10">
                  <c:v>52</c:v>
                </c:pt>
                <c:pt idx="11">
                  <c:v>52.5</c:v>
                </c:pt>
                <c:pt idx="12">
                  <c:v>53</c:v>
                </c:pt>
                <c:pt idx="13">
                  <c:v>53.5</c:v>
                </c:pt>
                <c:pt idx="14">
                  <c:v>54</c:v>
                </c:pt>
                <c:pt idx="15">
                  <c:v>54.5</c:v>
                </c:pt>
                <c:pt idx="16">
                  <c:v>55</c:v>
                </c:pt>
                <c:pt idx="17">
                  <c:v>56</c:v>
                </c:pt>
                <c:pt idx="18">
                  <c:v>57</c:v>
                </c:pt>
                <c:pt idx="19">
                  <c:v>58</c:v>
                </c:pt>
                <c:pt idx="20">
                  <c:v>59</c:v>
                </c:pt>
                <c:pt idx="21">
                  <c:v>60</c:v>
                </c:pt>
                <c:pt idx="22">
                  <c:v>61</c:v>
                </c:pt>
                <c:pt idx="23">
                  <c:v>62</c:v>
                </c:pt>
                <c:pt idx="24">
                  <c:v>63</c:v>
                </c:pt>
                <c:pt idx="25">
                  <c:v>64</c:v>
                </c:pt>
                <c:pt idx="26">
                  <c:v>65</c:v>
                </c:pt>
                <c:pt idx="27">
                  <c:v>66</c:v>
                </c:pt>
                <c:pt idx="28">
                  <c:v>67</c:v>
                </c:pt>
                <c:pt idx="29">
                  <c:v>68</c:v>
                </c:pt>
                <c:pt idx="30">
                  <c:v>69</c:v>
                </c:pt>
                <c:pt idx="31">
                  <c:v>70</c:v>
                </c:pt>
                <c:pt idx="32">
                  <c:v>75</c:v>
                </c:pt>
                <c:pt idx="33">
                  <c:v>80</c:v>
                </c:pt>
                <c:pt idx="34">
                  <c:v>85</c:v>
                </c:pt>
                <c:pt idx="35">
                  <c:v>90</c:v>
                </c:pt>
                <c:pt idx="36">
                  <c:v>95</c:v>
                </c:pt>
                <c:pt idx="37">
                  <c:v>100</c:v>
                </c:pt>
                <c:pt idx="38">
                  <c:v>105</c:v>
                </c:pt>
                <c:pt idx="39">
                  <c:v>110</c:v>
                </c:pt>
                <c:pt idx="40">
                  <c:v>115</c:v>
                </c:pt>
                <c:pt idx="41">
                  <c:v>120</c:v>
                </c:pt>
                <c:pt idx="42">
                  <c:v>125</c:v>
                </c:pt>
                <c:pt idx="43">
                  <c:v>130</c:v>
                </c:pt>
                <c:pt idx="44">
                  <c:v>135</c:v>
                </c:pt>
                <c:pt idx="45">
                  <c:v>140</c:v>
                </c:pt>
                <c:pt idx="46">
                  <c:v>145</c:v>
                </c:pt>
                <c:pt idx="47">
                  <c:v>150</c:v>
                </c:pt>
                <c:pt idx="48">
                  <c:v>155</c:v>
                </c:pt>
                <c:pt idx="49">
                  <c:v>160</c:v>
                </c:pt>
                <c:pt idx="50">
                  <c:v>180</c:v>
                </c:pt>
                <c:pt idx="51">
                  <c:v>200</c:v>
                </c:pt>
                <c:pt idx="52">
                  <c:v>220</c:v>
                </c:pt>
              </c:numCache>
            </c:numRef>
          </c:xVal>
          <c:yVal>
            <c:numRef>
              <c:f>'Shading Experiment 1'!$E$16:$E$68</c:f>
              <c:numCache>
                <c:formatCode>General</c:formatCode>
                <c:ptCount val="53"/>
                <c:pt idx="0">
                  <c:v>78.286262916666672</c:v>
                </c:pt>
                <c:pt idx="1">
                  <c:v>77.942715416666672</c:v>
                </c:pt>
                <c:pt idx="2">
                  <c:v>77.612562499999996</c:v>
                </c:pt>
                <c:pt idx="3">
                  <c:v>77.276084999999995</c:v>
                </c:pt>
                <c:pt idx="4">
                  <c:v>76.955269166666668</c:v>
                </c:pt>
                <c:pt idx="5">
                  <c:v>76.63777125</c:v>
                </c:pt>
                <c:pt idx="6">
                  <c:v>76.333596666666665</c:v>
                </c:pt>
                <c:pt idx="7">
                  <c:v>76.033412083333332</c:v>
                </c:pt>
                <c:pt idx="8">
                  <c:v>75.746437541666666</c:v>
                </c:pt>
                <c:pt idx="9">
                  <c:v>75.455274387499998</c:v>
                </c:pt>
                <c:pt idx="10">
                  <c:v>75.183445833333337</c:v>
                </c:pt>
                <c:pt idx="11">
                  <c:v>74.919894166666666</c:v>
                </c:pt>
                <c:pt idx="12">
                  <c:v>74.655267541666674</c:v>
                </c:pt>
                <c:pt idx="13">
                  <c:v>74.406010791666674</c:v>
                </c:pt>
                <c:pt idx="14">
                  <c:v>74.165352458333345</c:v>
                </c:pt>
                <c:pt idx="15">
                  <c:v>73.926890862500002</c:v>
                </c:pt>
                <c:pt idx="16">
                  <c:v>73.701604166666669</c:v>
                </c:pt>
                <c:pt idx="17">
                  <c:v>73.473124166666665</c:v>
                </c:pt>
                <c:pt idx="18">
                  <c:v>72.836469166666674</c:v>
                </c:pt>
                <c:pt idx="19">
                  <c:v>72.431419166666672</c:v>
                </c:pt>
                <c:pt idx="20">
                  <c:v>72.039904166666673</c:v>
                </c:pt>
                <c:pt idx="21">
                  <c:v>71.668186666666671</c:v>
                </c:pt>
                <c:pt idx="22">
                  <c:v>71.322144916666673</c:v>
                </c:pt>
                <c:pt idx="23">
                  <c:v>70.982888333333335</c:v>
                </c:pt>
                <c:pt idx="24">
                  <c:v>70.654934583333329</c:v>
                </c:pt>
                <c:pt idx="25">
                  <c:v>70.348279583333337</c:v>
                </c:pt>
                <c:pt idx="26">
                  <c:v>70.04249025</c:v>
                </c:pt>
                <c:pt idx="27">
                  <c:v>69.758861374999995</c:v>
                </c:pt>
                <c:pt idx="28">
                  <c:v>69.486366666666655</c:v>
                </c:pt>
                <c:pt idx="29">
                  <c:v>69.226354166666667</c:v>
                </c:pt>
                <c:pt idx="30">
                  <c:v>68.966658333333328</c:v>
                </c:pt>
                <c:pt idx="31">
                  <c:v>68.715458333333331</c:v>
                </c:pt>
                <c:pt idx="32">
                  <c:v>67.567218750000009</c:v>
                </c:pt>
                <c:pt idx="33">
                  <c:v>66.671766333333338</c:v>
                </c:pt>
                <c:pt idx="34">
                  <c:v>65.985205000000008</c:v>
                </c:pt>
                <c:pt idx="35">
                  <c:v>65.320244000000002</c:v>
                </c:pt>
                <c:pt idx="36">
                  <c:v>64.52880416666666</c:v>
                </c:pt>
                <c:pt idx="37">
                  <c:v>63.761433333333336</c:v>
                </c:pt>
                <c:pt idx="38">
                  <c:v>63.019750000000009</c:v>
                </c:pt>
                <c:pt idx="39">
                  <c:v>62.302991666666664</c:v>
                </c:pt>
                <c:pt idx="40">
                  <c:v>61.480898333333336</c:v>
                </c:pt>
                <c:pt idx="41">
                  <c:v>60.593355197750007</c:v>
                </c:pt>
                <c:pt idx="42">
                  <c:v>59.986258333333332</c:v>
                </c:pt>
                <c:pt idx="43">
                  <c:v>59.440220833333342</c:v>
                </c:pt>
                <c:pt idx="44">
                  <c:v>58.961283333333334</c:v>
                </c:pt>
                <c:pt idx="45">
                  <c:v>58.547967083333333</c:v>
                </c:pt>
                <c:pt idx="46">
                  <c:v>58.331683333333331</c:v>
                </c:pt>
                <c:pt idx="47">
                  <c:v>58.333333333333336</c:v>
                </c:pt>
                <c:pt idx="48">
                  <c:v>58.327612500000008</c:v>
                </c:pt>
                <c:pt idx="49">
                  <c:v>58.333333333333336</c:v>
                </c:pt>
                <c:pt idx="50">
                  <c:v>58.331029166666667</c:v>
                </c:pt>
                <c:pt idx="51">
                  <c:v>58.333233333333339</c:v>
                </c:pt>
                <c:pt idx="52">
                  <c:v>58.333333333333336</c:v>
                </c:pt>
              </c:numCache>
            </c:numRef>
          </c:yVal>
          <c:smooth val="1"/>
          <c:extLst>
            <c:ext xmlns:c16="http://schemas.microsoft.com/office/drawing/2014/chart" uri="{C3380CC4-5D6E-409C-BE32-E72D297353CC}">
              <c16:uniqueId val="{00000002-5BA8-4B43-8663-717BF4F2CA92}"/>
            </c:ext>
          </c:extLst>
        </c:ser>
        <c:dLbls>
          <c:showLegendKey val="0"/>
          <c:showVal val="0"/>
          <c:showCatName val="0"/>
          <c:showSerName val="0"/>
          <c:showPercent val="0"/>
          <c:showBubbleSize val="0"/>
        </c:dLbls>
        <c:axId val="1533276368"/>
        <c:axId val="1531794128"/>
      </c:scatterChart>
      <c:valAx>
        <c:axId val="1533276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794128"/>
        <c:crosses val="autoZero"/>
        <c:crossBetween val="midCat"/>
      </c:valAx>
      <c:valAx>
        <c:axId val="1531794128"/>
        <c:scaling>
          <c:orientation val="minMax"/>
          <c:max val="9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27636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Energy</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'Shading Experiment 1'!$A$16:$A$68</c:f>
              <c:numCache>
                <c:formatCode>General</c:formatCode>
                <c:ptCount val="53"/>
                <c:pt idx="0">
                  <c:v>47</c:v>
                </c:pt>
                <c:pt idx="1">
                  <c:v>47.5</c:v>
                </c:pt>
                <c:pt idx="2">
                  <c:v>48</c:v>
                </c:pt>
                <c:pt idx="3">
                  <c:v>48.5</c:v>
                </c:pt>
                <c:pt idx="4">
                  <c:v>49</c:v>
                </c:pt>
                <c:pt idx="5">
                  <c:v>49.5</c:v>
                </c:pt>
                <c:pt idx="6">
                  <c:v>50</c:v>
                </c:pt>
                <c:pt idx="7">
                  <c:v>50.5</c:v>
                </c:pt>
                <c:pt idx="8">
                  <c:v>51</c:v>
                </c:pt>
                <c:pt idx="9">
                  <c:v>51.5</c:v>
                </c:pt>
                <c:pt idx="10">
                  <c:v>52</c:v>
                </c:pt>
                <c:pt idx="11">
                  <c:v>52.5</c:v>
                </c:pt>
                <c:pt idx="12">
                  <c:v>53</c:v>
                </c:pt>
                <c:pt idx="13">
                  <c:v>53.5</c:v>
                </c:pt>
                <c:pt idx="14">
                  <c:v>54</c:v>
                </c:pt>
                <c:pt idx="15">
                  <c:v>54.5</c:v>
                </c:pt>
                <c:pt idx="16">
                  <c:v>55</c:v>
                </c:pt>
                <c:pt idx="17">
                  <c:v>56</c:v>
                </c:pt>
                <c:pt idx="18">
                  <c:v>57</c:v>
                </c:pt>
                <c:pt idx="19">
                  <c:v>58</c:v>
                </c:pt>
                <c:pt idx="20">
                  <c:v>59</c:v>
                </c:pt>
                <c:pt idx="21">
                  <c:v>60</c:v>
                </c:pt>
                <c:pt idx="22">
                  <c:v>61</c:v>
                </c:pt>
                <c:pt idx="23">
                  <c:v>62</c:v>
                </c:pt>
                <c:pt idx="24">
                  <c:v>63</c:v>
                </c:pt>
                <c:pt idx="25">
                  <c:v>64</c:v>
                </c:pt>
                <c:pt idx="26">
                  <c:v>65</c:v>
                </c:pt>
                <c:pt idx="27">
                  <c:v>66</c:v>
                </c:pt>
                <c:pt idx="28">
                  <c:v>67</c:v>
                </c:pt>
                <c:pt idx="29">
                  <c:v>68</c:v>
                </c:pt>
                <c:pt idx="30">
                  <c:v>69</c:v>
                </c:pt>
                <c:pt idx="31">
                  <c:v>70</c:v>
                </c:pt>
                <c:pt idx="32">
                  <c:v>75</c:v>
                </c:pt>
                <c:pt idx="33">
                  <c:v>80</c:v>
                </c:pt>
                <c:pt idx="34">
                  <c:v>85</c:v>
                </c:pt>
                <c:pt idx="35">
                  <c:v>90</c:v>
                </c:pt>
                <c:pt idx="36">
                  <c:v>95</c:v>
                </c:pt>
                <c:pt idx="37">
                  <c:v>100</c:v>
                </c:pt>
                <c:pt idx="38">
                  <c:v>105</c:v>
                </c:pt>
                <c:pt idx="39">
                  <c:v>110</c:v>
                </c:pt>
                <c:pt idx="40">
                  <c:v>115</c:v>
                </c:pt>
                <c:pt idx="41">
                  <c:v>120</c:v>
                </c:pt>
                <c:pt idx="42">
                  <c:v>125</c:v>
                </c:pt>
                <c:pt idx="43">
                  <c:v>130</c:v>
                </c:pt>
                <c:pt idx="44">
                  <c:v>135</c:v>
                </c:pt>
                <c:pt idx="45">
                  <c:v>140</c:v>
                </c:pt>
                <c:pt idx="46">
                  <c:v>145</c:v>
                </c:pt>
                <c:pt idx="47">
                  <c:v>150</c:v>
                </c:pt>
                <c:pt idx="48">
                  <c:v>155</c:v>
                </c:pt>
                <c:pt idx="49">
                  <c:v>160</c:v>
                </c:pt>
                <c:pt idx="50">
                  <c:v>180</c:v>
                </c:pt>
                <c:pt idx="51">
                  <c:v>200</c:v>
                </c:pt>
                <c:pt idx="52">
                  <c:v>220</c:v>
                </c:pt>
              </c:numCache>
            </c:numRef>
          </c:xVal>
          <c:yVal>
            <c:numRef>
              <c:f>'Shading Experiment 1'!$F$16:$F$68</c:f>
              <c:numCache>
                <c:formatCode>General</c:formatCode>
                <c:ptCount val="53"/>
                <c:pt idx="0">
                  <c:v>3612</c:v>
                </c:pt>
                <c:pt idx="1">
                  <c:v>3651</c:v>
                </c:pt>
                <c:pt idx="2">
                  <c:v>3686</c:v>
                </c:pt>
                <c:pt idx="3">
                  <c:v>3720</c:v>
                </c:pt>
                <c:pt idx="4">
                  <c:v>3753</c:v>
                </c:pt>
                <c:pt idx="5">
                  <c:v>3790</c:v>
                </c:pt>
                <c:pt idx="6">
                  <c:v>3825</c:v>
                </c:pt>
                <c:pt idx="7">
                  <c:v>3859</c:v>
                </c:pt>
                <c:pt idx="8">
                  <c:v>3890</c:v>
                </c:pt>
                <c:pt idx="9">
                  <c:v>3919</c:v>
                </c:pt>
                <c:pt idx="10">
                  <c:v>3949</c:v>
                </c:pt>
                <c:pt idx="11">
                  <c:v>3982</c:v>
                </c:pt>
                <c:pt idx="12">
                  <c:v>4013</c:v>
                </c:pt>
                <c:pt idx="13">
                  <c:v>4048</c:v>
                </c:pt>
                <c:pt idx="14">
                  <c:v>4090</c:v>
                </c:pt>
                <c:pt idx="15">
                  <c:v>4116</c:v>
                </c:pt>
                <c:pt idx="16">
                  <c:v>4141</c:v>
                </c:pt>
                <c:pt idx="17">
                  <c:v>4161</c:v>
                </c:pt>
                <c:pt idx="18">
                  <c:v>4241</c:v>
                </c:pt>
                <c:pt idx="19">
                  <c:v>4273</c:v>
                </c:pt>
                <c:pt idx="20">
                  <c:v>4307</c:v>
                </c:pt>
                <c:pt idx="21">
                  <c:v>4341</c:v>
                </c:pt>
                <c:pt idx="22">
                  <c:v>4369</c:v>
                </c:pt>
                <c:pt idx="23">
                  <c:v>4397</c:v>
                </c:pt>
                <c:pt idx="24">
                  <c:v>4432</c:v>
                </c:pt>
                <c:pt idx="25">
                  <c:v>4457</c:v>
                </c:pt>
                <c:pt idx="26">
                  <c:v>4483</c:v>
                </c:pt>
                <c:pt idx="27">
                  <c:v>4520</c:v>
                </c:pt>
                <c:pt idx="28">
                  <c:v>4540</c:v>
                </c:pt>
                <c:pt idx="29">
                  <c:v>4562</c:v>
                </c:pt>
                <c:pt idx="30">
                  <c:v>4589</c:v>
                </c:pt>
                <c:pt idx="31">
                  <c:v>4606</c:v>
                </c:pt>
                <c:pt idx="32">
                  <c:v>4718</c:v>
                </c:pt>
                <c:pt idx="33">
                  <c:v>4807</c:v>
                </c:pt>
                <c:pt idx="34">
                  <c:v>4890</c:v>
                </c:pt>
                <c:pt idx="35">
                  <c:v>4941</c:v>
                </c:pt>
                <c:pt idx="36">
                  <c:v>4979</c:v>
                </c:pt>
                <c:pt idx="37">
                  <c:v>5013</c:v>
                </c:pt>
                <c:pt idx="38">
                  <c:v>5047</c:v>
                </c:pt>
                <c:pt idx="39">
                  <c:v>5077</c:v>
                </c:pt>
                <c:pt idx="40">
                  <c:v>5103</c:v>
                </c:pt>
                <c:pt idx="41">
                  <c:v>5125</c:v>
                </c:pt>
                <c:pt idx="42">
                  <c:v>5140</c:v>
                </c:pt>
                <c:pt idx="43">
                  <c:v>5150</c:v>
                </c:pt>
                <c:pt idx="44">
                  <c:v>5160</c:v>
                </c:pt>
                <c:pt idx="45">
                  <c:v>5166</c:v>
                </c:pt>
                <c:pt idx="46">
                  <c:v>5170</c:v>
                </c:pt>
                <c:pt idx="47">
                  <c:v>5172</c:v>
                </c:pt>
                <c:pt idx="48">
                  <c:v>5175</c:v>
                </c:pt>
                <c:pt idx="49">
                  <c:v>5177</c:v>
                </c:pt>
                <c:pt idx="50">
                  <c:v>5184</c:v>
                </c:pt>
                <c:pt idx="51">
                  <c:v>5189</c:v>
                </c:pt>
                <c:pt idx="52">
                  <c:v>5193</c:v>
                </c:pt>
              </c:numCache>
            </c:numRef>
          </c:yVal>
          <c:smooth val="1"/>
          <c:extLst>
            <c:ext xmlns:c16="http://schemas.microsoft.com/office/drawing/2014/chart" uri="{C3380CC4-5D6E-409C-BE32-E72D297353CC}">
              <c16:uniqueId val="{00000000-B9FD-4696-9609-66FEC685E00D}"/>
            </c:ext>
          </c:extLst>
        </c:ser>
        <c:dLbls>
          <c:showLegendKey val="0"/>
          <c:showVal val="0"/>
          <c:showCatName val="0"/>
          <c:showSerName val="0"/>
          <c:showPercent val="0"/>
          <c:showBubbleSize val="0"/>
        </c:dLbls>
        <c:axId val="1538590224"/>
        <c:axId val="1532237680"/>
      </c:scatterChart>
      <c:valAx>
        <c:axId val="1538590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237680"/>
        <c:crosses val="autoZero"/>
        <c:crossBetween val="midCat"/>
      </c:valAx>
      <c:valAx>
        <c:axId val="1532237680"/>
        <c:scaling>
          <c:orientation val="minMax"/>
          <c:max val="6000"/>
          <c:min val="3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590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D08EC-DD04-438D-9DE8-8549E68C4389}"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B5717-2B45-44CA-8AFE-56CEDB00CD45}" type="slidenum">
              <a:rPr lang="en-US" smtClean="0"/>
              <a:t>‹#›</a:t>
            </a:fld>
            <a:endParaRPr lang="en-US"/>
          </a:p>
        </p:txBody>
      </p:sp>
    </p:spTree>
    <p:extLst>
      <p:ext uri="{BB962C8B-B14F-4D97-AF65-F5344CB8AC3E}">
        <p14:creationId xmlns:p14="http://schemas.microsoft.com/office/powerpoint/2010/main" val="4276278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5B5717-2B45-44CA-8AFE-56CEDB00CD45}" type="slidenum">
              <a:rPr lang="en-US" smtClean="0"/>
              <a:t>5</a:t>
            </a:fld>
            <a:endParaRPr lang="en-US"/>
          </a:p>
        </p:txBody>
      </p:sp>
    </p:spTree>
    <p:extLst>
      <p:ext uri="{BB962C8B-B14F-4D97-AF65-F5344CB8AC3E}">
        <p14:creationId xmlns:p14="http://schemas.microsoft.com/office/powerpoint/2010/main" val="30640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5B5717-2B45-44CA-8AFE-56CEDB00CD45}" type="slidenum">
              <a:rPr lang="en-US" smtClean="0"/>
              <a:t>10</a:t>
            </a:fld>
            <a:endParaRPr lang="en-US"/>
          </a:p>
        </p:txBody>
      </p:sp>
    </p:spTree>
    <p:extLst>
      <p:ext uri="{BB962C8B-B14F-4D97-AF65-F5344CB8AC3E}">
        <p14:creationId xmlns:p14="http://schemas.microsoft.com/office/powerpoint/2010/main" val="279843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58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23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395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903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438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43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91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88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816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2430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23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4750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pa.gov/sites/production/files/2015-02/documents/egrid_9th_edition_v1-0_year_2010_ghg_rates.pdf" TargetMode="External"/><Relationship Id="rId2" Type="http://schemas.openxmlformats.org/officeDocument/2006/relationships/hyperlink" Target="https://www3.epa.gov/climatechange/Downloads/method-calculating-carbon-sequestration-trees-urban-and-suburban-setting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69542-B78D-423D-9267-B44B588288CA}"/>
              </a:ext>
            </a:extLst>
          </p:cNvPr>
          <p:cNvSpPr>
            <a:spLocks noGrp="1"/>
          </p:cNvSpPr>
          <p:nvPr>
            <p:ph type="ctrTitle"/>
          </p:nvPr>
        </p:nvSpPr>
        <p:spPr>
          <a:xfrm>
            <a:off x="5289754" y="639097"/>
            <a:ext cx="6253317" cy="3686015"/>
          </a:xfrm>
        </p:spPr>
        <p:txBody>
          <a:bodyPr>
            <a:normAutofit/>
          </a:bodyPr>
          <a:lstStyle/>
          <a:p>
            <a:r>
              <a:rPr lang="en-US" dirty="0"/>
              <a:t>Week of</a:t>
            </a:r>
            <a:br>
              <a:rPr lang="en-US" dirty="0"/>
            </a:br>
            <a:r>
              <a:rPr lang="en-US" dirty="0"/>
              <a:t>6/1 -&gt; 6/8</a:t>
            </a:r>
          </a:p>
        </p:txBody>
      </p:sp>
      <p:sp>
        <p:nvSpPr>
          <p:cNvPr id="3" name="Subtitle 2">
            <a:extLst>
              <a:ext uri="{FF2B5EF4-FFF2-40B4-BE49-F238E27FC236}">
                <a16:creationId xmlns:a16="http://schemas.microsoft.com/office/drawing/2014/main" id="{0FF9931B-E36D-429E-A44E-B796563028D4}"/>
              </a:ext>
            </a:extLst>
          </p:cNvPr>
          <p:cNvSpPr>
            <a:spLocks noGrp="1"/>
          </p:cNvSpPr>
          <p:nvPr>
            <p:ph type="subTitle" idx="1"/>
          </p:nvPr>
        </p:nvSpPr>
        <p:spPr>
          <a:xfrm>
            <a:off x="5289753" y="4672739"/>
            <a:ext cx="6269347" cy="1021498"/>
          </a:xfrm>
        </p:spPr>
        <p:txBody>
          <a:bodyPr>
            <a:normAutofit/>
          </a:bodyPr>
          <a:lstStyle/>
          <a:p>
            <a:endParaRPr lang="en-US">
              <a:solidFill>
                <a:schemeClr val="tx1">
                  <a:lumMod val="85000"/>
                  <a:lumOff val="15000"/>
                </a:schemeClr>
              </a:solidFill>
            </a:endParaRPr>
          </a:p>
        </p:txBody>
      </p:sp>
      <p:pic>
        <p:nvPicPr>
          <p:cNvPr id="4" name="Picture 3">
            <a:extLst>
              <a:ext uri="{FF2B5EF4-FFF2-40B4-BE49-F238E27FC236}">
                <a16:creationId xmlns:a16="http://schemas.microsoft.com/office/drawing/2014/main" id="{C809F8D1-856A-4131-8CF2-ECF35AC7BC7C}"/>
              </a:ext>
            </a:extLst>
          </p:cNvPr>
          <p:cNvPicPr>
            <a:picLocks noChangeAspect="1"/>
          </p:cNvPicPr>
          <p:nvPr/>
        </p:nvPicPr>
        <p:blipFill rotWithShape="1">
          <a:blip r:embed="rId2"/>
          <a:srcRect l="3468" r="51415" b="-2"/>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00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72FD629D-6015-4D7A-84A8-A58BBC7B4FE1}"/>
              </a:ext>
            </a:extLst>
          </p:cNvPr>
          <p:cNvGraphicFramePr>
            <a:graphicFrameLocks noChangeAspect="1"/>
          </p:cNvGraphicFramePr>
          <p:nvPr>
            <p:extLst>
              <p:ext uri="{D42A27DB-BD31-4B8C-83A1-F6EECF244321}">
                <p14:modId xmlns:p14="http://schemas.microsoft.com/office/powerpoint/2010/main" val="2982808157"/>
              </p:ext>
            </p:extLst>
          </p:nvPr>
        </p:nvGraphicFramePr>
        <p:xfrm>
          <a:off x="0" y="0"/>
          <a:ext cx="12192000" cy="6400800"/>
        </p:xfrm>
        <a:graphic>
          <a:graphicData uri="http://schemas.openxmlformats.org/presentationml/2006/ole">
            <mc:AlternateContent xmlns:mc="http://schemas.openxmlformats.org/markup-compatibility/2006">
              <mc:Choice xmlns:v="urn:schemas-microsoft-com:vml" Requires="v">
                <p:oleObj spid="_x0000_s1030" name="Worksheet" r:id="rId4" imgW="14054073" imgH="7424954" progId="Excel.Sheet.12">
                  <p:embed/>
                </p:oleObj>
              </mc:Choice>
              <mc:Fallback>
                <p:oleObj name="Worksheet" r:id="rId4" imgW="14054073" imgH="7424954" progId="Excel.Sheet.12">
                  <p:embed/>
                  <p:pic>
                    <p:nvPicPr>
                      <p:cNvPr id="0" name=""/>
                      <p:cNvPicPr/>
                      <p:nvPr/>
                    </p:nvPicPr>
                    <p:blipFill>
                      <a:blip r:embed="rId5"/>
                      <a:stretch>
                        <a:fillRect/>
                      </a:stretch>
                    </p:blipFill>
                    <p:spPr>
                      <a:xfrm>
                        <a:off x="0" y="0"/>
                        <a:ext cx="12192000" cy="6400800"/>
                      </a:xfrm>
                      <a:prstGeom prst="rect">
                        <a:avLst/>
                      </a:prstGeom>
                    </p:spPr>
                  </p:pic>
                </p:oleObj>
              </mc:Fallback>
            </mc:AlternateContent>
          </a:graphicData>
        </a:graphic>
      </p:graphicFrame>
    </p:spTree>
    <p:extLst>
      <p:ext uri="{BB962C8B-B14F-4D97-AF65-F5344CB8AC3E}">
        <p14:creationId xmlns:p14="http://schemas.microsoft.com/office/powerpoint/2010/main" val="380405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28F8-B585-49A5-94D7-549AD3863CFA}"/>
              </a:ext>
            </a:extLst>
          </p:cNvPr>
          <p:cNvSpPr>
            <a:spLocks noGrp="1"/>
          </p:cNvSpPr>
          <p:nvPr>
            <p:ph type="title"/>
          </p:nvPr>
        </p:nvSpPr>
        <p:spPr/>
        <p:txBody>
          <a:bodyPr/>
          <a:lstStyle/>
          <a:p>
            <a:r>
              <a:rPr lang="en-US" dirty="0"/>
              <a:t>Shading</a:t>
            </a:r>
          </a:p>
        </p:txBody>
      </p:sp>
      <p:sp>
        <p:nvSpPr>
          <p:cNvPr id="3" name="Content Placeholder 2">
            <a:extLst>
              <a:ext uri="{FF2B5EF4-FFF2-40B4-BE49-F238E27FC236}">
                <a16:creationId xmlns:a16="http://schemas.microsoft.com/office/drawing/2014/main" id="{68C8ACE9-1559-42EB-BAC8-5BDE00668E20}"/>
              </a:ext>
            </a:extLst>
          </p:cNvPr>
          <p:cNvSpPr>
            <a:spLocks noGrp="1"/>
          </p:cNvSpPr>
          <p:nvPr>
            <p:ph idx="1"/>
          </p:nvPr>
        </p:nvSpPr>
        <p:spPr/>
        <p:txBody>
          <a:bodyPr/>
          <a:lstStyle/>
          <a:p>
            <a:pPr>
              <a:buFont typeface="Arial" panose="020B0604020202020204" pitchFamily="34" charset="0"/>
              <a:buChar char="•"/>
            </a:pPr>
            <a:r>
              <a:rPr lang="en-US" dirty="0"/>
              <a:t> LK scripting has no random function nor an ability to check OS time clock so a different method is required. </a:t>
            </a:r>
          </a:p>
          <a:p>
            <a:pPr>
              <a:buFont typeface="Arial" panose="020B0604020202020204" pitchFamily="34" charset="0"/>
              <a:buChar char="•"/>
            </a:pPr>
            <a:r>
              <a:rPr lang="en-US" dirty="0"/>
              <a:t> Parametric modeling will cut down on scripting requirements for finding optimized values.</a:t>
            </a:r>
          </a:p>
        </p:txBody>
      </p:sp>
    </p:spTree>
    <p:extLst>
      <p:ext uri="{BB962C8B-B14F-4D97-AF65-F5344CB8AC3E}">
        <p14:creationId xmlns:p14="http://schemas.microsoft.com/office/powerpoint/2010/main" val="325002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6243-DAF0-443C-997E-4AE4D06ACCE5}"/>
              </a:ext>
            </a:extLst>
          </p:cNvPr>
          <p:cNvSpPr>
            <a:spLocks noGrp="1"/>
          </p:cNvSpPr>
          <p:nvPr>
            <p:ph type="title"/>
          </p:nvPr>
        </p:nvSpPr>
        <p:spPr/>
        <p:txBody>
          <a:bodyPr/>
          <a:lstStyle/>
          <a:p>
            <a:r>
              <a:rPr lang="en-US" dirty="0"/>
              <a:t>Financial Research</a:t>
            </a:r>
          </a:p>
        </p:txBody>
      </p:sp>
      <p:sp>
        <p:nvSpPr>
          <p:cNvPr id="3" name="Content Placeholder 2">
            <a:extLst>
              <a:ext uri="{FF2B5EF4-FFF2-40B4-BE49-F238E27FC236}">
                <a16:creationId xmlns:a16="http://schemas.microsoft.com/office/drawing/2014/main" id="{0040C598-C7C5-4936-A30D-D5FF01B7DD1F}"/>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System Costs</a:t>
            </a:r>
          </a:p>
          <a:p>
            <a:pPr>
              <a:buFont typeface="Arial" panose="020B0604020202020204" pitchFamily="34" charset="0"/>
              <a:buChar char="•"/>
            </a:pPr>
            <a:r>
              <a:rPr lang="en-US" dirty="0"/>
              <a:t> Direct Capital: Installer labor, margin, overhead, and BOS equipment are often priced by solar contractors as a percentage of the component costs. So these costs can be programmed to be based on the system design.</a:t>
            </a:r>
          </a:p>
          <a:p>
            <a:pPr>
              <a:buFont typeface="Arial" panose="020B0604020202020204" pitchFamily="34" charset="0"/>
              <a:buChar char="•"/>
            </a:pPr>
            <a:r>
              <a:rPr lang="en-US" dirty="0"/>
              <a:t> Indirect Capital: Environmental studies and Grid interconnection are constant prices.</a:t>
            </a:r>
          </a:p>
          <a:p>
            <a:pPr>
              <a:buFont typeface="Arial" panose="020B0604020202020204" pitchFamily="34" charset="0"/>
              <a:buChar char="•"/>
            </a:pPr>
            <a:r>
              <a:rPr lang="en-US" dirty="0"/>
              <a:t> O&amp;M: This costs are often negligible in residential solar. By picking panels and inverters with good warranties we can ignore this risk assessment to focus on other financial metrics.</a:t>
            </a:r>
          </a:p>
        </p:txBody>
      </p:sp>
    </p:spTree>
    <p:extLst>
      <p:ext uri="{BB962C8B-B14F-4D97-AF65-F5344CB8AC3E}">
        <p14:creationId xmlns:p14="http://schemas.microsoft.com/office/powerpoint/2010/main" val="411270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0D61-75EB-4DC8-B94B-2B91F9EDE2FC}"/>
              </a:ext>
            </a:extLst>
          </p:cNvPr>
          <p:cNvSpPr>
            <a:spLocks noGrp="1"/>
          </p:cNvSpPr>
          <p:nvPr>
            <p:ph type="title"/>
          </p:nvPr>
        </p:nvSpPr>
        <p:spPr/>
        <p:txBody>
          <a:bodyPr/>
          <a:lstStyle/>
          <a:p>
            <a:r>
              <a:rPr lang="en-US" dirty="0"/>
              <a:t>Financial Research cont.</a:t>
            </a:r>
          </a:p>
        </p:txBody>
      </p:sp>
      <p:sp>
        <p:nvSpPr>
          <p:cNvPr id="3" name="Content Placeholder 2">
            <a:extLst>
              <a:ext uri="{FF2B5EF4-FFF2-40B4-BE49-F238E27FC236}">
                <a16:creationId xmlns:a16="http://schemas.microsoft.com/office/drawing/2014/main" id="{65C5022F-59BD-4588-9E5C-2824E480F7B5}"/>
              </a:ext>
            </a:extLst>
          </p:cNvPr>
          <p:cNvSpPr>
            <a:spLocks noGrp="1"/>
          </p:cNvSpPr>
          <p:nvPr>
            <p:ph idx="1"/>
          </p:nvPr>
        </p:nvSpPr>
        <p:spPr/>
        <p:txBody>
          <a:bodyPr/>
          <a:lstStyle/>
          <a:p>
            <a:pPr>
              <a:buFont typeface="Arial" panose="020B0604020202020204" pitchFamily="34" charset="0"/>
              <a:buChar char="•"/>
            </a:pPr>
            <a:r>
              <a:rPr lang="en-US" dirty="0"/>
              <a:t> Financial Parameters: Analysis period is constant, but loan length, down payment percentage, and loan conditions can be changed for different situations (i.e. 50% down payment on a $10,000 system can increase net present value</a:t>
            </a:r>
          </a:p>
          <a:p>
            <a:pPr>
              <a:buFont typeface="Arial" panose="020B0604020202020204" pitchFamily="34" charset="0"/>
              <a:buChar char="•"/>
            </a:pPr>
            <a:r>
              <a:rPr lang="en-US" dirty="0"/>
              <a:t> Incentives: Can be country, state, installed capacity, or production capacity, can be used to lower the price of specific systems over others or generally decrease prices</a:t>
            </a:r>
          </a:p>
          <a:p>
            <a:pPr>
              <a:buFont typeface="Arial" panose="020B0604020202020204" pitchFamily="34" charset="0"/>
              <a:buChar char="•"/>
            </a:pPr>
            <a:r>
              <a:rPr lang="en-US" dirty="0"/>
              <a:t> Electricity Rates: Set by utility company, much harder to change than incentives or component costs. Also much more complex. They can be left constant based on the location of the site</a:t>
            </a:r>
          </a:p>
        </p:txBody>
      </p:sp>
    </p:spTree>
    <p:extLst>
      <p:ext uri="{BB962C8B-B14F-4D97-AF65-F5344CB8AC3E}">
        <p14:creationId xmlns:p14="http://schemas.microsoft.com/office/powerpoint/2010/main" val="191672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7FCB-E292-4735-AD87-AF33CD21A10D}"/>
              </a:ext>
            </a:extLst>
          </p:cNvPr>
          <p:cNvSpPr>
            <a:spLocks noGrp="1"/>
          </p:cNvSpPr>
          <p:nvPr>
            <p:ph type="title"/>
          </p:nvPr>
        </p:nvSpPr>
        <p:spPr/>
        <p:txBody>
          <a:bodyPr/>
          <a:lstStyle/>
          <a:p>
            <a:r>
              <a:rPr lang="en-US" dirty="0"/>
              <a:t>What Parameters Can Be Changed?</a:t>
            </a:r>
          </a:p>
        </p:txBody>
      </p:sp>
      <p:sp>
        <p:nvSpPr>
          <p:cNvPr id="3" name="Content Placeholder 2">
            <a:extLst>
              <a:ext uri="{FF2B5EF4-FFF2-40B4-BE49-F238E27FC236}">
                <a16:creationId xmlns:a16="http://schemas.microsoft.com/office/drawing/2014/main" id="{F7F1AFD9-0E33-49F7-B0DC-C5B368BC40D2}"/>
              </a:ext>
            </a:extLst>
          </p:cNvPr>
          <p:cNvSpPr>
            <a:spLocks noGrp="1"/>
          </p:cNvSpPr>
          <p:nvPr>
            <p:ph idx="1"/>
          </p:nvPr>
        </p:nvSpPr>
        <p:spPr>
          <a:xfrm>
            <a:off x="2041788" y="2130504"/>
            <a:ext cx="8169384" cy="3760891"/>
          </a:xfrm>
        </p:spPr>
        <p:txBody>
          <a:bodyPr numCol="2">
            <a:normAutofit/>
          </a:bodyPr>
          <a:lstStyle/>
          <a:p>
            <a:pPr>
              <a:buFont typeface="Arial" panose="020B0604020202020204" pitchFamily="34" charset="0"/>
              <a:buChar char="•"/>
            </a:pPr>
            <a:r>
              <a:rPr lang="en-US" dirty="0"/>
              <a:t> Lat/Long</a:t>
            </a:r>
          </a:p>
          <a:p>
            <a:pPr>
              <a:buFont typeface="Arial" panose="020B0604020202020204" pitchFamily="34" charset="0"/>
              <a:buChar char="•"/>
            </a:pPr>
            <a:r>
              <a:rPr lang="en-US" dirty="0"/>
              <a:t> Module Price</a:t>
            </a:r>
          </a:p>
          <a:p>
            <a:pPr>
              <a:buFont typeface="Arial" panose="020B0604020202020204" pitchFamily="34" charset="0"/>
              <a:buChar char="•"/>
            </a:pPr>
            <a:r>
              <a:rPr lang="en-US" dirty="0"/>
              <a:t> Inverter Price</a:t>
            </a:r>
          </a:p>
          <a:p>
            <a:pPr>
              <a:buFont typeface="Arial" panose="020B0604020202020204" pitchFamily="34" charset="0"/>
              <a:buChar char="•"/>
            </a:pPr>
            <a:r>
              <a:rPr lang="en-US" dirty="0"/>
              <a:t> Shading (variable)</a:t>
            </a:r>
          </a:p>
          <a:p>
            <a:pPr>
              <a:buFont typeface="Arial" panose="020B0604020202020204" pitchFamily="34" charset="0"/>
              <a:buChar char="•"/>
            </a:pPr>
            <a:r>
              <a:rPr lang="en-US" dirty="0"/>
              <a:t> Loan parameters</a:t>
            </a:r>
          </a:p>
          <a:p>
            <a:pPr marL="285750" indent="-285750">
              <a:buFont typeface="Arial" panose="020B0604020202020204" pitchFamily="34" charset="0"/>
              <a:buChar char="•"/>
            </a:pPr>
            <a:r>
              <a:rPr lang="en-US" sz="2400" dirty="0"/>
              <a:t>Investment tax credit</a:t>
            </a:r>
          </a:p>
          <a:p>
            <a:pPr marL="285750" indent="-285750">
              <a:buFont typeface="Arial" panose="020B0604020202020204" pitchFamily="34" charset="0"/>
              <a:buChar char="•"/>
            </a:pPr>
            <a:r>
              <a:rPr lang="en-US" sz="2400" dirty="0"/>
              <a:t>Production tax credit</a:t>
            </a:r>
          </a:p>
          <a:p>
            <a:pPr marL="285750" indent="-285750">
              <a:buFont typeface="Arial" panose="020B0604020202020204" pitchFamily="34" charset="0"/>
              <a:buChar char="•"/>
            </a:pPr>
            <a:r>
              <a:rPr lang="en-US" sz="2400" dirty="0"/>
              <a:t>Investment based incentive</a:t>
            </a:r>
          </a:p>
          <a:p>
            <a:pPr marL="285750" indent="-285750">
              <a:buFont typeface="Arial" panose="020B0604020202020204" pitchFamily="34" charset="0"/>
              <a:buChar char="•"/>
            </a:pPr>
            <a:r>
              <a:rPr lang="en-US" sz="2400" dirty="0"/>
              <a:t>Capacity based incentive</a:t>
            </a:r>
          </a:p>
          <a:p>
            <a:pPr marL="285750" indent="-285750">
              <a:buFont typeface="Arial" panose="020B0604020202020204" pitchFamily="34" charset="0"/>
              <a:buChar char="•"/>
            </a:pPr>
            <a:r>
              <a:rPr lang="en-US" sz="2400" dirty="0"/>
              <a:t>Production based incentive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8372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56EB-B48D-4167-91D5-3955D37D52AA}"/>
              </a:ext>
            </a:extLst>
          </p:cNvPr>
          <p:cNvSpPr>
            <a:spLocks noGrp="1"/>
          </p:cNvSpPr>
          <p:nvPr>
            <p:ph type="title"/>
          </p:nvPr>
        </p:nvSpPr>
        <p:spPr/>
        <p:txBody>
          <a:bodyPr/>
          <a:lstStyle/>
          <a:p>
            <a:r>
              <a:rPr lang="en-US" dirty="0"/>
              <a:t>6/15 -&gt; 6/22</a:t>
            </a:r>
          </a:p>
        </p:txBody>
      </p:sp>
      <p:sp>
        <p:nvSpPr>
          <p:cNvPr id="3" name="Content Placeholder 2">
            <a:extLst>
              <a:ext uri="{FF2B5EF4-FFF2-40B4-BE49-F238E27FC236}">
                <a16:creationId xmlns:a16="http://schemas.microsoft.com/office/drawing/2014/main" id="{56A53650-BE7A-41C2-88EA-F121DB5D411D}"/>
              </a:ext>
            </a:extLst>
          </p:cNvPr>
          <p:cNvSpPr>
            <a:spLocks noGrp="1"/>
          </p:cNvSpPr>
          <p:nvPr>
            <p:ph idx="1"/>
          </p:nvPr>
        </p:nvSpPr>
        <p:spPr/>
        <p:txBody>
          <a:bodyPr/>
          <a:lstStyle/>
          <a:p>
            <a:pPr>
              <a:buFont typeface="Arial" panose="020B0604020202020204" pitchFamily="34" charset="0"/>
              <a:buChar char="•"/>
            </a:pPr>
            <a:r>
              <a:rPr lang="en-US" dirty="0"/>
              <a:t> Script to create variable tree placement.</a:t>
            </a:r>
          </a:p>
          <a:p>
            <a:pPr>
              <a:buFont typeface="Arial" panose="020B0604020202020204" pitchFamily="34" charset="0"/>
              <a:buChar char="•"/>
            </a:pPr>
            <a:r>
              <a:rPr lang="en-US" dirty="0"/>
              <a:t> Understand and catalog all constant values. Why are they constant? Why are they the value they are? If x or y change, how does everything else change e.g. size of house?</a:t>
            </a:r>
          </a:p>
          <a:p>
            <a:pPr>
              <a:buFont typeface="Arial" panose="020B0604020202020204" pitchFamily="34" charset="0"/>
              <a:buChar char="•"/>
            </a:pPr>
            <a:r>
              <a:rPr lang="en-US" dirty="0"/>
              <a:t> Create a model using a space efficient solution that is not positive net present value because of a combo of shading and poor sunlight location. Applying the lessons learned in creating the “home” model.</a:t>
            </a:r>
          </a:p>
        </p:txBody>
      </p:sp>
    </p:spTree>
    <p:extLst>
      <p:ext uri="{BB962C8B-B14F-4D97-AF65-F5344CB8AC3E}">
        <p14:creationId xmlns:p14="http://schemas.microsoft.com/office/powerpoint/2010/main" val="168217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9542-B78D-423D-9267-B44B588288CA}"/>
              </a:ext>
            </a:extLst>
          </p:cNvPr>
          <p:cNvSpPr>
            <a:spLocks noGrp="1"/>
          </p:cNvSpPr>
          <p:nvPr>
            <p:ph type="ctrTitle"/>
          </p:nvPr>
        </p:nvSpPr>
        <p:spPr>
          <a:xfrm>
            <a:off x="5289754" y="639097"/>
            <a:ext cx="6253317" cy="3686015"/>
          </a:xfrm>
        </p:spPr>
        <p:txBody>
          <a:bodyPr>
            <a:normAutofit/>
          </a:bodyPr>
          <a:lstStyle/>
          <a:p>
            <a:r>
              <a:rPr lang="en-US" dirty="0"/>
              <a:t>Week of</a:t>
            </a:r>
            <a:br>
              <a:rPr lang="en-US" dirty="0"/>
            </a:br>
            <a:r>
              <a:rPr lang="en-US" dirty="0"/>
              <a:t>6/15 -&gt; 6/22</a:t>
            </a:r>
          </a:p>
        </p:txBody>
      </p:sp>
      <p:sp>
        <p:nvSpPr>
          <p:cNvPr id="3" name="Subtitle 2">
            <a:extLst>
              <a:ext uri="{FF2B5EF4-FFF2-40B4-BE49-F238E27FC236}">
                <a16:creationId xmlns:a16="http://schemas.microsoft.com/office/drawing/2014/main" id="{0FF9931B-E36D-429E-A44E-B796563028D4}"/>
              </a:ext>
            </a:extLst>
          </p:cNvPr>
          <p:cNvSpPr>
            <a:spLocks noGrp="1"/>
          </p:cNvSpPr>
          <p:nvPr>
            <p:ph type="subTitle" idx="1"/>
          </p:nvPr>
        </p:nvSpPr>
        <p:spPr>
          <a:xfrm>
            <a:off x="5289753" y="4672739"/>
            <a:ext cx="6269347" cy="1021498"/>
          </a:xfrm>
        </p:spPr>
        <p:txBody>
          <a:bodyPr>
            <a:normAutofit/>
          </a:bodyPr>
          <a:lstStyle/>
          <a:p>
            <a:endParaRPr lang="en-US">
              <a:solidFill>
                <a:schemeClr val="tx1">
                  <a:lumMod val="85000"/>
                  <a:lumOff val="15000"/>
                </a:schemeClr>
              </a:solidFill>
            </a:endParaRPr>
          </a:p>
        </p:txBody>
      </p:sp>
      <p:pic>
        <p:nvPicPr>
          <p:cNvPr id="4" name="Picture 3">
            <a:extLst>
              <a:ext uri="{FF2B5EF4-FFF2-40B4-BE49-F238E27FC236}">
                <a16:creationId xmlns:a16="http://schemas.microsoft.com/office/drawing/2014/main" id="{C809F8D1-856A-4131-8CF2-ECF35AC7BC7C}"/>
              </a:ext>
            </a:extLst>
          </p:cNvPr>
          <p:cNvPicPr>
            <a:picLocks noChangeAspect="1"/>
          </p:cNvPicPr>
          <p:nvPr/>
        </p:nvPicPr>
        <p:blipFill rotWithShape="1">
          <a:blip r:embed="rId2"/>
          <a:srcRect l="3468" r="51415" b="-2"/>
          <a:stretch/>
        </p:blipFill>
        <p:spPr>
          <a:xfrm>
            <a:off x="-1" y="1"/>
            <a:ext cx="4635315" cy="6857999"/>
          </a:xfrm>
          <a:prstGeom prst="rect">
            <a:avLst/>
          </a:prstGeom>
        </p:spPr>
      </p:pic>
    </p:spTree>
    <p:extLst>
      <p:ext uri="{BB962C8B-B14F-4D97-AF65-F5344CB8AC3E}">
        <p14:creationId xmlns:p14="http://schemas.microsoft.com/office/powerpoint/2010/main" val="250235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28F8-B585-49A5-94D7-549AD3863CFA}"/>
              </a:ext>
            </a:extLst>
          </p:cNvPr>
          <p:cNvSpPr>
            <a:spLocks noGrp="1"/>
          </p:cNvSpPr>
          <p:nvPr>
            <p:ph type="title"/>
          </p:nvPr>
        </p:nvSpPr>
        <p:spPr/>
        <p:txBody>
          <a:bodyPr>
            <a:normAutofit/>
          </a:bodyPr>
          <a:lstStyle/>
          <a:p>
            <a:r>
              <a:rPr lang="en-US" dirty="0"/>
              <a:t>Location + Shading Trouble</a:t>
            </a:r>
          </a:p>
        </p:txBody>
      </p:sp>
      <p:sp>
        <p:nvSpPr>
          <p:cNvPr id="3" name="Content Placeholder 2">
            <a:extLst>
              <a:ext uri="{FF2B5EF4-FFF2-40B4-BE49-F238E27FC236}">
                <a16:creationId xmlns:a16="http://schemas.microsoft.com/office/drawing/2014/main" id="{68C8ACE9-1559-42EB-BAC8-5BDE00668E20}"/>
              </a:ext>
            </a:extLst>
          </p:cNvPr>
          <p:cNvSpPr>
            <a:spLocks noGrp="1"/>
          </p:cNvSpPr>
          <p:nvPr>
            <p:ph idx="1"/>
          </p:nvPr>
        </p:nvSpPr>
        <p:spPr/>
        <p:txBody>
          <a:bodyPr/>
          <a:lstStyle/>
          <a:p>
            <a:pPr>
              <a:buFont typeface="Arial" panose="020B0604020202020204" pitchFamily="34" charset="0"/>
              <a:buChar char="•"/>
            </a:pPr>
            <a:r>
              <a:rPr lang="en-US" dirty="0"/>
              <a:t> When testing variable locations, even ones that traditionally should be poor for solar still often can make positive profit</a:t>
            </a:r>
          </a:p>
          <a:p>
            <a:pPr>
              <a:buFont typeface="Arial" panose="020B0604020202020204" pitchFamily="34" charset="0"/>
              <a:buChar char="•"/>
            </a:pPr>
            <a:r>
              <a:rPr lang="en-US" dirty="0"/>
              <a:t> I also realized that poor locations for solar panels should not be promoted per say, why direct limited resources to marginal cases when more intelligent placements are still available?</a:t>
            </a:r>
          </a:p>
          <a:p>
            <a:pPr>
              <a:buFont typeface="Arial" panose="020B0604020202020204" pitchFamily="34" charset="0"/>
              <a:buChar char="•"/>
            </a:pPr>
            <a:r>
              <a:rPr lang="en-US" dirty="0"/>
              <a:t> I also realized that shading plays about the same importance as location and due to the above realization, it may be the correct factor to research</a:t>
            </a:r>
          </a:p>
        </p:txBody>
      </p:sp>
    </p:spTree>
    <p:extLst>
      <p:ext uri="{BB962C8B-B14F-4D97-AF65-F5344CB8AC3E}">
        <p14:creationId xmlns:p14="http://schemas.microsoft.com/office/powerpoint/2010/main" val="256210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0847-1DFD-4493-89A9-BF42E2E7EC5F}"/>
              </a:ext>
            </a:extLst>
          </p:cNvPr>
          <p:cNvSpPr>
            <a:spLocks noGrp="1"/>
          </p:cNvSpPr>
          <p:nvPr>
            <p:ph type="title"/>
          </p:nvPr>
        </p:nvSpPr>
        <p:spPr/>
        <p:txBody>
          <a:bodyPr/>
          <a:lstStyle/>
          <a:p>
            <a:r>
              <a:rPr lang="en-US" dirty="0"/>
              <a:t>3 Different Shading Configurations</a:t>
            </a:r>
          </a:p>
        </p:txBody>
      </p:sp>
      <p:sp>
        <p:nvSpPr>
          <p:cNvPr id="3" name="Content Placeholder 2">
            <a:extLst>
              <a:ext uri="{FF2B5EF4-FFF2-40B4-BE49-F238E27FC236}">
                <a16:creationId xmlns:a16="http://schemas.microsoft.com/office/drawing/2014/main" id="{8FD8F5DB-2B84-4696-9579-C560023692CE}"/>
              </a:ext>
            </a:extLst>
          </p:cNvPr>
          <p:cNvSpPr>
            <a:spLocks noGrp="1"/>
          </p:cNvSpPr>
          <p:nvPr>
            <p:ph idx="1"/>
          </p:nvPr>
        </p:nvSpPr>
        <p:spPr/>
        <p:txBody>
          <a:bodyPr/>
          <a:lstStyle/>
          <a:p>
            <a:r>
              <a:rPr lang="en-US" dirty="0"/>
              <a:t>1. No Shading</a:t>
            </a:r>
          </a:p>
          <a:p>
            <a:r>
              <a:rPr lang="en-US" dirty="0"/>
              <a:t>2. ~20% Shading</a:t>
            </a:r>
          </a:p>
          <a:p>
            <a:r>
              <a:rPr lang="en-US" dirty="0"/>
              <a:t>3. ~50% Shading</a:t>
            </a:r>
          </a:p>
        </p:txBody>
      </p:sp>
    </p:spTree>
    <p:extLst>
      <p:ext uri="{BB962C8B-B14F-4D97-AF65-F5344CB8AC3E}">
        <p14:creationId xmlns:p14="http://schemas.microsoft.com/office/powerpoint/2010/main" val="172977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28F8-B585-49A5-94D7-549AD3863CFA}"/>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68C8ACE9-1559-42EB-BAC8-5BDE00668E20}"/>
              </a:ext>
            </a:extLst>
          </p:cNvPr>
          <p:cNvSpPr>
            <a:spLocks noGrp="1"/>
          </p:cNvSpPr>
          <p:nvPr>
            <p:ph idx="1"/>
          </p:nvPr>
        </p:nvSpPr>
        <p:spPr/>
        <p:txBody>
          <a:bodyPr/>
          <a:lstStyle/>
          <a:p>
            <a:pPr>
              <a:buFont typeface="Arial" panose="020B0604020202020204" pitchFamily="34" charset="0"/>
              <a:buChar char="•"/>
            </a:pPr>
            <a:r>
              <a:rPr lang="en-US" dirty="0"/>
              <a:t> More shading coverage makes cutting trees down more price efficient, but often more shading coverage is due to more trees</a:t>
            </a:r>
          </a:p>
          <a:p>
            <a:pPr>
              <a:buFont typeface="Arial" panose="020B0604020202020204" pitchFamily="34" charset="0"/>
              <a:buChar char="•"/>
            </a:pPr>
            <a:r>
              <a:rPr lang="en-US" dirty="0"/>
              <a:t> In my example even though the heavier shade had more gain, it was overall still a poorer investment then the lighter shade due to the cost of removing trees.</a:t>
            </a:r>
          </a:p>
        </p:txBody>
      </p:sp>
    </p:spTree>
    <p:extLst>
      <p:ext uri="{BB962C8B-B14F-4D97-AF65-F5344CB8AC3E}">
        <p14:creationId xmlns:p14="http://schemas.microsoft.com/office/powerpoint/2010/main" val="123460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AFB11-EAC1-4582-BB7A-0E8C5E8A6E13}"/>
              </a:ext>
            </a:extLst>
          </p:cNvPr>
          <p:cNvSpPr>
            <a:spLocks noGrp="1"/>
          </p:cNvSpPr>
          <p:nvPr>
            <p:ph type="title"/>
          </p:nvPr>
        </p:nvSpPr>
        <p:spPr>
          <a:xfrm>
            <a:off x="1097280" y="286603"/>
            <a:ext cx="10058400" cy="1450757"/>
          </a:xfrm>
        </p:spPr>
        <p:txBody>
          <a:bodyPr>
            <a:normAutofit/>
          </a:bodyPr>
          <a:lstStyle/>
          <a:p>
            <a:r>
              <a:rPr lang="en-US" dirty="0"/>
              <a:t>Electrical Use Data</a:t>
            </a:r>
          </a:p>
        </p:txBody>
      </p:sp>
      <p:cxnSp>
        <p:nvCxnSpPr>
          <p:cNvPr id="12" name="Straight Connector 1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251AC7-1113-41CA-AFA2-96CACC51B4C6}"/>
              </a:ext>
            </a:extLst>
          </p:cNvPr>
          <p:cNvSpPr>
            <a:spLocks noGrp="1"/>
          </p:cNvSpPr>
          <p:nvPr>
            <p:ph idx="1"/>
          </p:nvPr>
        </p:nvSpPr>
        <p:spPr>
          <a:xfrm>
            <a:off x="1097280" y="2108201"/>
            <a:ext cx="5575367" cy="3760891"/>
          </a:xfrm>
        </p:spPr>
        <p:txBody>
          <a:bodyPr>
            <a:normAutofit/>
          </a:bodyPr>
          <a:lstStyle/>
          <a:p>
            <a:pPr>
              <a:buFont typeface="Arial" panose="020B0604020202020204" pitchFamily="34" charset="0"/>
              <a:buChar char="•"/>
            </a:pPr>
            <a:r>
              <a:rPr lang="en-US" dirty="0"/>
              <a:t> For the more detailed model I can use actual data collected by the utility </a:t>
            </a:r>
          </a:p>
          <a:p>
            <a:pPr>
              <a:buFont typeface="Arial" panose="020B0604020202020204" pitchFamily="34" charset="0"/>
              <a:buChar char="•"/>
            </a:pPr>
            <a:r>
              <a:rPr lang="en-US" dirty="0"/>
              <a:t>For our generic buildings we can create a value from </a:t>
            </a:r>
            <a:r>
              <a:rPr lang="en-US" dirty="0" err="1"/>
              <a:t>sqft</a:t>
            </a:r>
            <a:r>
              <a:rPr lang="en-US" dirty="0"/>
              <a:t>, people living in space, and season (Power use can increase May -&gt; September). Will probably create and external script to simplify</a:t>
            </a:r>
          </a:p>
        </p:txBody>
      </p:sp>
      <p:pic>
        <p:nvPicPr>
          <p:cNvPr id="5" name="Picture 4" descr="A screenshot of a cell phone&#10;&#10;Description automatically generated">
            <a:extLst>
              <a:ext uri="{FF2B5EF4-FFF2-40B4-BE49-F238E27FC236}">
                <a16:creationId xmlns:a16="http://schemas.microsoft.com/office/drawing/2014/main" id="{4627BF63-2F37-4285-BE90-9E1855CF4F6E}"/>
              </a:ext>
            </a:extLst>
          </p:cNvPr>
          <p:cNvPicPr>
            <a:picLocks noChangeAspect="1"/>
          </p:cNvPicPr>
          <p:nvPr/>
        </p:nvPicPr>
        <p:blipFill rotWithShape="1">
          <a:blip r:embed="rId2">
            <a:extLst>
              <a:ext uri="{28A0092B-C50C-407E-A947-70E740481C1C}">
                <a14:useLocalDpi xmlns:a14="http://schemas.microsoft.com/office/drawing/2010/main" val="0"/>
              </a:ext>
            </a:extLst>
          </a:blip>
          <a:srcRect l="12428" r="8122" b="-3"/>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49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9542-B78D-423D-9267-B44B588288CA}"/>
              </a:ext>
            </a:extLst>
          </p:cNvPr>
          <p:cNvSpPr>
            <a:spLocks noGrp="1"/>
          </p:cNvSpPr>
          <p:nvPr>
            <p:ph type="ctrTitle"/>
          </p:nvPr>
        </p:nvSpPr>
        <p:spPr>
          <a:xfrm>
            <a:off x="5289754" y="639097"/>
            <a:ext cx="6253317" cy="3686015"/>
          </a:xfrm>
        </p:spPr>
        <p:txBody>
          <a:bodyPr>
            <a:normAutofit/>
          </a:bodyPr>
          <a:lstStyle/>
          <a:p>
            <a:r>
              <a:rPr lang="en-US" dirty="0"/>
              <a:t>Week of</a:t>
            </a:r>
            <a:br>
              <a:rPr lang="en-US" dirty="0"/>
            </a:br>
            <a:r>
              <a:rPr lang="en-US" dirty="0"/>
              <a:t>6/22 -&gt; 6/29</a:t>
            </a:r>
          </a:p>
        </p:txBody>
      </p:sp>
      <p:sp>
        <p:nvSpPr>
          <p:cNvPr id="3" name="Subtitle 2">
            <a:extLst>
              <a:ext uri="{FF2B5EF4-FFF2-40B4-BE49-F238E27FC236}">
                <a16:creationId xmlns:a16="http://schemas.microsoft.com/office/drawing/2014/main" id="{0FF9931B-E36D-429E-A44E-B796563028D4}"/>
              </a:ext>
            </a:extLst>
          </p:cNvPr>
          <p:cNvSpPr>
            <a:spLocks noGrp="1"/>
          </p:cNvSpPr>
          <p:nvPr>
            <p:ph type="subTitle" idx="1"/>
          </p:nvPr>
        </p:nvSpPr>
        <p:spPr>
          <a:xfrm>
            <a:off x="5289753" y="4672739"/>
            <a:ext cx="6269347" cy="1021498"/>
          </a:xfrm>
        </p:spPr>
        <p:txBody>
          <a:bodyPr>
            <a:normAutofit/>
          </a:bodyPr>
          <a:lstStyle/>
          <a:p>
            <a:endParaRPr lang="en-US">
              <a:solidFill>
                <a:schemeClr val="tx1">
                  <a:lumMod val="85000"/>
                  <a:lumOff val="15000"/>
                </a:schemeClr>
              </a:solidFill>
            </a:endParaRPr>
          </a:p>
        </p:txBody>
      </p:sp>
      <p:pic>
        <p:nvPicPr>
          <p:cNvPr id="4" name="Picture 3">
            <a:extLst>
              <a:ext uri="{FF2B5EF4-FFF2-40B4-BE49-F238E27FC236}">
                <a16:creationId xmlns:a16="http://schemas.microsoft.com/office/drawing/2014/main" id="{C809F8D1-856A-4131-8CF2-ECF35AC7BC7C}"/>
              </a:ext>
            </a:extLst>
          </p:cNvPr>
          <p:cNvPicPr>
            <a:picLocks noChangeAspect="1"/>
          </p:cNvPicPr>
          <p:nvPr/>
        </p:nvPicPr>
        <p:blipFill rotWithShape="1">
          <a:blip r:embed="rId2"/>
          <a:srcRect l="3468" r="51415" b="-2"/>
          <a:stretch/>
        </p:blipFill>
        <p:spPr>
          <a:xfrm>
            <a:off x="-1" y="1"/>
            <a:ext cx="4635315" cy="6857999"/>
          </a:xfrm>
          <a:prstGeom prst="rect">
            <a:avLst/>
          </a:prstGeom>
        </p:spPr>
      </p:pic>
    </p:spTree>
    <p:extLst>
      <p:ext uri="{BB962C8B-B14F-4D97-AF65-F5344CB8AC3E}">
        <p14:creationId xmlns:p14="http://schemas.microsoft.com/office/powerpoint/2010/main" val="232976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28F8-B585-49A5-94D7-549AD3863CFA}"/>
              </a:ext>
            </a:extLst>
          </p:cNvPr>
          <p:cNvSpPr>
            <a:spLocks noGrp="1"/>
          </p:cNvSpPr>
          <p:nvPr>
            <p:ph type="title"/>
          </p:nvPr>
        </p:nvSpPr>
        <p:spPr/>
        <p:txBody>
          <a:bodyPr>
            <a:normAutofit/>
          </a:bodyPr>
          <a:lstStyle/>
          <a:p>
            <a:r>
              <a:rPr lang="en-US" dirty="0"/>
              <a:t>Shading Experiment 1</a:t>
            </a:r>
          </a:p>
        </p:txBody>
      </p:sp>
      <p:sp>
        <p:nvSpPr>
          <p:cNvPr id="3" name="Content Placeholder 2">
            <a:extLst>
              <a:ext uri="{FF2B5EF4-FFF2-40B4-BE49-F238E27FC236}">
                <a16:creationId xmlns:a16="http://schemas.microsoft.com/office/drawing/2014/main" id="{68C8ACE9-1559-42EB-BAC8-5BDE00668E20}"/>
              </a:ext>
            </a:extLst>
          </p:cNvPr>
          <p:cNvSpPr>
            <a:spLocks noGrp="1"/>
          </p:cNvSpPr>
          <p:nvPr>
            <p:ph idx="1"/>
          </p:nvPr>
        </p:nvSpPr>
        <p:spPr>
          <a:xfrm>
            <a:off x="1097280" y="2108201"/>
            <a:ext cx="10058400" cy="974477"/>
          </a:xfrm>
        </p:spPr>
        <p:txBody>
          <a:bodyPr/>
          <a:lstStyle/>
          <a:p>
            <a:pPr>
              <a:buFont typeface="Arial" panose="020B0604020202020204" pitchFamily="34" charset="0"/>
              <a:buChar char="•"/>
            </a:pPr>
            <a:r>
              <a:rPr lang="en-US" dirty="0"/>
              <a:t> What is the affect on energy output of a solar array from shading due to trees in the East/West direction with full length coverage of the solar array.</a:t>
            </a:r>
          </a:p>
        </p:txBody>
      </p:sp>
      <p:pic>
        <p:nvPicPr>
          <p:cNvPr id="25" name="Picture 24" descr="A close up of a sign&#10;&#10;Description automatically generated">
            <a:extLst>
              <a:ext uri="{FF2B5EF4-FFF2-40B4-BE49-F238E27FC236}">
                <a16:creationId xmlns:a16="http://schemas.microsoft.com/office/drawing/2014/main" id="{D0018BEB-521F-498A-90ED-3E463E78D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107" y="2920700"/>
            <a:ext cx="2343167" cy="2914671"/>
          </a:xfrm>
          <a:prstGeom prst="rect">
            <a:avLst/>
          </a:prstGeom>
        </p:spPr>
      </p:pic>
      <p:pic>
        <p:nvPicPr>
          <p:cNvPr id="27" name="Picture 26" descr="A close up of a logo&#10;&#10;Description automatically generated">
            <a:extLst>
              <a:ext uri="{FF2B5EF4-FFF2-40B4-BE49-F238E27FC236}">
                <a16:creationId xmlns:a16="http://schemas.microsoft.com/office/drawing/2014/main" id="{B9B844FB-FBF4-4FDA-B559-519EEF7B4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101" y="3035000"/>
            <a:ext cx="3514751" cy="2686070"/>
          </a:xfrm>
          <a:prstGeom prst="rect">
            <a:avLst/>
          </a:prstGeom>
        </p:spPr>
      </p:pic>
      <p:sp>
        <p:nvSpPr>
          <p:cNvPr id="28" name="Content Placeholder 2">
            <a:extLst>
              <a:ext uri="{FF2B5EF4-FFF2-40B4-BE49-F238E27FC236}">
                <a16:creationId xmlns:a16="http://schemas.microsoft.com/office/drawing/2014/main" id="{AB66F1A5-C573-466A-822C-593EAB67F567}"/>
              </a:ext>
            </a:extLst>
          </p:cNvPr>
          <p:cNvSpPr txBox="1">
            <a:spLocks/>
          </p:cNvSpPr>
          <p:nvPr/>
        </p:nvSpPr>
        <p:spPr>
          <a:xfrm>
            <a:off x="8285007" y="3082678"/>
            <a:ext cx="3393500" cy="204857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 Measuring shading % at three separate days, does the time of the year change the shading situation? Is energy constantly increasing or logarithmically?</a:t>
            </a:r>
          </a:p>
        </p:txBody>
      </p:sp>
    </p:spTree>
    <p:extLst>
      <p:ext uri="{BB962C8B-B14F-4D97-AF65-F5344CB8AC3E}">
        <p14:creationId xmlns:p14="http://schemas.microsoft.com/office/powerpoint/2010/main" val="254051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63017F28-458C-4313-ABF6-E1D6FB32BB0D}"/>
              </a:ext>
            </a:extLst>
          </p:cNvPr>
          <p:cNvGraphicFramePr>
            <a:graphicFrameLocks/>
          </p:cNvGraphicFramePr>
          <p:nvPr>
            <p:extLst>
              <p:ext uri="{D42A27DB-BD31-4B8C-83A1-F6EECF244321}">
                <p14:modId xmlns:p14="http://schemas.microsoft.com/office/powerpoint/2010/main" val="1371442190"/>
              </p:ext>
            </p:extLst>
          </p:nvPr>
        </p:nvGraphicFramePr>
        <p:xfrm>
          <a:off x="943356" y="905933"/>
          <a:ext cx="10337292" cy="5039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004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D14C0B36-28AF-4568-B051-F5761D651472}"/>
              </a:ext>
            </a:extLst>
          </p:cNvPr>
          <p:cNvGraphicFramePr>
            <a:graphicFrameLocks/>
          </p:cNvGraphicFramePr>
          <p:nvPr>
            <p:extLst>
              <p:ext uri="{D42A27DB-BD31-4B8C-83A1-F6EECF244321}">
                <p14:modId xmlns:p14="http://schemas.microsoft.com/office/powerpoint/2010/main" val="2210460180"/>
              </p:ext>
            </p:extLst>
          </p:nvPr>
        </p:nvGraphicFramePr>
        <p:xfrm>
          <a:off x="943356" y="905933"/>
          <a:ext cx="10337292" cy="5039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41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8768-3189-4558-8A02-AAAB4C9C437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947F3FF-7E46-413F-BE0E-7759D7F79526}"/>
              </a:ext>
            </a:extLst>
          </p:cNvPr>
          <p:cNvSpPr>
            <a:spLocks noGrp="1"/>
          </p:cNvSpPr>
          <p:nvPr>
            <p:ph idx="1"/>
          </p:nvPr>
        </p:nvSpPr>
        <p:spPr>
          <a:xfrm>
            <a:off x="1097280" y="2108201"/>
            <a:ext cx="10058400" cy="2369795"/>
          </a:xfrm>
        </p:spPr>
        <p:txBody>
          <a:bodyPr/>
          <a:lstStyle/>
          <a:p>
            <a:r>
              <a:rPr lang="en-US" sz="2400" dirty="0"/>
              <a:t>In the East West</a:t>
            </a:r>
            <a:r>
              <a:rPr lang="en-US" sz="2400" baseline="0" dirty="0"/>
              <a:t> Direction - Tree shading always trends towards the constant of no shading, but at different rates. If trees only covered 50% on east west direction the rate does not change but the initial maximum is reduced by the % initial tree coverage. Energy production is a log. As trees go further away from the active surface their effect on energy production becomes less pronounced. The rate is dependent on the tree height and could affect the max shading amount.</a:t>
            </a:r>
            <a:endParaRPr lang="en-US" sz="2400" dirty="0"/>
          </a:p>
          <a:p>
            <a:endParaRPr lang="en-US" dirty="0"/>
          </a:p>
        </p:txBody>
      </p:sp>
      <p:sp>
        <p:nvSpPr>
          <p:cNvPr id="4" name="TextBox 3">
            <a:extLst>
              <a:ext uri="{FF2B5EF4-FFF2-40B4-BE49-F238E27FC236}">
                <a16:creationId xmlns:a16="http://schemas.microsoft.com/office/drawing/2014/main" id="{69D05A05-43D0-4670-B9F4-DFB6D15A120D}"/>
              </a:ext>
            </a:extLst>
          </p:cNvPr>
          <p:cNvSpPr txBox="1"/>
          <p:nvPr/>
        </p:nvSpPr>
        <p:spPr>
          <a:xfrm>
            <a:off x="2335850" y="4848837"/>
            <a:ext cx="7520299" cy="1200329"/>
          </a:xfrm>
          <a:prstGeom prst="rect">
            <a:avLst/>
          </a:prstGeom>
          <a:noFill/>
        </p:spPr>
        <p:txBody>
          <a:bodyPr wrap="square" rtlCol="0">
            <a:spAutoFit/>
          </a:bodyPr>
          <a:lstStyle/>
          <a:p>
            <a:r>
              <a:rPr lang="en-US" dirty="0"/>
              <a:t>Tree Diameter -&gt; Max Shading Amount</a:t>
            </a:r>
          </a:p>
          <a:p>
            <a:r>
              <a:rPr lang="en-US" dirty="0"/>
              <a:t>Tree Height -&gt; Rate of Shading Decrease, Max Shading Amount in Edge Cases</a:t>
            </a:r>
          </a:p>
          <a:p>
            <a:r>
              <a:rPr lang="en-US" dirty="0"/>
              <a:t>Tree Amount -&gt; Max Shading Amount</a:t>
            </a:r>
          </a:p>
          <a:p>
            <a:r>
              <a:rPr lang="en-US" dirty="0"/>
              <a:t>A mix of trees is the mix of these variables</a:t>
            </a:r>
          </a:p>
        </p:txBody>
      </p:sp>
    </p:spTree>
    <p:extLst>
      <p:ext uri="{BB962C8B-B14F-4D97-AF65-F5344CB8AC3E}">
        <p14:creationId xmlns:p14="http://schemas.microsoft.com/office/powerpoint/2010/main" val="366453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82C3-8EDE-412B-A9C5-4CFAB0A4B8AF}"/>
              </a:ext>
            </a:extLst>
          </p:cNvPr>
          <p:cNvSpPr>
            <a:spLocks noGrp="1"/>
          </p:cNvSpPr>
          <p:nvPr>
            <p:ph type="title"/>
          </p:nvPr>
        </p:nvSpPr>
        <p:spPr/>
        <p:txBody>
          <a:bodyPr/>
          <a:lstStyle/>
          <a:p>
            <a:r>
              <a:rPr lang="en-US" dirty="0"/>
              <a:t>Trees vs. Solar Panels</a:t>
            </a:r>
          </a:p>
        </p:txBody>
      </p:sp>
      <p:sp>
        <p:nvSpPr>
          <p:cNvPr id="3" name="Content Placeholder 2">
            <a:extLst>
              <a:ext uri="{FF2B5EF4-FFF2-40B4-BE49-F238E27FC236}">
                <a16:creationId xmlns:a16="http://schemas.microsoft.com/office/drawing/2014/main" id="{7DB72EB8-E52B-4E68-8A6D-FD3221762F0D}"/>
              </a:ext>
            </a:extLst>
          </p:cNvPr>
          <p:cNvSpPr>
            <a:spLocks noGrp="1"/>
          </p:cNvSpPr>
          <p:nvPr>
            <p:ph idx="1"/>
          </p:nvPr>
        </p:nvSpPr>
        <p:spPr/>
        <p:txBody>
          <a:bodyPr/>
          <a:lstStyle/>
          <a:p>
            <a:r>
              <a:rPr lang="en-US" dirty="0"/>
              <a:t>Method for Calculating Carbon Sequestration by Trees in Urban and Suburban Settings</a:t>
            </a:r>
            <a:endParaRPr lang="en-US" dirty="0">
              <a:hlinkClick r:id="rId2"/>
            </a:endParaRPr>
          </a:p>
          <a:p>
            <a:r>
              <a:rPr lang="en-US" dirty="0">
                <a:hlinkClick r:id="rId2"/>
              </a:rPr>
              <a:t>https://www3.epa.gov/climatechange/Downloads/method-calculating-carbon-sequestration-trees-urban-and-suburban-settings.pdf</a:t>
            </a:r>
            <a:endParaRPr lang="en-US" dirty="0"/>
          </a:p>
          <a:p>
            <a:r>
              <a:rPr lang="en-US" dirty="0" err="1"/>
              <a:t>eGRID</a:t>
            </a:r>
            <a:r>
              <a:rPr lang="en-US" dirty="0"/>
              <a:t> 9th edition Version 1.0 Year 2010 GHG Annual Output Emission Rates</a:t>
            </a:r>
          </a:p>
          <a:p>
            <a:r>
              <a:rPr lang="en-US" dirty="0">
                <a:hlinkClick r:id="rId3"/>
              </a:rPr>
              <a:t>https://www.epa.gov/sites/production/files/2015-02/documents/egrid_9th_edition_v1-0_year_2010_ghg_rates.pdf</a:t>
            </a:r>
            <a:endParaRPr lang="en-US" dirty="0"/>
          </a:p>
          <a:p>
            <a:r>
              <a:rPr lang="en-US" dirty="0"/>
              <a:t>Typical 7500 W (21 350 Panels) System -&gt; ~50 Trees in terms of C02 emissions </a:t>
            </a:r>
          </a:p>
        </p:txBody>
      </p:sp>
    </p:spTree>
    <p:extLst>
      <p:ext uri="{BB962C8B-B14F-4D97-AF65-F5344CB8AC3E}">
        <p14:creationId xmlns:p14="http://schemas.microsoft.com/office/powerpoint/2010/main" val="402836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3E589-73D0-46BE-9CFC-5406EAC2A709}"/>
              </a:ext>
            </a:extLst>
          </p:cNvPr>
          <p:cNvSpPr>
            <a:spLocks noGrp="1"/>
          </p:cNvSpPr>
          <p:nvPr>
            <p:ph type="title"/>
          </p:nvPr>
        </p:nvSpPr>
        <p:spPr>
          <a:xfrm>
            <a:off x="1097280" y="286603"/>
            <a:ext cx="10058400" cy="1450757"/>
          </a:xfrm>
        </p:spPr>
        <p:txBody>
          <a:bodyPr>
            <a:normAutofit/>
          </a:bodyPr>
          <a:lstStyle/>
          <a:p>
            <a:r>
              <a:rPr lang="en-US"/>
              <a:t>Sizing a Solar Installation</a:t>
            </a:r>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29CFA9-1303-4306-AC6D-ED8B9001C8F0}"/>
              </a:ext>
            </a:extLst>
          </p:cNvPr>
          <p:cNvSpPr>
            <a:spLocks noGrp="1"/>
          </p:cNvSpPr>
          <p:nvPr>
            <p:ph idx="1"/>
          </p:nvPr>
        </p:nvSpPr>
        <p:spPr>
          <a:xfrm>
            <a:off x="1097280" y="2108201"/>
            <a:ext cx="6437367" cy="3760891"/>
          </a:xfrm>
        </p:spPr>
        <p:txBody>
          <a:bodyPr>
            <a:normAutofit fontScale="92500" lnSpcReduction="10000"/>
          </a:bodyPr>
          <a:lstStyle/>
          <a:p>
            <a:pPr>
              <a:buFont typeface="Arial" panose="020B0604020202020204" pitchFamily="34" charset="0"/>
              <a:buChar char="•"/>
            </a:pPr>
            <a:r>
              <a:rPr lang="en-US" dirty="0"/>
              <a:t> Going to stay smaller scale for now (~5kW Installations)</a:t>
            </a:r>
          </a:p>
          <a:p>
            <a:pPr>
              <a:buFont typeface="Arial" panose="020B0604020202020204" pitchFamily="34" charset="0"/>
              <a:buChar char="•"/>
            </a:pPr>
            <a:r>
              <a:rPr lang="en-US" dirty="0"/>
              <a:t>Stick within certain manufacturers ecosystems (LG and SMA-Americas)</a:t>
            </a:r>
          </a:p>
          <a:p>
            <a:pPr>
              <a:buFont typeface="Arial" panose="020B0604020202020204" pitchFamily="34" charset="0"/>
              <a:buChar char="•"/>
            </a:pPr>
            <a:r>
              <a:rPr lang="en-US" dirty="0"/>
              <a:t>Created a script to find minimum and maximum strings per subarray for larger installations in the future. Keep DC to AC ratio good! Small oversize and eventual clipping are efficient in some scenarios so testing values is important</a:t>
            </a:r>
          </a:p>
          <a:p>
            <a:pPr>
              <a:buFont typeface="Arial" panose="020B0604020202020204" pitchFamily="34" charset="0"/>
              <a:buChar char="•"/>
            </a:pPr>
            <a:r>
              <a:rPr lang="en-US" dirty="0"/>
              <a:t>Change was required to size a smaller system with better warranties (Original system ~$120,000, New system ~$8,000)</a:t>
            </a:r>
          </a:p>
          <a:p>
            <a:pPr>
              <a:buFont typeface="Arial" panose="020B0604020202020204" pitchFamily="34" charset="0"/>
              <a:buChar char="•"/>
            </a:pPr>
            <a:endParaRPr lang="en-US" dirty="0"/>
          </a:p>
        </p:txBody>
      </p:sp>
      <p:pic>
        <p:nvPicPr>
          <p:cNvPr id="16" name="Graphic 15" descr="Sun">
            <a:extLst>
              <a:ext uri="{FF2B5EF4-FFF2-40B4-BE49-F238E27FC236}">
                <a16:creationId xmlns:a16="http://schemas.microsoft.com/office/drawing/2014/main" id="{E56E1D03-1B72-460A-B4AA-D01FB82162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23" name="Rectangle 2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16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25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1C1E4774-063E-49B2-BE9E-4E7DE3532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4" y="643467"/>
            <a:ext cx="3736834" cy="2475653"/>
          </a:xfrm>
          <a:prstGeom prst="rect">
            <a:avLst/>
          </a:prstGeom>
        </p:spPr>
      </p:pic>
      <p:sp>
        <p:nvSpPr>
          <p:cNvPr id="18" name="Rectangle 17">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25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C106FD8-1D0B-4496-A764-B78DF0BB4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49" y="3996180"/>
            <a:ext cx="3854945" cy="1975659"/>
          </a:xfrm>
          <a:prstGeom prst="rect">
            <a:avLst/>
          </a:prstGeom>
        </p:spPr>
      </p:pic>
      <p:sp>
        <p:nvSpPr>
          <p:cNvPr id="20" name="Rectangle 19">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electronics&#10;&#10;Description automatically generated">
            <a:extLst>
              <a:ext uri="{FF2B5EF4-FFF2-40B4-BE49-F238E27FC236}">
                <a16:creationId xmlns:a16="http://schemas.microsoft.com/office/drawing/2014/main" id="{263DD2D8-594B-490B-8594-029B3941F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948" y="650497"/>
            <a:ext cx="5445716" cy="5571066"/>
          </a:xfrm>
          <a:prstGeom prst="rect">
            <a:avLst/>
          </a:prstGeom>
        </p:spPr>
      </p:pic>
    </p:spTree>
    <p:extLst>
      <p:ext uri="{BB962C8B-B14F-4D97-AF65-F5344CB8AC3E}">
        <p14:creationId xmlns:p14="http://schemas.microsoft.com/office/powerpoint/2010/main" val="316717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9E331-0E92-4597-A34B-04BFE3768DD1}"/>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Shading</a:t>
            </a:r>
          </a:p>
        </p:txBody>
      </p:sp>
      <p:pic>
        <p:nvPicPr>
          <p:cNvPr id="7" name="Picture 6" descr="A picture containing toy&#10;&#10;Description automatically generated">
            <a:extLst>
              <a:ext uri="{FF2B5EF4-FFF2-40B4-BE49-F238E27FC236}">
                <a16:creationId xmlns:a16="http://schemas.microsoft.com/office/drawing/2014/main" id="{88619122-7068-4C9C-954B-A3B300AE6DB9}"/>
              </a:ext>
            </a:extLst>
          </p:cNvPr>
          <p:cNvPicPr>
            <a:picLocks noChangeAspect="1"/>
          </p:cNvPicPr>
          <p:nvPr/>
        </p:nvPicPr>
        <p:blipFill rotWithShape="1">
          <a:blip r:embed="rId3">
            <a:extLst>
              <a:ext uri="{28A0092B-C50C-407E-A947-70E740481C1C}">
                <a14:useLocalDpi xmlns:a14="http://schemas.microsoft.com/office/drawing/2010/main" val="0"/>
              </a:ext>
            </a:extLst>
          </a:blip>
          <a:srcRect t="6470" b="13847"/>
          <a:stretch/>
        </p:blipFill>
        <p:spPr>
          <a:xfrm>
            <a:off x="635459" y="640080"/>
            <a:ext cx="5414823" cy="3602736"/>
          </a:xfrm>
          <a:prstGeom prst="rect">
            <a:avLst/>
          </a:prstGeom>
        </p:spPr>
      </p:pic>
      <p:pic>
        <p:nvPicPr>
          <p:cNvPr id="5" name="Content Placeholder 4" descr="A picture containing green, colorful, train, child&#10;&#10;Description automatically generated">
            <a:extLst>
              <a:ext uri="{FF2B5EF4-FFF2-40B4-BE49-F238E27FC236}">
                <a16:creationId xmlns:a16="http://schemas.microsoft.com/office/drawing/2014/main" id="{27F9E36D-11B5-453F-9528-BC00709A43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8600" r="-3" b="24560"/>
          <a:stretch/>
        </p:blipFill>
        <p:spPr>
          <a:xfrm>
            <a:off x="6141719" y="640079"/>
            <a:ext cx="5417380"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57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C497B-B6AF-4F47-B851-A2D501456E84}"/>
              </a:ext>
            </a:extLst>
          </p:cNvPr>
          <p:cNvSpPr>
            <a:spLocks noGrp="1"/>
          </p:cNvSpPr>
          <p:nvPr>
            <p:ph type="title"/>
          </p:nvPr>
        </p:nvSpPr>
        <p:spPr>
          <a:xfrm>
            <a:off x="1097280" y="286603"/>
            <a:ext cx="10058400" cy="1450757"/>
          </a:xfrm>
        </p:spPr>
        <p:txBody>
          <a:bodyPr>
            <a:normAutofit/>
          </a:bodyPr>
          <a:lstStyle/>
          <a:p>
            <a:r>
              <a:rPr lang="en-US" dirty="0"/>
              <a:t>Shading Script (LK)</a:t>
            </a:r>
          </a:p>
        </p:txBody>
      </p:sp>
      <p:cxnSp>
        <p:nvCxnSpPr>
          <p:cNvPr id="16" name="Straight Connector 15">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FDD44-90A8-4BA1-A98B-62DD982B9227}"/>
              </a:ext>
            </a:extLst>
          </p:cNvPr>
          <p:cNvSpPr>
            <a:spLocks noGrp="1"/>
          </p:cNvSpPr>
          <p:nvPr>
            <p:ph idx="1"/>
          </p:nvPr>
        </p:nvSpPr>
        <p:spPr>
          <a:xfrm>
            <a:off x="1097281" y="2108201"/>
            <a:ext cx="3557016" cy="3760891"/>
          </a:xfrm>
        </p:spPr>
        <p:txBody>
          <a:bodyPr>
            <a:normAutofit/>
          </a:bodyPr>
          <a:lstStyle/>
          <a:p>
            <a:pPr>
              <a:buFont typeface="Arial" panose="020B0604020202020204" pitchFamily="34" charset="0"/>
              <a:buChar char="•"/>
            </a:pPr>
            <a:r>
              <a:rPr lang="en-US" dirty="0"/>
              <a:t> Create a script which creates a standard house and solar array system with a random tree arrangement. We can focus this to create random tree arrangements for designs which make sense (i.e. only south facing 20deg tilt arrays). </a:t>
            </a:r>
          </a:p>
        </p:txBody>
      </p:sp>
      <p:pic>
        <p:nvPicPr>
          <p:cNvPr id="7" name="Picture 6" descr="A close up of a logo&#10;&#10;Description automatically generated">
            <a:extLst>
              <a:ext uri="{FF2B5EF4-FFF2-40B4-BE49-F238E27FC236}">
                <a16:creationId xmlns:a16="http://schemas.microsoft.com/office/drawing/2014/main" id="{FD5C6D53-FCF9-4B50-8FA9-D4362871C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27" y="2687907"/>
            <a:ext cx="2939514" cy="260146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7E06EB1-A93B-41E7-8C1B-6318707FC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164" y="2323188"/>
            <a:ext cx="2939515" cy="3330894"/>
          </a:xfrm>
          <a:prstGeom prst="rect">
            <a:avLst/>
          </a:prstGeom>
        </p:spPr>
      </p:pic>
      <p:sp>
        <p:nvSpPr>
          <p:cNvPr id="18" name="Rectangle 17">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944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56EB-B48D-4167-91D5-3955D37D52AA}"/>
              </a:ext>
            </a:extLst>
          </p:cNvPr>
          <p:cNvSpPr>
            <a:spLocks noGrp="1"/>
          </p:cNvSpPr>
          <p:nvPr>
            <p:ph type="title"/>
          </p:nvPr>
        </p:nvSpPr>
        <p:spPr/>
        <p:txBody>
          <a:bodyPr/>
          <a:lstStyle/>
          <a:p>
            <a:r>
              <a:rPr lang="en-US" dirty="0"/>
              <a:t>6/8 -&gt; 6/15</a:t>
            </a:r>
          </a:p>
        </p:txBody>
      </p:sp>
      <p:sp>
        <p:nvSpPr>
          <p:cNvPr id="3" name="Content Placeholder 2">
            <a:extLst>
              <a:ext uri="{FF2B5EF4-FFF2-40B4-BE49-F238E27FC236}">
                <a16:creationId xmlns:a16="http://schemas.microsoft.com/office/drawing/2014/main" id="{56A53650-BE7A-41C2-88EA-F121DB5D411D}"/>
              </a:ext>
            </a:extLst>
          </p:cNvPr>
          <p:cNvSpPr>
            <a:spLocks noGrp="1"/>
          </p:cNvSpPr>
          <p:nvPr>
            <p:ph idx="1"/>
          </p:nvPr>
        </p:nvSpPr>
        <p:spPr/>
        <p:txBody>
          <a:bodyPr/>
          <a:lstStyle/>
          <a:p>
            <a:pPr>
              <a:buFont typeface="Arial" panose="020B0604020202020204" pitchFamily="34" charset="0"/>
              <a:buChar char="•"/>
            </a:pPr>
            <a:r>
              <a:rPr lang="en-US" dirty="0"/>
              <a:t> Read </a:t>
            </a:r>
            <a:r>
              <a:rPr lang="en-US" dirty="0" err="1"/>
              <a:t>lk</a:t>
            </a:r>
            <a:r>
              <a:rPr lang="en-US" dirty="0"/>
              <a:t> documentation</a:t>
            </a:r>
          </a:p>
          <a:p>
            <a:pPr>
              <a:buFont typeface="Arial" panose="020B0604020202020204" pitchFamily="34" charset="0"/>
              <a:buChar char="•"/>
            </a:pPr>
            <a:r>
              <a:rPr lang="en-US" dirty="0"/>
              <a:t> Research and implement the financial and incentive information for my installation and create an initial simulation</a:t>
            </a:r>
          </a:p>
          <a:p>
            <a:pPr>
              <a:buFont typeface="Arial" panose="020B0604020202020204" pitchFamily="34" charset="0"/>
              <a:buChar char="•"/>
            </a:pPr>
            <a:r>
              <a:rPr lang="en-US" dirty="0"/>
              <a:t> Review and change if needed</a:t>
            </a:r>
          </a:p>
        </p:txBody>
      </p:sp>
    </p:spTree>
    <p:extLst>
      <p:ext uri="{BB962C8B-B14F-4D97-AF65-F5344CB8AC3E}">
        <p14:creationId xmlns:p14="http://schemas.microsoft.com/office/powerpoint/2010/main" val="250392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9542-B78D-423D-9267-B44B588288CA}"/>
              </a:ext>
            </a:extLst>
          </p:cNvPr>
          <p:cNvSpPr>
            <a:spLocks noGrp="1"/>
          </p:cNvSpPr>
          <p:nvPr>
            <p:ph type="ctrTitle"/>
          </p:nvPr>
        </p:nvSpPr>
        <p:spPr>
          <a:xfrm>
            <a:off x="5289754" y="639097"/>
            <a:ext cx="6253317" cy="3686015"/>
          </a:xfrm>
        </p:spPr>
        <p:txBody>
          <a:bodyPr>
            <a:normAutofit/>
          </a:bodyPr>
          <a:lstStyle/>
          <a:p>
            <a:r>
              <a:rPr lang="en-US" dirty="0"/>
              <a:t>Week of</a:t>
            </a:r>
            <a:br>
              <a:rPr lang="en-US" dirty="0"/>
            </a:br>
            <a:r>
              <a:rPr lang="en-US" dirty="0"/>
              <a:t>6/8 -&gt; 6/15</a:t>
            </a:r>
          </a:p>
        </p:txBody>
      </p:sp>
      <p:sp>
        <p:nvSpPr>
          <p:cNvPr id="3" name="Subtitle 2">
            <a:extLst>
              <a:ext uri="{FF2B5EF4-FFF2-40B4-BE49-F238E27FC236}">
                <a16:creationId xmlns:a16="http://schemas.microsoft.com/office/drawing/2014/main" id="{0FF9931B-E36D-429E-A44E-B796563028D4}"/>
              </a:ext>
            </a:extLst>
          </p:cNvPr>
          <p:cNvSpPr>
            <a:spLocks noGrp="1"/>
          </p:cNvSpPr>
          <p:nvPr>
            <p:ph type="subTitle" idx="1"/>
          </p:nvPr>
        </p:nvSpPr>
        <p:spPr>
          <a:xfrm>
            <a:off x="5289753" y="4672739"/>
            <a:ext cx="6269347" cy="1021498"/>
          </a:xfrm>
        </p:spPr>
        <p:txBody>
          <a:bodyPr>
            <a:normAutofit/>
          </a:bodyPr>
          <a:lstStyle/>
          <a:p>
            <a:endParaRPr lang="en-US">
              <a:solidFill>
                <a:schemeClr val="tx1">
                  <a:lumMod val="85000"/>
                  <a:lumOff val="15000"/>
                </a:schemeClr>
              </a:solidFill>
            </a:endParaRPr>
          </a:p>
        </p:txBody>
      </p:sp>
      <p:pic>
        <p:nvPicPr>
          <p:cNvPr id="4" name="Picture 3">
            <a:extLst>
              <a:ext uri="{FF2B5EF4-FFF2-40B4-BE49-F238E27FC236}">
                <a16:creationId xmlns:a16="http://schemas.microsoft.com/office/drawing/2014/main" id="{C809F8D1-856A-4131-8CF2-ECF35AC7BC7C}"/>
              </a:ext>
            </a:extLst>
          </p:cNvPr>
          <p:cNvPicPr>
            <a:picLocks noChangeAspect="1"/>
          </p:cNvPicPr>
          <p:nvPr/>
        </p:nvPicPr>
        <p:blipFill rotWithShape="1">
          <a:blip r:embed="rId2"/>
          <a:srcRect l="3468" r="51415" b="-2"/>
          <a:stretch/>
        </p:blipFill>
        <p:spPr>
          <a:xfrm>
            <a:off x="-1" y="1"/>
            <a:ext cx="4635315" cy="6857999"/>
          </a:xfrm>
          <a:prstGeom prst="rect">
            <a:avLst/>
          </a:prstGeom>
        </p:spPr>
      </p:pic>
    </p:spTree>
    <p:extLst>
      <p:ext uri="{BB962C8B-B14F-4D97-AF65-F5344CB8AC3E}">
        <p14:creationId xmlns:p14="http://schemas.microsoft.com/office/powerpoint/2010/main" val="402764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A6D2-7059-4743-92AB-8291D0A7D1DE}"/>
              </a:ext>
            </a:extLst>
          </p:cNvPr>
          <p:cNvSpPr>
            <a:spLocks noGrp="1"/>
          </p:cNvSpPr>
          <p:nvPr>
            <p:ph type="title"/>
          </p:nvPr>
        </p:nvSpPr>
        <p:spPr/>
        <p:txBody>
          <a:bodyPr/>
          <a:lstStyle/>
          <a:p>
            <a:r>
              <a:rPr lang="en-US" dirty="0"/>
              <a:t>Home Model</a:t>
            </a:r>
          </a:p>
        </p:txBody>
      </p:sp>
      <p:sp>
        <p:nvSpPr>
          <p:cNvPr id="3" name="Content Placeholder 2">
            <a:extLst>
              <a:ext uri="{FF2B5EF4-FFF2-40B4-BE49-F238E27FC236}">
                <a16:creationId xmlns:a16="http://schemas.microsoft.com/office/drawing/2014/main" id="{34C76452-969B-49AC-8E9C-10349EE06852}"/>
              </a:ext>
            </a:extLst>
          </p:cNvPr>
          <p:cNvSpPr>
            <a:spLocks noGrp="1"/>
          </p:cNvSpPr>
          <p:nvPr>
            <p:ph idx="1"/>
          </p:nvPr>
        </p:nvSpPr>
        <p:spPr>
          <a:xfrm>
            <a:off x="1097280" y="2108201"/>
            <a:ext cx="10058400" cy="1647957"/>
          </a:xfrm>
        </p:spPr>
        <p:txBody>
          <a:bodyPr/>
          <a:lstStyle/>
          <a:p>
            <a:pPr>
              <a:buFont typeface="Arial" panose="020B0604020202020204" pitchFamily="34" charset="0"/>
              <a:buChar char="•"/>
            </a:pPr>
            <a:r>
              <a:rPr lang="en-US" dirty="0"/>
              <a:t> Finished the initial model of my home with a solar panel installation and ran a few basic tests to find out some information.</a:t>
            </a:r>
          </a:p>
          <a:p>
            <a:pPr lvl="1">
              <a:buFont typeface="Arial" panose="020B0604020202020204" pitchFamily="34" charset="0"/>
              <a:buChar char="•"/>
            </a:pPr>
            <a:r>
              <a:rPr lang="en-US" dirty="0"/>
              <a:t>What are the most space efficient designs?</a:t>
            </a:r>
          </a:p>
          <a:p>
            <a:pPr lvl="1">
              <a:buFont typeface="Arial" panose="020B0604020202020204" pitchFamily="34" charset="0"/>
              <a:buChar char="•"/>
            </a:pPr>
            <a:r>
              <a:rPr lang="en-US" dirty="0"/>
              <a:t>What is the affect of creating subarrays with different shading profiles?</a:t>
            </a:r>
          </a:p>
        </p:txBody>
      </p:sp>
      <p:sp>
        <p:nvSpPr>
          <p:cNvPr id="4" name="Content Placeholder 2">
            <a:extLst>
              <a:ext uri="{FF2B5EF4-FFF2-40B4-BE49-F238E27FC236}">
                <a16:creationId xmlns:a16="http://schemas.microsoft.com/office/drawing/2014/main" id="{98D87099-3B4E-4BF7-98D8-2CC30F16F5B6}"/>
              </a:ext>
            </a:extLst>
          </p:cNvPr>
          <p:cNvSpPr txBox="1">
            <a:spLocks/>
          </p:cNvSpPr>
          <p:nvPr/>
        </p:nvSpPr>
        <p:spPr>
          <a:xfrm>
            <a:off x="1097280" y="4062024"/>
            <a:ext cx="10058400" cy="1647957"/>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 Have a few space efficient designs. I will pick for one for the final design</a:t>
            </a:r>
          </a:p>
        </p:txBody>
      </p:sp>
    </p:spTree>
    <p:extLst>
      <p:ext uri="{BB962C8B-B14F-4D97-AF65-F5344CB8AC3E}">
        <p14:creationId xmlns:p14="http://schemas.microsoft.com/office/powerpoint/2010/main" val="186698386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1140</Words>
  <Application>Microsoft Office PowerPoint</Application>
  <PresentationFormat>Widescreen</PresentationFormat>
  <Paragraphs>81</Paragraphs>
  <Slides>25</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Garamond</vt:lpstr>
      <vt:lpstr>RetrospectVTI</vt:lpstr>
      <vt:lpstr>Worksheet</vt:lpstr>
      <vt:lpstr>Week of 6/1 -&gt; 6/8</vt:lpstr>
      <vt:lpstr>Electrical Use Data</vt:lpstr>
      <vt:lpstr>Sizing a Solar Installation</vt:lpstr>
      <vt:lpstr>PowerPoint Presentation</vt:lpstr>
      <vt:lpstr>Shading</vt:lpstr>
      <vt:lpstr>Shading Script (LK)</vt:lpstr>
      <vt:lpstr>6/8 -&gt; 6/15</vt:lpstr>
      <vt:lpstr>Week of 6/8 -&gt; 6/15</vt:lpstr>
      <vt:lpstr>Home Model</vt:lpstr>
      <vt:lpstr>PowerPoint Presentation</vt:lpstr>
      <vt:lpstr>Shading</vt:lpstr>
      <vt:lpstr>Financial Research</vt:lpstr>
      <vt:lpstr>Financial Research cont.</vt:lpstr>
      <vt:lpstr>What Parameters Can Be Changed?</vt:lpstr>
      <vt:lpstr>6/15 -&gt; 6/22</vt:lpstr>
      <vt:lpstr>Week of 6/15 -&gt; 6/22</vt:lpstr>
      <vt:lpstr>Location + Shading Trouble</vt:lpstr>
      <vt:lpstr>3 Different Shading Configurations</vt:lpstr>
      <vt:lpstr>Outcomes</vt:lpstr>
      <vt:lpstr>Week of 6/22 -&gt; 6/29</vt:lpstr>
      <vt:lpstr>Shading Experiment 1</vt:lpstr>
      <vt:lpstr>PowerPoint Presentation</vt:lpstr>
      <vt:lpstr>PowerPoint Presentation</vt:lpstr>
      <vt:lpstr>Results</vt:lpstr>
      <vt:lpstr>Trees vs. Solar Panels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of 6/1 -&gt; 6/8</dc:title>
  <dc:creator>Sam Ciocca</dc:creator>
  <cp:lastModifiedBy>Sam Ciocca</cp:lastModifiedBy>
  <cp:revision>8</cp:revision>
  <dcterms:created xsi:type="dcterms:W3CDTF">2020-06-08T02:45:03Z</dcterms:created>
  <dcterms:modified xsi:type="dcterms:W3CDTF">2020-06-29T21:42:57Z</dcterms:modified>
</cp:coreProperties>
</file>