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Catamaran"/>
      <p:regular r:id="rId24"/>
      <p:bold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Livvic"/>
      <p:regular r:id="rId30"/>
      <p:bold r:id="rId31"/>
      <p:italic r:id="rId32"/>
      <p:boldItalic r:id="rId33"/>
    </p:embeddedFont>
    <p:embeddedFont>
      <p:font typeface="Catamaran 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tamaran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Catamaran-bold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vvic-bold.fntdata"/><Relationship Id="rId30" Type="http://schemas.openxmlformats.org/officeDocument/2006/relationships/font" Target="fonts/Livvic-regular.fntdata"/><Relationship Id="rId11" Type="http://schemas.openxmlformats.org/officeDocument/2006/relationships/slide" Target="slides/slide7.xml"/><Relationship Id="rId33" Type="http://schemas.openxmlformats.org/officeDocument/2006/relationships/font" Target="fonts/Livvic-boldItalic.fntdata"/><Relationship Id="rId10" Type="http://schemas.openxmlformats.org/officeDocument/2006/relationships/slide" Target="slides/slide6.xml"/><Relationship Id="rId32" Type="http://schemas.openxmlformats.org/officeDocument/2006/relationships/font" Target="fonts/Livvic-italic.fntdata"/><Relationship Id="rId13" Type="http://schemas.openxmlformats.org/officeDocument/2006/relationships/slide" Target="slides/slide9.xml"/><Relationship Id="rId35" Type="http://schemas.openxmlformats.org/officeDocument/2006/relationships/font" Target="fonts/CatamaranLight-bold.fntdata"/><Relationship Id="rId12" Type="http://schemas.openxmlformats.org/officeDocument/2006/relationships/slide" Target="slides/slide8.xml"/><Relationship Id="rId34" Type="http://schemas.openxmlformats.org/officeDocument/2006/relationships/font" Target="fonts/Catamaran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acc47e9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acc47e9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cc47e9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cc47e9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time is of the essence with builds: fail fast fail often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acc47e9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acc47e9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acc47e9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acc47e9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prepared to answer questions about the actual build event: Almost got DQ’d at nationals for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acc47e9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acc47e9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acc47e9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acc47e9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important: Talk about DQ of Roller coaster at Nationals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acc47e9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acc47e9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acc47e9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acc47e9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aec6944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aec6944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(replace picture with a picture from one of our tournaments)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ec6944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aec6944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4043"/>
                </a:solidFill>
              </a:rPr>
              <a:t>For Builds: </a:t>
            </a:r>
            <a:r>
              <a:rPr lang="en" sz="1200">
                <a:solidFill>
                  <a:srgbClr val="3C4043"/>
                </a:solidFill>
              </a:rPr>
              <a:t>Replace</a:t>
            </a:r>
            <a:r>
              <a:rPr i="1" lang="en" sz="1200">
                <a:solidFill>
                  <a:srgbClr val="3C4043"/>
                </a:solidFill>
              </a:rPr>
              <a:t> difficult topics</a:t>
            </a:r>
            <a:r>
              <a:rPr lang="en" sz="1200">
                <a:solidFill>
                  <a:srgbClr val="3C4043"/>
                </a:solidFill>
              </a:rPr>
              <a:t> with </a:t>
            </a:r>
            <a:r>
              <a:rPr i="1" lang="en" sz="1200">
                <a:solidFill>
                  <a:srgbClr val="3C4043"/>
                </a:solidFill>
              </a:rPr>
              <a:t>physical principles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lang="en" sz="1200">
                <a:solidFill>
                  <a:srgbClr val="3C4043"/>
                </a:solidFill>
              </a:rPr>
              <a:t>involved</a:t>
            </a:r>
            <a:r>
              <a:rPr lang="en" sz="1200">
                <a:solidFill>
                  <a:srgbClr val="3C4043"/>
                </a:solidFill>
              </a:rPr>
              <a:t> in the build and replace </a:t>
            </a:r>
            <a:r>
              <a:rPr i="1" lang="en" sz="1200">
                <a:solidFill>
                  <a:srgbClr val="3C4043"/>
                </a:solidFill>
              </a:rPr>
              <a:t>common questions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lang="en" sz="1200">
                <a:solidFill>
                  <a:srgbClr val="3C4043"/>
                </a:solidFill>
              </a:rPr>
              <a:t>with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i="1" lang="en" sz="1200">
                <a:solidFill>
                  <a:srgbClr val="3C4043"/>
                </a:solidFill>
              </a:rPr>
              <a:t>common designs</a:t>
            </a:r>
            <a:endParaRPr i="1" sz="120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Highlight key points from the rules sheet:</a:t>
            </a:r>
            <a:r>
              <a:rPr lang="en"/>
              <a:t> DESIGN LOGS that basically grant free points, most tested-on topics, point distribution so that competitors know what to prioritize, allowed notes and equipment,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e13d9a7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e13d9a7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section should focus on topics that are more math-based (harder to self-teach), concepts that come only usually up in college level courses, or concepts that you struggled with when you competed in this event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080508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080508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acc47e9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acc47e9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taking a look at the champion cheatsheets recording as its very helpful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a080508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a080508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own tests!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a080508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a080508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Maybe discuss custom search engines 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ioly.org/wiki/index.php/User:Builderguy135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3431" r="35979" t="0"/>
          <a:stretch/>
        </p:blipFill>
        <p:spPr>
          <a:xfrm>
            <a:off x="3940124" y="0"/>
            <a:ext cx="5203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133550" y="414025"/>
            <a:ext cx="3358800" cy="43668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843075" y="3324525"/>
            <a:ext cx="32172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Georgia Tech Event Workshop Series 2024-25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762175" y="1451125"/>
            <a:ext cx="4592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Road to Gold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200" y="185150"/>
            <a:ext cx="1782300" cy="1782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2"/>
          <p:cNvSpPr txBox="1"/>
          <p:nvPr>
            <p:ph type="ctrTitle"/>
          </p:nvPr>
        </p:nvSpPr>
        <p:spPr>
          <a:xfrm>
            <a:off x="843075" y="2557025"/>
            <a:ext cx="45924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D67E"/>
                </a:solidFill>
              </a:rPr>
              <a:t>Division B/C</a:t>
            </a:r>
            <a:endParaRPr sz="2600">
              <a:solidFill>
                <a:srgbClr val="EFD67E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/>
          <p:nvPr/>
        </p:nvSpPr>
        <p:spPr>
          <a:xfrm flipH="1" rot="-5400000">
            <a:off x="3281200" y="-725975"/>
            <a:ext cx="2581500" cy="6159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 </a:t>
            </a:r>
            <a:r>
              <a:rPr lang="en">
                <a:solidFill>
                  <a:schemeClr val="lt1"/>
                </a:solidFill>
              </a:rPr>
              <a:t>Events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1"/>
          <p:cNvSpPr/>
          <p:nvPr/>
        </p:nvSpPr>
        <p:spPr>
          <a:xfrm rot="907670">
            <a:off x="2891024" y="-1509326"/>
            <a:ext cx="7260506" cy="2438868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96" name="Google Shape;196;p31"/>
          <p:cNvSpPr/>
          <p:nvPr/>
        </p:nvSpPr>
        <p:spPr>
          <a:xfrm rot="-912666">
            <a:off x="3806188" y="4592478"/>
            <a:ext cx="7260569" cy="2438652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1: Consistency is Key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19250" y="1485700"/>
            <a:ext cx="5592900" cy="3401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Familiarize yourself with your device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 how your device changes under different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situations—test as much as possible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Collect as much </a:t>
            </a:r>
            <a:r>
              <a:rPr i="1"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good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as you can (vehicle, flight events).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Never fake your data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Build precisely. Take your time so that the end result is consistent.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This is more important than </a:t>
            </a:r>
            <a:r>
              <a:rPr i="1"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anything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about the design and quality of your build. A well-trimmed poorly built plane will outperform a poorly-trimmed well built plane every time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175" y="1604900"/>
            <a:ext cx="2846874" cy="1697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6127235" y="3302000"/>
            <a:ext cx="28329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Battery Buggy data (Nationals 2019, 4th Place)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1: Consistency is Key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19250" y="1485700"/>
            <a:ext cx="8298900" cy="1354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Eliminate as many variables as you can.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(Flight) Is there draft?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(Vehicle events) Is the floor dirty? What floors are you practicing on?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(Mission Possible) Is the surface angled?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2: Time Yourself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19250" y="1485700"/>
            <a:ext cx="8298900" cy="1939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All build events have a relatively short competition period. </a:t>
            </a: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Know exactly what you and your partner will do during that time.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if you were in competition.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Ask a friend to name target times/distances or generate them randomly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 everything you would do during competition. Reset testing surface if needed.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3: Know the Venue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419250" y="1485700"/>
            <a:ext cx="8298900" cy="281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 is always best to know the venue that you are competing in!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Sometimes you can know this by finding the venue online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Spectate, if allowed, before you compete. Know mistakes people have been making at this venue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NEVER practice at the venue without permission. People have been disqualified for this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(Flight) Ceiling height? Draft?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(Vehicle) Floor surface? Is it clean? Tiled?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 flipH="1">
            <a:off x="-200" y="0"/>
            <a:ext cx="71265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 txBox="1"/>
          <p:nvPr>
            <p:ph idx="4294967295" type="ctrTitle"/>
          </p:nvPr>
        </p:nvSpPr>
        <p:spPr>
          <a:xfrm>
            <a:off x="426075" y="238650"/>
            <a:ext cx="67248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4: Double Check Everything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19250" y="1485700"/>
            <a:ext cx="8298900" cy="281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Always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double check that your build is allowed within the rules manual.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 dimension limit is not the goal, it is the limit.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Build your devices so that you are, </a:t>
            </a:r>
            <a:r>
              <a:rPr i="1"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without a doubt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within the rules.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Read the rules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ten times over, especially in build events.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 how rules can be interpreted, as your interpretation may be different.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out if there are clever designs or optimizations you can make under the rules.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My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philosophy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always try to know the rules better than the event supervisor.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/>
          <p:nvPr/>
        </p:nvSpPr>
        <p:spPr>
          <a:xfrm flipH="1" rot="-5400000">
            <a:off x="3281200" y="-725975"/>
            <a:ext cx="2581500" cy="6159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2684775" y="1742750"/>
            <a:ext cx="37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Competition 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7"/>
          <p:cNvSpPr/>
          <p:nvPr/>
        </p:nvSpPr>
        <p:spPr>
          <a:xfrm rot="907670">
            <a:off x="2891024" y="-1509326"/>
            <a:ext cx="7260506" cy="2438868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2" name="Google Shape;242;p37"/>
          <p:cNvSpPr/>
          <p:nvPr/>
        </p:nvSpPr>
        <p:spPr>
          <a:xfrm rot="-912666">
            <a:off x="3806188" y="4592478"/>
            <a:ext cx="7260569" cy="2438652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1: Have a Plan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419250" y="1485700"/>
            <a:ext cx="8298900" cy="252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Always have a plan about how you will approach the event.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it’s a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study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event, take the test normally like you have done with your partner.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it’s a build event, execute your plan as well as possible.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Have backup plans (build)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should always have backup plans, especially if builds, if something goes wrong.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Knowing your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device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will help you change things on the fly.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2: Take a Breather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419250" y="1485700"/>
            <a:ext cx="8298900" cy="252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Regardless of if you prepped well or not, competition day is the end of the road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it’s a study event, don’t second guess yourself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Go in with confidence, run through the test and check your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answers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after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Don’t burn time on questions you or your partner don’t know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it’s a build event, execute your plan as well as possible.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 prepared for it all to change, and to go with the flow of the event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Remember the ESs are people too, who are just doing their job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With that in mind, also stand your ground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12212" r="12212" t="0"/>
          <a:stretch/>
        </p:blipFill>
        <p:spPr>
          <a:xfrm>
            <a:off x="3981435" y="0"/>
            <a:ext cx="51625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type="ctrTitle"/>
          </p:nvPr>
        </p:nvSpPr>
        <p:spPr>
          <a:xfrm>
            <a:off x="1201075" y="837175"/>
            <a:ext cx="260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THANKS!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4582622" y="3122649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5" name="Google Shape;265;p40"/>
          <p:cNvGrpSpPr/>
          <p:nvPr/>
        </p:nvGrpSpPr>
        <p:grpSpPr>
          <a:xfrm>
            <a:off x="4582431" y="2545611"/>
            <a:ext cx="346056" cy="345674"/>
            <a:chOff x="3303268" y="3817349"/>
            <a:chExt cx="346056" cy="345674"/>
          </a:xfrm>
        </p:grpSpPr>
        <p:sp>
          <p:nvSpPr>
            <p:cNvPr id="266" name="Google Shape;266;p40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70" name="Google Shape;270;p40"/>
          <p:cNvGrpSpPr/>
          <p:nvPr/>
        </p:nvGrpSpPr>
        <p:grpSpPr>
          <a:xfrm>
            <a:off x="4582447" y="1968549"/>
            <a:ext cx="346024" cy="345674"/>
            <a:chOff x="4201447" y="3817349"/>
            <a:chExt cx="346024" cy="345674"/>
          </a:xfrm>
        </p:grpSpPr>
        <p:sp>
          <p:nvSpPr>
            <p:cNvPr id="271" name="Google Shape;271;p40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About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19250" y="1485700"/>
            <a:ext cx="8298900" cy="477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is Allen: </a:t>
            </a:r>
            <a:r>
              <a:rPr b="1" lang="en" sz="1900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3"/>
              </a:rPr>
              <a:t>https://scioly.org/wiki/index.php/User:Builderguy135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75" y="2019150"/>
            <a:ext cx="2547315" cy="28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 flipH="1" rot="-5400000">
            <a:off x="-1533150" y="1534500"/>
            <a:ext cx="5140800" cy="207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8" type="title"/>
          </p:nvPr>
        </p:nvSpPr>
        <p:spPr>
          <a:xfrm>
            <a:off x="872432" y="2324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03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39" name="Google Shape;139;p24"/>
          <p:cNvSpPr txBox="1"/>
          <p:nvPr>
            <p:ph type="ctrTitle"/>
          </p:nvPr>
        </p:nvSpPr>
        <p:spPr>
          <a:xfrm>
            <a:off x="2217925" y="802174"/>
            <a:ext cx="22152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STUDY EVENTS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872432" y="65546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01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41" name="Google Shape;141;p24"/>
          <p:cNvSpPr txBox="1"/>
          <p:nvPr>
            <p:ph idx="5" type="title"/>
          </p:nvPr>
        </p:nvSpPr>
        <p:spPr>
          <a:xfrm>
            <a:off x="872432" y="149013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4"/>
          <p:cNvSpPr txBox="1"/>
          <p:nvPr>
            <p:ph type="ctrTitle"/>
          </p:nvPr>
        </p:nvSpPr>
        <p:spPr>
          <a:xfrm>
            <a:off x="2199949" y="2471513"/>
            <a:ext cx="2432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COMPETITION DAY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2199949" y="1636838"/>
            <a:ext cx="24324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 EVENTS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A Disclaimer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19250" y="1485700"/>
            <a:ext cx="8321700" cy="2586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Science Olympiad is not (just) about winning!</a:t>
            </a:r>
            <a:endParaRPr b="1" sz="3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Winning will come with a genuine understanding of the concept, NOT the other way around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 flipH="1" rot="-5400000">
            <a:off x="3281200" y="-725975"/>
            <a:ext cx="2581500" cy="6159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Study Events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/>
          <p:nvPr/>
        </p:nvSpPr>
        <p:spPr>
          <a:xfrm rot="907670">
            <a:off x="2891024" y="-1509326"/>
            <a:ext cx="7260506" cy="2438868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59" name="Google Shape;159;p26"/>
          <p:cNvSpPr/>
          <p:nvPr/>
        </p:nvSpPr>
        <p:spPr>
          <a:xfrm rot="-912666">
            <a:off x="3806188" y="4592478"/>
            <a:ext cx="7260569" cy="2438652"/>
          </a:xfrm>
          <a:prstGeom prst="rect">
            <a:avLst/>
          </a:prstGeom>
          <a:solidFill>
            <a:srgbClr val="1839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1: Know your Cheatsheet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19250" y="1485700"/>
            <a:ext cx="8298900" cy="281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is the cheatsheet or binder for?</a:t>
            </a:r>
            <a:endParaRPr b="1" sz="1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❌ Dumping Wikipedia pages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❌ Restating basic information just in case you forget it on the exam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❌ Cramming the most information so your notes are denser than everyone else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✅ Things you don’t want to memorize (numbers, formulas)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✅ Increasing your test-taking speed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✅ A general reference tool for niche information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 flipH="1">
            <a:off x="-75" y="0"/>
            <a:ext cx="68319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4294967295" type="ctrTitle"/>
          </p:nvPr>
        </p:nvSpPr>
        <p:spPr>
          <a:xfrm>
            <a:off x="426075" y="238650"/>
            <a:ext cx="6126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1: Know your Cheatsheet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419250" y="1485700"/>
            <a:ext cx="8298900" cy="3109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Many events allow cheatsheets and binders, but are you using them efficiently?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 not just copy/paste information into your notes. Instead, take your time to process th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 information. Restating your notes will help it stick.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 your cheatsheet. Your notes should be to speed up information lookup during the event, not to relearn conce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pts during the event.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3pt Stint Ultra Condensed slows you down. Stick with a more readable font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Use </a:t>
            </a:r>
            <a:r>
              <a:rPr lang="en" sz="1900">
                <a:solidFill>
                  <a:schemeClr val="dk1"/>
                </a:solidFill>
                <a:highlight>
                  <a:srgbClr val="FFFF00"/>
                </a:highlight>
                <a:latin typeface="Catamaran Light"/>
                <a:ea typeface="Catamaran Light"/>
                <a:cs typeface="Catamaran Light"/>
                <a:sym typeface="Catamaran Light"/>
              </a:rPr>
              <a:t>highlighting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</a:t>
            </a:r>
            <a:r>
              <a:rPr i="1"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formatting,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and </a:t>
            </a:r>
            <a:r>
              <a:rPr lang="en" sz="1900">
                <a:solidFill>
                  <a:srgbClr val="FF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color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to emphasize information and increase lookup speed.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Notes should be dynamic. Update them often.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There’s no point having a binder if you don’t know how to use it!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2: Practice Exams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19250" y="1485700"/>
            <a:ext cx="8298900" cy="3109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Practice exams help with identifying weak spots in knowledge. Do as many as you can.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Familiarize yourself with your partner, so that you can learn how you and your partner takes exams.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Read the solutions afterwards! This is how you fill in the gap in your knowledge.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If public knowledge, learn from event supervisor’s past exams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Sometimes published on tournament’s website or information packet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Will help you be more prepared during the event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NEVER reach out to the event supervisor before the event, or try to find the event supervisor through non-public means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4294967295" type="ctrTitle"/>
          </p:nvPr>
        </p:nvSpPr>
        <p:spPr>
          <a:xfrm>
            <a:off x="426075" y="238650"/>
            <a:ext cx="5639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Tip 3: Know your Basics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19250" y="1485700"/>
            <a:ext cx="8298900" cy="252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 solid foundation in event knowledge to have good intuition goes a long way when dealing with problems you’ve never seen before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Don't just learn the “advanced stuff" (most of this won’t be on the exam anyways)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Instead, understand basic biology, physics, chemistry concepts fully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 what the event is about and generalize your studying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Optics → Wave Physics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○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Road Scholar → Earth Science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