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Catamaran"/>
      <p:regular r:id="rId29"/>
      <p:bold r:id="rId30"/>
    </p:embeddedFont>
    <p:embeddedFont>
      <p:font typeface="Fira Sans Extra Condensed Medium"/>
      <p:regular r:id="rId31"/>
      <p:bold r:id="rId32"/>
      <p:italic r:id="rId33"/>
      <p:boldItalic r:id="rId34"/>
    </p:embeddedFont>
    <p:embeddedFont>
      <p:font typeface="Livvic"/>
      <p:regular r:id="rId35"/>
      <p:bold r:id="rId36"/>
      <p:italic r:id="rId37"/>
      <p:boldItalic r:id="rId38"/>
    </p:embeddedFont>
    <p:embeddedFont>
      <p:font typeface="Catamaran Light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atamaranLight-bold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atamaran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Medium-regular.fntdata"/><Relationship Id="rId30" Type="http://schemas.openxmlformats.org/officeDocument/2006/relationships/font" Target="fonts/Catamaran-bold.fntdata"/><Relationship Id="rId11" Type="http://schemas.openxmlformats.org/officeDocument/2006/relationships/slide" Target="slides/slide7.xml"/><Relationship Id="rId33" Type="http://schemas.openxmlformats.org/officeDocument/2006/relationships/font" Target="fonts/FiraSansExtraCondensedMedium-italic.fntdata"/><Relationship Id="rId10" Type="http://schemas.openxmlformats.org/officeDocument/2006/relationships/slide" Target="slides/slide6.xml"/><Relationship Id="rId32" Type="http://schemas.openxmlformats.org/officeDocument/2006/relationships/font" Target="fonts/FiraSansExtraCondensedMedium-bold.fntdata"/><Relationship Id="rId13" Type="http://schemas.openxmlformats.org/officeDocument/2006/relationships/slide" Target="slides/slide9.xml"/><Relationship Id="rId35" Type="http://schemas.openxmlformats.org/officeDocument/2006/relationships/font" Target="fonts/Livvic-regular.fntdata"/><Relationship Id="rId12" Type="http://schemas.openxmlformats.org/officeDocument/2006/relationships/slide" Target="slides/slide8.xml"/><Relationship Id="rId34" Type="http://schemas.openxmlformats.org/officeDocument/2006/relationships/font" Target="fonts/FiraSansExtraCondensedMedium-boldItalic.fntdata"/><Relationship Id="rId15" Type="http://schemas.openxmlformats.org/officeDocument/2006/relationships/slide" Target="slides/slide11.xml"/><Relationship Id="rId37" Type="http://schemas.openxmlformats.org/officeDocument/2006/relationships/font" Target="fonts/Livvic-italic.fntdata"/><Relationship Id="rId14" Type="http://schemas.openxmlformats.org/officeDocument/2006/relationships/slide" Target="slides/slide10.xml"/><Relationship Id="rId36" Type="http://schemas.openxmlformats.org/officeDocument/2006/relationships/font" Target="fonts/Livvic-bold.fntdata"/><Relationship Id="rId17" Type="http://schemas.openxmlformats.org/officeDocument/2006/relationships/slide" Target="slides/slide13.xml"/><Relationship Id="rId39" Type="http://schemas.openxmlformats.org/officeDocument/2006/relationships/font" Target="fonts/CatamaranLight-regular.fntdata"/><Relationship Id="rId16" Type="http://schemas.openxmlformats.org/officeDocument/2006/relationships/slide" Target="slides/slide12.xml"/><Relationship Id="rId38" Type="http://schemas.openxmlformats.org/officeDocument/2006/relationships/font" Target="fonts/Livvic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ac7d4d31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1ac7d4d31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ac7d4d31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1ac7d4d31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ac7d4d31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1ac7d4d31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9db34bce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19db34bce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1ac7d4d31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1ac7d4d31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1ac7d4d31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1ac7d4d31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ac7d4d31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1ac7d4d31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1ac7d4d31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1ac7d4d31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1ac7d4d31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1ac7d4d31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3e13d9a7e_0_7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3e13d9a7e_0_7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9db34bce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9db34bce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ea080508e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ea080508e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19db34bce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19db34bce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1ac7d4d31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1ac7d4d31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158d5a3ec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158d5a3ec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C4043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465e7bc0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465e7bc0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e13d9a7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e13d9a7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3C4043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522eb7919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522eb7919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9db34b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9db34b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9db34bce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9db34bce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3e13d9a7e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3e13d9a7e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9db34bce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9db34bce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9db34bce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19db34bce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35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3200250" y="1742750"/>
            <a:ext cx="274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38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ctrTitle"/>
          </p:nvPr>
        </p:nvSpPr>
        <p:spPr>
          <a:xfrm>
            <a:off x="769725" y="1310050"/>
            <a:ext cx="343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" name="Google Shape;65;p12"/>
          <p:cNvSpPr txBox="1"/>
          <p:nvPr>
            <p:ph hasCustomPrompt="1" idx="2" type="title"/>
          </p:nvPr>
        </p:nvSpPr>
        <p:spPr>
          <a:xfrm rot="5400000">
            <a:off x="7142178" y="3570226"/>
            <a:ext cx="1738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30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656422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656425" y="1886725"/>
            <a:ext cx="15639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3"/>
          <p:cNvSpPr txBox="1"/>
          <p:nvPr>
            <p:ph idx="2" type="ctrTitle"/>
          </p:nvPr>
        </p:nvSpPr>
        <p:spPr>
          <a:xfrm>
            <a:off x="2650710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13"/>
          <p:cNvSpPr txBox="1"/>
          <p:nvPr>
            <p:ph idx="3" type="subTitle"/>
          </p:nvPr>
        </p:nvSpPr>
        <p:spPr>
          <a:xfrm>
            <a:off x="2610700" y="1886725"/>
            <a:ext cx="196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3"/>
          <p:cNvSpPr txBox="1"/>
          <p:nvPr>
            <p:ph idx="4" type="ctrTitle"/>
          </p:nvPr>
        </p:nvSpPr>
        <p:spPr>
          <a:xfrm>
            <a:off x="4638106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2" name="Google Shape;72;p13"/>
          <p:cNvSpPr txBox="1"/>
          <p:nvPr>
            <p:ph idx="5" type="subTitle"/>
          </p:nvPr>
        </p:nvSpPr>
        <p:spPr>
          <a:xfrm>
            <a:off x="4878076" y="1886725"/>
            <a:ext cx="1648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3"/>
          <p:cNvSpPr txBox="1"/>
          <p:nvPr>
            <p:ph idx="6" type="ctrTitle"/>
          </p:nvPr>
        </p:nvSpPr>
        <p:spPr>
          <a:xfrm rot="5400000">
            <a:off x="6865575" y="1466125"/>
            <a:ext cx="2553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4" name="Google Shape;74;p13"/>
          <p:cNvSpPr txBox="1"/>
          <p:nvPr>
            <p:ph idx="7" type="ctrTitle"/>
          </p:nvPr>
        </p:nvSpPr>
        <p:spPr>
          <a:xfrm>
            <a:off x="656422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5" name="Google Shape;75;p13"/>
          <p:cNvSpPr txBox="1"/>
          <p:nvPr>
            <p:ph idx="8" type="subTitle"/>
          </p:nvPr>
        </p:nvSpPr>
        <p:spPr>
          <a:xfrm>
            <a:off x="656425" y="3860125"/>
            <a:ext cx="15639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3"/>
          <p:cNvSpPr txBox="1"/>
          <p:nvPr>
            <p:ph idx="9" type="ctrTitle"/>
          </p:nvPr>
        </p:nvSpPr>
        <p:spPr>
          <a:xfrm>
            <a:off x="2650710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7" name="Google Shape;77;p13"/>
          <p:cNvSpPr txBox="1"/>
          <p:nvPr>
            <p:ph idx="13" type="subTitle"/>
          </p:nvPr>
        </p:nvSpPr>
        <p:spPr>
          <a:xfrm>
            <a:off x="2610700" y="3860125"/>
            <a:ext cx="196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3"/>
          <p:cNvSpPr txBox="1"/>
          <p:nvPr>
            <p:ph idx="14" type="ctrTitle"/>
          </p:nvPr>
        </p:nvSpPr>
        <p:spPr>
          <a:xfrm>
            <a:off x="4638106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9" name="Google Shape;79;p13"/>
          <p:cNvSpPr txBox="1"/>
          <p:nvPr>
            <p:ph idx="15" type="subTitle"/>
          </p:nvPr>
        </p:nvSpPr>
        <p:spPr>
          <a:xfrm>
            <a:off x="4878076" y="3860125"/>
            <a:ext cx="1648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3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1">
  <p:cSld name="CUSTOM_2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4633950" y="1847896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15"/>
          <p:cNvSpPr txBox="1"/>
          <p:nvPr>
            <p:ph idx="2" type="subTitle"/>
          </p:nvPr>
        </p:nvSpPr>
        <p:spPr>
          <a:xfrm>
            <a:off x="4633950" y="3827870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5"/>
          <p:cNvSpPr txBox="1"/>
          <p:nvPr>
            <p:ph type="ctrTitle"/>
          </p:nvPr>
        </p:nvSpPr>
        <p:spPr>
          <a:xfrm>
            <a:off x="4633950" y="1539296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15"/>
          <p:cNvSpPr txBox="1"/>
          <p:nvPr>
            <p:ph idx="3" type="ctrTitle"/>
          </p:nvPr>
        </p:nvSpPr>
        <p:spPr>
          <a:xfrm>
            <a:off x="4633950" y="351927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" name="Google Shape;87;p15"/>
          <p:cNvSpPr txBox="1"/>
          <p:nvPr>
            <p:ph idx="4" type="ctrTitle"/>
          </p:nvPr>
        </p:nvSpPr>
        <p:spPr>
          <a:xfrm rot="5400000">
            <a:off x="6917175" y="1414524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10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5">
  <p:cSld name="CUSTOM_3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" type="subTitle"/>
          </p:nvPr>
        </p:nvSpPr>
        <p:spPr>
          <a:xfrm>
            <a:off x="2258125" y="3106325"/>
            <a:ext cx="3029100" cy="10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type="ctrTitle"/>
          </p:nvPr>
        </p:nvSpPr>
        <p:spPr>
          <a:xfrm rot="5400000">
            <a:off x="7241489" y="1041025"/>
            <a:ext cx="1702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4">
  <p:cSld name="CUSTOM_3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1" type="subTitle"/>
          </p:nvPr>
        </p:nvSpPr>
        <p:spPr>
          <a:xfrm flipH="1">
            <a:off x="840600" y="2432150"/>
            <a:ext cx="1650300" cy="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2" type="subTitle"/>
          </p:nvPr>
        </p:nvSpPr>
        <p:spPr>
          <a:xfrm>
            <a:off x="4702174" y="1049093"/>
            <a:ext cx="1960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type="ctrTitle"/>
          </p:nvPr>
        </p:nvSpPr>
        <p:spPr>
          <a:xfrm>
            <a:off x="-533400" y="2047350"/>
            <a:ext cx="3024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5" name="Google Shape;95;p17"/>
          <p:cNvSpPr txBox="1"/>
          <p:nvPr>
            <p:ph idx="3" type="ctrTitle"/>
          </p:nvPr>
        </p:nvSpPr>
        <p:spPr>
          <a:xfrm>
            <a:off x="4702174" y="664293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6" name="Google Shape;96;p17"/>
          <p:cNvSpPr txBox="1"/>
          <p:nvPr>
            <p:ph idx="4" type="subTitle"/>
          </p:nvPr>
        </p:nvSpPr>
        <p:spPr>
          <a:xfrm>
            <a:off x="4702174" y="3788925"/>
            <a:ext cx="22149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5" type="ctrTitle"/>
          </p:nvPr>
        </p:nvSpPr>
        <p:spPr>
          <a:xfrm>
            <a:off x="4702174" y="3389725"/>
            <a:ext cx="24756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8" name="Google Shape;98;p17"/>
          <p:cNvSpPr txBox="1"/>
          <p:nvPr>
            <p:ph idx="6" type="ctrTitle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1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2">
  <p:cSld name="CUSTOM_3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ctrTitle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1579064" y="2147200"/>
            <a:ext cx="16266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2" type="ctrTitle"/>
          </p:nvPr>
        </p:nvSpPr>
        <p:spPr>
          <a:xfrm>
            <a:off x="1579064" y="176240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8"/>
          <p:cNvSpPr txBox="1"/>
          <p:nvPr>
            <p:ph idx="3" type="subTitle"/>
          </p:nvPr>
        </p:nvSpPr>
        <p:spPr>
          <a:xfrm>
            <a:off x="4068269" y="2147200"/>
            <a:ext cx="16266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4" type="ctrTitle"/>
          </p:nvPr>
        </p:nvSpPr>
        <p:spPr>
          <a:xfrm>
            <a:off x="3075567" y="176240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6">
  <p:cSld name="CUSTOM_11_1_2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19"/>
          <p:cNvSpPr txBox="1"/>
          <p:nvPr>
            <p:ph idx="1" type="subTitle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CUSTOM_25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ctrTitle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" name="Google Shape;16;p3"/>
          <p:cNvSpPr txBox="1"/>
          <p:nvPr>
            <p:ph idx="4" type="subTitle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5" type="title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6" type="ctrTitle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ctrTitle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" name="Google Shape;22;p3"/>
          <p:cNvSpPr txBox="1"/>
          <p:nvPr>
            <p:ph idx="13" type="ctrTitle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6" name="Google Shape;26;p3"/>
          <p:cNvSpPr txBox="1"/>
          <p:nvPr>
            <p:ph idx="17" type="subTitle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" name="Google Shape;27;p3"/>
          <p:cNvSpPr txBox="1"/>
          <p:nvPr>
            <p:ph hasCustomPrompt="1" idx="18" type="title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25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642050" y="127755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3" name="Google Shape;113;p21"/>
          <p:cNvSpPr txBox="1"/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4" name="Google Shape;114;p21"/>
          <p:cNvSpPr txBox="1"/>
          <p:nvPr>
            <p:ph idx="2" type="subTitle"/>
          </p:nvPr>
        </p:nvSpPr>
        <p:spPr>
          <a:xfrm>
            <a:off x="642050" y="540000"/>
            <a:ext cx="4655400" cy="9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3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672375" y="1432475"/>
            <a:ext cx="3498000" cy="8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 flipH="1">
            <a:off x="1667175" y="2154225"/>
            <a:ext cx="25032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1">
  <p:cSld name="CUSTOM_27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ctrTitle"/>
          </p:nvPr>
        </p:nvSpPr>
        <p:spPr>
          <a:xfrm>
            <a:off x="631875" y="842025"/>
            <a:ext cx="287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631884" y="1410841"/>
            <a:ext cx="24807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4" name="Google Shape;34;p5"/>
          <p:cNvSpPr txBox="1"/>
          <p:nvPr>
            <p:ph idx="2" type="ctrTitle"/>
          </p:nvPr>
        </p:nvSpPr>
        <p:spPr>
          <a:xfrm>
            <a:off x="4213664" y="842025"/>
            <a:ext cx="2697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3" type="subTitle"/>
          </p:nvPr>
        </p:nvSpPr>
        <p:spPr>
          <a:xfrm>
            <a:off x="4213664" y="1410841"/>
            <a:ext cx="25860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6" name="Google Shape;36;p5"/>
          <p:cNvSpPr txBox="1"/>
          <p:nvPr>
            <p:ph idx="4" type="ctrTitle"/>
          </p:nvPr>
        </p:nvSpPr>
        <p:spPr>
          <a:xfrm>
            <a:off x="631883" y="3331927"/>
            <a:ext cx="287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5" type="subTitle"/>
          </p:nvPr>
        </p:nvSpPr>
        <p:spPr>
          <a:xfrm>
            <a:off x="631884" y="3914208"/>
            <a:ext cx="24807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8" name="Google Shape;38;p5"/>
          <p:cNvSpPr txBox="1"/>
          <p:nvPr>
            <p:ph idx="6" type="ctrTitle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" name="Google Shape;39;p5"/>
          <p:cNvSpPr txBox="1"/>
          <p:nvPr>
            <p:ph idx="7" type="ctrTitle"/>
          </p:nvPr>
        </p:nvSpPr>
        <p:spPr>
          <a:xfrm>
            <a:off x="4213664" y="3331934"/>
            <a:ext cx="25860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8" type="subTitle"/>
          </p:nvPr>
        </p:nvSpPr>
        <p:spPr>
          <a:xfrm>
            <a:off x="4213664" y="3914208"/>
            <a:ext cx="25860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27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ctrTitle"/>
          </p:nvPr>
        </p:nvSpPr>
        <p:spPr>
          <a:xfrm>
            <a:off x="4921575" y="2993035"/>
            <a:ext cx="18282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4921575" y="3553810"/>
            <a:ext cx="15222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" name="Google Shape;44;p6"/>
          <p:cNvSpPr txBox="1"/>
          <p:nvPr>
            <p:ph idx="2" type="ctrTitle"/>
          </p:nvPr>
        </p:nvSpPr>
        <p:spPr>
          <a:xfrm>
            <a:off x="906139" y="2993035"/>
            <a:ext cx="18282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3" type="subTitle"/>
          </p:nvPr>
        </p:nvSpPr>
        <p:spPr>
          <a:xfrm>
            <a:off x="906139" y="3553810"/>
            <a:ext cx="15222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" name="Google Shape;46;p6"/>
          <p:cNvSpPr txBox="1"/>
          <p:nvPr>
            <p:ph idx="4" type="ctrTitle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" name="Google Shape;47;p6"/>
          <p:cNvSpPr txBox="1"/>
          <p:nvPr>
            <p:ph idx="5" type="ctrTitle"/>
          </p:nvPr>
        </p:nvSpPr>
        <p:spPr>
          <a:xfrm>
            <a:off x="2928557" y="2993035"/>
            <a:ext cx="17988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6" type="subTitle"/>
          </p:nvPr>
        </p:nvSpPr>
        <p:spPr>
          <a:xfrm>
            <a:off x="2928550" y="3553810"/>
            <a:ext cx="1476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14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ctrTitle"/>
          </p:nvPr>
        </p:nvSpPr>
        <p:spPr>
          <a:xfrm>
            <a:off x="5432000" y="710675"/>
            <a:ext cx="28881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" type="subTitle"/>
          </p:nvPr>
        </p:nvSpPr>
        <p:spPr>
          <a:xfrm>
            <a:off x="5363550" y="2724625"/>
            <a:ext cx="29565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8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" type="subTitle"/>
          </p:nvPr>
        </p:nvSpPr>
        <p:spPr>
          <a:xfrm>
            <a:off x="915175" y="3380775"/>
            <a:ext cx="39606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2" type="subTitle"/>
          </p:nvPr>
        </p:nvSpPr>
        <p:spPr>
          <a:xfrm>
            <a:off x="915175" y="4004575"/>
            <a:ext cx="1821000" cy="2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16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2117847" y="3380460"/>
            <a:ext cx="2951400" cy="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type="ctrTitle"/>
          </p:nvPr>
        </p:nvSpPr>
        <p:spPr>
          <a:xfrm rot="-5400000">
            <a:off x="-343101" y="1759150"/>
            <a:ext cx="2888100" cy="8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CUSTOM_16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idx="1" type="subTitle"/>
          </p:nvPr>
        </p:nvSpPr>
        <p:spPr>
          <a:xfrm flipH="1">
            <a:off x="4189625" y="3380460"/>
            <a:ext cx="2951400" cy="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type="ctrTitle"/>
          </p:nvPr>
        </p:nvSpPr>
        <p:spPr>
          <a:xfrm rot="5400000">
            <a:off x="6612409" y="1752564"/>
            <a:ext cx="2888100" cy="8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drive/folders/1mfrKEsBfXI_B-cPo5XZg5t4fnL9XO7ya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toebes.com/codebuster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cryptograms.puzzlebaron.com/" TargetMode="External"/><Relationship Id="rId4" Type="http://schemas.openxmlformats.org/officeDocument/2006/relationships/hyperlink" Target="http://dcode.fr/tools-list" TargetMode="External"/><Relationship Id="rId5" Type="http://schemas.openxmlformats.org/officeDocument/2006/relationships/hyperlink" Target="http://dcode.fr/tools-list" TargetMode="External"/><Relationship Id="rId6" Type="http://schemas.openxmlformats.org/officeDocument/2006/relationships/hyperlink" Target="http://dcode.fr/tools-list" TargetMode="External"/><Relationship Id="rId7" Type="http://schemas.openxmlformats.org/officeDocument/2006/relationships/hyperlink" Target="https://toebes.com/codebusters/" TargetMode="External"/><Relationship Id="rId8" Type="http://schemas.openxmlformats.org/officeDocument/2006/relationships/hyperlink" Target="https://scioly.org/wiki/index.php/User:Klebb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0" l="13431" r="35979" t="0"/>
          <a:stretch/>
        </p:blipFill>
        <p:spPr>
          <a:xfrm>
            <a:off x="3940124" y="0"/>
            <a:ext cx="52038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/>
          <p:nvPr/>
        </p:nvSpPr>
        <p:spPr>
          <a:xfrm rot="5400000">
            <a:off x="1133550" y="414025"/>
            <a:ext cx="3358800" cy="4366800"/>
          </a:xfrm>
          <a:prstGeom prst="rect">
            <a:avLst/>
          </a:prstGeom>
          <a:solidFill>
            <a:schemeClr val="accent1">
              <a:alpha val="861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1" type="subTitle"/>
          </p:nvPr>
        </p:nvSpPr>
        <p:spPr>
          <a:xfrm>
            <a:off x="843075" y="3324525"/>
            <a:ext cx="32172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Georgia Tech Event Workshop Series 2024-25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22" name="Google Shape;122;p22"/>
          <p:cNvSpPr txBox="1"/>
          <p:nvPr>
            <p:ph type="ctrTitle"/>
          </p:nvPr>
        </p:nvSpPr>
        <p:spPr>
          <a:xfrm>
            <a:off x="762175" y="1451125"/>
            <a:ext cx="45924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Codebusters</a:t>
            </a:r>
            <a:endParaRPr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9200" y="185150"/>
            <a:ext cx="1782300" cy="1782300"/>
          </a:xfrm>
          <a:prstGeom prst="ellipse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4" name="Google Shape;124;p22"/>
          <p:cNvSpPr txBox="1"/>
          <p:nvPr>
            <p:ph type="ctrTitle"/>
          </p:nvPr>
        </p:nvSpPr>
        <p:spPr>
          <a:xfrm>
            <a:off x="843075" y="2557025"/>
            <a:ext cx="4592400" cy="58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EFD67E"/>
                </a:solidFill>
              </a:rPr>
              <a:t>Division B/C</a:t>
            </a:r>
            <a:endParaRPr sz="2600">
              <a:solidFill>
                <a:srgbClr val="EFD67E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/>
          <p:nvPr/>
        </p:nvSpPr>
        <p:spPr>
          <a:xfrm flipH="1">
            <a:off x="-100" y="0"/>
            <a:ext cx="6066000" cy="11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1"/>
          <p:cNvSpPr txBox="1"/>
          <p:nvPr>
            <p:ph idx="4294967295" type="ctrTitle"/>
          </p:nvPr>
        </p:nvSpPr>
        <p:spPr>
          <a:xfrm>
            <a:off x="426075" y="238650"/>
            <a:ext cx="48969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</a:rPr>
              <a:t>Grammar</a:t>
            </a:r>
            <a:r>
              <a:rPr lang="en" sz="3300">
                <a:solidFill>
                  <a:schemeClr val="lt1"/>
                </a:solidFill>
              </a:rPr>
              <a:t> &amp; Syntax</a:t>
            </a:r>
            <a:endParaRPr sz="33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98" name="Google Shape;198;p31"/>
          <p:cNvSpPr txBox="1"/>
          <p:nvPr/>
        </p:nvSpPr>
        <p:spPr>
          <a:xfrm>
            <a:off x="419250" y="1333300"/>
            <a:ext cx="8187300" cy="3694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Remember that languages have rules!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Knowing what </a:t>
            </a: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parts of speech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are possible in a sentence can narrow down your 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options a lot!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For example, </a:t>
            </a:r>
            <a:r>
              <a:rPr lang="en" sz="1900" u="sng">
                <a:solidFill>
                  <a:schemeClr val="hlink"/>
                </a:solidFill>
                <a:latin typeface="Catamaran Light"/>
                <a:ea typeface="Catamaran Light"/>
                <a:cs typeface="Catamaran Light"/>
                <a:sym typeface="Catamaran Light"/>
                <a:hlinkClick r:id="rId3"/>
              </a:rPr>
              <a:t>2021 GGSO #13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Small rules like </a:t>
            </a: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subject-verb agreement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can give you free letters/words!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For example, ARE vs. IS, or an S at the end of a noun/verb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Punctuation can give conjunctions, contractions, etc.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"/>
              <a:buChar char="●"/>
            </a:pP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Spanish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has much more well-defined rules!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Learn how Spanish’s grammar works, for example: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■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“-MENTE” changes an adjective to an adverb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■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Most nouns have a [gendered] article (e.g., UN, LA) before them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You can get by with a very limited vocabulary, speaking from experience!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/>
          <p:nvPr/>
        </p:nvSpPr>
        <p:spPr>
          <a:xfrm flipH="1">
            <a:off x="-100" y="0"/>
            <a:ext cx="6066000" cy="11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2"/>
          <p:cNvSpPr txBox="1"/>
          <p:nvPr>
            <p:ph idx="4294967295" type="ctrTitle"/>
          </p:nvPr>
        </p:nvSpPr>
        <p:spPr>
          <a:xfrm>
            <a:off x="426075" y="238650"/>
            <a:ext cx="48969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</a:rPr>
              <a:t>Misc. Cipher Tips</a:t>
            </a:r>
            <a:endParaRPr sz="33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05" name="Google Shape;205;p32"/>
          <p:cNvSpPr txBox="1"/>
          <p:nvPr/>
        </p:nvSpPr>
        <p:spPr>
          <a:xfrm>
            <a:off x="419250" y="1333300"/>
            <a:ext cx="8187300" cy="3694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"/>
              <a:buChar char="●"/>
            </a:pP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Patristocrats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Play aggressive! (More on this later)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Practice abusing K-alphabets (JK, VWXYZ, aggressive fill-ins)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■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This goes for Fractionated Morse too!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Scan the entire ciphertext first before starting (repeated letter combos!)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"/>
              <a:buChar char="●"/>
            </a:pP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Baconian</a:t>
            </a:r>
            <a:endParaRPr b="1" sz="1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Stop writing A’s and B’s and start writing dots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BBxxx does not exist in Baconian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Think big picture: does what you’re writing down make sense?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"/>
              <a:buChar char="●"/>
            </a:pP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Hill &amp; Affine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Use negative numbers (and leverage 0, 13, and 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previous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calculations)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Don’t decode everything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/>
          <p:nvPr/>
        </p:nvSpPr>
        <p:spPr>
          <a:xfrm flipH="1">
            <a:off x="-100" y="0"/>
            <a:ext cx="6066000" cy="11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3"/>
          <p:cNvSpPr txBox="1"/>
          <p:nvPr>
            <p:ph idx="4294967295" type="ctrTitle"/>
          </p:nvPr>
        </p:nvSpPr>
        <p:spPr>
          <a:xfrm>
            <a:off x="426075" y="238650"/>
            <a:ext cx="51918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</a:rPr>
              <a:t>Misc. Cipher Tips - Cont.</a:t>
            </a:r>
            <a:endParaRPr sz="33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12" name="Google Shape;212;p33"/>
          <p:cNvSpPr txBox="1"/>
          <p:nvPr/>
        </p:nvSpPr>
        <p:spPr>
          <a:xfrm>
            <a:off x="419250" y="1333300"/>
            <a:ext cx="8187300" cy="3694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"/>
              <a:buChar char="●"/>
            </a:pP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Cryptarithms</a:t>
            </a:r>
            <a:endParaRPr b="1" sz="1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Use the answer line to your advantage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■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E.g., every word needs vowels, letter combos may be impossible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■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You usually don’t need to solve for the entire calculation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Google how to take square roots by hand!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"/>
              <a:buChar char="●"/>
            </a:pP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Two Question Types for Another Time:</a:t>
            </a:r>
            <a:endParaRPr b="1" sz="1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K3 Keyword Extraction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Nihilist Cryptanalysis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Read the guide at </a:t>
            </a:r>
            <a:r>
              <a:rPr lang="en" sz="1900" u="sng">
                <a:solidFill>
                  <a:schemeClr val="hlink"/>
                </a:solidFill>
                <a:latin typeface="Catamaran Light"/>
                <a:ea typeface="Catamaran Light"/>
                <a:cs typeface="Catamaran Light"/>
                <a:sym typeface="Catamaran Light"/>
                <a:hlinkClick r:id="rId3"/>
              </a:rPr>
              <a:t>toebes.com/codebusters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for worked examples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Then practice, practice, practice! (more on this later)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"/>
              <a:buChar char="●"/>
            </a:pP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Complete Columnar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Stack columns on top of each other!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48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4"/>
          <p:cNvSpPr/>
          <p:nvPr/>
        </p:nvSpPr>
        <p:spPr>
          <a:xfrm flipH="1" rot="-5400000">
            <a:off x="3281200" y="-725975"/>
            <a:ext cx="2581500" cy="6159000"/>
          </a:xfrm>
          <a:prstGeom prst="rect">
            <a:avLst/>
          </a:prstGeom>
          <a:gradFill>
            <a:gsLst>
              <a:gs pos="0">
                <a:srgbClr val="A9B9D3">
                  <a:alpha val="30980"/>
                </a:srgbClr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4"/>
          <p:cNvSpPr txBox="1"/>
          <p:nvPr>
            <p:ph type="title"/>
          </p:nvPr>
        </p:nvSpPr>
        <p:spPr>
          <a:xfrm>
            <a:off x="3044575" y="1742750"/>
            <a:ext cx="317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MACRO</a:t>
            </a:r>
            <a:r>
              <a:rPr lang="en">
                <a:solidFill>
                  <a:schemeClr val="lt1"/>
                </a:solidFill>
              </a:rPr>
              <a:t>-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STRATEGIES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/>
          <p:nvPr/>
        </p:nvSpPr>
        <p:spPr>
          <a:xfrm flipH="1">
            <a:off x="-100" y="0"/>
            <a:ext cx="6066000" cy="11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5"/>
          <p:cNvSpPr txBox="1"/>
          <p:nvPr>
            <p:ph idx="4294967295" type="ctrTitle"/>
          </p:nvPr>
        </p:nvSpPr>
        <p:spPr>
          <a:xfrm>
            <a:off x="426075" y="238650"/>
            <a:ext cx="48969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</a:rPr>
              <a:t>Timed Question</a:t>
            </a:r>
            <a:endParaRPr sz="33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26" name="Google Shape;226;p35"/>
          <p:cNvSpPr txBox="1"/>
          <p:nvPr/>
        </p:nvSpPr>
        <p:spPr>
          <a:xfrm>
            <a:off x="419250" y="1333300"/>
            <a:ext cx="8187300" cy="34017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Put </a:t>
            </a: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at least 2 people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on timed question!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3-person setups can work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Some top teams do 1 person on timed, but this is not recommended for most teams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The main point is to speed up </a:t>
            </a: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fill-in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Write simultaneously (one right-handed and one left-handed is great!)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Putting your brains together is a secondary help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Split up who is writing on what part of the question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Transition into the test as quickly as possible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Have one person look through the rest of the test as the others finish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Get started on something else while your TQ is getting checked!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/>
          <p:nvPr/>
        </p:nvSpPr>
        <p:spPr>
          <a:xfrm flipH="1">
            <a:off x="-100" y="0"/>
            <a:ext cx="6066000" cy="11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6"/>
          <p:cNvSpPr txBox="1"/>
          <p:nvPr>
            <p:ph idx="4294967295" type="ctrTitle"/>
          </p:nvPr>
        </p:nvSpPr>
        <p:spPr>
          <a:xfrm>
            <a:off x="426075" y="238650"/>
            <a:ext cx="48969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</a:rPr>
              <a:t>The Test &amp; Roles</a:t>
            </a:r>
            <a:endParaRPr sz="33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33" name="Google Shape;233;p36"/>
          <p:cNvSpPr txBox="1"/>
          <p:nvPr/>
        </p:nvSpPr>
        <p:spPr>
          <a:xfrm>
            <a:off x="419250" y="1333300"/>
            <a:ext cx="8187300" cy="34017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Have a plan going in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of who is doing what ciphers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Find roles that work for your team based on your individual abilities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Be flexible! Adapt your plan to the needs of the test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Example (based on my old team; ciphers were different back then):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■"/>
            </a:pP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Person 1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: TQ -&gt; Aristocrats -&gt; Caesar/Atbash/Affine -&gt; Flex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■"/>
            </a:pP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Person 2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: TQ -&gt; Patristocrats -&gt; Baconian -&gt; Xenocrypt -&gt; Flex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■"/>
            </a:pP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Person 3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: Scout -&gt; Pollux/Morbit -&gt; Vigenere -&gt; Flex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Designate a </a:t>
            </a: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team leader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/</a:t>
            </a: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shotcaller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to make final decisions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Keep morale up!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Make “All good” your motto mid-test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You can discuss what went right and wrong later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/>
          <p:nvPr/>
        </p:nvSpPr>
        <p:spPr>
          <a:xfrm flipH="1">
            <a:off x="-100" y="0"/>
            <a:ext cx="6066000" cy="11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7"/>
          <p:cNvSpPr txBox="1"/>
          <p:nvPr>
            <p:ph idx="4294967295" type="ctrTitle"/>
          </p:nvPr>
        </p:nvSpPr>
        <p:spPr>
          <a:xfrm>
            <a:off x="426075" y="238650"/>
            <a:ext cx="48969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</a:rPr>
              <a:t>Endgame</a:t>
            </a:r>
            <a:endParaRPr sz="33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40" name="Google Shape;240;p37"/>
          <p:cNvSpPr txBox="1"/>
          <p:nvPr/>
        </p:nvSpPr>
        <p:spPr>
          <a:xfrm>
            <a:off x="419250" y="1409500"/>
            <a:ext cx="8187300" cy="34017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"/>
              <a:buChar char="●"/>
            </a:pP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Final 10-15 minutes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: SHIFT GEARS!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Move from “doing the test” to </a:t>
            </a: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finishing individual questions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Remember, you only get points for (mostly) finishing questions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Ending with 3 questions each 60% finished = 0 points!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Team leader should </a:t>
            </a: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direct who is doing what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for the finish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Be prepared to make adjustments on the fly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Very common to double or triple up on questions now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Be </a:t>
            </a: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decisive 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- better to commit to the wrong call than to only half-commit to the “correct” call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But also be realistic on what is feasible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Play </a:t>
            </a: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extra aggressive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here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/>
          <p:nvPr/>
        </p:nvSpPr>
        <p:spPr>
          <a:xfrm flipH="1">
            <a:off x="-100" y="0"/>
            <a:ext cx="6066000" cy="11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8"/>
          <p:cNvSpPr txBox="1"/>
          <p:nvPr>
            <p:ph idx="4294967295" type="ctrTitle"/>
          </p:nvPr>
        </p:nvSpPr>
        <p:spPr>
          <a:xfrm>
            <a:off x="426075" y="238650"/>
            <a:ext cx="48969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</a:rPr>
              <a:t>On Aggression</a:t>
            </a:r>
            <a:endParaRPr sz="33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47" name="Google Shape;247;p38"/>
          <p:cNvSpPr txBox="1"/>
          <p:nvPr/>
        </p:nvSpPr>
        <p:spPr>
          <a:xfrm>
            <a:off x="419250" y="1409500"/>
            <a:ext cx="8187300" cy="28167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Two schools of thought: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"/>
              <a:buChar char="○"/>
            </a:pP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Deduction: 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Solving step-by-step with almost-sure logical decisions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"/>
              <a:buChar char="○"/>
            </a:pP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Intuition: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Solving with assumptions or patterns and checking as you go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Essentially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: low- vs. high- risk playstyles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I lean towards 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intuition, mainly because it’s faster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Try to suppress the fear of being wrong: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Make </a:t>
            </a: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fast, bold guesses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(e.g., words &amp; phrases vs. letters)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Constantly </a:t>
            </a: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sanity check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your work as you go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Trust your intuition that is built up from </a:t>
            </a: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practice</a:t>
            </a:r>
            <a:endParaRPr b="1" sz="1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/>
          <p:nvPr/>
        </p:nvSpPr>
        <p:spPr>
          <a:xfrm flipH="1">
            <a:off x="-100" y="0"/>
            <a:ext cx="6066000" cy="11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9"/>
          <p:cNvSpPr txBox="1"/>
          <p:nvPr>
            <p:ph idx="4294967295" type="ctrTitle"/>
          </p:nvPr>
        </p:nvSpPr>
        <p:spPr>
          <a:xfrm>
            <a:off x="426075" y="238650"/>
            <a:ext cx="48969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</a:rPr>
              <a:t>Communication</a:t>
            </a:r>
            <a:endParaRPr sz="33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54" name="Google Shape;254;p39"/>
          <p:cNvSpPr txBox="1"/>
          <p:nvPr/>
        </p:nvSpPr>
        <p:spPr>
          <a:xfrm>
            <a:off x="419250" y="1333300"/>
            <a:ext cx="8187300" cy="34017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Practice keeping your communication </a:t>
            </a: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frequent, clear, and positive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You can always discuss what went wrong </a:t>
            </a:r>
            <a:r>
              <a:rPr i="1"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after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the event is over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Communication is in 3 main categories: 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Facilitation: 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Test-wide strategy, starting or finishing a question, which questions are on which page, etc.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■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Make sure we’re all on the same page on what is done and what needs to be done by 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whom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.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"/>
              <a:buChar char="○"/>
            </a:pP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Help: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Asking for word patterns, Morse Code, Cipher mechanics, etc.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■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For whenever you’re stuck, and/or moving on when you’re too stuck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"/>
              <a:buChar char="○"/>
            </a:pP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Morale: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Keeping your team spirits high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■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Build each other up, and avoid tilt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/>
          <p:nvPr/>
        </p:nvSpPr>
        <p:spPr>
          <a:xfrm>
            <a:off x="-8500" y="6325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pic>
        <p:nvPicPr>
          <p:cNvPr id="260" name="Google Shape;260;p40"/>
          <p:cNvPicPr preferRelativeResize="0"/>
          <p:nvPr/>
        </p:nvPicPr>
        <p:blipFill rotWithShape="1">
          <a:blip r:embed="rId4">
            <a:alphaModFix amt="72000"/>
          </a:blip>
          <a:srcRect b="0" l="0" r="6533" t="0"/>
          <a:stretch/>
        </p:blipFill>
        <p:spPr>
          <a:xfrm>
            <a:off x="0" y="-3825"/>
            <a:ext cx="9157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0"/>
          <p:cNvSpPr/>
          <p:nvPr/>
        </p:nvSpPr>
        <p:spPr>
          <a:xfrm>
            <a:off x="720000" y="540000"/>
            <a:ext cx="3310200" cy="1987200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  <a:effectLst>
            <a:outerShdw blurRad="57150" rotWithShape="0" algn="bl" dir="5400000" dist="19050">
              <a:srgbClr val="000000">
                <a:alpha val="6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0"/>
          <p:cNvSpPr txBox="1"/>
          <p:nvPr>
            <p:ph type="ctrTitle"/>
          </p:nvPr>
        </p:nvSpPr>
        <p:spPr>
          <a:xfrm>
            <a:off x="720000" y="926150"/>
            <a:ext cx="3561000" cy="13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BUILDING FUNDAMENTALS &amp; PRACTICING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/>
          <p:nvPr/>
        </p:nvSpPr>
        <p:spPr>
          <a:xfrm flipH="1">
            <a:off x="-100" y="0"/>
            <a:ext cx="6066000" cy="11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 txBox="1"/>
          <p:nvPr>
            <p:ph idx="4294967295" type="ctrTitle"/>
          </p:nvPr>
        </p:nvSpPr>
        <p:spPr>
          <a:xfrm>
            <a:off x="84075" y="269400"/>
            <a:ext cx="61398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</a:rPr>
              <a:t>A Bit About Me &amp; This Workshop</a:t>
            </a:r>
            <a:endParaRPr sz="29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419250" y="1409500"/>
            <a:ext cx="8237400" cy="26526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Hi, I’m Klebb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!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Senior at 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the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University of Illinois Urbana-Champaign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Mathematics &amp; Secondary Education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Previously Hopkins JHS, Mission San Jose HS (CA-N)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Competed 2014 - 2021, Volunteering/ESing/etc. 2021 - Now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This workshop will be similar to the 2024 Sierra Vista &amp; UT Workshops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I wrote and presented at SV, and helped prepare the UT one too.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There’s some new stuff, but some of it is repeated :/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/>
          <p:nvPr/>
        </p:nvSpPr>
        <p:spPr>
          <a:xfrm flipH="1">
            <a:off x="-50" y="0"/>
            <a:ext cx="7317600" cy="11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1"/>
          <p:cNvSpPr txBox="1"/>
          <p:nvPr>
            <p:ph idx="4294967295" type="ctrTitle"/>
          </p:nvPr>
        </p:nvSpPr>
        <p:spPr>
          <a:xfrm>
            <a:off x="92050" y="261750"/>
            <a:ext cx="7133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What is Codebusters </a:t>
            </a:r>
            <a:r>
              <a:rPr i="1" lang="en" sz="3000">
                <a:solidFill>
                  <a:schemeClr val="lt1"/>
                </a:solidFill>
              </a:rPr>
              <a:t>actually</a:t>
            </a:r>
            <a:r>
              <a:rPr lang="en" sz="3000">
                <a:solidFill>
                  <a:schemeClr val="lt1"/>
                </a:solidFill>
              </a:rPr>
              <a:t> about?</a:t>
            </a:r>
            <a:endParaRPr sz="30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69" name="Google Shape;269;p41"/>
          <p:cNvSpPr txBox="1"/>
          <p:nvPr/>
        </p:nvSpPr>
        <p:spPr>
          <a:xfrm>
            <a:off x="419250" y="1638100"/>
            <a:ext cx="8298900" cy="24951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"/>
              <a:buChar char="●"/>
            </a:pP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My answer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: Not really cryptography. Instead, maybe: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Linguistics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Pattern recognition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Puzzle-solving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Strategy development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As a result, Codebusters is much more about </a:t>
            </a: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practice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than about </a:t>
            </a: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content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.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Focus on the </a:t>
            </a: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skills you’re building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instead of the content you’re learning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/>
          <p:nvPr/>
        </p:nvSpPr>
        <p:spPr>
          <a:xfrm flipH="1">
            <a:off x="-100" y="0"/>
            <a:ext cx="6066000" cy="11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2"/>
          <p:cNvSpPr txBox="1"/>
          <p:nvPr>
            <p:ph idx="4294967295" type="ctrTitle"/>
          </p:nvPr>
        </p:nvSpPr>
        <p:spPr>
          <a:xfrm>
            <a:off x="426075" y="238650"/>
            <a:ext cx="45924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</a:rPr>
              <a:t>How to Practice</a:t>
            </a:r>
            <a:endParaRPr sz="33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76" name="Google Shape;276;p42"/>
          <p:cNvSpPr txBox="1"/>
          <p:nvPr/>
        </p:nvSpPr>
        <p:spPr>
          <a:xfrm>
            <a:off x="419250" y="1333300"/>
            <a:ext cx="8187300" cy="3694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"/>
              <a:buChar char="●"/>
            </a:pP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Consistency: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Practice a little bit regularly (e.g., 30 minutes each day)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Long sessions can be useful for </a:t>
            </a: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endurance 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and </a:t>
            </a: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team strategy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Make time for strategy development!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"/>
              <a:buChar char="●"/>
            </a:pP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Scrimmages: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Practice both with and against your teammates / other teams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■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If your school has two or more teams, scrim against each other!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Write tests for one another with varied cipher compositions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■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Look up a quote generator if you don’t want to write your own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"/>
              <a:buChar char="●"/>
            </a:pP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Online Resources 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(cryptograms.org)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Great for learning a lot early on, warming up, staying sharp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Diminishing returns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/>
          <p:nvPr/>
        </p:nvSpPr>
        <p:spPr>
          <a:xfrm flipH="1">
            <a:off x="-100" y="0"/>
            <a:ext cx="6066000" cy="11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3"/>
          <p:cNvSpPr txBox="1"/>
          <p:nvPr>
            <p:ph idx="4294967295" type="ctrTitle"/>
          </p:nvPr>
        </p:nvSpPr>
        <p:spPr>
          <a:xfrm>
            <a:off x="426075" y="238650"/>
            <a:ext cx="45924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</a:rPr>
              <a:t>How to Learn Ciphers</a:t>
            </a:r>
            <a:endParaRPr sz="33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83" name="Google Shape;283;p43"/>
          <p:cNvSpPr txBox="1"/>
          <p:nvPr/>
        </p:nvSpPr>
        <p:spPr>
          <a:xfrm>
            <a:off x="419250" y="1333300"/>
            <a:ext cx="8187300" cy="28167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Read up on </a:t>
            </a: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how the cipher works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(say, on dcode.fr)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Play around with an </a:t>
            </a: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encoder/decoder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, especially the one on toebes.com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Work through at least 1 example in full detail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You may want to do one already knowing the answer, focusing on how to actually arrive at said answer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Do a few practice questions until you’re comfortable with the cipher mechanically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(Have a partner write some for you!)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In general, spend </a:t>
            </a: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more time doing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, and less time reading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/>
          <p:nvPr/>
        </p:nvSpPr>
        <p:spPr>
          <a:xfrm flipH="1">
            <a:off x="-100" y="0"/>
            <a:ext cx="4568700" cy="66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4"/>
          <p:cNvSpPr/>
          <p:nvPr/>
        </p:nvSpPr>
        <p:spPr>
          <a:xfrm>
            <a:off x="4568700" y="669700"/>
            <a:ext cx="4568700" cy="222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4"/>
          <p:cNvSpPr txBox="1"/>
          <p:nvPr>
            <p:ph idx="5" type="subTitle"/>
          </p:nvPr>
        </p:nvSpPr>
        <p:spPr>
          <a:xfrm>
            <a:off x="631884" y="3914208"/>
            <a:ext cx="24807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Yes, Saturn is the ringed one. This planet is a gas giant, and it’s composed mostly of hydrogen and helium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1" name="Google Shape;291;p44"/>
          <p:cNvSpPr txBox="1"/>
          <p:nvPr>
            <p:ph idx="4" type="ctrTitle"/>
          </p:nvPr>
        </p:nvSpPr>
        <p:spPr>
          <a:xfrm>
            <a:off x="631883" y="3331927"/>
            <a:ext cx="287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SUBWAY STATIONS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2" name="Google Shape;292;p44"/>
          <p:cNvSpPr txBox="1"/>
          <p:nvPr>
            <p:ph type="ctrTitle"/>
          </p:nvPr>
        </p:nvSpPr>
        <p:spPr>
          <a:xfrm>
            <a:off x="906500" y="1457850"/>
            <a:ext cx="29772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https://cryptograms.puzzlebaron.com/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93" name="Google Shape;293;p44"/>
          <p:cNvSpPr/>
          <p:nvPr/>
        </p:nvSpPr>
        <p:spPr>
          <a:xfrm>
            <a:off x="0" y="2915700"/>
            <a:ext cx="4568700" cy="222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4"/>
          <p:cNvSpPr txBox="1"/>
          <p:nvPr>
            <p:ph type="ctrTitle"/>
          </p:nvPr>
        </p:nvSpPr>
        <p:spPr>
          <a:xfrm>
            <a:off x="171700" y="0"/>
            <a:ext cx="46167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Resources</a:t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295" name="Google Shape;295;p44"/>
          <p:cNvSpPr txBox="1"/>
          <p:nvPr>
            <p:ph type="ctrTitle"/>
          </p:nvPr>
        </p:nvSpPr>
        <p:spPr>
          <a:xfrm>
            <a:off x="5519650" y="1385050"/>
            <a:ext cx="287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dcode.fr</a:t>
            </a:r>
            <a:r>
              <a:rPr lang="en" sz="2200">
                <a:solidFill>
                  <a:schemeClr val="lt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</a:t>
            </a:r>
            <a:r>
              <a:rPr lang="en" sz="2200" u="sng">
                <a:solidFill>
                  <a:schemeClr val="l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tools-list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96" name="Google Shape;296;p44"/>
          <p:cNvSpPr txBox="1"/>
          <p:nvPr>
            <p:ph type="ctrTitle"/>
          </p:nvPr>
        </p:nvSpPr>
        <p:spPr>
          <a:xfrm>
            <a:off x="770775" y="3707250"/>
            <a:ext cx="27324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lt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https://toebes.com/codebusters/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97" name="Google Shape;297;p44"/>
          <p:cNvSpPr txBox="1"/>
          <p:nvPr>
            <p:ph type="ctrTitle"/>
          </p:nvPr>
        </p:nvSpPr>
        <p:spPr>
          <a:xfrm>
            <a:off x="5829450" y="3769550"/>
            <a:ext cx="287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My User Page!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(</a:t>
            </a:r>
            <a:r>
              <a:rPr lang="en" sz="2200" u="sng">
                <a:solidFill>
                  <a:schemeClr val="hlink"/>
                </a:solidFill>
                <a:hlinkClick r:id="rId8"/>
              </a:rPr>
              <a:t>User:Klebb</a:t>
            </a:r>
            <a:r>
              <a:rPr lang="en" sz="2200"/>
              <a:t>)</a:t>
            </a:r>
            <a:endParaRPr sz="2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45"/>
          <p:cNvPicPr preferRelativeResize="0"/>
          <p:nvPr/>
        </p:nvPicPr>
        <p:blipFill rotWithShape="1">
          <a:blip r:embed="rId3">
            <a:alphaModFix/>
          </a:blip>
          <a:srcRect b="0" l="12212" r="12212" t="0"/>
          <a:stretch/>
        </p:blipFill>
        <p:spPr>
          <a:xfrm>
            <a:off x="3981435" y="0"/>
            <a:ext cx="516255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5"/>
          <p:cNvSpPr/>
          <p:nvPr/>
        </p:nvSpPr>
        <p:spPr>
          <a:xfrm rot="5400000">
            <a:off x="1428875" y="205200"/>
            <a:ext cx="3358800" cy="5026500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5"/>
          <p:cNvSpPr txBox="1"/>
          <p:nvPr>
            <p:ph type="ctrTitle"/>
          </p:nvPr>
        </p:nvSpPr>
        <p:spPr>
          <a:xfrm>
            <a:off x="1201075" y="837175"/>
            <a:ext cx="260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THANKS!</a:t>
            </a:r>
            <a:endParaRPr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 flipH="1" rot="-5400000">
            <a:off x="-1533150" y="1534500"/>
            <a:ext cx="5140800" cy="207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>
            <p:ph idx="8" type="title"/>
          </p:nvPr>
        </p:nvSpPr>
        <p:spPr>
          <a:xfrm>
            <a:off x="872432" y="2324813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D67E"/>
                </a:solidFill>
              </a:rPr>
              <a:t>03</a:t>
            </a:r>
            <a:endParaRPr>
              <a:solidFill>
                <a:srgbClr val="EFD67E"/>
              </a:solidFill>
            </a:endParaRPr>
          </a:p>
        </p:txBody>
      </p:sp>
      <p:sp>
        <p:nvSpPr>
          <p:cNvPr id="138" name="Google Shape;138;p24"/>
          <p:cNvSpPr txBox="1"/>
          <p:nvPr>
            <p:ph type="ctrTitle"/>
          </p:nvPr>
        </p:nvSpPr>
        <p:spPr>
          <a:xfrm>
            <a:off x="2217925" y="802174"/>
            <a:ext cx="22152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RULES</a:t>
            </a:r>
            <a:endParaRPr sz="1600"/>
          </a:p>
        </p:txBody>
      </p:sp>
      <p:sp>
        <p:nvSpPr>
          <p:cNvPr id="139" name="Google Shape;139;p24"/>
          <p:cNvSpPr txBox="1"/>
          <p:nvPr>
            <p:ph idx="2" type="title"/>
          </p:nvPr>
        </p:nvSpPr>
        <p:spPr>
          <a:xfrm>
            <a:off x="872432" y="655463"/>
            <a:ext cx="1739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D67E"/>
                </a:solidFill>
              </a:rPr>
              <a:t>01</a:t>
            </a:r>
            <a:endParaRPr>
              <a:solidFill>
                <a:srgbClr val="EFD67E"/>
              </a:solidFill>
            </a:endParaRPr>
          </a:p>
        </p:txBody>
      </p:sp>
      <p:sp>
        <p:nvSpPr>
          <p:cNvPr id="140" name="Google Shape;140;p24"/>
          <p:cNvSpPr txBox="1"/>
          <p:nvPr>
            <p:ph idx="5" type="title"/>
          </p:nvPr>
        </p:nvSpPr>
        <p:spPr>
          <a:xfrm>
            <a:off x="872432" y="1490138"/>
            <a:ext cx="1615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24"/>
          <p:cNvSpPr txBox="1"/>
          <p:nvPr>
            <p:ph idx="15" type="title"/>
          </p:nvPr>
        </p:nvSpPr>
        <p:spPr>
          <a:xfrm>
            <a:off x="872432" y="3159488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p24"/>
          <p:cNvSpPr txBox="1"/>
          <p:nvPr>
            <p:ph idx="18" type="title"/>
          </p:nvPr>
        </p:nvSpPr>
        <p:spPr>
          <a:xfrm>
            <a:off x="872432" y="3994163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D67E"/>
                </a:solidFill>
              </a:rPr>
              <a:t>05</a:t>
            </a:r>
            <a:endParaRPr>
              <a:solidFill>
                <a:srgbClr val="EFD67E"/>
              </a:solidFill>
            </a:endParaRPr>
          </a:p>
        </p:txBody>
      </p:sp>
      <p:sp>
        <p:nvSpPr>
          <p:cNvPr id="143" name="Google Shape;143;p24"/>
          <p:cNvSpPr txBox="1"/>
          <p:nvPr>
            <p:ph type="ctrTitle"/>
          </p:nvPr>
        </p:nvSpPr>
        <p:spPr>
          <a:xfrm>
            <a:off x="2199949" y="2471513"/>
            <a:ext cx="24324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MACRO-STRATEGIES</a:t>
            </a:r>
            <a:endParaRPr sz="1600"/>
          </a:p>
        </p:txBody>
      </p:sp>
      <p:sp>
        <p:nvSpPr>
          <p:cNvPr id="144" name="Google Shape;144;p24"/>
          <p:cNvSpPr txBox="1"/>
          <p:nvPr>
            <p:ph type="ctrTitle"/>
          </p:nvPr>
        </p:nvSpPr>
        <p:spPr>
          <a:xfrm>
            <a:off x="2199950" y="4140875"/>
            <a:ext cx="26931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RESOURCES / LINKS</a:t>
            </a:r>
            <a:endParaRPr sz="1600"/>
          </a:p>
        </p:txBody>
      </p:sp>
      <p:sp>
        <p:nvSpPr>
          <p:cNvPr id="145" name="Google Shape;145;p24"/>
          <p:cNvSpPr txBox="1"/>
          <p:nvPr>
            <p:ph type="ctrTitle"/>
          </p:nvPr>
        </p:nvSpPr>
        <p:spPr>
          <a:xfrm>
            <a:off x="2199949" y="1636838"/>
            <a:ext cx="24324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MICRO-STRATEGIES</a:t>
            </a:r>
            <a:endParaRPr sz="1600"/>
          </a:p>
        </p:txBody>
      </p:sp>
      <p:sp>
        <p:nvSpPr>
          <p:cNvPr id="146" name="Google Shape;146;p24"/>
          <p:cNvSpPr txBox="1"/>
          <p:nvPr>
            <p:ph type="ctrTitle"/>
          </p:nvPr>
        </p:nvSpPr>
        <p:spPr>
          <a:xfrm>
            <a:off x="2199950" y="3306200"/>
            <a:ext cx="26931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HOW TO LEARN</a:t>
            </a:r>
            <a:endParaRPr sz="1600"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2424" y="1315781"/>
            <a:ext cx="2432400" cy="2423844"/>
          </a:xfrm>
          <a:prstGeom prst="rect">
            <a:avLst/>
          </a:prstGeom>
          <a:solidFill>
            <a:srgbClr val="CFE2F3"/>
          </a:solidFill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/>
          <p:nvPr/>
        </p:nvSpPr>
        <p:spPr>
          <a:xfrm flipH="1">
            <a:off x="-100" y="0"/>
            <a:ext cx="6066000" cy="11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 txBox="1"/>
          <p:nvPr>
            <p:ph idx="4294967295" type="ctrTitle"/>
          </p:nvPr>
        </p:nvSpPr>
        <p:spPr>
          <a:xfrm>
            <a:off x="426075" y="238650"/>
            <a:ext cx="45924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</a:rPr>
              <a:t>What’s in the Rules?</a:t>
            </a:r>
            <a:endParaRPr sz="33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419250" y="1333300"/>
            <a:ext cx="5646600" cy="3694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Cipher List 2024 - 2025:</a:t>
            </a:r>
            <a:endParaRPr b="1" sz="1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Aristocrats (Random, K1, K2, K3 (C only), Error)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Patristocrats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Spanish Aristocrats (Xenocrypts)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Baconian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Fractionated Morse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Cryptarithms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Porta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Complete Columnar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Nihilist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Hill (C only)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Affine, Atbash, Caesar (B only)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3725" y="2098600"/>
            <a:ext cx="2068174" cy="2619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9075" y="585825"/>
            <a:ext cx="2068175" cy="263162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/>
          <p:nvPr/>
        </p:nvSpPr>
        <p:spPr>
          <a:xfrm flipH="1">
            <a:off x="-100" y="0"/>
            <a:ext cx="6066000" cy="11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 txBox="1"/>
          <p:nvPr>
            <p:ph idx="4294967295" type="ctrTitle"/>
          </p:nvPr>
        </p:nvSpPr>
        <p:spPr>
          <a:xfrm>
            <a:off x="426075" y="238650"/>
            <a:ext cx="45924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</a:rPr>
              <a:t>Rules, Cont.</a:t>
            </a:r>
            <a:endParaRPr sz="33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419250" y="1333300"/>
            <a:ext cx="8187300" cy="3694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"/>
              <a:buChar char="●"/>
            </a:pP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Timed Question: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1st question: solve within 10 minutes for bonus points!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Bonus = 2 * (600 - time taken in s)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"/>
              <a:buChar char="●"/>
            </a:pP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Up to 3 Special Bonus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</a:t>
            </a: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questions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Not Aristocrats, Patristocrats, or Xenocrypts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"/>
              <a:buChar char="●"/>
            </a:pP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Scoring: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2 or fewer errors: full credit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Each error over 2 = 100 point penalty (min. of zero)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Cryptarithms &amp; Key Extraction (C only) do </a:t>
            </a: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not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have this 2-error buffer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"/>
              <a:buChar char="●"/>
            </a:pP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Materials: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4 or 5 function calculators, not scientific/graphing!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"/>
              <a:buChar char="●"/>
            </a:pP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Please go read the rules for yourself for all the details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/>
          <p:nvPr/>
        </p:nvSpPr>
        <p:spPr>
          <a:xfrm flipH="1">
            <a:off x="-100" y="0"/>
            <a:ext cx="6066000" cy="11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 txBox="1"/>
          <p:nvPr>
            <p:ph idx="4294967295" type="ctrTitle"/>
          </p:nvPr>
        </p:nvSpPr>
        <p:spPr>
          <a:xfrm>
            <a:off x="426075" y="238650"/>
            <a:ext cx="45924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</a:rPr>
              <a:t>Vocabulary</a:t>
            </a:r>
            <a:endParaRPr sz="33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419250" y="1333300"/>
            <a:ext cx="8187300" cy="35709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tamaran"/>
              <a:buChar char="●"/>
            </a:pPr>
            <a:r>
              <a:rPr b="1" lang="en" sz="2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Plaintext </a:t>
            </a:r>
            <a:r>
              <a:rPr lang="en" sz="2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- the original message before it has been encoded</a:t>
            </a:r>
            <a:endParaRPr sz="22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tamaran"/>
              <a:buChar char="●"/>
            </a:pPr>
            <a:r>
              <a:rPr b="1" lang="en" sz="2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Ciphertext </a:t>
            </a:r>
            <a:r>
              <a:rPr lang="en" sz="2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- the encoded message</a:t>
            </a:r>
            <a:endParaRPr sz="22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tamaran"/>
              <a:buChar char="●"/>
            </a:pPr>
            <a:r>
              <a:rPr b="1" lang="en" sz="2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Cipher </a:t>
            </a:r>
            <a:r>
              <a:rPr lang="en" sz="2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- a reversible process that transforms plaintext to ciphertext and back</a:t>
            </a:r>
            <a:endParaRPr sz="22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tamaran"/>
              <a:buChar char="●"/>
            </a:pPr>
            <a:r>
              <a:rPr b="1" lang="en" sz="2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Key </a:t>
            </a:r>
            <a:r>
              <a:rPr lang="en" sz="2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- information that is input into an encoding process to generate the relationship between the plaintext and ciphertext</a:t>
            </a:r>
            <a:endParaRPr sz="22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tamaran"/>
              <a:buChar char="●"/>
            </a:pPr>
            <a:r>
              <a:rPr b="1" lang="en" sz="2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Monoalphabetic </a:t>
            </a:r>
            <a:r>
              <a:rPr lang="en" sz="2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- each plaintext letter encodes to the same ciphertext letter every time</a:t>
            </a:r>
            <a:endParaRPr sz="22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tamaran"/>
              <a:buChar char="●"/>
            </a:pPr>
            <a:r>
              <a:rPr b="1" lang="en" sz="2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Polyalphabetic </a:t>
            </a:r>
            <a:r>
              <a:rPr lang="en" sz="2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- each plaintext letter encodes to a different ciphertext letter</a:t>
            </a:r>
            <a:endParaRPr sz="22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48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/>
          <p:nvPr/>
        </p:nvSpPr>
        <p:spPr>
          <a:xfrm flipH="1" rot="-5400000">
            <a:off x="3281200" y="-725975"/>
            <a:ext cx="2581500" cy="6159000"/>
          </a:xfrm>
          <a:prstGeom prst="rect">
            <a:avLst/>
          </a:prstGeom>
          <a:gradFill>
            <a:gsLst>
              <a:gs pos="0">
                <a:srgbClr val="A9B9D3">
                  <a:alpha val="30980"/>
                </a:srgbClr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 txBox="1"/>
          <p:nvPr>
            <p:ph type="title"/>
          </p:nvPr>
        </p:nvSpPr>
        <p:spPr>
          <a:xfrm>
            <a:off x="3044575" y="1742750"/>
            <a:ext cx="317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MICRO-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STRATEGIES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/>
          <p:nvPr/>
        </p:nvSpPr>
        <p:spPr>
          <a:xfrm flipH="1">
            <a:off x="-100" y="0"/>
            <a:ext cx="6066000" cy="11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9"/>
          <p:cNvSpPr txBox="1"/>
          <p:nvPr>
            <p:ph idx="4294967295" type="ctrTitle"/>
          </p:nvPr>
        </p:nvSpPr>
        <p:spPr>
          <a:xfrm>
            <a:off x="426075" y="238650"/>
            <a:ext cx="45924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</a:rPr>
              <a:t>Aristocrats are #1</a:t>
            </a:r>
            <a:endParaRPr sz="33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419250" y="1333300"/>
            <a:ext cx="8187300" cy="32376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The most </a:t>
            </a: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fundamental cipher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in all of Codebusters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Make sure that </a:t>
            </a: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everyone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is proficient at them, no matter your role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They make up around </a:t>
            </a: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~30%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of tests (and TQ)!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Aristocrat skills </a:t>
            </a: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transfer to other ciphers 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very well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"/>
              <a:buChar char="●"/>
            </a:pP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Phases of Aristocrat Solves: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Break-in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: first observations you make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A-ha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: observations that give new information based on your break-in(s)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"/>
              <a:buChar char="○"/>
            </a:pP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Fill-in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: filling in letters you already know and letters that only appear once or twice to finish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 u="sng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Fill-in tends to take the most time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, but the other two are harder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/>
          <p:nvPr/>
        </p:nvSpPr>
        <p:spPr>
          <a:xfrm flipH="1">
            <a:off x="-100" y="0"/>
            <a:ext cx="6066000" cy="11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0"/>
          <p:cNvSpPr txBox="1"/>
          <p:nvPr>
            <p:ph idx="4294967295" type="ctrTitle"/>
          </p:nvPr>
        </p:nvSpPr>
        <p:spPr>
          <a:xfrm>
            <a:off x="426075" y="238650"/>
            <a:ext cx="48969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</a:rPr>
              <a:t>Frequency is Overrated</a:t>
            </a:r>
            <a:endParaRPr sz="33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91" name="Google Shape;191;p30"/>
          <p:cNvSpPr txBox="1"/>
          <p:nvPr/>
        </p:nvSpPr>
        <p:spPr>
          <a:xfrm>
            <a:off x="419250" y="1333300"/>
            <a:ext cx="8187300" cy="35301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Aristocrats can be solved on </a:t>
            </a: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4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levels: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"/>
              <a:buChar char="○"/>
            </a:pP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Letters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: one letter at a time (writing in all the E’s, T’s, etc.)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"/>
              <a:buChar char="○"/>
            </a:pP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Letter Combinations: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parts of words (-TION, -ING, -MENTE, etc.)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"/>
              <a:buChar char="○"/>
            </a:pP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Words: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especially word patterns (PEOPLE, NOTHING, THAT, etc.)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"/>
              <a:buChar char="○"/>
            </a:pP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Phrases +: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grammatical pieces (e.g., ONE OF THE…)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In general, think </a:t>
            </a: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bigger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than you first expect.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Word patterns 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are your best friend for break-in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Filling is much faster if you think about </a:t>
            </a: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reasonable phrases and sentences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instead of going letter-by-letter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A-ha’s come from realizing that a </a:t>
            </a: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word makes sense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in the plaintext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Letter frequency </a:t>
            </a: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isn’t useless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, but don’t over-rely on it!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556D96"/>
      </a:accent1>
      <a:accent2>
        <a:srgbClr val="212121"/>
      </a:accent2>
      <a:accent3>
        <a:srgbClr val="A9B9D3"/>
      </a:accent3>
      <a:accent4>
        <a:srgbClr val="26529E"/>
      </a:accent4>
      <a:accent5>
        <a:srgbClr val="62779B"/>
      </a:accent5>
      <a:accent6>
        <a:srgbClr val="363F4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