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323" r:id="rId4"/>
    <p:sldId id="324" r:id="rId5"/>
    <p:sldId id="320" r:id="rId6"/>
    <p:sldId id="322" r:id="rId7"/>
    <p:sldId id="325" r:id="rId8"/>
    <p:sldId id="326" r:id="rId9"/>
    <p:sldId id="327" r:id="rId10"/>
    <p:sldId id="319" r:id="rId11"/>
    <p:sldId id="321" r:id="rId12"/>
    <p:sldId id="27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lk Hartmann" initials="FH" lastIdx="6" clrIdx="0">
    <p:extLst>
      <p:ext uri="{19B8F6BF-5375-455C-9EA6-DF929625EA0E}">
        <p15:presenceInfo xmlns:p15="http://schemas.microsoft.com/office/powerpoint/2012/main" userId="f536e2878ef02f05" providerId="Windows Live"/>
      </p:ext>
    </p:extLst>
  </p:cmAuthor>
  <p:cmAuthor id="2" name="Patrick Wustmann" initials="PW" lastIdx="3" clrIdx="1">
    <p:extLst>
      <p:ext uri="{19B8F6BF-5375-455C-9EA6-DF929625EA0E}">
        <p15:presenceInfo xmlns:p15="http://schemas.microsoft.com/office/powerpoint/2012/main" userId="945157a2c439c9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28CD41"/>
    <a:srgbClr val="407742"/>
    <a:srgbClr val="FFEC7F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04"/>
    <p:restoredTop sz="59932"/>
  </p:normalViewPr>
  <p:slideViewPr>
    <p:cSldViewPr>
      <p:cViewPr varScale="1">
        <p:scale>
          <a:sx n="74" d="100"/>
          <a:sy n="74" d="100"/>
        </p:scale>
        <p:origin x="42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9475F-A83F-42A1-869F-5554062206FC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94584-F3CC-4C5B-A5F9-105980BB1D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Browser-&gt;Shop: </a:t>
            </a:r>
            <a:r>
              <a:rPr lang="en-GB" dirty="0" err="1"/>
              <a:t>Schuhe</a:t>
            </a:r>
            <a:r>
              <a:rPr lang="en-GB" dirty="0"/>
              <a:t> in </a:t>
            </a:r>
            <a:r>
              <a:rPr lang="en-GB" dirty="0" err="1"/>
              <a:t>Warenkorb</a:t>
            </a:r>
            <a:endParaRPr lang="en-GB" dirty="0"/>
          </a:p>
          <a:p>
            <a:r>
              <a:rPr lang="en-GB" dirty="0"/>
              <a:t>Shop-&gt;Browser: Checkout-</a:t>
            </a:r>
            <a:r>
              <a:rPr lang="en-GB" dirty="0" err="1"/>
              <a:t>Seite</a:t>
            </a:r>
            <a:endParaRPr lang="en-GB" dirty="0"/>
          </a:p>
          <a:p>
            <a:r>
              <a:rPr lang="en-GB" dirty="0"/>
              <a:t>Browser-&gt;Shop: Checkout via Google</a:t>
            </a:r>
          </a:p>
          <a:p>
            <a:r>
              <a:rPr lang="en-GB" dirty="0"/>
              <a:t>Shop-&gt;Browser: </a:t>
            </a:r>
            <a:r>
              <a:rPr lang="en-GB" dirty="0" err="1"/>
              <a:t>Wechsele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Login Google-</a:t>
            </a:r>
            <a:r>
              <a:rPr lang="en-GB" dirty="0" err="1"/>
              <a:t>Seite</a:t>
            </a:r>
            <a:endParaRPr lang="en-GB" dirty="0"/>
          </a:p>
          <a:p>
            <a:r>
              <a:rPr lang="en-GB" dirty="0"/>
              <a:t>Browser-&gt;Google: </a:t>
            </a:r>
            <a:r>
              <a:rPr lang="en-GB" dirty="0" err="1"/>
              <a:t>Zeige</a:t>
            </a:r>
            <a:r>
              <a:rPr lang="en-GB" dirty="0"/>
              <a:t> Google Login-</a:t>
            </a:r>
            <a:r>
              <a:rPr lang="en-GB" dirty="0" err="1"/>
              <a:t>Seite</a:t>
            </a:r>
            <a:endParaRPr lang="en-GB" dirty="0"/>
          </a:p>
          <a:p>
            <a:r>
              <a:rPr lang="en-GB" dirty="0"/>
              <a:t>Google-&gt;Browser: Google Login-</a:t>
            </a:r>
            <a:r>
              <a:rPr lang="en-GB" dirty="0" err="1"/>
              <a:t>Seite</a:t>
            </a:r>
            <a:endParaRPr lang="en-GB" dirty="0"/>
          </a:p>
          <a:p>
            <a:r>
              <a:rPr lang="en-GB" dirty="0"/>
              <a:t>Browser-&gt;Google: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die Login-</a:t>
            </a:r>
            <a:r>
              <a:rPr lang="en-GB" dirty="0" err="1"/>
              <a:t>Daten</a:t>
            </a:r>
            <a:endParaRPr lang="en-GB" dirty="0"/>
          </a:p>
          <a:p>
            <a:r>
              <a:rPr lang="en-GB" dirty="0"/>
              <a:t>Google-&gt;Browser: OK, </a:t>
            </a:r>
            <a:r>
              <a:rPr lang="en-GB" dirty="0" err="1"/>
              <a:t>wechsele</a:t>
            </a:r>
            <a:r>
              <a:rPr lang="en-GB" dirty="0"/>
              <a:t> </a:t>
            </a:r>
            <a:r>
              <a:rPr lang="en-GB" dirty="0" err="1"/>
              <a:t>zurück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Adidas,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Token</a:t>
            </a:r>
          </a:p>
          <a:p>
            <a:r>
              <a:rPr lang="en-GB" dirty="0"/>
              <a:t>Browser-&gt;Shop: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Token von Google</a:t>
            </a:r>
          </a:p>
          <a:p>
            <a:r>
              <a:rPr lang="en-GB" dirty="0"/>
              <a:t>Shop-&gt;Google: </a:t>
            </a:r>
            <a:r>
              <a:rPr lang="en-GB" dirty="0" err="1"/>
              <a:t>Ist</a:t>
            </a:r>
            <a:r>
              <a:rPr lang="en-GB" dirty="0"/>
              <a:t> das Token von Dir? </a:t>
            </a:r>
            <a:r>
              <a:rPr lang="en-GB" dirty="0" err="1"/>
              <a:t>Ist</a:t>
            </a:r>
            <a:r>
              <a:rPr lang="en-GB" dirty="0"/>
              <a:t> das ok? </a:t>
            </a:r>
            <a:r>
              <a:rPr lang="en-GB" dirty="0" err="1"/>
              <a:t>Kann</a:t>
            </a:r>
            <a:r>
              <a:rPr lang="en-GB" dirty="0"/>
              <a:t> ich die </a:t>
            </a:r>
            <a:r>
              <a:rPr lang="en-GB" dirty="0" err="1"/>
              <a:t>Adresse</a:t>
            </a:r>
            <a:r>
              <a:rPr lang="en-GB" dirty="0"/>
              <a:t> des </a:t>
            </a:r>
            <a:r>
              <a:rPr lang="en-GB" dirty="0" err="1"/>
              <a:t>Nutzers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?</a:t>
            </a:r>
          </a:p>
          <a:p>
            <a:r>
              <a:rPr lang="en-GB" dirty="0"/>
              <a:t>Google-&gt;Shop: </a:t>
            </a:r>
            <a:r>
              <a:rPr lang="en-GB" dirty="0" err="1"/>
              <a:t>Ist</a:t>
            </a:r>
            <a:r>
              <a:rPr lang="en-GB" dirty="0"/>
              <a:t> von mir und ok...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 err="1"/>
              <a:t>Adresse</a:t>
            </a:r>
            <a:endParaRPr lang="en-GB" dirty="0"/>
          </a:p>
          <a:p>
            <a:r>
              <a:rPr lang="en-GB" dirty="0"/>
              <a:t>Shop-&gt;Browser: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Versandadresse</a:t>
            </a:r>
            <a:r>
              <a:rPr lang="en-GB" dirty="0"/>
              <a:t> </a:t>
            </a:r>
            <a:r>
              <a:rPr lang="en-GB" dirty="0" err="1"/>
              <a:t>genehmn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94584-F3CC-4C5B-A5F9-105980BB1D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30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94584-F3CC-4C5B-A5F9-105980BB1D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33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94584-F3CC-4C5B-A5F9-105980BB1D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97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94584-F3CC-4C5B-A5F9-105980BB1DA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94584-F3CC-4C5B-A5F9-105980BB1DA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5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5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6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6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39750" indent="-182563">
              <a:defRPr/>
            </a:lvl2pPr>
            <a:lvl3pPr marL="895350" indent="-182563">
              <a:defRPr/>
            </a:lvl3pPr>
            <a:lvl4pPr marL="1252538" indent="-173038">
              <a:defRPr/>
            </a:lvl4pPr>
            <a:lvl5pPr marL="1619250" indent="-184150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1962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7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7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64807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0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93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A8D-C0A0-4CB8-96DC-58178EBE4EE2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4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8A8D-C0A0-4CB8-96DC-58178EBE4EE2}" type="datetimeFigureOut">
              <a:rPr lang="de-DE" smtClean="0"/>
              <a:t>28.11.21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sciota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9317-8090-44A4-AAFE-59079E5C8DD3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t="16360" r="13145" b="38786"/>
          <a:stretch/>
        </p:blipFill>
        <p:spPr>
          <a:xfrm>
            <a:off x="7452320" y="151261"/>
            <a:ext cx="1523195" cy="435199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179512" y="764704"/>
            <a:ext cx="55446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179512" y="6381328"/>
            <a:ext cx="87849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2563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3038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2563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ose.de/blogpost/oauth-openid-connect-und-jwt-wie-haengt-das-alles-zusammen-teil-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gelog.com/podcast/456" TargetMode="External"/><Relationship Id="rId4" Type="http://schemas.openxmlformats.org/officeDocument/2006/relationships/hyperlink" Target="https://www.oose.de/blogpost/oauth-openid-connect-und-jwt-wie-haengt-das-alles-zusammen-teil-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381250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/>
              <a:t>OAuth</a:t>
            </a:r>
            <a:r>
              <a:rPr lang="de-DE" sz="3600" dirty="0"/>
              <a:t> 2.0</a:t>
            </a:r>
            <a:br>
              <a:rPr lang="en-DE" dirty="0"/>
            </a:b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985664"/>
          </a:xfrm>
        </p:spPr>
        <p:txBody>
          <a:bodyPr/>
          <a:lstStyle/>
          <a:p>
            <a:r>
              <a:rPr lang="de-DE" dirty="0"/>
              <a:t>Falk Hartmann, </a:t>
            </a:r>
            <a:r>
              <a:rPr lang="de-DE" dirty="0" err="1"/>
              <a:t>sciota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36350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C0616-3883-0441-B912-94E46E05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OAuth, OpenID Connect und JWT – </a:t>
            </a:r>
            <a:r>
              <a:rPr lang="en-GB" b="1" dirty="0" err="1"/>
              <a:t>wie</a:t>
            </a:r>
            <a:r>
              <a:rPr lang="en-GB" b="1" dirty="0"/>
              <a:t> </a:t>
            </a:r>
            <a:r>
              <a:rPr lang="en-GB" b="1" dirty="0" err="1"/>
              <a:t>hängt</a:t>
            </a:r>
            <a:r>
              <a:rPr lang="en-GB" b="1" dirty="0"/>
              <a:t> das </a:t>
            </a:r>
            <a:r>
              <a:rPr lang="en-GB" b="1" dirty="0" err="1"/>
              <a:t>alles</a:t>
            </a:r>
            <a:r>
              <a:rPr lang="en-GB" b="1" dirty="0"/>
              <a:t> </a:t>
            </a:r>
            <a:r>
              <a:rPr lang="en-GB" b="1" dirty="0" err="1"/>
              <a:t>zusammen</a:t>
            </a:r>
            <a:r>
              <a:rPr lang="en-GB" b="1" dirty="0"/>
              <a:t>? (Teil 1)</a:t>
            </a:r>
          </a:p>
          <a:p>
            <a:pPr lvl="1"/>
            <a:r>
              <a:rPr lang="en-GB" dirty="0">
                <a:hlinkClick r:id="rId3"/>
              </a:rPr>
              <a:t>https://www.oose.de/blogpost/oauth-openid-connect-und-jwt-wie-haengt-das-alles-zusammen-teil-1/</a:t>
            </a:r>
            <a:endParaRPr lang="en-GB" dirty="0"/>
          </a:p>
          <a:p>
            <a:r>
              <a:rPr lang="en-GB" b="1" dirty="0"/>
              <a:t>OAuth, OpenID Connect und JWT – </a:t>
            </a:r>
            <a:r>
              <a:rPr lang="en-GB" b="1" dirty="0" err="1"/>
              <a:t>wie</a:t>
            </a:r>
            <a:r>
              <a:rPr lang="en-GB" b="1" dirty="0"/>
              <a:t> </a:t>
            </a:r>
            <a:r>
              <a:rPr lang="en-GB" b="1" dirty="0" err="1"/>
              <a:t>hängt</a:t>
            </a:r>
            <a:r>
              <a:rPr lang="en-GB" b="1" dirty="0"/>
              <a:t> das </a:t>
            </a:r>
            <a:r>
              <a:rPr lang="en-GB" b="1" dirty="0" err="1"/>
              <a:t>alles</a:t>
            </a:r>
            <a:r>
              <a:rPr lang="en-GB" b="1" dirty="0"/>
              <a:t> </a:t>
            </a:r>
            <a:r>
              <a:rPr lang="en-GB" b="1" dirty="0" err="1"/>
              <a:t>zusammen</a:t>
            </a:r>
            <a:r>
              <a:rPr lang="en-GB" b="1" dirty="0"/>
              <a:t>? (Teil 2)</a:t>
            </a:r>
          </a:p>
          <a:p>
            <a:pPr lvl="1"/>
            <a:r>
              <a:rPr lang="en-GB" dirty="0">
                <a:hlinkClick r:id="rId4"/>
              </a:rPr>
              <a:t>https://www.oose.de/blogpost/oauth-openid-connect-und-jwt-wie-haengt-das-alles-zusammen-teil-2/</a:t>
            </a:r>
            <a:endParaRPr lang="en-GB" dirty="0"/>
          </a:p>
          <a:p>
            <a:r>
              <a:rPr lang="en-GB" b="1" dirty="0"/>
              <a:t>OAuth, "It's complicated." </a:t>
            </a:r>
          </a:p>
          <a:p>
            <a:pPr lvl="1"/>
            <a:r>
              <a:rPr lang="en-GB" dirty="0">
                <a:hlinkClick r:id="rId5"/>
              </a:rPr>
              <a:t>https://changelog.com/podcast/456</a:t>
            </a:r>
            <a:endParaRPr lang="en-GB" dirty="0"/>
          </a:p>
          <a:p>
            <a:r>
              <a:rPr lang="en-GB" b="1" dirty="0"/>
              <a:t>OpenID Connect: Login </a:t>
            </a:r>
            <a:r>
              <a:rPr lang="en-GB" b="1" dirty="0" err="1"/>
              <a:t>mit</a:t>
            </a:r>
            <a:r>
              <a:rPr lang="en-GB" b="1" dirty="0"/>
              <a:t> OAuth, Teil 1 – </a:t>
            </a:r>
            <a:r>
              <a:rPr lang="en-GB" b="1" dirty="0" err="1"/>
              <a:t>Grundlagen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www.heise.de</a:t>
            </a:r>
            <a:r>
              <a:rPr lang="en-GB" dirty="0"/>
              <a:t>/</a:t>
            </a:r>
            <a:r>
              <a:rPr lang="en-GB" dirty="0" err="1"/>
              <a:t>hintergrund</a:t>
            </a:r>
            <a:r>
              <a:rPr lang="en-GB" dirty="0"/>
              <a:t>/OpenID-Connect-Login-mit-OAuth-Teil-1-Grundlagen-2218446.html</a:t>
            </a:r>
          </a:p>
          <a:p>
            <a:r>
              <a:rPr lang="en-GB" b="1" dirty="0"/>
              <a:t>OpenID Connect: Login </a:t>
            </a:r>
            <a:r>
              <a:rPr lang="en-GB" b="1" dirty="0" err="1"/>
              <a:t>mit</a:t>
            </a:r>
            <a:r>
              <a:rPr lang="en-GB" b="1" dirty="0"/>
              <a:t> OAuth, Teil 2: Identity-Federation und </a:t>
            </a:r>
            <a:r>
              <a:rPr lang="en-GB" b="1" dirty="0" err="1"/>
              <a:t>fortgeschrittene</a:t>
            </a:r>
            <a:r>
              <a:rPr lang="en-GB" b="1" dirty="0"/>
              <a:t> </a:t>
            </a:r>
            <a:r>
              <a:rPr lang="en-GB" b="1" dirty="0" err="1"/>
              <a:t>Themen</a:t>
            </a:r>
            <a:endParaRPr lang="en-GB" b="1" dirty="0"/>
          </a:p>
          <a:p>
            <a:pPr lvl="1"/>
            <a:r>
              <a:rPr lang="en-GB" dirty="0"/>
              <a:t>https://</a:t>
            </a:r>
            <a:r>
              <a:rPr lang="en-GB" dirty="0" err="1"/>
              <a:t>www.heise.de</a:t>
            </a:r>
            <a:r>
              <a:rPr lang="en-GB" dirty="0"/>
              <a:t>/</a:t>
            </a:r>
            <a:r>
              <a:rPr lang="en-GB" dirty="0" err="1"/>
              <a:t>hintergrund</a:t>
            </a:r>
            <a:r>
              <a:rPr lang="en-GB" dirty="0"/>
              <a:t>/OpenID-Connect-Login-mit-OAuth-Teil-2-Identity-Federation-und-fortgeschrittene-Themen-2266017.html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96D671-E70D-734A-BB68-B9B9F6E5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6EF61-D961-AD4A-B6C2-6884E2CC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62B3-D856-C54A-A3E3-DA8EE637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DCE1-9231-CE40-813F-BB75BAA4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81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C5C56A-6BC9-434C-9CBE-8C66EA02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https://jwt.io/</a:t>
            </a:r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359ECE-DB4B-A44A-9306-F31C6D12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6AED-7A72-044C-9F40-3347B5F4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3841-7B87-2645-B978-48E2054D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68FA-29CC-F042-B803-FC11BB6F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2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24200" y="2276872"/>
            <a:ext cx="3680048" cy="396044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sciota</a:t>
            </a:r>
            <a:r>
              <a:rPr lang="de-DE" dirty="0"/>
              <a:t> GmbH</a:t>
            </a:r>
          </a:p>
          <a:p>
            <a:pPr marL="0" indent="0">
              <a:buNone/>
            </a:pPr>
            <a:r>
              <a:rPr lang="de-DE" dirty="0" err="1"/>
              <a:t>Tetschener</a:t>
            </a:r>
            <a:r>
              <a:rPr lang="de-DE" dirty="0"/>
              <a:t> Str. 14</a:t>
            </a:r>
          </a:p>
          <a:p>
            <a:pPr marL="0" indent="0">
              <a:buNone/>
            </a:pPr>
            <a:r>
              <a:rPr lang="de-DE" dirty="0"/>
              <a:t>01277 Dresden</a:t>
            </a:r>
          </a:p>
          <a:p>
            <a:pPr marL="0" indent="0">
              <a:buNone/>
            </a:pPr>
            <a:r>
              <a:rPr lang="de-DE" dirty="0"/>
              <a:t>+49 351 41880804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info@sciota.io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08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C8B050-3942-1E42-817B-149BAA7F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7" lvl="1" indent="0">
              <a:buNone/>
            </a:pPr>
            <a:endParaRPr lang="en-GB" dirty="0"/>
          </a:p>
          <a:p>
            <a:pPr lvl="1"/>
            <a:r>
              <a:rPr lang="en-GB" dirty="0" err="1"/>
              <a:t>Grundbegriffe</a:t>
            </a:r>
            <a:endParaRPr lang="en-GB" dirty="0"/>
          </a:p>
          <a:p>
            <a:pPr lvl="1"/>
            <a:r>
              <a:rPr lang="en-GB" dirty="0" err="1"/>
              <a:t>Beispiel</a:t>
            </a:r>
            <a:endParaRPr lang="en-GB" dirty="0"/>
          </a:p>
          <a:p>
            <a:pPr lvl="1"/>
            <a:r>
              <a:rPr lang="en-GB" dirty="0"/>
              <a:t>OAuth2-Begriffe</a:t>
            </a:r>
          </a:p>
          <a:p>
            <a:pPr lvl="1"/>
            <a:r>
              <a:rPr lang="en-GB" dirty="0"/>
              <a:t>Demo</a:t>
            </a:r>
          </a:p>
          <a:p>
            <a:pPr lvl="2"/>
            <a:r>
              <a:rPr lang="en-GB" dirty="0" err="1"/>
              <a:t>Keycloak</a:t>
            </a:r>
            <a:endParaRPr lang="en-GB" dirty="0"/>
          </a:p>
          <a:p>
            <a:pPr lvl="2"/>
            <a:r>
              <a:rPr lang="en-GB" dirty="0"/>
              <a:t>Curl</a:t>
            </a:r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215A4C-04C5-174A-A1FA-E8091F98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1610"/>
            <a:ext cx="7200800" cy="648072"/>
          </a:xfrm>
        </p:spPr>
        <p:txBody>
          <a:bodyPr/>
          <a:lstStyle/>
          <a:p>
            <a:r>
              <a:rPr lang="en-GB" dirty="0"/>
              <a:t>Agenda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0EE2-AC5E-6E49-BBEB-39B3732E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08F4-CECE-2846-BCBF-6D72CECA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9169-FE72-CF4D-984C-309CAC6B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27E18F-2F63-2D4F-855F-FADE75AD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Authentication/AuthN – </a:t>
            </a:r>
            <a:r>
              <a:rPr lang="en-DE" i="1" dirty="0"/>
              <a:t>Wer ist das?</a:t>
            </a:r>
          </a:p>
          <a:p>
            <a:r>
              <a:rPr lang="en-DE" dirty="0"/>
              <a:t>Authorization/AuthZ – </a:t>
            </a:r>
            <a:r>
              <a:rPr lang="en-DE" i="1" dirty="0"/>
              <a:t>Was darf er?</a:t>
            </a:r>
          </a:p>
          <a:p>
            <a:endParaRPr lang="en-DE" dirty="0"/>
          </a:p>
          <a:p>
            <a:r>
              <a:rPr lang="en-DE" dirty="0"/>
              <a:t>IdP – Identity Provider</a:t>
            </a:r>
          </a:p>
          <a:p>
            <a:r>
              <a:rPr lang="en-DE" dirty="0"/>
              <a:t>SP – Service Provider</a:t>
            </a:r>
          </a:p>
          <a:p>
            <a:endParaRPr lang="en-DE" dirty="0"/>
          </a:p>
          <a:p>
            <a:r>
              <a:rPr lang="en-DE" dirty="0"/>
              <a:t>Federation</a:t>
            </a:r>
          </a:p>
          <a:p>
            <a:r>
              <a:rPr lang="en-DE" dirty="0"/>
              <a:t>”Login protocol”</a:t>
            </a:r>
          </a:p>
          <a:p>
            <a:r>
              <a:rPr lang="en-DE" dirty="0"/>
              <a:t>SSO</a:t>
            </a:r>
          </a:p>
          <a:p>
            <a:endParaRPr lang="en-DE" dirty="0"/>
          </a:p>
          <a:p>
            <a:r>
              <a:rPr lang="en-DE" dirty="0"/>
              <a:t>Abgrenzung</a:t>
            </a:r>
          </a:p>
          <a:p>
            <a:pPr lvl="1"/>
            <a:r>
              <a:rPr lang="en-DE" dirty="0"/>
              <a:t>SAML (schwergewichtige Alternative)</a:t>
            </a:r>
          </a:p>
          <a:p>
            <a:pPr lvl="1"/>
            <a:r>
              <a:rPr lang="en-DE" dirty="0"/>
              <a:t>O</a:t>
            </a:r>
            <a:r>
              <a:rPr lang="en-GB" dirty="0"/>
              <a:t>A</a:t>
            </a:r>
            <a:r>
              <a:rPr lang="en-DE" dirty="0"/>
              <a:t>uth 1 (Vorgänger)</a:t>
            </a:r>
          </a:p>
          <a:p>
            <a:pPr lvl="1"/>
            <a:r>
              <a:rPr lang="en-DE" dirty="0"/>
              <a:t>OpenID Connect (meist gemeint, wenn O</a:t>
            </a:r>
            <a:r>
              <a:rPr lang="en-GB" dirty="0"/>
              <a:t>Auth 2 </a:t>
            </a:r>
            <a:r>
              <a:rPr lang="en-GB" dirty="0" err="1"/>
              <a:t>gesagt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)</a:t>
            </a:r>
            <a:endParaRPr lang="en-DE" dirty="0"/>
          </a:p>
          <a:p>
            <a:pPr lvl="1"/>
            <a:r>
              <a:rPr lang="en-DE" dirty="0"/>
              <a:t>JWT (Token-Spezifikation)</a:t>
            </a:r>
          </a:p>
          <a:p>
            <a:endParaRPr lang="en-DE" dirty="0"/>
          </a:p>
          <a:p>
            <a:r>
              <a:rPr lang="en-DE" dirty="0"/>
              <a:t>Keycloak – OSS-IdM-Lösung (Realm, User, Client)</a:t>
            </a:r>
          </a:p>
          <a:p>
            <a:pPr marL="357187" lvl="1" indent="0">
              <a:buNone/>
            </a:pPr>
            <a:endParaRPr lang="en-DE" dirty="0"/>
          </a:p>
          <a:p>
            <a:pPr marL="357187" lvl="1" indent="0">
              <a:buNone/>
            </a:pPr>
            <a:endParaRPr lang="en-DE" dirty="0"/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9132B-3DC4-6E43-830F-9B3A7D3D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Grundbegriffe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8A286-9BD4-154C-B069-7DB38548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8118-97FA-F94F-946F-BA639F4B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4A37-AA9F-4942-BF5D-3A00DC66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17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8A760C-43DA-734B-80F4-F26D337FD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92" y="1373475"/>
            <a:ext cx="6385874" cy="46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C05EA1-D35C-7243-8CFF-5788A539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52" y="971790"/>
            <a:ext cx="7542828" cy="51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A2D758-9714-D74E-B0F8-2F820A77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F4B0-797A-9B4F-A7A0-AC540E6C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26E9-F70C-3048-9AB8-7F12D1ED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F3767-5BD7-9445-BF62-018222E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9197D-BA69-D34F-8AA9-0F6603474EA3}"/>
              </a:ext>
            </a:extLst>
          </p:cNvPr>
          <p:cNvSpPr/>
          <p:nvPr/>
        </p:nvSpPr>
        <p:spPr>
          <a:xfrm>
            <a:off x="1241453" y="2348880"/>
            <a:ext cx="6840760" cy="887131"/>
          </a:xfrm>
          <a:prstGeom prst="rect">
            <a:avLst/>
          </a:prstGeom>
          <a:solidFill>
            <a:schemeClr val="accent3">
              <a:lumMod val="75000"/>
              <a:alpha val="2501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75313-CDF3-7A46-BD89-BDEA63179230}"/>
              </a:ext>
            </a:extLst>
          </p:cNvPr>
          <p:cNvSpPr/>
          <p:nvPr/>
        </p:nvSpPr>
        <p:spPr>
          <a:xfrm>
            <a:off x="1243086" y="4062974"/>
            <a:ext cx="6840760" cy="959139"/>
          </a:xfrm>
          <a:prstGeom prst="rect">
            <a:avLst/>
          </a:prstGeom>
          <a:solidFill>
            <a:schemeClr val="accent3">
              <a:lumMod val="75000"/>
              <a:alpha val="2501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A75800-DB82-9E49-81BA-AF73FEAE3535}"/>
              </a:ext>
            </a:extLst>
          </p:cNvPr>
          <p:cNvSpPr/>
          <p:nvPr/>
        </p:nvSpPr>
        <p:spPr>
          <a:xfrm>
            <a:off x="584838" y="5764030"/>
            <a:ext cx="1632992" cy="351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Resource Owner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B657C6-37BC-0C45-845F-14727D0ADF37}"/>
              </a:ext>
            </a:extLst>
          </p:cNvPr>
          <p:cNvSpPr/>
          <p:nvPr/>
        </p:nvSpPr>
        <p:spPr>
          <a:xfrm>
            <a:off x="2781300" y="5764030"/>
            <a:ext cx="1632992" cy="351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Client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60A9F3-BF72-D046-80D3-94ADDA28D741}"/>
              </a:ext>
            </a:extLst>
          </p:cNvPr>
          <p:cNvSpPr/>
          <p:nvPr/>
        </p:nvSpPr>
        <p:spPr>
          <a:xfrm>
            <a:off x="6443808" y="1521917"/>
            <a:ext cx="1991072" cy="351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Authorization Server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8E634F-3E60-0540-AB7D-2D6F470A130D}"/>
              </a:ext>
            </a:extLst>
          </p:cNvPr>
          <p:cNvSpPr/>
          <p:nvPr/>
        </p:nvSpPr>
        <p:spPr>
          <a:xfrm>
            <a:off x="6443808" y="5764030"/>
            <a:ext cx="1991072" cy="351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Resource Server</a:t>
            </a:r>
          </a:p>
        </p:txBody>
      </p:sp>
    </p:spTree>
    <p:extLst>
      <p:ext uri="{BB962C8B-B14F-4D97-AF65-F5344CB8AC3E}">
        <p14:creationId xmlns:p14="http://schemas.microsoft.com/office/powerpoint/2010/main" val="36539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80E1ED-33C6-054D-9EE2-F0AD5CFA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Client Type – </a:t>
            </a:r>
            <a:r>
              <a:rPr lang="en-DE" i="1" dirty="0"/>
              <a:t>Kann der Client ein Geheimnis für sich behalten?</a:t>
            </a:r>
          </a:p>
          <a:p>
            <a:r>
              <a:rPr lang="en-GB" dirty="0"/>
              <a:t>C</a:t>
            </a:r>
            <a:r>
              <a:rPr lang="en-DE" dirty="0"/>
              <a:t>onfidential</a:t>
            </a:r>
          </a:p>
          <a:p>
            <a:pPr lvl="1"/>
            <a:r>
              <a:rPr lang="en-DE" dirty="0"/>
              <a:t>Shop-Lösung auf Server (web application)</a:t>
            </a:r>
          </a:p>
          <a:p>
            <a:r>
              <a:rPr lang="en-GB" dirty="0"/>
              <a:t>P</a:t>
            </a:r>
            <a:r>
              <a:rPr lang="en-DE" dirty="0"/>
              <a:t>ublic</a:t>
            </a:r>
          </a:p>
          <a:p>
            <a:pPr lvl="1"/>
            <a:r>
              <a:rPr lang="en-DE" dirty="0"/>
              <a:t>App auf Handy (native application)</a:t>
            </a:r>
          </a:p>
          <a:p>
            <a:pPr lvl="1"/>
            <a:r>
              <a:rPr lang="en-DE" dirty="0"/>
              <a:t>Browser (user-agent-based application)</a:t>
            </a:r>
          </a:p>
          <a:p>
            <a:pPr marL="357187" lvl="1" indent="0">
              <a:buNone/>
            </a:pPr>
            <a:endParaRPr lang="en-DE" dirty="0"/>
          </a:p>
          <a:p>
            <a:pPr marL="357187" lvl="1" indent="0">
              <a:buNone/>
            </a:pPr>
            <a:endParaRPr lang="en-DE" dirty="0"/>
          </a:p>
          <a:p>
            <a:pPr marL="357187" lvl="1" indent="0">
              <a:buNone/>
            </a:pPr>
            <a:r>
              <a:rPr lang="en-DE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16CD8-2F49-0644-B8FA-5A0B711E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OAuth2-Begriffe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4DEC-AE64-9A4C-9607-EFCFE26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BB03-5547-C24F-B331-ED3B2407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F607-9B7C-EB4E-A980-36A842BF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5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2C877-15A0-304D-A6EA-935771CDBDA9}"/>
              </a:ext>
            </a:extLst>
          </p:cNvPr>
          <p:cNvSpPr txBox="1"/>
          <p:nvPr/>
        </p:nvSpPr>
        <p:spPr>
          <a:xfrm>
            <a:off x="2324746" y="4107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E6DBD-4350-3F47-85FA-35F9EA70F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2965"/>
            <a:ext cx="9144000" cy="9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80E1ED-33C6-054D-9EE2-F0AD5CFA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Token Types –</a:t>
            </a:r>
            <a:r>
              <a:rPr lang="en-DE" i="1" dirty="0"/>
              <a:t> Wozu dient das Token?</a:t>
            </a:r>
          </a:p>
          <a:p>
            <a:r>
              <a:rPr lang="en-DE" dirty="0"/>
              <a:t>Access Token</a:t>
            </a:r>
          </a:p>
          <a:p>
            <a:pPr lvl="1"/>
            <a:r>
              <a:rPr lang="en-DE" dirty="0"/>
              <a:t>Erlaubt Zugriff auf Resource Server</a:t>
            </a:r>
          </a:p>
          <a:p>
            <a:pPr lvl="1"/>
            <a:r>
              <a:rPr lang="en-DE" dirty="0"/>
              <a:t>Kurzlebig</a:t>
            </a:r>
          </a:p>
          <a:p>
            <a:r>
              <a:rPr lang="en-DE" dirty="0"/>
              <a:t>Refresh Token	</a:t>
            </a:r>
          </a:p>
          <a:p>
            <a:pPr lvl="1"/>
            <a:r>
              <a:rPr lang="en-DE" dirty="0"/>
              <a:t>Erlaubt vereinfachte Neuerstellung des Access Token</a:t>
            </a:r>
          </a:p>
          <a:p>
            <a:r>
              <a:rPr lang="en-DE" dirty="0"/>
              <a:t>ID Token</a:t>
            </a:r>
          </a:p>
          <a:p>
            <a:pPr lvl="1"/>
            <a:r>
              <a:rPr lang="en-DE" dirty="0"/>
              <a:t>Erweiterung durch OpenID Connect (OIDC)</a:t>
            </a:r>
          </a:p>
          <a:p>
            <a:pPr lvl="1"/>
            <a:r>
              <a:rPr lang="en-DE" dirty="0"/>
              <a:t>Korrekterweise Einsatz anstelle von Access Token für AuthN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16CD8-2F49-0644-B8FA-5A0B711E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OAuth2-Begriffe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4DEC-AE64-9A4C-9607-EFCFE26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BB03-5547-C24F-B331-ED3B2407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F607-9B7C-EB4E-A980-36A842BF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80E1ED-33C6-054D-9EE2-F0AD5CFA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Grant Types – </a:t>
            </a:r>
            <a:r>
              <a:rPr lang="en-DE" i="1" dirty="0"/>
              <a:t>Wie erhält der Client das Recht zum Zugriff auf die Resource?</a:t>
            </a:r>
          </a:p>
          <a:p>
            <a:r>
              <a:rPr lang="en-DE" b="1" dirty="0"/>
              <a:t>Authorization Code Grant</a:t>
            </a:r>
          </a:p>
          <a:p>
            <a:r>
              <a:rPr lang="en-DE" dirty="0"/>
              <a:t>Implicit Grant</a:t>
            </a:r>
          </a:p>
          <a:p>
            <a:r>
              <a:rPr lang="en-DE" b="1" dirty="0"/>
              <a:t>Resource Owner Password Credentials Grant</a:t>
            </a:r>
          </a:p>
          <a:p>
            <a:r>
              <a:rPr lang="en-DE" b="1" dirty="0"/>
              <a:t>Client Credentials Grant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Wahl des möglichen Grant hängt vom Client Type </a:t>
            </a:r>
            <a:br>
              <a:rPr lang="en-DE" dirty="0"/>
            </a:br>
            <a:r>
              <a:rPr lang="en-DE" dirty="0"/>
              <a:t>und dem Typ des Clients (Browser, App) ab.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16CD8-2F49-0644-B8FA-5A0B711E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OAuth2-Begriffe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4DEC-AE64-9A4C-9607-EFCFE26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BB03-5547-C24F-B331-ED3B2407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F607-9B7C-EB4E-A980-36A842BF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7</a:t>
            </a:fld>
            <a:endParaRPr lang="de-DE"/>
          </a:p>
        </p:txBody>
      </p:sp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AC0DC9A-2F63-334A-8797-23694483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1839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995B3-6188-EC4F-AF44-85415F0597D7}"/>
              </a:ext>
            </a:extLst>
          </p:cNvPr>
          <p:cNvSpPr txBox="1"/>
          <p:nvPr/>
        </p:nvSpPr>
        <p:spPr>
          <a:xfrm>
            <a:off x="3563888" y="4293096"/>
            <a:ext cx="466825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Authorization Code Grant</a:t>
            </a:r>
          </a:p>
          <a:p>
            <a:endParaRPr lang="en-DE" sz="800" dirty="0"/>
          </a:p>
          <a:p>
            <a:r>
              <a:rPr lang="en-DE" dirty="0"/>
              <a:t>Implicit Grant</a:t>
            </a:r>
          </a:p>
          <a:p>
            <a:endParaRPr lang="en-DE" sz="800" dirty="0"/>
          </a:p>
          <a:p>
            <a:r>
              <a:rPr lang="en-DE" dirty="0"/>
              <a:t>Resource Owner Password Credentials Grant</a:t>
            </a:r>
          </a:p>
          <a:p>
            <a:endParaRPr lang="en-DE" sz="800" dirty="0"/>
          </a:p>
          <a:p>
            <a:endParaRPr lang="en-DE" dirty="0"/>
          </a:p>
          <a:p>
            <a:r>
              <a:rPr lang="en-DE" dirty="0"/>
              <a:t>Client Credentials Grant</a:t>
            </a:r>
          </a:p>
        </p:txBody>
      </p:sp>
    </p:spTree>
    <p:extLst>
      <p:ext uri="{BB962C8B-B14F-4D97-AF65-F5344CB8AC3E}">
        <p14:creationId xmlns:p14="http://schemas.microsoft.com/office/powerpoint/2010/main" val="203579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20AD6D-E9CF-CF40-A01D-4563320F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Resource Owner Credentials bleiben in der Hand des Resource Owners</a:t>
            </a:r>
          </a:p>
          <a:p>
            <a:r>
              <a:rPr lang="en-DE" dirty="0"/>
              <a:t>Typischerweise verwendet für L</a:t>
            </a:r>
            <a:r>
              <a:rPr lang="en-GB" dirty="0"/>
              <a:t>o</a:t>
            </a:r>
            <a:r>
              <a:rPr lang="en-DE" dirty="0"/>
              <a:t>gin “echter” Nutzer in Webapplicationen unter Zuhilfenahme eines externen IdP wie Keycloak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D7E791-D40F-8C45-BCDA-523D81B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Authorization Code Grant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63E4-C5BB-684F-91E7-7776E5D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1339-8B33-F04E-9600-9FB39771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BB75-4C49-8A4D-85DB-09D9065B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8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B89F9-1C11-1E4D-A401-2E464E17D5B8}"/>
              </a:ext>
            </a:extLst>
          </p:cNvPr>
          <p:cNvSpPr/>
          <p:nvPr/>
        </p:nvSpPr>
        <p:spPr>
          <a:xfrm>
            <a:off x="1331640" y="3449798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User Agent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3A9FF-567C-8544-B7D0-0F3AD96E16C2}"/>
              </a:ext>
            </a:extLst>
          </p:cNvPr>
          <p:cNvSpPr/>
          <p:nvPr/>
        </p:nvSpPr>
        <p:spPr>
          <a:xfrm>
            <a:off x="1331640" y="491075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Client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B7D8C9-AC65-2849-B2FF-C69069AA583C}"/>
              </a:ext>
            </a:extLst>
          </p:cNvPr>
          <p:cNvSpPr/>
          <p:nvPr/>
        </p:nvSpPr>
        <p:spPr>
          <a:xfrm>
            <a:off x="5796136" y="3449798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Authorization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0E4645-CA6A-A546-B05A-406054815C7F}"/>
              </a:ext>
            </a:extLst>
          </p:cNvPr>
          <p:cNvSpPr/>
          <p:nvPr/>
        </p:nvSpPr>
        <p:spPr>
          <a:xfrm>
            <a:off x="1331640" y="1988840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Resource Owner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47FA3-B8A4-F646-A849-E6B13B7CF0AD}"/>
              </a:ext>
            </a:extLst>
          </p:cNvPr>
          <p:cNvCxnSpPr>
            <a:cxnSpLocks/>
          </p:cNvCxnSpPr>
          <p:nvPr/>
        </p:nvCxnSpPr>
        <p:spPr>
          <a:xfrm flipV="1">
            <a:off x="1907703" y="3953854"/>
            <a:ext cx="1" cy="95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68200C-F914-CF47-8A38-97DF8DDFADCD}"/>
              </a:ext>
            </a:extLst>
          </p:cNvPr>
          <p:cNvCxnSpPr>
            <a:cxnSpLocks/>
          </p:cNvCxnSpPr>
          <p:nvPr/>
        </p:nvCxnSpPr>
        <p:spPr>
          <a:xfrm>
            <a:off x="1835696" y="2492896"/>
            <a:ext cx="0" cy="96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8774A6-BF74-6B43-981A-D0922525892F}"/>
              </a:ext>
            </a:extLst>
          </p:cNvPr>
          <p:cNvCxnSpPr>
            <a:cxnSpLocks/>
          </p:cNvCxnSpPr>
          <p:nvPr/>
        </p:nvCxnSpPr>
        <p:spPr>
          <a:xfrm>
            <a:off x="1707140" y="3953854"/>
            <a:ext cx="0" cy="96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65BAF9-8F21-B04C-A5FC-EF07EF5FBA44}"/>
              </a:ext>
            </a:extLst>
          </p:cNvPr>
          <p:cNvCxnSpPr>
            <a:cxnSpLocks/>
          </p:cNvCxnSpPr>
          <p:nvPr/>
        </p:nvCxnSpPr>
        <p:spPr>
          <a:xfrm>
            <a:off x="3347864" y="3560168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744F7F-3815-3E49-B266-9A5A6DCE54DE}"/>
              </a:ext>
            </a:extLst>
          </p:cNvPr>
          <p:cNvCxnSpPr>
            <a:cxnSpLocks/>
          </p:cNvCxnSpPr>
          <p:nvPr/>
        </p:nvCxnSpPr>
        <p:spPr>
          <a:xfrm>
            <a:off x="3347864" y="3704184"/>
            <a:ext cx="2448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0377EE-8951-8F46-9C11-0035A44099B6}"/>
              </a:ext>
            </a:extLst>
          </p:cNvPr>
          <p:cNvCxnSpPr>
            <a:cxnSpLocks/>
          </p:cNvCxnSpPr>
          <p:nvPr/>
        </p:nvCxnSpPr>
        <p:spPr>
          <a:xfrm flipV="1">
            <a:off x="2843808" y="2495374"/>
            <a:ext cx="0" cy="95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2D0E74-46F6-5A41-B6F4-4F1737F8E4F6}"/>
              </a:ext>
            </a:extLst>
          </p:cNvPr>
          <p:cNvCxnSpPr>
            <a:cxnSpLocks/>
          </p:cNvCxnSpPr>
          <p:nvPr/>
        </p:nvCxnSpPr>
        <p:spPr>
          <a:xfrm flipH="1">
            <a:off x="3347864" y="3856241"/>
            <a:ext cx="2448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4F0D92-9D48-C746-9DFC-772463BDC191}"/>
              </a:ext>
            </a:extLst>
          </p:cNvPr>
          <p:cNvCxnSpPr>
            <a:cxnSpLocks/>
          </p:cNvCxnSpPr>
          <p:nvPr/>
        </p:nvCxnSpPr>
        <p:spPr>
          <a:xfrm>
            <a:off x="2843808" y="3953853"/>
            <a:ext cx="0" cy="95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922895-F128-E24E-AC73-59DB01A6B41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347864" y="3953854"/>
            <a:ext cx="3456384" cy="1067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5">
            <a:extLst>
              <a:ext uri="{FF2B5EF4-FFF2-40B4-BE49-F238E27FC236}">
                <a16:creationId xmlns:a16="http://schemas.microsoft.com/office/drawing/2014/main" id="{5C699A04-CB6B-294B-8907-5090BB6501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7867" y="3953853"/>
            <a:ext cx="3672407" cy="1312800"/>
          </a:xfrm>
          <a:prstGeom prst="bentConnector3">
            <a:avLst>
              <a:gd name="adj1" fmla="val -7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7723F-32E5-2B4C-B44D-DEBFD33BB31F}"/>
              </a:ext>
            </a:extLst>
          </p:cNvPr>
          <p:cNvSpPr txBox="1"/>
          <p:nvPr/>
        </p:nvSpPr>
        <p:spPr>
          <a:xfrm>
            <a:off x="1494263" y="27866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➊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7DAD1C-17BC-E142-89A3-721EBC84D457}"/>
              </a:ext>
            </a:extLst>
          </p:cNvPr>
          <p:cNvSpPr txBox="1"/>
          <p:nvPr/>
        </p:nvSpPr>
        <p:spPr>
          <a:xfrm>
            <a:off x="1367645" y="42269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➊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F8BCA9-5393-EE49-828C-D210EBF3B30D}"/>
              </a:ext>
            </a:extLst>
          </p:cNvPr>
          <p:cNvSpPr txBox="1"/>
          <p:nvPr/>
        </p:nvSpPr>
        <p:spPr>
          <a:xfrm>
            <a:off x="3430248" y="3166482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➋ client id, redirect url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01552-8CB7-F744-B471-147A6E710495}"/>
              </a:ext>
            </a:extLst>
          </p:cNvPr>
          <p:cNvSpPr txBox="1"/>
          <p:nvPr/>
        </p:nvSpPr>
        <p:spPr>
          <a:xfrm>
            <a:off x="1895526" y="42220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➋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46A083-4C5C-864A-912B-A74589B9A05D}"/>
              </a:ext>
            </a:extLst>
          </p:cNvPr>
          <p:cNvSpPr txBox="1"/>
          <p:nvPr/>
        </p:nvSpPr>
        <p:spPr>
          <a:xfrm>
            <a:off x="3347864" y="5253342"/>
            <a:ext cx="316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➏ access token (+refresh token)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81126B-08CF-D549-9C5A-9A4DBC7D7A5C}"/>
              </a:ext>
            </a:extLst>
          </p:cNvPr>
          <p:cNvSpPr txBox="1"/>
          <p:nvPr/>
        </p:nvSpPr>
        <p:spPr>
          <a:xfrm>
            <a:off x="4385891" y="35358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23AB6B-370A-F340-A68A-3BF5863C88D7}"/>
              </a:ext>
            </a:extLst>
          </p:cNvPr>
          <p:cNvSpPr txBox="1"/>
          <p:nvPr/>
        </p:nvSpPr>
        <p:spPr>
          <a:xfrm>
            <a:off x="2657699" y="27866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797AEF-2478-5040-9A3E-F9258DF8F4C9}"/>
              </a:ext>
            </a:extLst>
          </p:cNvPr>
          <p:cNvSpPr txBox="1"/>
          <p:nvPr/>
        </p:nvSpPr>
        <p:spPr>
          <a:xfrm>
            <a:off x="3513062" y="3889905"/>
            <a:ext cx="221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➍ redirect with </a:t>
            </a:r>
          </a:p>
          <a:p>
            <a:r>
              <a:rPr lang="en-DE" dirty="0"/>
              <a:t>    </a:t>
            </a:r>
            <a:r>
              <a:rPr lang="en-DE" sz="1200" dirty="0"/>
              <a:t> </a:t>
            </a:r>
            <a:r>
              <a:rPr lang="en-DE" dirty="0"/>
              <a:t>authorization code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EE12D-4A27-E440-B25A-53719B25399C}"/>
              </a:ext>
            </a:extLst>
          </p:cNvPr>
          <p:cNvSpPr txBox="1"/>
          <p:nvPr/>
        </p:nvSpPr>
        <p:spPr>
          <a:xfrm>
            <a:off x="2832887" y="42220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1FAC51-4DF9-CF40-868F-963B6362530C}"/>
              </a:ext>
            </a:extLst>
          </p:cNvPr>
          <p:cNvSpPr txBox="1"/>
          <p:nvPr/>
        </p:nvSpPr>
        <p:spPr>
          <a:xfrm>
            <a:off x="3347864" y="4670960"/>
            <a:ext cx="334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➎ authorization code, redirect url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3AA68E-6F57-A845-817F-AE431357E64A}"/>
              </a:ext>
            </a:extLst>
          </p:cNvPr>
          <p:cNvSpPr txBox="1"/>
          <p:nvPr/>
        </p:nvSpPr>
        <p:spPr>
          <a:xfrm>
            <a:off x="686927" y="5734305"/>
            <a:ext cx="330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➐ access resource/validate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8ABE2C-0369-4240-B9B4-D1C99CDA14F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339751" y="5414812"/>
            <a:ext cx="1" cy="31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6" grpId="0"/>
      <p:bldP spid="57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E52125-2E46-F147-ACAF-3E305B86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Rückfrage</a:t>
            </a:r>
          </a:p>
          <a:p>
            <a:pPr lvl="1"/>
            <a:r>
              <a:rPr lang="en-DE" dirty="0"/>
              <a:t>Für jedes Token erforderlich</a:t>
            </a:r>
          </a:p>
          <a:p>
            <a:r>
              <a:rPr lang="en-DE" dirty="0"/>
              <a:t>Kryptografisch</a:t>
            </a:r>
          </a:p>
          <a:p>
            <a:pPr lvl="1"/>
            <a:r>
              <a:rPr lang="en-DE" dirty="0"/>
              <a:t>Nur einmaliges Holen der Schlüssel des IdP erforderlich</a:t>
            </a:r>
          </a:p>
          <a:p>
            <a:pPr lvl="1"/>
            <a:r>
              <a:rPr lang="en-DE" dirty="0"/>
              <a:t>Überprüfung über Signatur (JWT)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469EF-30F0-DB48-B096-67E6AB08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Überprüfung des Access Tokens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DD8A-591F-944B-83A1-65A02CEE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97BE-39E1-477C-8D58-28B1B07EADCF}" type="datetime1">
              <a:rPr lang="de-DE" smtClean="0"/>
              <a:t>28.11.21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B4B6-BADD-694C-86A4-776FBDDA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sciota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5F14-5782-814D-B510-7B84DC03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9317-8090-44A4-AAFE-59079E5C8DD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1818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19597</TotalTime>
  <Words>642</Words>
  <Application>Microsoft Macintosh PowerPoint</Application>
  <PresentationFormat>On-screen Show (4:3)</PresentationFormat>
  <Paragraphs>168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Larissa</vt:lpstr>
      <vt:lpstr>OAuth 2.0 </vt:lpstr>
      <vt:lpstr>Agenda</vt:lpstr>
      <vt:lpstr>Grundbegriffe</vt:lpstr>
      <vt:lpstr>Beispiel</vt:lpstr>
      <vt:lpstr>OAuth2-Begriffe</vt:lpstr>
      <vt:lpstr>OAuth2-Begriffe</vt:lpstr>
      <vt:lpstr>OAuth2-Begriffe</vt:lpstr>
      <vt:lpstr>Authorization Code Grant</vt:lpstr>
      <vt:lpstr>Überprüfung des Access Tokens</vt:lpstr>
      <vt:lpstr>Links</vt:lpstr>
      <vt:lpstr>Tools</vt:lpstr>
      <vt:lpstr>Kontakt</vt:lpstr>
    </vt:vector>
  </TitlesOfParts>
  <Company>Westsächsische Hochschule Zwickau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anwender</dc:creator>
  <cp:lastModifiedBy>Falk Hartmann</cp:lastModifiedBy>
  <cp:revision>209</cp:revision>
  <dcterms:created xsi:type="dcterms:W3CDTF">2019-01-18T14:57:31Z</dcterms:created>
  <dcterms:modified xsi:type="dcterms:W3CDTF">2021-11-28T21:35:18Z</dcterms:modified>
</cp:coreProperties>
</file>