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67" r:id="rId6"/>
    <p:sldId id="264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E8C"/>
    <a:srgbClr val="FFFFFF"/>
    <a:srgbClr val="11121D"/>
    <a:srgbClr val="2A2C2E"/>
    <a:srgbClr val="18191A"/>
    <a:srgbClr val="2C2F31"/>
    <a:srgbClr val="14171A"/>
    <a:srgbClr val="21262B"/>
    <a:srgbClr val="191D21"/>
    <a:srgbClr val="34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3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4D9-0217-43E5-81FB-5099D9D4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8589-5FD0-4012-8A77-D0C7F3A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2CF1-20C2-4F02-86FB-2216A7B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AE62-0322-4190-A619-FD096B2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45C4-6E85-4BBF-94CD-FCE7840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6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5BCD-13C9-40DA-A655-BB3A190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94F7-92D3-4AD0-8B91-A8F9AE0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3441-8785-4F50-93DC-82BA74C4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23FD-74A8-4A71-9293-60C4F33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9D00-03DD-4F7B-A163-D375A1B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050B9-86BD-4606-AB96-63BD9699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838C-99E0-464C-A695-6673CB11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3B1C-94FF-4206-A4B2-A57EF14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7755-91FD-4C41-9663-68EC864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1D24-068B-4336-8E10-85B7272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72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463D-D8A4-4E0E-BE9B-F22DD13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8D3-81CD-42E5-B42C-B0950C7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272E-52F0-4F60-8619-1189A88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826A-2B12-4B98-882C-D9CB147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A741-BB3C-4B3D-8D64-37748F4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6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EB7-E024-46EC-8C7C-B221817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48CA-E9B9-4453-BA52-8372AF9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132E-F1F9-40D2-9460-181766F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7056-3883-458B-9C7B-1A8CD4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11FF-1330-4E47-97D7-55C5129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7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2904-0615-4C70-8598-74CFE1A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0AF1-FF16-4FC9-904B-BCB08E1D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51F7-1C82-4831-8531-8D0B8CDB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2578-FD00-4D75-828C-2AE9B0E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43E3-10F6-4700-90FA-1FE48D8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DFD5-E56C-4F94-A58C-F094568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1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A0-4D1F-474A-9C19-86DC013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219F-C727-479B-83DB-4EA165C4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F9D7F-B3B3-4CF6-A6DC-883CCDE8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BEDD-C372-44B4-950C-9AF99D41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E9443-B0A9-43E2-BC52-67A8859C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295C-7C88-4206-B789-05400A8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8CA07-8E37-4680-8538-F08E1A7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88FB0-F82A-483E-8A96-E177B4A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4D96-9C6C-4A77-97B2-0AB7E2B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C7D91-6C38-4AC9-A67E-C3AD911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B167-0F0F-4382-BEE6-A7ED561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2E05-0562-4244-98B9-F98A428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35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D84BA-4BD5-4E66-BF75-31DAC4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B38D-492F-4F19-8863-473D5D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6EBE9-5316-4E87-AC74-19DFF1B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7C52-6772-433C-8A95-6158AFD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DC69-8AD2-43B2-AB6A-83C7172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C631-F135-4397-BB52-65DCF1CA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3D24-4F23-4E8F-9920-DA91C53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33B6-4DE7-425D-93CF-144271AE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CA70-86CE-40FE-AB5C-FBD112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7BE-6B80-4BF0-8B59-CBD331B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F51FB-1A4D-4D1C-B8A0-97EA4F466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3B1A-03B4-49D4-A480-0D88150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E8C46-7DE3-4462-ABA1-0F6AF3E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AE55-51BA-4970-9FD2-840520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0360-CD3A-46CA-BB24-3843F29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96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B282-DDAB-49F4-A469-9DE4065B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AD3F-03DC-46E9-AE2E-85570A49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198D-6649-4F99-B88D-9639E7DF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9C74-E5B0-4DD2-AEF0-C5B735643AE6}" type="datetimeFigureOut">
              <a:rPr lang="en-DE" smtClean="0"/>
              <a:t>08/05/2022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2839-A863-4C75-9328-C357637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20B8-72C7-4F54-BF1E-7329D227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7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AC05F-7E1B-4B99-AF68-0CC0E85A0C92}"/>
              </a:ext>
            </a:extLst>
          </p:cNvPr>
          <p:cNvSpPr/>
          <p:nvPr/>
        </p:nvSpPr>
        <p:spPr>
          <a:xfrm>
            <a:off x="0" y="5164184"/>
            <a:ext cx="12192000" cy="1798320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11121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3142"/>
            <a:ext cx="9144000" cy="321346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Time-Dependent processes with Neural Quantum States</a:t>
            </a:r>
            <a:endParaRPr lang="en-DE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BD5BD-0426-48E3-9BD4-35299655E531}"/>
              </a:ext>
            </a:extLst>
          </p:cNvPr>
          <p:cNvSpPr txBox="1"/>
          <p:nvPr/>
        </p:nvSpPr>
        <p:spPr>
          <a:xfrm>
            <a:off x="9832339" y="65676"/>
            <a:ext cx="23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23 May 2022</a:t>
            </a:r>
            <a:endParaRPr lang="en-DE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0123F-39E2-4412-BFC4-1D87223B3FCB}"/>
              </a:ext>
            </a:extLst>
          </p:cNvPr>
          <p:cNvSpPr txBox="1"/>
          <p:nvPr/>
        </p:nvSpPr>
        <p:spPr>
          <a:xfrm>
            <a:off x="-732064" y="220972"/>
            <a:ext cx="4512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Thomas 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  <a:p>
            <a:pPr algn="ctr"/>
            <a:r>
              <a:rPr lang="en-GB" sz="2800" dirty="0" err="1">
                <a:solidFill>
                  <a:schemeClr val="bg1"/>
                </a:solidFill>
                <a:latin typeface="Montserrat" panose="00000500000000000000" pitchFamily="2" charset="0"/>
              </a:rPr>
              <a:t>Pim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Veefkind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en-DE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5F139-9B5B-4960-B8DA-C786145B219B}"/>
              </a:ext>
            </a:extLst>
          </p:cNvPr>
          <p:cNvSpPr txBox="1"/>
          <p:nvPr/>
        </p:nvSpPr>
        <p:spPr>
          <a:xfrm>
            <a:off x="2164080" y="590406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Physics and Classical/Quantum Information ‘22</a:t>
            </a:r>
            <a:endParaRPr lang="en-DE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306CC-F715-46E2-8E60-BA7627BFC400}"/>
              </a:ext>
            </a:extLst>
          </p:cNvPr>
          <p:cNvCxnSpPr>
            <a:cxnSpLocks/>
          </p:cNvCxnSpPr>
          <p:nvPr/>
        </p:nvCxnSpPr>
        <p:spPr>
          <a:xfrm>
            <a:off x="11633754" y="6599648"/>
            <a:ext cx="634446" cy="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3402A-6B9E-4FEE-B4EA-966D0BEB4FC5}"/>
              </a:ext>
            </a:extLst>
          </p:cNvPr>
          <p:cNvCxnSpPr>
            <a:cxnSpLocks/>
          </p:cNvCxnSpPr>
          <p:nvPr/>
        </p:nvCxnSpPr>
        <p:spPr>
          <a:xfrm>
            <a:off x="0" y="5164184"/>
            <a:ext cx="12192000" cy="0"/>
          </a:xfrm>
          <a:prstGeom prst="line">
            <a:avLst/>
          </a:prstGeom>
          <a:ln w="762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E960EA5-31E2-4510-A93B-983D1EEBE639}"/>
              </a:ext>
            </a:extLst>
          </p:cNvPr>
          <p:cNvSpPr/>
          <p:nvPr/>
        </p:nvSpPr>
        <p:spPr>
          <a:xfrm>
            <a:off x="11214463" y="6334780"/>
            <a:ext cx="536766" cy="523220"/>
          </a:xfrm>
          <a:prstGeom prst="ellipse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9DD286-7E42-4794-81FE-58339D7D71A4}"/>
              </a:ext>
            </a:extLst>
          </p:cNvPr>
          <p:cNvSpPr/>
          <p:nvPr/>
        </p:nvSpPr>
        <p:spPr>
          <a:xfrm>
            <a:off x="499947" y="6334780"/>
            <a:ext cx="536766" cy="523220"/>
          </a:xfrm>
          <a:prstGeom prst="ellipse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098203-F055-4DBB-9C5B-50AC9FE7AA1A}"/>
              </a:ext>
            </a:extLst>
          </p:cNvPr>
          <p:cNvCxnSpPr/>
          <p:nvPr/>
        </p:nvCxnSpPr>
        <p:spPr>
          <a:xfrm flipV="1">
            <a:off x="7878485" y="4855030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6D0230-534E-49F3-B248-1EB1AD353524}"/>
              </a:ext>
            </a:extLst>
          </p:cNvPr>
          <p:cNvCxnSpPr>
            <a:cxnSpLocks/>
          </p:cNvCxnSpPr>
          <p:nvPr/>
        </p:nvCxnSpPr>
        <p:spPr>
          <a:xfrm>
            <a:off x="6692932" y="4924700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11076C-6AD4-4E3C-87FD-54475B7517EC}"/>
              </a:ext>
            </a:extLst>
          </p:cNvPr>
          <p:cNvCxnSpPr/>
          <p:nvPr/>
        </p:nvCxnSpPr>
        <p:spPr>
          <a:xfrm flipV="1">
            <a:off x="5486793" y="4855030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B01CB0-DD8D-4B68-B3C3-E23FBB377E37}"/>
              </a:ext>
            </a:extLst>
          </p:cNvPr>
          <p:cNvCxnSpPr>
            <a:cxnSpLocks/>
          </p:cNvCxnSpPr>
          <p:nvPr/>
        </p:nvCxnSpPr>
        <p:spPr>
          <a:xfrm>
            <a:off x="4319847" y="4924700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02640-7C33-4A81-9B0E-A5ECF7EC3E0C}"/>
              </a:ext>
            </a:extLst>
          </p:cNvPr>
          <p:cNvCxnSpPr/>
          <p:nvPr/>
        </p:nvCxnSpPr>
        <p:spPr>
          <a:xfrm flipV="1">
            <a:off x="3104999" y="4855030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2EEE5E-93AA-44BB-8887-68D4BEC784C1}"/>
              </a:ext>
            </a:extLst>
          </p:cNvPr>
          <p:cNvCxnSpPr>
            <a:cxnSpLocks/>
          </p:cNvCxnSpPr>
          <p:nvPr/>
        </p:nvCxnSpPr>
        <p:spPr>
          <a:xfrm>
            <a:off x="1959824" y="4924699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C18F83-CF51-4662-8AAD-F89FDD577E81}"/>
              </a:ext>
            </a:extLst>
          </p:cNvPr>
          <p:cNvCxnSpPr/>
          <p:nvPr/>
        </p:nvCxnSpPr>
        <p:spPr>
          <a:xfrm flipV="1">
            <a:off x="768330" y="4855030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70A9AE-0AF8-41CB-9950-1CE2728B8494}"/>
              </a:ext>
            </a:extLst>
          </p:cNvPr>
          <p:cNvCxnSpPr>
            <a:cxnSpLocks/>
          </p:cNvCxnSpPr>
          <p:nvPr/>
        </p:nvCxnSpPr>
        <p:spPr>
          <a:xfrm>
            <a:off x="9066017" y="4924699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7D515F-2ECC-453C-A558-2BC4F423E62B}"/>
              </a:ext>
            </a:extLst>
          </p:cNvPr>
          <p:cNvCxnSpPr/>
          <p:nvPr/>
        </p:nvCxnSpPr>
        <p:spPr>
          <a:xfrm flipV="1">
            <a:off x="10164486" y="4828906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D714A7-9B3B-427C-9145-819ADFD94278}"/>
              </a:ext>
            </a:extLst>
          </p:cNvPr>
          <p:cNvCxnSpPr>
            <a:cxnSpLocks/>
          </p:cNvCxnSpPr>
          <p:nvPr/>
        </p:nvCxnSpPr>
        <p:spPr>
          <a:xfrm>
            <a:off x="11322423" y="4924699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118554-7F8E-4AD4-BEC3-BC826D2A20F2}"/>
              </a:ext>
            </a:extLst>
          </p:cNvPr>
          <p:cNvCxnSpPr>
            <a:cxnSpLocks/>
          </p:cNvCxnSpPr>
          <p:nvPr/>
        </p:nvCxnSpPr>
        <p:spPr>
          <a:xfrm>
            <a:off x="-45327" y="6596390"/>
            <a:ext cx="634446" cy="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573E23-C800-40D5-99A1-E73329459874}"/>
              </a:ext>
            </a:extLst>
          </p:cNvPr>
          <p:cNvSpPr/>
          <p:nvPr/>
        </p:nvSpPr>
        <p:spPr>
          <a:xfrm>
            <a:off x="0" y="6252754"/>
            <a:ext cx="12192000" cy="709749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836F0-0C22-47CE-97A4-2E25C5B0D8DB}"/>
              </a:ext>
            </a:extLst>
          </p:cNvPr>
          <p:cNvCxnSpPr>
            <a:cxnSpLocks/>
          </p:cNvCxnSpPr>
          <p:nvPr/>
        </p:nvCxnSpPr>
        <p:spPr>
          <a:xfrm>
            <a:off x="0" y="6627168"/>
            <a:ext cx="12192000" cy="439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0EF220-A9ED-4AD6-9F9D-31264697DD9B}"/>
              </a:ext>
            </a:extLst>
          </p:cNvPr>
          <p:cNvSpPr/>
          <p:nvPr/>
        </p:nvSpPr>
        <p:spPr>
          <a:xfrm>
            <a:off x="2435903" y="6396335"/>
            <a:ext cx="7198274" cy="461665"/>
          </a:xfrm>
          <a:prstGeom prst="rect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Intro  -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 …..</a:t>
            </a:r>
            <a:endParaRPr lang="en-DE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94D7D-9BA7-4D6F-99B4-F693D2096AD5}"/>
              </a:ext>
            </a:extLst>
          </p:cNvPr>
          <p:cNvSpPr/>
          <p:nvPr/>
        </p:nvSpPr>
        <p:spPr>
          <a:xfrm>
            <a:off x="11053045" y="6365557"/>
            <a:ext cx="536766" cy="523220"/>
          </a:xfrm>
          <a:prstGeom prst="ellipse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D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 descr="[1]">
            <a:extLst>
              <a:ext uri="{FF2B5EF4-FFF2-40B4-BE49-F238E27FC236}">
                <a16:creationId xmlns:a16="http://schemas.microsoft.com/office/drawing/2014/main" id="{CEC57787-D0EE-4AD3-93A9-C7AA2DE2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1175813"/>
            <a:ext cx="5908678" cy="379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AD75C-6512-4A6E-A02C-5136D6C8FF1A}"/>
              </a:ext>
            </a:extLst>
          </p:cNvPr>
          <p:cNvSpPr txBox="1"/>
          <p:nvPr/>
        </p:nvSpPr>
        <p:spPr>
          <a:xfrm>
            <a:off x="11589811" y="11091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[1]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573E23-C800-40D5-99A1-E73329459874}"/>
              </a:ext>
            </a:extLst>
          </p:cNvPr>
          <p:cNvSpPr/>
          <p:nvPr/>
        </p:nvSpPr>
        <p:spPr>
          <a:xfrm>
            <a:off x="0" y="6252754"/>
            <a:ext cx="12192000" cy="709749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836F0-0C22-47CE-97A4-2E25C5B0D8DB}"/>
              </a:ext>
            </a:extLst>
          </p:cNvPr>
          <p:cNvCxnSpPr>
            <a:cxnSpLocks/>
          </p:cNvCxnSpPr>
          <p:nvPr/>
        </p:nvCxnSpPr>
        <p:spPr>
          <a:xfrm>
            <a:off x="0" y="6627168"/>
            <a:ext cx="12192000" cy="439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0EF220-A9ED-4AD6-9F9D-31264697DD9B}"/>
              </a:ext>
            </a:extLst>
          </p:cNvPr>
          <p:cNvSpPr/>
          <p:nvPr/>
        </p:nvSpPr>
        <p:spPr>
          <a:xfrm>
            <a:off x="2435903" y="6396335"/>
            <a:ext cx="7198274" cy="461665"/>
          </a:xfrm>
          <a:prstGeom prst="rect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Theory  -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 Neural Quantum States + RBM</a:t>
            </a:r>
            <a:endParaRPr lang="en-DE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94D7D-9BA7-4D6F-99B4-F693D2096AD5}"/>
              </a:ext>
            </a:extLst>
          </p:cNvPr>
          <p:cNvSpPr/>
          <p:nvPr/>
        </p:nvSpPr>
        <p:spPr>
          <a:xfrm>
            <a:off x="11053045" y="6365557"/>
            <a:ext cx="536766" cy="523220"/>
          </a:xfrm>
          <a:prstGeom prst="ellipse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D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Picture 27" descr="A picture containing text, compact disk&#10;&#10;Description automatically generated">
            <a:extLst>
              <a:ext uri="{FF2B5EF4-FFF2-40B4-BE49-F238E27FC236}">
                <a16:creationId xmlns:a16="http://schemas.microsoft.com/office/drawing/2014/main" id="{180E121C-254C-4C73-9E55-9322636D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2" y="1247745"/>
            <a:ext cx="4170346" cy="41518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D86CE6-4C5D-45B9-A108-D56A206A1A8D}"/>
              </a:ext>
            </a:extLst>
          </p:cNvPr>
          <p:cNvSpPr txBox="1"/>
          <p:nvPr/>
        </p:nvSpPr>
        <p:spPr>
          <a:xfrm>
            <a:off x="11589811" y="1168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[?]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9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573E23-C800-40D5-99A1-E73329459874}"/>
              </a:ext>
            </a:extLst>
          </p:cNvPr>
          <p:cNvSpPr/>
          <p:nvPr/>
        </p:nvSpPr>
        <p:spPr>
          <a:xfrm>
            <a:off x="0" y="6252754"/>
            <a:ext cx="12192000" cy="709749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836F0-0C22-47CE-97A4-2E25C5B0D8DB}"/>
              </a:ext>
            </a:extLst>
          </p:cNvPr>
          <p:cNvCxnSpPr>
            <a:cxnSpLocks/>
          </p:cNvCxnSpPr>
          <p:nvPr/>
        </p:nvCxnSpPr>
        <p:spPr>
          <a:xfrm>
            <a:off x="0" y="6627168"/>
            <a:ext cx="12192000" cy="439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0EF220-A9ED-4AD6-9F9D-31264697DD9B}"/>
              </a:ext>
            </a:extLst>
          </p:cNvPr>
          <p:cNvSpPr/>
          <p:nvPr/>
        </p:nvSpPr>
        <p:spPr>
          <a:xfrm>
            <a:off x="2435903" y="6396335"/>
            <a:ext cx="7198274" cy="461665"/>
          </a:xfrm>
          <a:prstGeom prst="rect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Results  -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 Time evolution</a:t>
            </a:r>
            <a:endParaRPr lang="en-DE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794D7D-9BA7-4D6F-99B4-F693D2096AD5}"/>
              </a:ext>
            </a:extLst>
          </p:cNvPr>
          <p:cNvSpPr/>
          <p:nvPr/>
        </p:nvSpPr>
        <p:spPr>
          <a:xfrm>
            <a:off x="11053045" y="6365557"/>
            <a:ext cx="536766" cy="523220"/>
          </a:xfrm>
          <a:prstGeom prst="ellipse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D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Picture 27" descr="A picture containing text, compact disk&#10;&#10;Description automatically generated">
            <a:extLst>
              <a:ext uri="{FF2B5EF4-FFF2-40B4-BE49-F238E27FC236}">
                <a16:creationId xmlns:a16="http://schemas.microsoft.com/office/drawing/2014/main" id="{180E121C-254C-4C73-9E55-9322636D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2" y="1247745"/>
            <a:ext cx="4170346" cy="41518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D86CE6-4C5D-45B9-A108-D56A206A1A8D}"/>
              </a:ext>
            </a:extLst>
          </p:cNvPr>
          <p:cNvSpPr txBox="1"/>
          <p:nvPr/>
        </p:nvSpPr>
        <p:spPr>
          <a:xfrm>
            <a:off x="11589811" y="1168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[?]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3C8AA-BB9C-40C3-BA4E-A80FFB011248}"/>
              </a:ext>
            </a:extLst>
          </p:cNvPr>
          <p:cNvSpPr/>
          <p:nvPr/>
        </p:nvSpPr>
        <p:spPr>
          <a:xfrm>
            <a:off x="-1" y="-19989"/>
            <a:ext cx="12192000" cy="1834994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11121D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AC05F-7E1B-4B99-AF68-0CC0E85A0C92}"/>
              </a:ext>
            </a:extLst>
          </p:cNvPr>
          <p:cNvSpPr/>
          <p:nvPr/>
        </p:nvSpPr>
        <p:spPr>
          <a:xfrm>
            <a:off x="0" y="5477448"/>
            <a:ext cx="12192000" cy="1485055"/>
          </a:xfrm>
          <a:prstGeom prst="rect">
            <a:avLst/>
          </a:prstGeom>
          <a:solidFill>
            <a:srgbClr val="5A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11121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588" y="224115"/>
            <a:ext cx="9824821" cy="1135869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Time-Dependent processes with Neural Quantum States</a:t>
            </a:r>
            <a:endParaRPr lang="en-DE" sz="36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306CC-F715-46E2-8E60-BA7627BFC400}"/>
              </a:ext>
            </a:extLst>
          </p:cNvPr>
          <p:cNvCxnSpPr>
            <a:cxnSpLocks/>
          </p:cNvCxnSpPr>
          <p:nvPr/>
        </p:nvCxnSpPr>
        <p:spPr>
          <a:xfrm>
            <a:off x="11557551" y="6327137"/>
            <a:ext cx="634446" cy="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3402A-6B9E-4FEE-B4EA-966D0BEB4FC5}"/>
              </a:ext>
            </a:extLst>
          </p:cNvPr>
          <p:cNvCxnSpPr>
            <a:cxnSpLocks/>
          </p:cNvCxnSpPr>
          <p:nvPr/>
        </p:nvCxnSpPr>
        <p:spPr>
          <a:xfrm>
            <a:off x="0" y="5477450"/>
            <a:ext cx="12192000" cy="0"/>
          </a:xfrm>
          <a:prstGeom prst="line">
            <a:avLst/>
          </a:prstGeom>
          <a:ln w="762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098203-F055-4DBB-9C5B-50AC9FE7AA1A}"/>
              </a:ext>
            </a:extLst>
          </p:cNvPr>
          <p:cNvCxnSpPr/>
          <p:nvPr/>
        </p:nvCxnSpPr>
        <p:spPr>
          <a:xfrm flipV="1">
            <a:off x="7878485" y="5168296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6D0230-534E-49F3-B248-1EB1AD353524}"/>
              </a:ext>
            </a:extLst>
          </p:cNvPr>
          <p:cNvCxnSpPr>
            <a:cxnSpLocks/>
          </p:cNvCxnSpPr>
          <p:nvPr/>
        </p:nvCxnSpPr>
        <p:spPr>
          <a:xfrm>
            <a:off x="6692932" y="5237966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11076C-6AD4-4E3C-87FD-54475B7517EC}"/>
              </a:ext>
            </a:extLst>
          </p:cNvPr>
          <p:cNvCxnSpPr/>
          <p:nvPr/>
        </p:nvCxnSpPr>
        <p:spPr>
          <a:xfrm flipV="1">
            <a:off x="5486793" y="5168296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B01CB0-DD8D-4B68-B3C3-E23FBB377E37}"/>
              </a:ext>
            </a:extLst>
          </p:cNvPr>
          <p:cNvCxnSpPr>
            <a:cxnSpLocks/>
          </p:cNvCxnSpPr>
          <p:nvPr/>
        </p:nvCxnSpPr>
        <p:spPr>
          <a:xfrm>
            <a:off x="4319847" y="5237966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02640-7C33-4A81-9B0E-A5ECF7EC3E0C}"/>
              </a:ext>
            </a:extLst>
          </p:cNvPr>
          <p:cNvCxnSpPr/>
          <p:nvPr/>
        </p:nvCxnSpPr>
        <p:spPr>
          <a:xfrm flipV="1">
            <a:off x="3104999" y="5168296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2EEE5E-93AA-44BB-8887-68D4BEC784C1}"/>
              </a:ext>
            </a:extLst>
          </p:cNvPr>
          <p:cNvCxnSpPr>
            <a:cxnSpLocks/>
          </p:cNvCxnSpPr>
          <p:nvPr/>
        </p:nvCxnSpPr>
        <p:spPr>
          <a:xfrm>
            <a:off x="1959824" y="5237965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C18F83-CF51-4662-8AAD-F89FDD577E81}"/>
              </a:ext>
            </a:extLst>
          </p:cNvPr>
          <p:cNvCxnSpPr/>
          <p:nvPr/>
        </p:nvCxnSpPr>
        <p:spPr>
          <a:xfrm flipV="1">
            <a:off x="768330" y="5168296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70A9AE-0AF8-41CB-9950-1CE2728B8494}"/>
              </a:ext>
            </a:extLst>
          </p:cNvPr>
          <p:cNvCxnSpPr>
            <a:cxnSpLocks/>
          </p:cNvCxnSpPr>
          <p:nvPr/>
        </p:nvCxnSpPr>
        <p:spPr>
          <a:xfrm>
            <a:off x="9066017" y="5237965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7D515F-2ECC-453C-A558-2BC4F423E62B}"/>
              </a:ext>
            </a:extLst>
          </p:cNvPr>
          <p:cNvCxnSpPr/>
          <p:nvPr/>
        </p:nvCxnSpPr>
        <p:spPr>
          <a:xfrm flipV="1">
            <a:off x="10164486" y="5142172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D714A7-9B3B-427C-9145-819ADFD94278}"/>
              </a:ext>
            </a:extLst>
          </p:cNvPr>
          <p:cNvCxnSpPr>
            <a:cxnSpLocks/>
          </p:cNvCxnSpPr>
          <p:nvPr/>
        </p:nvCxnSpPr>
        <p:spPr>
          <a:xfrm>
            <a:off x="11322423" y="5237965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118554-7F8E-4AD4-BEC3-BC826D2A20F2}"/>
              </a:ext>
            </a:extLst>
          </p:cNvPr>
          <p:cNvCxnSpPr>
            <a:cxnSpLocks/>
          </p:cNvCxnSpPr>
          <p:nvPr/>
        </p:nvCxnSpPr>
        <p:spPr>
          <a:xfrm>
            <a:off x="-3" y="6399958"/>
            <a:ext cx="634446" cy="0"/>
          </a:xfrm>
          <a:prstGeom prst="line">
            <a:avLst/>
          </a:prstGeom>
          <a:ln w="76200">
            <a:solidFill>
              <a:srgbClr val="111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68B83-67BC-4F26-8FC9-9FB17880BF16}"/>
              </a:ext>
            </a:extLst>
          </p:cNvPr>
          <p:cNvSpPr/>
          <p:nvPr/>
        </p:nvSpPr>
        <p:spPr>
          <a:xfrm>
            <a:off x="634448" y="6070114"/>
            <a:ext cx="10923103" cy="557347"/>
          </a:xfrm>
          <a:prstGeom prst="rect">
            <a:avLst/>
          </a:prstGeom>
          <a:solidFill>
            <a:srgbClr val="111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  <a:r>
              <a:rPr lang="en-GB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Pim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Veefkind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/ 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Rothe 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3" name="Picture 22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AF0B10E6-F3C5-4F69-B368-F62421F7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80" y="6139943"/>
            <a:ext cx="390328" cy="3903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3D023E-2663-47D6-B72B-F3AB3B828677}"/>
              </a:ext>
            </a:extLst>
          </p:cNvPr>
          <p:cNvSpPr txBox="1"/>
          <p:nvPr/>
        </p:nvSpPr>
        <p:spPr>
          <a:xfrm>
            <a:off x="8219013" y="6171437"/>
            <a:ext cx="350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github.com/</a:t>
            </a:r>
            <a:r>
              <a:rPr lang="en-GB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scipham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/PCQI</a:t>
            </a:r>
            <a:endParaRPr lang="en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FCAE75-6504-4EB5-88B1-336683BBFDF9}"/>
              </a:ext>
            </a:extLst>
          </p:cNvPr>
          <p:cNvCxnSpPr>
            <a:cxnSpLocks/>
          </p:cNvCxnSpPr>
          <p:nvPr/>
        </p:nvCxnSpPr>
        <p:spPr>
          <a:xfrm>
            <a:off x="0" y="1815005"/>
            <a:ext cx="12192000" cy="0"/>
          </a:xfrm>
          <a:prstGeom prst="line">
            <a:avLst/>
          </a:prstGeom>
          <a:ln w="762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0AB52D-8CD7-45C0-A1DD-1B20BC3073F9}"/>
              </a:ext>
            </a:extLst>
          </p:cNvPr>
          <p:cNvCxnSpPr/>
          <p:nvPr/>
        </p:nvCxnSpPr>
        <p:spPr>
          <a:xfrm flipV="1">
            <a:off x="7878485" y="1505851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006E40-7341-472F-A0CE-D3936C1D010E}"/>
              </a:ext>
            </a:extLst>
          </p:cNvPr>
          <p:cNvCxnSpPr>
            <a:cxnSpLocks/>
          </p:cNvCxnSpPr>
          <p:nvPr/>
        </p:nvCxnSpPr>
        <p:spPr>
          <a:xfrm>
            <a:off x="6692932" y="1575521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0B8E93-641C-4899-8E82-05D46B18A80C}"/>
              </a:ext>
            </a:extLst>
          </p:cNvPr>
          <p:cNvCxnSpPr/>
          <p:nvPr/>
        </p:nvCxnSpPr>
        <p:spPr>
          <a:xfrm flipV="1">
            <a:off x="5486793" y="1505851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51AF72-D764-46D5-B182-84158CAEAE38}"/>
              </a:ext>
            </a:extLst>
          </p:cNvPr>
          <p:cNvCxnSpPr>
            <a:cxnSpLocks/>
          </p:cNvCxnSpPr>
          <p:nvPr/>
        </p:nvCxnSpPr>
        <p:spPr>
          <a:xfrm>
            <a:off x="4319847" y="1575521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4DE96-4563-486C-8429-E5103281D5C5}"/>
              </a:ext>
            </a:extLst>
          </p:cNvPr>
          <p:cNvCxnSpPr/>
          <p:nvPr/>
        </p:nvCxnSpPr>
        <p:spPr>
          <a:xfrm flipV="1">
            <a:off x="3104999" y="1505851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32D823-5164-4634-B0E3-DD59C9D7D181}"/>
              </a:ext>
            </a:extLst>
          </p:cNvPr>
          <p:cNvCxnSpPr>
            <a:cxnSpLocks/>
          </p:cNvCxnSpPr>
          <p:nvPr/>
        </p:nvCxnSpPr>
        <p:spPr>
          <a:xfrm>
            <a:off x="1959824" y="1575520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26D2DA-CF16-4903-B56C-F1848A004A5A}"/>
              </a:ext>
            </a:extLst>
          </p:cNvPr>
          <p:cNvCxnSpPr/>
          <p:nvPr/>
        </p:nvCxnSpPr>
        <p:spPr>
          <a:xfrm flipV="1">
            <a:off x="768330" y="1505851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957F34-68A7-4660-A3E5-A47DBF35501C}"/>
              </a:ext>
            </a:extLst>
          </p:cNvPr>
          <p:cNvCxnSpPr>
            <a:cxnSpLocks/>
          </p:cNvCxnSpPr>
          <p:nvPr/>
        </p:nvCxnSpPr>
        <p:spPr>
          <a:xfrm>
            <a:off x="9066017" y="1575520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629668-321E-4253-8859-EACBB9DEE6E9}"/>
              </a:ext>
            </a:extLst>
          </p:cNvPr>
          <p:cNvCxnSpPr/>
          <p:nvPr/>
        </p:nvCxnSpPr>
        <p:spPr>
          <a:xfrm flipV="1">
            <a:off x="10164486" y="1479727"/>
            <a:ext cx="0" cy="513806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A3306-AC80-4399-9E6F-2A1012018D0B}"/>
              </a:ext>
            </a:extLst>
          </p:cNvPr>
          <p:cNvCxnSpPr>
            <a:cxnSpLocks/>
          </p:cNvCxnSpPr>
          <p:nvPr/>
        </p:nvCxnSpPr>
        <p:spPr>
          <a:xfrm>
            <a:off x="11322423" y="1575520"/>
            <a:ext cx="0" cy="557347"/>
          </a:xfrm>
          <a:prstGeom prst="straightConnector1">
            <a:avLst/>
          </a:prstGeom>
          <a:ln w="57150">
            <a:solidFill>
              <a:srgbClr val="FFFF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DD1C63-C15D-451D-840C-AC7C0B759FBD}"/>
              </a:ext>
            </a:extLst>
          </p:cNvPr>
          <p:cNvSpPr txBox="1"/>
          <p:nvPr/>
        </p:nvSpPr>
        <p:spPr>
          <a:xfrm>
            <a:off x="4249819" y="3683244"/>
            <a:ext cx="369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[Insert Take-home message]</a:t>
            </a:r>
            <a:endParaRPr lang="en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8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CB9C4-2D96-4D32-AB51-F813E6B6D945}"/>
              </a:ext>
            </a:extLst>
          </p:cNvPr>
          <p:cNvSpPr txBox="1"/>
          <p:nvPr/>
        </p:nvSpPr>
        <p:spPr>
          <a:xfrm>
            <a:off x="243840" y="976088"/>
            <a:ext cx="11852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[ 1 ] A.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Bohrdt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al (2017), </a:t>
            </a:r>
            <a:r>
              <a:rPr lang="en-GB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Scrambling and thermalization in a diffusive quantum many-body system,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Journal of Physics, 10.1088/1367-2630/aa719b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[ 2 ] G. </a:t>
            </a:r>
            <a:r>
              <a:rPr lang="en-GB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Carleo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M. Troyer (2017), </a:t>
            </a:r>
            <a:r>
              <a:rPr lang="en-GB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Solving the quantum many-body problem with artificial neural networks,</a:t>
            </a: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Science, 10.1126/science.aag2302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? ]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? ] …</a:t>
            </a:r>
            <a:endParaRPr lang="en-DE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9F6C-D912-4BF4-8C18-DB2B315570DF}"/>
              </a:ext>
            </a:extLst>
          </p:cNvPr>
          <p:cNvSpPr txBox="1"/>
          <p:nvPr/>
        </p:nvSpPr>
        <p:spPr>
          <a:xfrm>
            <a:off x="156755" y="1375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DE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B1231-C899-4A27-B0C0-01ECDEA1E740}"/>
              </a:ext>
            </a:extLst>
          </p:cNvPr>
          <p:cNvCxnSpPr>
            <a:cxnSpLocks/>
          </p:cNvCxnSpPr>
          <p:nvPr/>
        </p:nvCxnSpPr>
        <p:spPr>
          <a:xfrm>
            <a:off x="0" y="844823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Roboto</vt:lpstr>
      <vt:lpstr>Roboto Light</vt:lpstr>
      <vt:lpstr>Office Theme</vt:lpstr>
      <vt:lpstr>Time-Dependent processes with Neural Quantum States</vt:lpstr>
      <vt:lpstr>PowerPoint Presentation</vt:lpstr>
      <vt:lpstr>PowerPoint Presentation</vt:lpstr>
      <vt:lpstr>PowerPoint Presentation</vt:lpstr>
      <vt:lpstr>Time-Dependent processes with Neural Quantum States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Kelvin-Helmholtz instabilities using generalized lattice-Boltzmann methods</dc:title>
  <dc:creator>Thomas Rothe</dc:creator>
  <cp:lastModifiedBy>Thomas Rothe</cp:lastModifiedBy>
  <cp:revision>9</cp:revision>
  <dcterms:created xsi:type="dcterms:W3CDTF">2022-05-07T13:32:46Z</dcterms:created>
  <dcterms:modified xsi:type="dcterms:W3CDTF">2022-05-08T12:42:38Z</dcterms:modified>
</cp:coreProperties>
</file>