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318" r:id="rId3"/>
    <p:sldId id="299" r:id="rId4"/>
    <p:sldId id="305" r:id="rId5"/>
    <p:sldId id="306" r:id="rId6"/>
    <p:sldId id="307" r:id="rId7"/>
    <p:sldId id="308" r:id="rId8"/>
    <p:sldId id="300" r:id="rId9"/>
    <p:sldId id="313" r:id="rId10"/>
    <p:sldId id="268" r:id="rId11"/>
    <p:sldId id="293" r:id="rId12"/>
    <p:sldId id="295" r:id="rId13"/>
    <p:sldId id="298" r:id="rId14"/>
    <p:sldId id="316" r:id="rId15"/>
    <p:sldId id="31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8AC6"/>
    <a:srgbClr val="C9F1FF"/>
    <a:srgbClr val="21FFFA"/>
    <a:srgbClr val="FFFF99"/>
    <a:srgbClr val="FDC07C"/>
    <a:srgbClr val="660033"/>
    <a:srgbClr val="F8696B"/>
    <a:srgbClr val="FB9574"/>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46" autoAdjust="0"/>
    <p:restoredTop sz="98343" autoAdjust="0"/>
  </p:normalViewPr>
  <p:slideViewPr>
    <p:cSldViewPr>
      <p:cViewPr varScale="1">
        <p:scale>
          <a:sx n="67" d="100"/>
          <a:sy n="67" d="100"/>
        </p:scale>
        <p:origin x="-123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rgbClr val="FF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73F6FF-6632-4E48-8F29-53F70D24E2CD}" type="datetimeFigureOut">
              <a:rPr lang="en-US" smtClean="0"/>
              <a:pPr/>
              <a:t>6/25/2013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73F6FF-6632-4E48-8F29-53F70D24E2CD}" type="datetimeFigureOut">
              <a:rPr lang="en-US" smtClean="0"/>
              <a:pPr/>
              <a:t>6/25/2013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FF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Rectangle 9"/>
          <p:cNvSpPr/>
          <p:nvPr userDrawn="1"/>
        </p:nvSpPr>
        <p:spPr>
          <a:xfrm>
            <a:off x="8002213" y="6550223"/>
            <a:ext cx="1141787" cy="307777"/>
          </a:xfrm>
          <a:prstGeom prst="rect">
            <a:avLst/>
          </a:prstGeom>
        </p:spPr>
        <p:txBody>
          <a:bodyPr wrap="none">
            <a:spAutoFit/>
          </a:bodyPr>
          <a:lstStyle/>
          <a:p>
            <a:r>
              <a:rPr lang="en-US" sz="1400" dirty="0" smtClean="0">
                <a:solidFill>
                  <a:schemeClr val="tx1">
                    <a:lumMod val="65000"/>
                    <a:lumOff val="35000"/>
                  </a:schemeClr>
                </a:solidFill>
              </a:rPr>
              <a:t>Jacob </a:t>
            </a:r>
            <a:r>
              <a:rPr lang="en-US" sz="1400" dirty="0" err="1" smtClean="0">
                <a:solidFill>
                  <a:schemeClr val="tx1">
                    <a:lumMod val="65000"/>
                    <a:lumOff val="35000"/>
                  </a:schemeClr>
                </a:solidFill>
              </a:rPr>
              <a:t>Barhak</a:t>
            </a:r>
            <a:endParaRPr lang="en-US" sz="1400" dirty="0">
              <a:solidFill>
                <a:schemeClr val="tx1">
                  <a:lumMod val="65000"/>
                  <a:lumOff val="35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73F6FF-6632-4E48-8F29-53F70D24E2CD}" type="datetimeFigureOut">
              <a:rPr lang="en-US" smtClean="0"/>
              <a:pPr/>
              <a:t>6/25/2013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73F6FF-6632-4E48-8F29-53F70D24E2CD}" type="datetimeFigureOut">
              <a:rPr lang="en-US" smtClean="0"/>
              <a:pPr/>
              <a:t>6/25/2013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73F6FF-6632-4E48-8F29-53F70D24E2CD}" type="datetimeFigureOut">
              <a:rPr lang="en-US" smtClean="0"/>
              <a:pPr/>
              <a:t>6/25/2013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73F6FF-6632-4E48-8F29-53F70D24E2CD}" type="datetimeFigureOut">
              <a:rPr lang="en-US" smtClean="0"/>
              <a:pPr/>
              <a:t>6/25/2013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3F6FF-6632-4E48-8F29-53F70D24E2CD}" type="datetimeFigureOut">
              <a:rPr lang="en-US" smtClean="0"/>
              <a:pPr/>
              <a:t>6/25/2013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3F6FF-6632-4E48-8F29-53F70D24E2CD}" type="datetimeFigureOut">
              <a:rPr lang="en-US" smtClean="0"/>
              <a:pPr/>
              <a:t>6/25/2013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3F6FF-6632-4E48-8F29-53F70D24E2CD}" type="datetimeFigureOut">
              <a:rPr lang="en-US" smtClean="0"/>
              <a:pPr/>
              <a:t>6/25/2013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3F6FF-6632-4E48-8F29-53F70D24E2CD}" type="datetimeFigureOut">
              <a:rPr lang="en-US" smtClean="0"/>
              <a:pPr/>
              <a:t>6/25/2013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FDDB10-D60E-42A6-80F4-E4BBC9F0670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Jacob-Barhak/MIS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t>MIST: Micro-Simulation Tool to Support Disease Modeling</a:t>
            </a:r>
            <a:endParaRPr lang="en-US" dirty="0"/>
          </a:p>
        </p:txBody>
      </p:sp>
      <p:sp>
        <p:nvSpPr>
          <p:cNvPr id="5" name="Subtitle 4"/>
          <p:cNvSpPr>
            <a:spLocks noGrp="1"/>
          </p:cNvSpPr>
          <p:nvPr>
            <p:ph type="subTitle" idx="1"/>
          </p:nvPr>
        </p:nvSpPr>
        <p:spPr>
          <a:xfrm>
            <a:off x="1371600" y="4191000"/>
            <a:ext cx="6400800" cy="2209800"/>
          </a:xfrm>
        </p:spPr>
        <p:txBody>
          <a:bodyPr>
            <a:normAutofit fontScale="85000" lnSpcReduction="20000"/>
          </a:bodyPr>
          <a:lstStyle/>
          <a:p>
            <a:r>
              <a:rPr lang="en-US" dirty="0" smtClean="0">
                <a:solidFill>
                  <a:schemeClr val="tx1"/>
                </a:solidFill>
              </a:rPr>
              <a:t>Jacob </a:t>
            </a:r>
            <a:r>
              <a:rPr lang="en-US" dirty="0" err="1" smtClean="0">
                <a:solidFill>
                  <a:schemeClr val="tx1"/>
                </a:solidFill>
              </a:rPr>
              <a:t>Barhak</a:t>
            </a:r>
            <a:endParaRPr lang="en-US" dirty="0" smtClean="0">
              <a:solidFill>
                <a:schemeClr val="tx1"/>
              </a:solidFill>
            </a:endParaRPr>
          </a:p>
          <a:p>
            <a:endParaRPr lang="en-US" dirty="0" smtClean="0">
              <a:solidFill>
                <a:schemeClr val="tx1"/>
              </a:solidFill>
            </a:endParaRPr>
          </a:p>
          <a:p>
            <a:r>
              <a:rPr lang="en-US" dirty="0" err="1" smtClean="0">
                <a:solidFill>
                  <a:schemeClr val="tx1"/>
                </a:solidFill>
              </a:rPr>
              <a:t>SciPy</a:t>
            </a:r>
            <a:r>
              <a:rPr lang="en-US" dirty="0" smtClean="0">
                <a:solidFill>
                  <a:schemeClr val="tx1"/>
                </a:solidFill>
              </a:rPr>
              <a:t> 2013</a:t>
            </a:r>
          </a:p>
          <a:p>
            <a:r>
              <a:rPr lang="en-US" dirty="0" smtClean="0">
                <a:solidFill>
                  <a:schemeClr val="tx1"/>
                </a:solidFill>
              </a:rPr>
              <a:t>Austin TX, USA</a:t>
            </a:r>
          </a:p>
          <a:p>
            <a:r>
              <a:rPr lang="en-US" dirty="0" smtClean="0">
                <a:solidFill>
                  <a:schemeClr val="tx1"/>
                </a:solidFill>
              </a:rPr>
              <a:t>26 Jun 2013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 &amp; Points to Remember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MIST stands for </a:t>
            </a:r>
            <a:r>
              <a:rPr lang="en-US" dirty="0" err="1" smtClean="0"/>
              <a:t>MIcro</a:t>
            </a:r>
            <a:r>
              <a:rPr lang="en-US" dirty="0" smtClean="0"/>
              <a:t> Simulation Tool</a:t>
            </a:r>
          </a:p>
          <a:p>
            <a:endParaRPr lang="en-US" dirty="0" smtClean="0"/>
          </a:p>
          <a:p>
            <a:r>
              <a:rPr lang="en-US" dirty="0" smtClean="0"/>
              <a:t>MIST runs over the cloud!</a:t>
            </a:r>
          </a:p>
          <a:p>
            <a:pPr>
              <a:buNone/>
            </a:pPr>
            <a:endParaRPr lang="en-US" dirty="0" smtClean="0"/>
          </a:p>
          <a:p>
            <a:r>
              <a:rPr lang="en-US" dirty="0" smtClean="0"/>
              <a:t>MIST is free and available on </a:t>
            </a:r>
            <a:r>
              <a:rPr lang="en-US" dirty="0" err="1" smtClean="0"/>
              <a:t>GitHub</a:t>
            </a:r>
            <a:r>
              <a:rPr lang="en-US" dirty="0" smtClean="0"/>
              <a:t>: </a:t>
            </a:r>
            <a:r>
              <a:rPr lang="en-US" dirty="0" smtClean="0">
                <a:solidFill>
                  <a:srgbClr val="7030A0"/>
                </a:solidFill>
                <a:hlinkClick r:id="rId2"/>
              </a:rPr>
              <a:t>https://github.com/Jacob-Barhak/MIST</a:t>
            </a:r>
            <a:endParaRPr lang="en-US" dirty="0" smtClean="0">
              <a:solidFill>
                <a:srgbClr val="7030A0"/>
              </a:solidFill>
            </a:endParaRPr>
          </a:p>
          <a:p>
            <a:endParaRPr lang="en-US" dirty="0" smtClean="0">
              <a:solidFill>
                <a:srgbClr val="7030A0"/>
              </a:solidFill>
            </a:endParaRPr>
          </a:p>
          <a:p>
            <a:r>
              <a:rPr lang="en-US" dirty="0" smtClean="0"/>
              <a:t>The Reference Model for disease progression uses MIST</a:t>
            </a:r>
          </a:p>
          <a:p>
            <a:endParaRPr lang="en-US" dirty="0" smtClean="0">
              <a:solidFill>
                <a:srgbClr val="7030A0"/>
              </a:solidFill>
            </a:endParaRPr>
          </a:p>
          <a:p>
            <a:pPr>
              <a:buNone/>
            </a:pPr>
            <a:endParaRPr lang="en-US" dirty="0" smtClean="0"/>
          </a:p>
          <a:p>
            <a:pPr lvl="1"/>
            <a:endParaRPr lang="en-US" dirty="0" smtClean="0"/>
          </a:p>
          <a:p>
            <a:pPr lvl="1"/>
            <a:endParaRPr lang="en-US"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Acknowledgments</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Deanna J.M. </a:t>
            </a:r>
            <a:r>
              <a:rPr lang="en-US" b="1" dirty="0" err="1" smtClean="0"/>
              <a:t>Isaman</a:t>
            </a:r>
            <a:r>
              <a:rPr lang="en-US" b="1" dirty="0" smtClean="0"/>
              <a:t> </a:t>
            </a:r>
            <a:r>
              <a:rPr lang="en-US" dirty="0" smtClean="0"/>
              <a:t>- who is the spirit behind the great ideas. She taught me my first steps in disease modeling</a:t>
            </a:r>
          </a:p>
          <a:p>
            <a:endParaRPr lang="en-US" b="1" dirty="0" smtClean="0"/>
          </a:p>
          <a:p>
            <a:r>
              <a:rPr lang="en-US" b="1" dirty="0" smtClean="0"/>
              <a:t>Morton Brown</a:t>
            </a:r>
            <a:r>
              <a:rPr lang="en-US" dirty="0" smtClean="0"/>
              <a:t> &amp; </a:t>
            </a:r>
            <a:r>
              <a:rPr lang="en-US" b="1" dirty="0" smtClean="0"/>
              <a:t>William H. Herman </a:t>
            </a:r>
            <a:r>
              <a:rPr lang="en-US" dirty="0" smtClean="0"/>
              <a:t>– for  guidance, critical feedback, and growth environment</a:t>
            </a:r>
          </a:p>
          <a:p>
            <a:endParaRPr lang="en-US" b="1" dirty="0" smtClean="0"/>
          </a:p>
          <a:p>
            <a:r>
              <a:rPr lang="en-US" b="1" dirty="0" smtClean="0"/>
              <a:t>Continuum Analytics </a:t>
            </a:r>
            <a:r>
              <a:rPr lang="en-US" dirty="0" smtClean="0"/>
              <a:t>and specifically:</a:t>
            </a:r>
          </a:p>
          <a:p>
            <a:pPr lvl="1"/>
            <a:r>
              <a:rPr lang="en-US" b="1" dirty="0" smtClean="0"/>
              <a:t>Benjamin </a:t>
            </a:r>
            <a:r>
              <a:rPr lang="en-US" b="1" dirty="0" err="1" smtClean="0"/>
              <a:t>Zeitler</a:t>
            </a:r>
            <a:r>
              <a:rPr lang="en-US" b="1" dirty="0" smtClean="0"/>
              <a:t> </a:t>
            </a:r>
            <a:r>
              <a:rPr lang="en-US" dirty="0" smtClean="0"/>
              <a:t>for creating the cloud AMI</a:t>
            </a:r>
          </a:p>
          <a:p>
            <a:pPr lvl="1"/>
            <a:r>
              <a:rPr lang="en-US" b="1" dirty="0" err="1" smtClean="0"/>
              <a:t>Ilan</a:t>
            </a:r>
            <a:r>
              <a:rPr lang="en-US" b="1" dirty="0" smtClean="0"/>
              <a:t> Schnell </a:t>
            </a:r>
            <a:r>
              <a:rPr lang="en-US" dirty="0" smtClean="0"/>
              <a:t>for his work on Anaconda.</a:t>
            </a:r>
          </a:p>
          <a:p>
            <a:endParaRPr lang="en-US" dirty="0" smtClean="0"/>
          </a:p>
          <a:p>
            <a:r>
              <a:rPr lang="en-US" dirty="0" smtClean="0"/>
              <a:t>The very capable cluster builder &amp; sys admin: </a:t>
            </a:r>
            <a:r>
              <a:rPr lang="en-US" b="1" dirty="0" smtClean="0"/>
              <a:t>Chris </a:t>
            </a:r>
            <a:r>
              <a:rPr lang="en-US" b="1" dirty="0" err="1" smtClean="0"/>
              <a:t>Scheller</a:t>
            </a:r>
            <a:endParaRPr lang="en-US" b="1" dirty="0" smtClean="0"/>
          </a:p>
          <a:p>
            <a:r>
              <a:rPr lang="en-US" dirty="0" smtClean="0"/>
              <a:t>CAC / Cyber Infrastructure Team at U of M</a:t>
            </a:r>
          </a:p>
          <a:p>
            <a:r>
              <a:rPr lang="en-US" dirty="0" smtClean="0"/>
              <a:t>Michigan Python Users Group</a:t>
            </a:r>
          </a:p>
          <a:p>
            <a:r>
              <a:rPr lang="en-US" dirty="0" smtClean="0"/>
              <a:t>All those who developed free software used: including Python, Anaconda, Python(</a:t>
            </a:r>
            <a:r>
              <a:rPr lang="en-US" dirty="0" err="1" smtClean="0"/>
              <a:t>x,y</a:t>
            </a:r>
            <a:r>
              <a:rPr lang="en-US" dirty="0" smtClean="0"/>
              <a:t>), </a:t>
            </a:r>
            <a:r>
              <a:rPr lang="en-US" dirty="0" err="1" smtClean="0"/>
              <a:t>numpy</a:t>
            </a:r>
            <a:r>
              <a:rPr lang="en-US" dirty="0" smtClean="0"/>
              <a:t>, </a:t>
            </a:r>
            <a:r>
              <a:rPr lang="en-US" dirty="0" err="1" smtClean="0"/>
              <a:t>SciPy</a:t>
            </a:r>
            <a:r>
              <a:rPr lang="en-US" dirty="0" smtClean="0"/>
              <a:t>, nose, </a:t>
            </a:r>
            <a:r>
              <a:rPr lang="en-US" dirty="0" err="1" smtClean="0"/>
              <a:t>winpdb</a:t>
            </a:r>
            <a:r>
              <a:rPr lang="en-US" dirty="0" smtClean="0"/>
              <a:t>, Star Cluster, </a:t>
            </a:r>
            <a:r>
              <a:rPr lang="en-US" dirty="0" err="1" smtClean="0"/>
              <a:t>Ubuntu</a:t>
            </a:r>
            <a:endParaRPr lang="en-US" dirty="0" smtClean="0"/>
          </a:p>
          <a:p>
            <a:r>
              <a:rPr lang="en-US" dirty="0" smtClean="0"/>
              <a:t>The IEST modeling  framework was supported by the Biostatistics and Economic Modeling Core of the MDRTC (P60DK020572) and by the Methods and Measurement Core of the MCDTR (P30DK092926), both funded by the National Institute of Diabetes and Digestive and Kidney Diseases. The modeling framework was initially defined as GPL and was funded by Chronic Disease Modeling for Clinical Research Innovations grant (R21DK075077) from the same institute. </a:t>
            </a:r>
          </a:p>
          <a:p>
            <a:endParaRPr lang="en-US" b="1" dirty="0" smtClean="0"/>
          </a:p>
          <a:p>
            <a:r>
              <a:rPr lang="en-US" b="1" dirty="0" smtClean="0"/>
              <a:t>The Reference Model and MIST were developed independently without financial support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Reference Model</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Purpose: better understand disease progression by competition/comparison</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endParaRPr lang="en-US" dirty="0" smtClean="0"/>
          </a:p>
          <a:p>
            <a:endParaRPr lang="en-US" dirty="0" smtClean="0"/>
          </a:p>
          <a:p>
            <a:endParaRPr lang="en-US" dirty="0" smtClean="0"/>
          </a:p>
          <a:p>
            <a:endParaRPr lang="en-US" dirty="0" smtClean="0"/>
          </a:p>
          <a:p>
            <a:r>
              <a:rPr lang="en-US" dirty="0" smtClean="0"/>
              <a:t>Built from literature references and hence the name: The Reference Model</a:t>
            </a:r>
          </a:p>
          <a:p>
            <a:r>
              <a:rPr lang="en-US" dirty="0" smtClean="0"/>
              <a:t>A League / Consumers Report for disease models</a:t>
            </a:r>
          </a:p>
          <a:p>
            <a:r>
              <a:rPr lang="en-US" dirty="0" smtClean="0"/>
              <a:t>Uses Monte Carlo  Micro-simulation, i.e. simulate each virtual individual </a:t>
            </a:r>
          </a:p>
          <a:p>
            <a:endParaRPr lang="en-US" dirty="0" smtClean="0"/>
          </a:p>
          <a:p>
            <a:pPr>
              <a:buNone/>
            </a:pPr>
            <a:endParaRPr lang="en-US" dirty="0" smtClean="0"/>
          </a:p>
        </p:txBody>
      </p:sp>
      <p:sp>
        <p:nvSpPr>
          <p:cNvPr id="4" name="Rounded Rectangle 3"/>
          <p:cNvSpPr/>
          <p:nvPr/>
        </p:nvSpPr>
        <p:spPr>
          <a:xfrm>
            <a:off x="838200" y="1981200"/>
            <a:ext cx="48006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ecision 4"/>
          <p:cNvSpPr/>
          <p:nvPr/>
        </p:nvSpPr>
        <p:spPr>
          <a:xfrm>
            <a:off x="2057400" y="23622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MI</a:t>
            </a:r>
            <a:endParaRPr lang="en-US" sz="1000" dirty="0">
              <a:solidFill>
                <a:schemeClr val="tx1"/>
              </a:solidFill>
            </a:endParaRPr>
          </a:p>
        </p:txBody>
      </p:sp>
      <p:cxnSp>
        <p:nvCxnSpPr>
          <p:cNvPr id="6" name="Straight Arrow Connector 5"/>
          <p:cNvCxnSpPr/>
          <p:nvPr/>
        </p:nvCxnSpPr>
        <p:spPr>
          <a:xfrm>
            <a:off x="1752600" y="25908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990600" y="23622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CHD</a:t>
            </a:r>
            <a:endParaRPr lang="en-US" sz="1000" dirty="0">
              <a:solidFill>
                <a:schemeClr val="tx1"/>
              </a:solidFill>
            </a:endParaRPr>
          </a:p>
        </p:txBody>
      </p:sp>
      <p:cxnSp>
        <p:nvCxnSpPr>
          <p:cNvPr id="8" name="Straight Arrow Connector 7"/>
          <p:cNvCxnSpPr/>
          <p:nvPr/>
        </p:nvCxnSpPr>
        <p:spPr>
          <a:xfrm>
            <a:off x="2819400" y="25908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124200" y="23622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MI</a:t>
            </a:r>
            <a:endParaRPr lang="en-US" sz="1000" dirty="0">
              <a:solidFill>
                <a:schemeClr val="tx1"/>
              </a:solidFill>
            </a:endParaRPr>
          </a:p>
        </p:txBody>
      </p:sp>
      <p:sp>
        <p:nvSpPr>
          <p:cNvPr id="10" name="Flowchart: Decision 9"/>
          <p:cNvSpPr/>
          <p:nvPr/>
        </p:nvSpPr>
        <p:spPr>
          <a:xfrm>
            <a:off x="4114800" y="23622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CHD Death</a:t>
            </a:r>
            <a:endParaRPr lang="en-US" sz="1000" dirty="0">
              <a:solidFill>
                <a:schemeClr val="tx1"/>
              </a:solidFill>
            </a:endParaRPr>
          </a:p>
        </p:txBody>
      </p:sp>
      <p:cxnSp>
        <p:nvCxnSpPr>
          <p:cNvPr id="11" name="Straight Arrow Connector 10"/>
          <p:cNvCxnSpPr/>
          <p:nvPr/>
        </p:nvCxnSpPr>
        <p:spPr>
          <a:xfrm>
            <a:off x="2438400" y="21336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438400" y="21336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495800" y="21336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667000" y="26670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838200" y="3124200"/>
            <a:ext cx="48006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ecision 15"/>
          <p:cNvSpPr/>
          <p:nvPr/>
        </p:nvSpPr>
        <p:spPr>
          <a:xfrm>
            <a:off x="2057400" y="35052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a:t>
            </a:r>
            <a:endParaRPr lang="en-US" sz="1000" dirty="0">
              <a:solidFill>
                <a:schemeClr val="tx1"/>
              </a:solidFill>
            </a:endParaRPr>
          </a:p>
        </p:txBody>
      </p:sp>
      <p:cxnSp>
        <p:nvCxnSpPr>
          <p:cNvPr id="17" name="Straight Arrow Connector 16"/>
          <p:cNvCxnSpPr/>
          <p:nvPr/>
        </p:nvCxnSpPr>
        <p:spPr>
          <a:xfrm>
            <a:off x="1752600" y="37338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990600" y="35052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Stroke</a:t>
            </a:r>
            <a:endParaRPr lang="en-US" sz="1000" dirty="0">
              <a:solidFill>
                <a:schemeClr val="tx1"/>
              </a:solidFill>
            </a:endParaRPr>
          </a:p>
        </p:txBody>
      </p:sp>
      <p:cxnSp>
        <p:nvCxnSpPr>
          <p:cNvPr id="19" name="Straight Arrow Connector 18"/>
          <p:cNvCxnSpPr/>
          <p:nvPr/>
        </p:nvCxnSpPr>
        <p:spPr>
          <a:xfrm>
            <a:off x="2819400" y="37338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124200" y="35052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Stroke</a:t>
            </a:r>
            <a:endParaRPr lang="en-US" sz="1000" dirty="0">
              <a:solidFill>
                <a:schemeClr val="tx1"/>
              </a:solidFill>
            </a:endParaRPr>
          </a:p>
        </p:txBody>
      </p:sp>
      <p:sp>
        <p:nvSpPr>
          <p:cNvPr id="21" name="Flowchart: Decision 20"/>
          <p:cNvSpPr/>
          <p:nvPr/>
        </p:nvSpPr>
        <p:spPr>
          <a:xfrm>
            <a:off x="4114800" y="35052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 Death</a:t>
            </a:r>
            <a:endParaRPr lang="en-US" sz="1000" dirty="0">
              <a:solidFill>
                <a:schemeClr val="tx1"/>
              </a:solidFill>
            </a:endParaRPr>
          </a:p>
        </p:txBody>
      </p:sp>
      <p:cxnSp>
        <p:nvCxnSpPr>
          <p:cNvPr id="22" name="Straight Arrow Connector 21"/>
          <p:cNvCxnSpPr/>
          <p:nvPr/>
        </p:nvCxnSpPr>
        <p:spPr>
          <a:xfrm>
            <a:off x="2438400" y="32766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438400" y="32766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495800" y="32766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2667000" y="38100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838200" y="4267200"/>
            <a:ext cx="3505200" cy="7620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a:off x="1752600" y="4648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990600" y="4419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Alive</a:t>
            </a:r>
            <a:endParaRPr lang="en-US" sz="1000" dirty="0">
              <a:solidFill>
                <a:schemeClr val="tx1"/>
              </a:solidFill>
            </a:endParaRPr>
          </a:p>
        </p:txBody>
      </p:sp>
      <p:sp>
        <p:nvSpPr>
          <p:cNvPr id="29" name="Flowchart: Decision 28"/>
          <p:cNvSpPr/>
          <p:nvPr/>
        </p:nvSpPr>
        <p:spPr>
          <a:xfrm>
            <a:off x="2057400" y="4419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Other Death</a:t>
            </a:r>
            <a:endParaRPr lang="en-US" sz="1000" dirty="0">
              <a:solidFill>
                <a:schemeClr val="tx1"/>
              </a:solidFill>
            </a:endParaRPr>
          </a:p>
        </p:txBody>
      </p:sp>
      <p:cxnSp>
        <p:nvCxnSpPr>
          <p:cNvPr id="30" name="Straight Arrow Connector 29"/>
          <p:cNvCxnSpPr/>
          <p:nvPr/>
        </p:nvCxnSpPr>
        <p:spPr>
          <a:xfrm>
            <a:off x="685800" y="46482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85800" y="37338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85800" y="25908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81000" y="35814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685800" y="25908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010400" y="35814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010400" y="25908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876800" y="2590800"/>
            <a:ext cx="2133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876800" y="3733800"/>
            <a:ext cx="2133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9" idx="3"/>
          </p:cNvCxnSpPr>
          <p:nvPr/>
        </p:nvCxnSpPr>
        <p:spPr>
          <a:xfrm>
            <a:off x="2819400" y="4648200"/>
            <a:ext cx="4191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7315200" y="3352800"/>
            <a:ext cx="762000" cy="457200"/>
          </a:xfrm>
          <a:prstGeom prst="ellipse">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Death</a:t>
            </a:r>
            <a:endParaRPr lang="en-US" sz="1000" dirty="0">
              <a:solidFill>
                <a:schemeClr val="tx1"/>
              </a:solidFill>
            </a:endParaRPr>
          </a:p>
        </p:txBody>
      </p:sp>
      <p:sp>
        <p:nvSpPr>
          <p:cNvPr id="41" name="Rectangle 40"/>
          <p:cNvSpPr/>
          <p:nvPr/>
        </p:nvSpPr>
        <p:spPr>
          <a:xfrm>
            <a:off x="4800600" y="19812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CHD</a:t>
            </a:r>
            <a:endParaRPr lang="en-US" sz="1000" dirty="0">
              <a:solidFill>
                <a:srgbClr val="00B050"/>
              </a:solidFill>
            </a:endParaRPr>
          </a:p>
        </p:txBody>
      </p:sp>
      <p:sp>
        <p:nvSpPr>
          <p:cNvPr id="42" name="Rectangle 41"/>
          <p:cNvSpPr/>
          <p:nvPr/>
        </p:nvSpPr>
        <p:spPr>
          <a:xfrm>
            <a:off x="4800600" y="31242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Stroke</a:t>
            </a:r>
            <a:endParaRPr lang="en-US" sz="1000" dirty="0">
              <a:solidFill>
                <a:srgbClr val="00B050"/>
              </a:solidFill>
            </a:endParaRPr>
          </a:p>
        </p:txBody>
      </p:sp>
      <p:sp>
        <p:nvSpPr>
          <p:cNvPr id="43" name="Rectangle 42"/>
          <p:cNvSpPr/>
          <p:nvPr/>
        </p:nvSpPr>
        <p:spPr>
          <a:xfrm>
            <a:off x="2667000" y="4267200"/>
            <a:ext cx="16764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Competing Mortality</a:t>
            </a:r>
            <a:endParaRPr lang="en-US" sz="1000" dirty="0">
              <a:solidFill>
                <a:srgbClr val="00B05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p:cNvGraphicFramePr>
            <a:graphicFrameLocks noGrp="1"/>
          </p:cNvGraphicFramePr>
          <p:nvPr>
            <p:ph idx="1"/>
          </p:nvPr>
        </p:nvGraphicFramePr>
        <p:xfrm>
          <a:off x="457234" y="2274332"/>
          <a:ext cx="8437946" cy="3441470"/>
        </p:xfrm>
        <a:graphic>
          <a:graphicData uri="http://schemas.openxmlformats.org/drawingml/2006/table">
            <a:tbl>
              <a:tblPr/>
              <a:tblGrid>
                <a:gridCol w="1003894"/>
                <a:gridCol w="116473"/>
                <a:gridCol w="116473"/>
                <a:gridCol w="9625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tblGrid>
              <a:tr h="49195">
                <a:tc>
                  <a:txBody>
                    <a:bodyPr/>
                    <a:lstStyle/>
                    <a:p>
                      <a:pPr algn="l" fontAlgn="b"/>
                      <a:r>
                        <a:rPr lang="en-US" sz="300" b="0" i="0" u="none" strike="noStrike" dirty="0">
                          <a:solidFill>
                            <a:srgbClr val="000000"/>
                          </a:solidFill>
                          <a:latin typeface="Calibri"/>
                        </a:rPr>
                        <a:t>A1c changes</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BMI changes</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dirty="0">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BP changes</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dirty="0">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Lipid change</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Smoke changes</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MI Equation #</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Stroke Equation #</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CHD Death Equation #</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Stroke Death Equation #</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Treatment Improvement Correction</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1" i="0" u="none" strike="noStrike">
                          <a:solidFill>
                            <a:srgbClr val="000000"/>
                          </a:solidFill>
                          <a:latin typeface="Calibri"/>
                        </a:rPr>
                        <a:t>FITNESS: LOW SCORE = GOOD FITNESS</a:t>
                      </a: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r>
                        <a:rPr lang="en-US" sz="300" b="0" i="0" u="none" strike="noStrike">
                          <a:solidFill>
                            <a:srgbClr val="000000"/>
                          </a:solidFill>
                          <a:latin typeface="Calibri"/>
                        </a:rPr>
                        <a:t>UKPDS33 Conventional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27.0</a:t>
                      </a:r>
                    </a:p>
                  </a:txBody>
                  <a:tcPr marL="1295" marR="1295" marT="1295"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24.1</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31.7</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33.1</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26.9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31.2</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43.0</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42.5</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32.7</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36.3</a:t>
                      </a:r>
                    </a:p>
                  </a:txBody>
                  <a:tcPr marL="1295" marR="1295" marT="129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35.8</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39.2</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33.4</a:t>
                      </a:r>
                    </a:p>
                  </a:txBody>
                  <a:tcPr marL="1295" marR="1295" marT="129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39.7</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29.4</a:t>
                      </a:r>
                    </a:p>
                  </a:txBody>
                  <a:tcPr marL="1295" marR="1295" marT="129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39.7</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36.9</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39.6</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46.2</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35.9</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38.1</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34.6</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22.7</a:t>
                      </a:r>
                    </a:p>
                  </a:txBody>
                  <a:tcPr marL="1295" marR="1295" marT="1295"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35.8</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27.8</a:t>
                      </a:r>
                    </a:p>
                  </a:txBody>
                  <a:tcPr marL="1295" marR="1295" marT="129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33.7</a:t>
                      </a:r>
                    </a:p>
                  </a:txBody>
                  <a:tcPr marL="1295" marR="1295" marT="129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30.4</a:t>
                      </a:r>
                    </a:p>
                  </a:txBody>
                  <a:tcPr marL="1295" marR="1295" marT="129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34.4</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29.8</a:t>
                      </a:r>
                    </a:p>
                  </a:txBody>
                  <a:tcPr marL="1295" marR="1295" marT="129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23.6</a:t>
                      </a:r>
                    </a:p>
                  </a:txBody>
                  <a:tcPr marL="1295" marR="1295" marT="129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24.7</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25.0</a:t>
                      </a:r>
                    </a:p>
                  </a:txBody>
                  <a:tcPr marL="1295" marR="1295" marT="1295" marB="0" anchor="b">
                    <a:lnL>
                      <a:noFill/>
                    </a:lnL>
                    <a:lnR>
                      <a:noFill/>
                    </a:lnR>
                    <a:lnT>
                      <a:noFill/>
                    </a:lnT>
                    <a:lnB>
                      <a:noFill/>
                    </a:lnB>
                    <a:solidFill>
                      <a:srgbClr val="DCE182"/>
                    </a:solidFill>
                  </a:tcPr>
                </a:tc>
                <a:tc>
                  <a:txBody>
                    <a:bodyPr/>
                    <a:lstStyle/>
                    <a:p>
                      <a:pPr algn="r" fontAlgn="b"/>
                      <a:r>
                        <a:rPr lang="en-US" sz="300" b="0" i="0" u="none" strike="noStrike">
                          <a:solidFill>
                            <a:srgbClr val="000000"/>
                          </a:solidFill>
                          <a:latin typeface="Calibri"/>
                        </a:rPr>
                        <a:t>29.2</a:t>
                      </a:r>
                    </a:p>
                  </a:txBody>
                  <a:tcPr marL="1295" marR="1295" marT="129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25.5</a:t>
                      </a:r>
                    </a:p>
                  </a:txBody>
                  <a:tcPr marL="1295" marR="1295" marT="129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33.0</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26.7</a:t>
                      </a:r>
                    </a:p>
                  </a:txBody>
                  <a:tcPr marL="1295" marR="1295" marT="129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33.1</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40.4</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24.7</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39.9</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30.3</a:t>
                      </a:r>
                    </a:p>
                  </a:txBody>
                  <a:tcPr marL="1295" marR="1295" marT="129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40.3</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34.2</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38.6</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30.4</a:t>
                      </a:r>
                    </a:p>
                  </a:txBody>
                  <a:tcPr marL="1295" marR="1295" marT="129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37.7</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33.7</a:t>
                      </a:r>
                    </a:p>
                  </a:txBody>
                  <a:tcPr marL="1295" marR="1295" marT="129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36.0</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35.0</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40.2</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41.1</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38.6</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35.8</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22.3</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38.4</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29.3</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34.3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33.2</a:t>
                      </a:r>
                    </a:p>
                  </a:txBody>
                  <a:tcPr marL="1295" marR="1295" marT="129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34.3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31.0</a:t>
                      </a:r>
                    </a:p>
                  </a:txBody>
                  <a:tcPr marL="1295" marR="1295" marT="1295" marB="0" anchor="b">
                    <a:lnL>
                      <a:noFill/>
                    </a:lnL>
                    <a:lnR>
                      <a:noFill/>
                    </a:lnR>
                    <a:lnT>
                      <a:noFill/>
                    </a:lnT>
                    <a:lnB>
                      <a:noFill/>
                    </a:lnB>
                    <a:solidFill>
                      <a:srgbClr val="FFEB84"/>
                    </a:solidFill>
                  </a:tcPr>
                </a:tc>
              </a:tr>
              <a:tr h="49195">
                <a:tc>
                  <a:txBody>
                    <a:bodyPr/>
                    <a:lstStyle/>
                    <a:p>
                      <a:pPr algn="l" fontAlgn="b"/>
                      <a:r>
                        <a:rPr lang="en-US" sz="300" b="0" i="0" u="none" strike="noStrike">
                          <a:solidFill>
                            <a:srgbClr val="000000"/>
                          </a:solidFill>
                          <a:latin typeface="Calibri"/>
                        </a:rPr>
                        <a:t>UKPDS33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22.5</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21.4</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26.7</a:t>
                      </a:r>
                    </a:p>
                  </a:txBody>
                  <a:tcPr marL="1295" marR="1295" marT="129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30.1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24.2</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26.5</a:t>
                      </a:r>
                    </a:p>
                  </a:txBody>
                  <a:tcPr marL="1295" marR="1295" marT="129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37.0</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31.9</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34.1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35.2</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35.6</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38.2</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34.2</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34.0</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32.2</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40.8</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32.5</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43.3</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34.3</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45.7</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29.6</a:t>
                      </a:r>
                    </a:p>
                  </a:txBody>
                  <a:tcPr marL="1295" marR="1295" marT="129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41.8</a:t>
                      </a:r>
                    </a:p>
                  </a:txBody>
                  <a:tcPr marL="1295" marR="1295" marT="129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42.4</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21.6</a:t>
                      </a:r>
                    </a:p>
                  </a:txBody>
                  <a:tcPr marL="1295" marR="1295" marT="129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41.4</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25.6</a:t>
                      </a:r>
                    </a:p>
                  </a:txBody>
                  <a:tcPr marL="1295" marR="1295" marT="129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43.7</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30.6</a:t>
                      </a:r>
                    </a:p>
                  </a:txBody>
                  <a:tcPr marL="1295" marR="1295" marT="129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41.4</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29.5</a:t>
                      </a:r>
                    </a:p>
                  </a:txBody>
                  <a:tcPr marL="1295" marR="1295" marT="129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22.8</a:t>
                      </a:r>
                    </a:p>
                  </a:txBody>
                  <a:tcPr marL="1295" marR="1295" marT="1295" marB="0" anchor="b">
                    <a:lnL>
                      <a:noFill/>
                    </a:lnL>
                    <a:lnR>
                      <a:noFill/>
                    </a:lnR>
                    <a:lnT>
                      <a:noFill/>
                    </a:lnT>
                    <a:lnB>
                      <a:noFill/>
                    </a:lnB>
                    <a:solidFill>
                      <a:srgbClr val="CEDD81"/>
                    </a:solidFill>
                  </a:tcPr>
                </a:tc>
                <a:tc>
                  <a:txBody>
                    <a:bodyPr/>
                    <a:lstStyle/>
                    <a:p>
                      <a:pPr algn="r" fontAlgn="b"/>
                      <a:r>
                        <a:rPr lang="en-US" sz="300" b="0" i="0" u="none" strike="noStrike">
                          <a:solidFill>
                            <a:srgbClr val="000000"/>
                          </a:solidFill>
                          <a:latin typeface="Calibri"/>
                        </a:rPr>
                        <a:t>22.7</a:t>
                      </a:r>
                    </a:p>
                  </a:txBody>
                  <a:tcPr marL="1295" marR="1295" marT="1295"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22.4</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29.0</a:t>
                      </a:r>
                    </a:p>
                  </a:txBody>
                  <a:tcPr marL="1295" marR="1295" marT="129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22.4</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28.6</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22.0</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29.0</a:t>
                      </a:r>
                    </a:p>
                  </a:txBody>
                  <a:tcPr marL="1295" marR="1295" marT="129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34.6</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33.7</a:t>
                      </a:r>
                    </a:p>
                  </a:txBody>
                  <a:tcPr marL="1295" marR="1295" marT="129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31.6</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32.6</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32.0</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38.3</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33.2</a:t>
                      </a:r>
                    </a:p>
                  </a:txBody>
                  <a:tcPr marL="1295" marR="1295" marT="129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36.1</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34.0</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39.4</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34.2</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45.7</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32.9</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47.1</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32.3</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45.0</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43.4</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42.9</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27.4</a:t>
                      </a:r>
                    </a:p>
                  </a:txBody>
                  <a:tcPr marL="1295" marR="1295" marT="129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44.1</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31.2</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43.7</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27.5</a:t>
                      </a:r>
                    </a:p>
                  </a:txBody>
                  <a:tcPr marL="1295" marR="1295" marT="1295" marB="0" anchor="b">
                    <a:lnL>
                      <a:noFill/>
                    </a:lnL>
                    <a:lnR>
                      <a:noFill/>
                    </a:lnR>
                    <a:lnT>
                      <a:noFill/>
                    </a:lnT>
                    <a:lnB>
                      <a:noFill/>
                    </a:lnB>
                    <a:solidFill>
                      <a:srgbClr val="ECE582"/>
                    </a:solidFill>
                  </a:tcPr>
                </a:tc>
              </a:tr>
              <a:tr h="49195">
                <a:tc>
                  <a:txBody>
                    <a:bodyPr/>
                    <a:lstStyle/>
                    <a:p>
                      <a:pPr algn="l" fontAlgn="b"/>
                      <a:r>
                        <a:rPr lang="en-US" sz="300" b="0" i="0" u="none" strike="noStrike">
                          <a:solidFill>
                            <a:srgbClr val="000000"/>
                          </a:solidFill>
                          <a:latin typeface="Calibri"/>
                        </a:rPr>
                        <a:t>UKPDS33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23.0</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21.3</a:t>
                      </a:r>
                    </a:p>
                  </a:txBody>
                  <a:tcPr marL="1295" marR="1295" marT="129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26.3</a:t>
                      </a:r>
                    </a:p>
                  </a:txBody>
                  <a:tcPr marL="1295" marR="1295" marT="129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22.4</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29.9</a:t>
                      </a:r>
                    </a:p>
                  </a:txBody>
                  <a:tcPr marL="1295" marR="1295" marT="129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23.6</a:t>
                      </a:r>
                    </a:p>
                  </a:txBody>
                  <a:tcPr marL="1295" marR="1295" marT="129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29.5</a:t>
                      </a:r>
                    </a:p>
                  </a:txBody>
                  <a:tcPr marL="1295" marR="1295" marT="129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35.1</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29.5</a:t>
                      </a:r>
                    </a:p>
                  </a:txBody>
                  <a:tcPr marL="1295" marR="1295" marT="129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34.5</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39.4</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35.1</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37.3</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34.3</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33.8</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31.5</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37.1</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32.0</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42.4</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33.6</a:t>
                      </a:r>
                    </a:p>
                  </a:txBody>
                  <a:tcPr marL="1295" marR="1295" marT="129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45.9</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34.2</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42.5</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43.8</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39.7</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27.9</a:t>
                      </a:r>
                    </a:p>
                  </a:txBody>
                  <a:tcPr marL="1295" marR="1295" marT="129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42.6</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32.3</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41.7</a:t>
                      </a:r>
                    </a:p>
                  </a:txBody>
                  <a:tcPr marL="1295" marR="1295" marT="129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28.7</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23.7</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21.6</a:t>
                      </a:r>
                    </a:p>
                  </a:txBody>
                  <a:tcPr marL="1295" marR="1295" marT="129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22.5</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28.1</a:t>
                      </a:r>
                    </a:p>
                  </a:txBody>
                  <a:tcPr marL="1295" marR="1295" marT="129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29.6</a:t>
                      </a:r>
                    </a:p>
                  </a:txBody>
                  <a:tcPr marL="1295" marR="1295" marT="129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23.0</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27.6</a:t>
                      </a:r>
                    </a:p>
                  </a:txBody>
                  <a:tcPr marL="1295" marR="1295" marT="1295"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35.6</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30.0</a:t>
                      </a:r>
                    </a:p>
                  </a:txBody>
                  <a:tcPr marL="1295" marR="1295" marT="1295" marB="0" anchor="b">
                    <a:lnL>
                      <a:noFill/>
                    </a:lnL>
                    <a:lnR>
                      <a:noFill/>
                    </a:lnR>
                    <a:lnT>
                      <a:noFill/>
                    </a:lnT>
                    <a:lnB>
                      <a:noFill/>
                    </a:lnB>
                    <a:solidFill>
                      <a:srgbClr val="FBEA83"/>
                    </a:solidFill>
                  </a:tcPr>
                </a:tc>
                <a:tc>
                  <a:txBody>
                    <a:bodyPr/>
                    <a:lstStyle/>
                    <a:p>
                      <a:pPr algn="r" fontAlgn="b"/>
                      <a:r>
                        <a:rPr lang="en-US" sz="300" b="0" i="0" u="none" strike="noStrike">
                          <a:solidFill>
                            <a:srgbClr val="000000"/>
                          </a:solidFill>
                          <a:latin typeface="Calibri"/>
                        </a:rPr>
                        <a:t>33.8</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34.5</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36.3</a:t>
                      </a:r>
                    </a:p>
                  </a:txBody>
                  <a:tcPr marL="1295" marR="1295" marT="129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37.4</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37.5</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34.5</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34.1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37.7</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33.9</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44.8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36.4</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47.3</a:t>
                      </a:r>
                    </a:p>
                  </a:txBody>
                  <a:tcPr marL="1295" marR="1295" marT="1295" marB="0" anchor="b">
                    <a:lnL>
                      <a:noFill/>
                    </a:lnL>
                    <a:lnR>
                      <a:noFill/>
                    </a:lnR>
                    <a:lnT>
                      <a:noFill/>
                    </a:lnT>
                    <a:lnB>
                      <a:noFill/>
                    </a:lnB>
                    <a:solidFill>
                      <a:srgbClr val="FECC7F"/>
                    </a:solidFill>
                  </a:tcPr>
                </a:tc>
                <a:tc>
                  <a:txBody>
                    <a:bodyPr/>
                    <a:lstStyle/>
                    <a:p>
                      <a:pPr algn="r" fontAlgn="b"/>
                      <a:r>
                        <a:rPr lang="en-US" sz="300" b="0" i="0" u="none" strike="noStrike">
                          <a:solidFill>
                            <a:srgbClr val="000000"/>
                          </a:solidFill>
                          <a:latin typeface="Calibri"/>
                        </a:rPr>
                        <a:t>34.3</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41.0</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42.6</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23.3</a:t>
                      </a:r>
                    </a:p>
                  </a:txBody>
                  <a:tcPr marL="1295" marR="1295" marT="129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40.5</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28.3</a:t>
                      </a:r>
                    </a:p>
                  </a:txBody>
                  <a:tcPr marL="1295" marR="1295" marT="129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45.1</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28.7</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41.2</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27.4</a:t>
                      </a:r>
                    </a:p>
                  </a:txBody>
                  <a:tcPr marL="1295" marR="1295" marT="1295" marB="0" anchor="b">
                    <a:lnL>
                      <a:noFill/>
                    </a:lnL>
                    <a:lnR>
                      <a:noFill/>
                    </a:lnR>
                    <a:lnT>
                      <a:noFill/>
                    </a:lnT>
                    <a:lnB>
                      <a:noFill/>
                    </a:lnB>
                    <a:solidFill>
                      <a:srgbClr val="EBE582"/>
                    </a:solidFill>
                  </a:tcPr>
                </a:tc>
              </a:tr>
              <a:tr h="49195">
                <a:tc>
                  <a:txBody>
                    <a:bodyPr/>
                    <a:lstStyle/>
                    <a:p>
                      <a:pPr algn="l" fontAlgn="b"/>
                      <a:r>
                        <a:rPr lang="en-US" sz="300" b="0" i="0" u="none" strike="noStrike">
                          <a:solidFill>
                            <a:srgbClr val="000000"/>
                          </a:solidFill>
                          <a:latin typeface="Calibri"/>
                        </a:rPr>
                        <a:t>ASPEN All Placebo</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14.3</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13.8</a:t>
                      </a:r>
                    </a:p>
                  </a:txBody>
                  <a:tcPr marL="1295" marR="1295" marT="129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9.7</a:t>
                      </a:r>
                    </a:p>
                  </a:txBody>
                  <a:tcPr marL="1295" marR="1295" marT="1295"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15.1</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10.6</a:t>
                      </a:r>
                    </a:p>
                  </a:txBody>
                  <a:tcPr marL="1295" marR="1295" marT="129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15.9</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13.5</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22.0</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17.8</a:t>
                      </a:r>
                    </a:p>
                  </a:txBody>
                  <a:tcPr marL="1295" marR="1295" marT="1295" marB="0" anchor="b">
                    <a:lnL>
                      <a:noFill/>
                    </a:lnL>
                    <a:lnR>
                      <a:noFill/>
                    </a:lnR>
                    <a:lnT>
                      <a:noFill/>
                    </a:lnT>
                    <a:lnB>
                      <a:noFill/>
                    </a:lnB>
                    <a:solidFill>
                      <a:srgbClr val="AFD37F"/>
                    </a:solidFill>
                  </a:tcPr>
                </a:tc>
                <a:tc>
                  <a:txBody>
                    <a:bodyPr/>
                    <a:lstStyle/>
                    <a:p>
                      <a:pPr algn="r" fontAlgn="b"/>
                      <a:r>
                        <a:rPr lang="en-US" sz="300" b="0" i="0" u="none" strike="noStrike">
                          <a:solidFill>
                            <a:srgbClr val="000000"/>
                          </a:solidFill>
                          <a:latin typeface="Calibri"/>
                        </a:rPr>
                        <a:t>18.1</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19.0</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22.1</a:t>
                      </a:r>
                    </a:p>
                  </a:txBody>
                  <a:tcPr marL="1295" marR="1295" marT="129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12.5</a:t>
                      </a:r>
                    </a:p>
                  </a:txBody>
                  <a:tcPr marL="1295" marR="1295" marT="129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23.5</a:t>
                      </a:r>
                    </a:p>
                  </a:txBody>
                  <a:tcPr marL="1295" marR="1295" marT="129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12.6</a:t>
                      </a:r>
                    </a:p>
                  </a:txBody>
                  <a:tcPr marL="1295" marR="1295" marT="129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18.7</a:t>
                      </a:r>
                    </a:p>
                  </a:txBody>
                  <a:tcPr marL="1295" marR="1295" marT="1295"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10.9</a:t>
                      </a:r>
                    </a:p>
                  </a:txBody>
                  <a:tcPr marL="1295" marR="1295" marT="1295"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18.2</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12.1</a:t>
                      </a:r>
                    </a:p>
                  </a:txBody>
                  <a:tcPr marL="1295" marR="1295" marT="129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19.3</a:t>
                      </a:r>
                    </a:p>
                  </a:txBody>
                  <a:tcPr marL="1295" marR="1295" marT="1295" marB="0" anchor="b">
                    <a:lnL>
                      <a:noFill/>
                    </a:lnL>
                    <a:lnR>
                      <a:noFill/>
                    </a:lnR>
                    <a:lnT>
                      <a:noFill/>
                    </a:lnT>
                    <a:lnB>
                      <a:noFill/>
                    </a:lnB>
                    <a:solidFill>
                      <a:srgbClr val="B9D67F"/>
                    </a:solidFill>
                  </a:tcPr>
                </a:tc>
                <a:tc>
                  <a:txBody>
                    <a:bodyPr/>
                    <a:lstStyle/>
                    <a:p>
                      <a:pPr algn="r" fontAlgn="b"/>
                      <a:r>
                        <a:rPr lang="en-US" sz="300" b="0" i="0" u="none" strike="noStrike">
                          <a:solidFill>
                            <a:srgbClr val="000000"/>
                          </a:solidFill>
                          <a:latin typeface="Calibri"/>
                        </a:rPr>
                        <a:t>23.2</a:t>
                      </a:r>
                    </a:p>
                  </a:txBody>
                  <a:tcPr marL="1295" marR="1295" marT="129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12.5</a:t>
                      </a:r>
                    </a:p>
                  </a:txBody>
                  <a:tcPr marL="1295" marR="1295" marT="129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22.4</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13.4</a:t>
                      </a:r>
                    </a:p>
                  </a:txBody>
                  <a:tcPr marL="1295" marR="1295" marT="1295" marB="0" anchor="b">
                    <a:lnL>
                      <a:noFill/>
                    </a:lnL>
                    <a:lnR>
                      <a:noFill/>
                    </a:lnR>
                    <a:lnT>
                      <a:noFill/>
                    </a:lnT>
                    <a:lnB>
                      <a:noFill/>
                    </a:lnB>
                    <a:solidFill>
                      <a:srgbClr val="93CC7D"/>
                    </a:solidFill>
                  </a:tcPr>
                </a:tc>
                <a:tc>
                  <a:txBody>
                    <a:bodyPr/>
                    <a:lstStyle/>
                    <a:p>
                      <a:pPr algn="r" fontAlgn="b"/>
                      <a:r>
                        <a:rPr lang="en-US" sz="300" b="0" i="0" u="none" strike="noStrike">
                          <a:solidFill>
                            <a:srgbClr val="000000"/>
                          </a:solidFill>
                          <a:latin typeface="Calibri"/>
                        </a:rPr>
                        <a:t>22.9</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13.5</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25.1</a:t>
                      </a:r>
                    </a:p>
                  </a:txBody>
                  <a:tcPr marL="1295" marR="1295" marT="129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13.4</a:t>
                      </a:r>
                    </a:p>
                  </a:txBody>
                  <a:tcPr marL="1295" marR="1295" marT="1295" marB="0" anchor="b">
                    <a:lnL>
                      <a:noFill/>
                    </a:lnL>
                    <a:lnR>
                      <a:noFill/>
                    </a:lnR>
                    <a:lnT>
                      <a:noFill/>
                    </a:lnT>
                    <a:lnB>
                      <a:noFill/>
                    </a:lnB>
                    <a:solidFill>
                      <a:srgbClr val="93CC7D"/>
                    </a:solidFill>
                  </a:tcPr>
                </a:tc>
                <a:tc>
                  <a:txBody>
                    <a:bodyPr/>
                    <a:lstStyle/>
                    <a:p>
                      <a:pPr algn="r" fontAlgn="b"/>
                      <a:r>
                        <a:rPr lang="en-US" sz="300" b="0" i="0" u="none" strike="noStrike">
                          <a:solidFill>
                            <a:srgbClr val="000000"/>
                          </a:solidFill>
                          <a:latin typeface="Calibri"/>
                        </a:rPr>
                        <a:t>15.5</a:t>
                      </a:r>
                    </a:p>
                  </a:txBody>
                  <a:tcPr marL="1295" marR="1295" marT="129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10.3</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14.5</a:t>
                      </a:r>
                    </a:p>
                  </a:txBody>
                  <a:tcPr marL="1295" marR="1295" marT="129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9.0</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12.3</a:t>
                      </a:r>
                    </a:p>
                  </a:txBody>
                  <a:tcPr marL="1295" marR="1295" marT="1295" marB="0" anchor="b">
                    <a:lnL>
                      <a:noFill/>
                    </a:lnL>
                    <a:lnR>
                      <a:noFill/>
                    </a:lnR>
                    <a:lnT>
                      <a:noFill/>
                    </a:lnT>
                    <a:lnB>
                      <a:noFill/>
                    </a:lnB>
                    <a:solidFill>
                      <a:srgbClr val="8CCA7D"/>
                    </a:solidFill>
                  </a:tcPr>
                </a:tc>
                <a:tc>
                  <a:txBody>
                    <a:bodyPr/>
                    <a:lstStyle/>
                    <a:p>
                      <a:pPr algn="r" fontAlgn="b"/>
                      <a:r>
                        <a:rPr lang="en-US" sz="300" b="0" i="0" u="none" strike="noStrike">
                          <a:solidFill>
                            <a:srgbClr val="000000"/>
                          </a:solidFill>
                          <a:latin typeface="Calibri"/>
                        </a:rPr>
                        <a:t>9.3</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14.5</a:t>
                      </a:r>
                    </a:p>
                  </a:txBody>
                  <a:tcPr marL="1295" marR="1295" marT="129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9.9</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13.7</a:t>
                      </a:r>
                    </a:p>
                  </a:txBody>
                  <a:tcPr marL="1295" marR="1295" marT="129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21.1</a:t>
                      </a:r>
                    </a:p>
                  </a:txBody>
                  <a:tcPr marL="1295" marR="1295" marT="129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17.5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25.7</a:t>
                      </a:r>
                    </a:p>
                  </a:txBody>
                  <a:tcPr marL="1295" marR="1295" marT="129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14.6</a:t>
                      </a:r>
                    </a:p>
                  </a:txBody>
                  <a:tcPr marL="1295" marR="1295" marT="129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21.1</a:t>
                      </a:r>
                    </a:p>
                  </a:txBody>
                  <a:tcPr marL="1295" marR="1295" marT="129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16.7</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22.5</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13.7</a:t>
                      </a:r>
                    </a:p>
                  </a:txBody>
                  <a:tcPr marL="1295" marR="1295" marT="129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21.6</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11.4</a:t>
                      </a:r>
                    </a:p>
                  </a:txBody>
                  <a:tcPr marL="1295" marR="1295" marT="1295" marB="0" anchor="b">
                    <a:lnL>
                      <a:noFill/>
                    </a:lnL>
                    <a:lnR>
                      <a:noFill/>
                    </a:lnR>
                    <a:lnT>
                      <a:noFill/>
                    </a:lnT>
                    <a:lnB>
                      <a:noFill/>
                    </a:lnB>
                    <a:solidFill>
                      <a:srgbClr val="87C87D"/>
                    </a:solidFill>
                  </a:tcPr>
                </a:tc>
                <a:tc>
                  <a:txBody>
                    <a:bodyPr/>
                    <a:lstStyle/>
                    <a:p>
                      <a:pPr algn="r" fontAlgn="b"/>
                      <a:r>
                        <a:rPr lang="en-US" sz="300" b="0" i="0" u="none" strike="noStrike">
                          <a:solidFill>
                            <a:srgbClr val="000000"/>
                          </a:solidFill>
                          <a:latin typeface="Calibri"/>
                        </a:rPr>
                        <a:t>24.3</a:t>
                      </a:r>
                    </a:p>
                  </a:txBody>
                  <a:tcPr marL="1295" marR="1295" marT="129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12.3</a:t>
                      </a:r>
                    </a:p>
                  </a:txBody>
                  <a:tcPr marL="1295" marR="1295" marT="1295"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19.1</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14.5</a:t>
                      </a:r>
                    </a:p>
                  </a:txBody>
                  <a:tcPr marL="1295" marR="1295" marT="129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23.4</a:t>
                      </a:r>
                    </a:p>
                  </a:txBody>
                  <a:tcPr marL="1295" marR="1295" marT="129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22.0</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14.6</a:t>
                      </a:r>
                    </a:p>
                  </a:txBody>
                  <a:tcPr marL="1295" marR="1295" marT="129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24.0</a:t>
                      </a:r>
                    </a:p>
                  </a:txBody>
                  <a:tcPr marL="1295" marR="1295" marT="129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13.3</a:t>
                      </a:r>
                    </a:p>
                  </a:txBody>
                  <a:tcPr marL="1295" marR="1295" marT="1295"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20.8</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20.9</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13.9</a:t>
                      </a:r>
                    </a:p>
                  </a:txBody>
                  <a:tcPr marL="1295" marR="1295" marT="1295" marB="0" anchor="b">
                    <a:lnL>
                      <a:noFill/>
                    </a:lnL>
                    <a:lnR>
                      <a:noFill/>
                    </a:lnR>
                    <a:lnT>
                      <a:noFill/>
                    </a:lnT>
                    <a:lnB>
                      <a:noFill/>
                    </a:lnB>
                    <a:solidFill>
                      <a:srgbClr val="96CC7D"/>
                    </a:solidFill>
                  </a:tcPr>
                </a:tc>
              </a:tr>
              <a:tr h="49195">
                <a:tc>
                  <a:txBody>
                    <a:bodyPr/>
                    <a:lstStyle/>
                    <a:p>
                      <a:pPr algn="l" fontAlgn="b"/>
                      <a:r>
                        <a:rPr lang="en-US" sz="300" b="0" i="0" u="none" strike="noStrike">
                          <a:solidFill>
                            <a:srgbClr val="000000"/>
                          </a:solidFill>
                          <a:latin typeface="Calibri"/>
                        </a:rPr>
                        <a:t>ASPEN All Atorvastatin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18.5</a:t>
                      </a:r>
                    </a:p>
                  </a:txBody>
                  <a:tcPr marL="1295" marR="1295" marT="129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9.4</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20.5</a:t>
                      </a:r>
                    </a:p>
                  </a:txBody>
                  <a:tcPr marL="1295" marR="1295" marT="1295" marB="0" anchor="b">
                    <a:lnL>
                      <a:noFill/>
                    </a:lnL>
                    <a:lnR>
                      <a:noFill/>
                    </a:lnR>
                    <a:lnT>
                      <a:noFill/>
                    </a:lnT>
                    <a:lnB>
                      <a:noFill/>
                    </a:lnB>
                    <a:solidFill>
                      <a:srgbClr val="C0D980"/>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17.6</a:t>
                      </a:r>
                    </a:p>
                  </a:txBody>
                  <a:tcPr marL="1295" marR="1295" marT="129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11.3</a:t>
                      </a:r>
                    </a:p>
                  </a:txBody>
                  <a:tcPr marL="1295" marR="1295" marT="1295"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15.8</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8.0</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22.7</a:t>
                      </a:r>
                    </a:p>
                  </a:txBody>
                  <a:tcPr marL="1295" marR="1295" marT="129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28.4</a:t>
                      </a:r>
                    </a:p>
                  </a:txBody>
                  <a:tcPr marL="1295" marR="1295" marT="129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22.6</a:t>
                      </a:r>
                    </a:p>
                  </a:txBody>
                  <a:tcPr marL="1295" marR="1295" marT="129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28.5</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18.7</a:t>
                      </a:r>
                    </a:p>
                  </a:txBody>
                  <a:tcPr marL="1295" marR="1295" marT="129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30.0</a:t>
                      </a:r>
                    </a:p>
                  </a:txBody>
                  <a:tcPr marL="1295" marR="1295" marT="1295" marB="0" anchor="b">
                    <a:lnL>
                      <a:noFill/>
                    </a:lnL>
                    <a:lnR>
                      <a:noFill/>
                    </a:lnR>
                    <a:lnT>
                      <a:noFill/>
                    </a:lnT>
                    <a:lnB>
                      <a:noFill/>
                    </a:lnB>
                    <a:solidFill>
                      <a:srgbClr val="FBEA83"/>
                    </a:solidFill>
                  </a:tcPr>
                </a:tc>
                <a:tc>
                  <a:txBody>
                    <a:bodyPr/>
                    <a:lstStyle/>
                    <a:p>
                      <a:pPr algn="r" fontAlgn="b"/>
                      <a:r>
                        <a:rPr lang="en-US" sz="300" b="0" i="0" u="none" strike="noStrike">
                          <a:solidFill>
                            <a:srgbClr val="000000"/>
                          </a:solidFill>
                          <a:latin typeface="Calibri"/>
                        </a:rPr>
                        <a:t>21.6</a:t>
                      </a:r>
                    </a:p>
                  </a:txBody>
                  <a:tcPr marL="1295" marR="1295" marT="1295" marB="0" anchor="b">
                    <a:lnL>
                      <a:noFill/>
                    </a:lnL>
                    <a:lnR>
                      <a:noFill/>
                    </a:lnR>
                    <a:lnT>
                      <a:noFill/>
                    </a:lnT>
                    <a:lnB>
                      <a:noFill/>
                    </a:lnB>
                    <a:solidFill>
                      <a:srgbClr val="C7DB80"/>
                    </a:solidFill>
                  </a:tcPr>
                </a:tc>
                <a:tc>
                  <a:txBody>
                    <a:bodyPr/>
                    <a:lstStyle/>
                    <a:p>
                      <a:pPr algn="r" fontAlgn="b"/>
                      <a:r>
                        <a:rPr lang="en-US" sz="300" b="0" i="0" u="none" strike="noStrike">
                          <a:solidFill>
                            <a:srgbClr val="000000"/>
                          </a:solidFill>
                          <a:latin typeface="Calibri"/>
                        </a:rPr>
                        <a:t>29.9</a:t>
                      </a:r>
                    </a:p>
                  </a:txBody>
                  <a:tcPr marL="1295" marR="1295" marT="129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16.8</a:t>
                      </a:r>
                    </a:p>
                  </a:txBody>
                  <a:tcPr marL="1295" marR="1295" marT="129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26.0</a:t>
                      </a:r>
                    </a:p>
                  </a:txBody>
                  <a:tcPr marL="1295" marR="1295" marT="129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15.4</a:t>
                      </a:r>
                    </a:p>
                  </a:txBody>
                  <a:tcPr marL="1295" marR="1295" marT="129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25.2</a:t>
                      </a:r>
                    </a:p>
                  </a:txBody>
                  <a:tcPr marL="1295" marR="1295" marT="129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16.6</a:t>
                      </a:r>
                    </a:p>
                  </a:txBody>
                  <a:tcPr marL="1295" marR="1295" marT="1295"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29.5</a:t>
                      </a:r>
                    </a:p>
                  </a:txBody>
                  <a:tcPr marL="1295" marR="1295" marT="129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13.9</a:t>
                      </a:r>
                    </a:p>
                  </a:txBody>
                  <a:tcPr marL="1295" marR="1295" marT="129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28.2</a:t>
                      </a:r>
                    </a:p>
                  </a:txBody>
                  <a:tcPr marL="1295" marR="1295" marT="129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28.8</a:t>
                      </a:r>
                    </a:p>
                  </a:txBody>
                  <a:tcPr marL="1295" marR="1295" marT="1295"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9.8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25.1</a:t>
                      </a:r>
                    </a:p>
                  </a:txBody>
                  <a:tcPr marL="1295" marR="1295" marT="129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11.8</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28.9</a:t>
                      </a:r>
                    </a:p>
                  </a:txBody>
                  <a:tcPr marL="1295" marR="1295" marT="1295"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12.1</a:t>
                      </a:r>
                    </a:p>
                  </a:txBody>
                  <a:tcPr marL="1295" marR="1295" marT="129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29.0</a:t>
                      </a:r>
                    </a:p>
                  </a:txBody>
                  <a:tcPr marL="1295" marR="1295" marT="129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10.1</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15.0</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9.4</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10.6</a:t>
                      </a:r>
                    </a:p>
                  </a:txBody>
                  <a:tcPr marL="1295" marR="1295" marT="129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11.3</a:t>
                      </a:r>
                    </a:p>
                  </a:txBody>
                  <a:tcPr marL="1295" marR="1295" marT="1295"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9.1</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8.7</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17.1</a:t>
                      </a:r>
                    </a:p>
                  </a:txBody>
                  <a:tcPr marL="1295" marR="1295" marT="129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22.3</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17.8</a:t>
                      </a:r>
                    </a:p>
                  </a:txBody>
                  <a:tcPr marL="1295" marR="1295" marT="1295" marB="0" anchor="b">
                    <a:lnL>
                      <a:noFill/>
                    </a:lnL>
                    <a:lnR>
                      <a:noFill/>
                    </a:lnR>
                    <a:lnT>
                      <a:noFill/>
                    </a:lnT>
                    <a:lnB>
                      <a:noFill/>
                    </a:lnB>
                    <a:solidFill>
                      <a:srgbClr val="AFD47F"/>
                    </a:solidFill>
                  </a:tcPr>
                </a:tc>
                <a:tc>
                  <a:txBody>
                    <a:bodyPr/>
                    <a:lstStyle/>
                    <a:p>
                      <a:pPr algn="r" fontAlgn="b"/>
                      <a:r>
                        <a:rPr lang="en-US" sz="300" b="0" i="0" u="none" strike="noStrike">
                          <a:solidFill>
                            <a:srgbClr val="000000"/>
                          </a:solidFill>
                          <a:latin typeface="Calibri"/>
                        </a:rPr>
                        <a:t>26.9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15.8</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24.9</a:t>
                      </a:r>
                    </a:p>
                  </a:txBody>
                  <a:tcPr marL="1295" marR="1295" marT="1295" marB="0" anchor="b">
                    <a:lnL>
                      <a:noFill/>
                    </a:lnL>
                    <a:lnR>
                      <a:noFill/>
                    </a:lnR>
                    <a:lnT>
                      <a:noFill/>
                    </a:lnT>
                    <a:lnB>
                      <a:noFill/>
                    </a:lnB>
                    <a:solidFill>
                      <a:srgbClr val="DCE081"/>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23.1</a:t>
                      </a:r>
                    </a:p>
                  </a:txBody>
                  <a:tcPr marL="1295" marR="1295" marT="129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14.9</a:t>
                      </a:r>
                    </a:p>
                  </a:txBody>
                  <a:tcPr marL="1295" marR="1295" marT="129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13.3</a:t>
                      </a:r>
                    </a:p>
                  </a:txBody>
                  <a:tcPr marL="1295" marR="1295" marT="1295"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23.8</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14.5</a:t>
                      </a:r>
                    </a:p>
                  </a:txBody>
                  <a:tcPr marL="1295" marR="1295" marT="129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21.2</a:t>
                      </a:r>
                    </a:p>
                  </a:txBody>
                  <a:tcPr marL="1295" marR="1295" marT="129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15.6</a:t>
                      </a:r>
                    </a:p>
                  </a:txBody>
                  <a:tcPr marL="1295" marR="1295" marT="129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21.3</a:t>
                      </a:r>
                    </a:p>
                  </a:txBody>
                  <a:tcPr marL="1295" marR="1295" marT="129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17.0</a:t>
                      </a:r>
                    </a:p>
                  </a:txBody>
                  <a:tcPr marL="1295" marR="1295" marT="129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11.8</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16.5</a:t>
                      </a:r>
                    </a:p>
                  </a:txBody>
                  <a:tcPr marL="1295" marR="1295" marT="129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18.4</a:t>
                      </a:r>
                    </a:p>
                  </a:txBody>
                  <a:tcPr marL="1295" marR="1295" marT="1295" marB="0" anchor="b">
                    <a:lnL>
                      <a:noFill/>
                    </a:lnL>
                    <a:lnR>
                      <a:noFill/>
                    </a:lnR>
                    <a:lnT>
                      <a:noFill/>
                    </a:lnT>
                    <a:lnB>
                      <a:noFill/>
                    </a:lnB>
                    <a:solidFill>
                      <a:srgbClr val="B2D57F"/>
                    </a:solidFill>
                  </a:tcPr>
                </a:tc>
                <a:tc>
                  <a:txBody>
                    <a:bodyPr/>
                    <a:lstStyle/>
                    <a:p>
                      <a:pPr algn="r" fontAlgn="b"/>
                      <a:r>
                        <a:rPr lang="en-US" sz="300" b="0" i="0" u="none" strike="noStrike">
                          <a:solidFill>
                            <a:srgbClr val="000000"/>
                          </a:solidFill>
                          <a:latin typeface="Calibri"/>
                        </a:rPr>
                        <a:t>11.9</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17.9</a:t>
                      </a:r>
                    </a:p>
                  </a:txBody>
                  <a:tcPr marL="1295" marR="1295" marT="129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11.8</a:t>
                      </a:r>
                    </a:p>
                  </a:txBody>
                  <a:tcPr marL="1295" marR="1295" marT="1295" marB="0" anchor="b">
                    <a:lnL>
                      <a:noFill/>
                    </a:lnL>
                    <a:lnR>
                      <a:noFill/>
                    </a:lnR>
                    <a:lnT>
                      <a:noFill/>
                    </a:lnT>
                    <a:lnB>
                      <a:noFill/>
                    </a:lnB>
                    <a:solidFill>
                      <a:srgbClr val="8AC97D"/>
                    </a:solidFill>
                  </a:tcPr>
                </a:tc>
              </a:tr>
              <a:tr h="49195">
                <a:tc>
                  <a:txBody>
                    <a:bodyPr/>
                    <a:lstStyle/>
                    <a:p>
                      <a:pPr algn="l" fontAlgn="b"/>
                      <a:r>
                        <a:rPr lang="en-US" sz="300" b="0" i="0" u="none" strike="noStrike">
                          <a:solidFill>
                            <a:srgbClr val="000000"/>
                          </a:solidFill>
                          <a:latin typeface="Calibri"/>
                        </a:rPr>
                        <a:t>ASPEN Primary Placebo</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23.3</a:t>
                      </a:r>
                    </a:p>
                  </a:txBody>
                  <a:tcPr marL="1295" marR="1295" marT="129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9.5</a:t>
                      </a:r>
                    </a:p>
                  </a:txBody>
                  <a:tcPr marL="1295" marR="1295" marT="1295" marB="0" anchor="b">
                    <a:lnL>
                      <a:noFill/>
                    </a:lnL>
                    <a:lnR>
                      <a:noFill/>
                    </a:lnR>
                    <a:lnT>
                      <a:noFill/>
                    </a:lnT>
                    <a:lnB>
                      <a:noFill/>
                    </a:lnB>
                    <a:solidFill>
                      <a:srgbClr val="7BC47C"/>
                    </a:solidFill>
                  </a:tcPr>
                </a:tc>
                <a:tc>
                  <a:txBody>
                    <a:bodyPr/>
                    <a:lstStyle/>
                    <a:p>
                      <a:pPr algn="r" fontAlgn="b"/>
                      <a:r>
                        <a:rPr lang="en-US" sz="300" b="0" i="0" u="none" strike="noStrike">
                          <a:solidFill>
                            <a:srgbClr val="000000"/>
                          </a:solidFill>
                          <a:latin typeface="Calibri"/>
                        </a:rPr>
                        <a:t>23.1</a:t>
                      </a:r>
                    </a:p>
                  </a:txBody>
                  <a:tcPr marL="1295" marR="1295" marT="129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11.1</a:t>
                      </a:r>
                    </a:p>
                  </a:txBody>
                  <a:tcPr marL="1295" marR="1295" marT="1295" marB="0" anchor="b">
                    <a:lnL>
                      <a:noFill/>
                    </a:lnL>
                    <a:lnR>
                      <a:noFill/>
                    </a:lnR>
                    <a:lnT>
                      <a:noFill/>
                    </a:lnT>
                    <a:lnB>
                      <a:noFill/>
                    </a:lnB>
                    <a:solidFill>
                      <a:srgbClr val="85C77C"/>
                    </a:solidFill>
                  </a:tcPr>
                </a:tc>
                <a:tc>
                  <a:txBody>
                    <a:bodyPr/>
                    <a:lstStyle/>
                    <a:p>
                      <a:pPr algn="r" fontAlgn="b"/>
                      <a:r>
                        <a:rPr lang="en-US" sz="300" b="0" i="0" u="none" strike="noStrike">
                          <a:solidFill>
                            <a:srgbClr val="000000"/>
                          </a:solidFill>
                          <a:latin typeface="Calibri"/>
                        </a:rPr>
                        <a:t>22.3</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9.0</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20.6</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9.0</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19.7</a:t>
                      </a:r>
                    </a:p>
                  </a:txBody>
                  <a:tcPr marL="1295" marR="1295" marT="129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31.5</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25.4</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26.7</a:t>
                      </a:r>
                    </a:p>
                  </a:txBody>
                  <a:tcPr marL="1295" marR="1295" marT="129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31.3</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23.0</a:t>
                      </a:r>
                    </a:p>
                  </a:txBody>
                  <a:tcPr marL="1295" marR="1295" marT="129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27.8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15.5</a:t>
                      </a:r>
                    </a:p>
                  </a:txBody>
                  <a:tcPr marL="1295" marR="1295" marT="129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23.8</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14.3</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22.6</a:t>
                      </a:r>
                    </a:p>
                  </a:txBody>
                  <a:tcPr marL="1295" marR="1295" marT="129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21.7</a:t>
                      </a:r>
                    </a:p>
                  </a:txBody>
                  <a:tcPr marL="1295" marR="1295" marT="1295" marB="0" anchor="b">
                    <a:lnL>
                      <a:noFill/>
                    </a:lnL>
                    <a:lnR>
                      <a:noFill/>
                    </a:lnR>
                    <a:lnT>
                      <a:noFill/>
                    </a:lnT>
                    <a:lnB>
                      <a:noFill/>
                    </a:lnB>
                    <a:solidFill>
                      <a:srgbClr val="C7DB80"/>
                    </a:solidFill>
                  </a:tcPr>
                </a:tc>
                <a:tc>
                  <a:txBody>
                    <a:bodyPr/>
                    <a:lstStyle/>
                    <a:p>
                      <a:pPr algn="r" fontAlgn="b"/>
                      <a:r>
                        <a:rPr lang="en-US" sz="300" b="0" i="0" u="none" strike="noStrike">
                          <a:solidFill>
                            <a:srgbClr val="000000"/>
                          </a:solidFill>
                          <a:latin typeface="Calibri"/>
                        </a:rPr>
                        <a:t>15.8</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21.7</a:t>
                      </a:r>
                    </a:p>
                  </a:txBody>
                  <a:tcPr marL="1295" marR="1295" marT="129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33.3</a:t>
                      </a:r>
                    </a:p>
                  </a:txBody>
                  <a:tcPr marL="1295" marR="1295" marT="129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9.8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31.3</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29.9</a:t>
                      </a:r>
                    </a:p>
                  </a:txBody>
                  <a:tcPr marL="1295" marR="1295" marT="129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9.0</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32.7</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9.3</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23.4</a:t>
                      </a:r>
                    </a:p>
                  </a:txBody>
                  <a:tcPr marL="1295" marR="1295" marT="129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8.7</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21.3</a:t>
                      </a:r>
                    </a:p>
                  </a:txBody>
                  <a:tcPr marL="1295" marR="1295" marT="129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9.8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20.8</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9.0</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22.4</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9.1</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23.4</a:t>
                      </a:r>
                    </a:p>
                  </a:txBody>
                  <a:tcPr marL="1295" marR="1295" marT="129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30.1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24.3</a:t>
                      </a:r>
                    </a:p>
                  </a:txBody>
                  <a:tcPr marL="1295" marR="1295" marT="129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30.5</a:t>
                      </a:r>
                    </a:p>
                  </a:txBody>
                  <a:tcPr marL="1295" marR="1295" marT="129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23.5</a:t>
                      </a:r>
                    </a:p>
                  </a:txBody>
                  <a:tcPr marL="1295" marR="1295" marT="129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29.5</a:t>
                      </a:r>
                    </a:p>
                  </a:txBody>
                  <a:tcPr marL="1295" marR="1295" marT="129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26.5</a:t>
                      </a:r>
                    </a:p>
                  </a:txBody>
                  <a:tcPr marL="1295" marR="1295" marT="129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31.1</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14.6</a:t>
                      </a:r>
                    </a:p>
                  </a:txBody>
                  <a:tcPr marL="1295" marR="1295" marT="129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25.1</a:t>
                      </a:r>
                    </a:p>
                  </a:txBody>
                  <a:tcPr marL="1295" marR="1295" marT="1295" marB="0" anchor="b">
                    <a:lnL>
                      <a:noFill/>
                    </a:lnL>
                    <a:lnR>
                      <a:noFill/>
                    </a:lnR>
                    <a:lnT>
                      <a:noFill/>
                    </a:lnT>
                    <a:lnB>
                      <a:noFill/>
                    </a:lnB>
                    <a:solidFill>
                      <a:srgbClr val="DCE182"/>
                    </a:solidFill>
                  </a:tcPr>
                </a:tc>
                <a:tc>
                  <a:txBody>
                    <a:bodyPr/>
                    <a:lstStyle/>
                    <a:p>
                      <a:pPr algn="r" fontAlgn="b"/>
                      <a:r>
                        <a:rPr lang="en-US" sz="300" b="0" i="0" u="none" strike="noStrike">
                          <a:solidFill>
                            <a:srgbClr val="000000"/>
                          </a:solidFill>
                          <a:latin typeface="Calibri"/>
                        </a:rPr>
                        <a:t>16.1</a:t>
                      </a:r>
                    </a:p>
                  </a:txBody>
                  <a:tcPr marL="1295" marR="1295" marT="129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25.1</a:t>
                      </a:r>
                    </a:p>
                  </a:txBody>
                  <a:tcPr marL="1295" marR="1295" marT="129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15.0</a:t>
                      </a:r>
                    </a:p>
                  </a:txBody>
                  <a:tcPr marL="1295" marR="1295" marT="1295" marB="0" anchor="b">
                    <a:lnL>
                      <a:noFill/>
                    </a:lnL>
                    <a:lnR>
                      <a:noFill/>
                    </a:lnR>
                    <a:lnT>
                      <a:noFill/>
                    </a:lnT>
                    <a:lnB>
                      <a:noFill/>
                    </a:lnB>
                    <a:solidFill>
                      <a:srgbClr val="9DCF7E"/>
                    </a:solidFill>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17.3</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24.3</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29.4</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9.4</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31.1</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32.7</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8.8</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32.2</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7.9</a:t>
                      </a:r>
                    </a:p>
                  </a:txBody>
                  <a:tcPr marL="1295" marR="1295" marT="1295" marB="0" anchor="b">
                    <a:lnL>
                      <a:noFill/>
                    </a:lnL>
                    <a:lnR>
                      <a:noFill/>
                    </a:lnR>
                    <a:lnT>
                      <a:noFill/>
                    </a:lnT>
                    <a:lnB>
                      <a:noFill/>
                    </a:lnB>
                    <a:solidFill>
                      <a:srgbClr val="71C27B"/>
                    </a:solidFill>
                  </a:tcPr>
                </a:tc>
              </a:tr>
              <a:tr h="49195">
                <a:tc>
                  <a:txBody>
                    <a:bodyPr/>
                    <a:lstStyle/>
                    <a:p>
                      <a:pPr algn="l" fontAlgn="b"/>
                      <a:r>
                        <a:rPr lang="en-US" sz="300" b="0" i="0" u="none" strike="noStrike">
                          <a:solidFill>
                            <a:srgbClr val="000000"/>
                          </a:solidFill>
                          <a:latin typeface="Calibri"/>
                        </a:rPr>
                        <a:t>ASPEN Primary Atorvastatin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21.7</a:t>
                      </a:r>
                    </a:p>
                  </a:txBody>
                  <a:tcPr marL="1295" marR="1295" marT="1295" marB="0" anchor="b">
                    <a:lnL>
                      <a:noFill/>
                    </a:lnL>
                    <a:lnR>
                      <a:noFill/>
                    </a:lnR>
                    <a:lnT>
                      <a:noFill/>
                    </a:lnT>
                    <a:lnB>
                      <a:noFill/>
                    </a:lnB>
                    <a:solidFill>
                      <a:srgbClr val="C7DB80"/>
                    </a:solidFill>
                  </a:tcPr>
                </a:tc>
                <a:tc>
                  <a:txBody>
                    <a:bodyPr/>
                    <a:lstStyle/>
                    <a:p>
                      <a:pPr algn="r" fontAlgn="b"/>
                      <a:r>
                        <a:rPr lang="en-US" sz="300" b="0" i="0" u="none" strike="noStrike">
                          <a:solidFill>
                            <a:srgbClr val="000000"/>
                          </a:solidFill>
                          <a:latin typeface="Calibri"/>
                        </a:rPr>
                        <a:t>13.1</a:t>
                      </a:r>
                    </a:p>
                  </a:txBody>
                  <a:tcPr marL="1295" marR="1295" marT="129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24.3</a:t>
                      </a:r>
                    </a:p>
                  </a:txBody>
                  <a:tcPr marL="1295" marR="1295" marT="129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11.4</a:t>
                      </a:r>
                    </a:p>
                  </a:txBody>
                  <a:tcPr marL="1295" marR="1295" marT="1295" marB="0" anchor="b">
                    <a:lnL>
                      <a:noFill/>
                    </a:lnL>
                    <a:lnR>
                      <a:noFill/>
                    </a:lnR>
                    <a:lnT>
                      <a:noFill/>
                    </a:lnT>
                    <a:lnB>
                      <a:noFill/>
                    </a:lnB>
                    <a:solidFill>
                      <a:srgbClr val="87C87D"/>
                    </a:solidFill>
                  </a:tcPr>
                </a:tc>
                <a:tc>
                  <a:txBody>
                    <a:bodyPr/>
                    <a:lstStyle/>
                    <a:p>
                      <a:pPr algn="r" fontAlgn="b"/>
                      <a:r>
                        <a:rPr lang="en-US" sz="300" b="0" i="0" u="none" strike="noStrike">
                          <a:solidFill>
                            <a:srgbClr val="000000"/>
                          </a:solidFill>
                          <a:latin typeface="Calibri"/>
                        </a:rPr>
                        <a:t>21.7</a:t>
                      </a:r>
                    </a:p>
                  </a:txBody>
                  <a:tcPr marL="1295" marR="1295" marT="1295" marB="0" anchor="b">
                    <a:lnL>
                      <a:noFill/>
                    </a:lnL>
                    <a:lnR>
                      <a:noFill/>
                    </a:lnR>
                    <a:lnT>
                      <a:noFill/>
                    </a:lnT>
                    <a:lnB>
                      <a:noFill/>
                    </a:lnB>
                    <a:solidFill>
                      <a:srgbClr val="C7DB80"/>
                    </a:solidFill>
                  </a:tcPr>
                </a:tc>
                <a:tc>
                  <a:txBody>
                    <a:bodyPr/>
                    <a:lstStyle/>
                    <a:p>
                      <a:pPr algn="r" fontAlgn="b"/>
                      <a:r>
                        <a:rPr lang="en-US" sz="300" b="0" i="0" u="none" strike="noStrike">
                          <a:solidFill>
                            <a:srgbClr val="000000"/>
                          </a:solidFill>
                          <a:latin typeface="Calibri"/>
                        </a:rPr>
                        <a:t>10.3</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22.9</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11.9</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25.0</a:t>
                      </a:r>
                    </a:p>
                  </a:txBody>
                  <a:tcPr marL="1295" marR="1295" marT="1295" marB="0" anchor="b">
                    <a:lnL>
                      <a:noFill/>
                    </a:lnL>
                    <a:lnR>
                      <a:noFill/>
                    </a:lnR>
                    <a:lnT>
                      <a:noFill/>
                    </a:lnT>
                    <a:lnB>
                      <a:noFill/>
                    </a:lnB>
                    <a:solidFill>
                      <a:srgbClr val="DCE182"/>
                    </a:solidFill>
                  </a:tcPr>
                </a:tc>
                <a:tc>
                  <a:txBody>
                    <a:bodyPr/>
                    <a:lstStyle/>
                    <a:p>
                      <a:pPr algn="r" fontAlgn="b"/>
                      <a:r>
                        <a:rPr lang="en-US" sz="300" b="0" i="0" u="none" strike="noStrike">
                          <a:solidFill>
                            <a:srgbClr val="000000"/>
                          </a:solidFill>
                          <a:latin typeface="Calibri"/>
                        </a:rPr>
                        <a:t>32.1</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23.0</a:t>
                      </a:r>
                    </a:p>
                  </a:txBody>
                  <a:tcPr marL="1295" marR="1295" marT="129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32.7</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24.2</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31.2</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25.5</a:t>
                      </a:r>
                    </a:p>
                  </a:txBody>
                  <a:tcPr marL="1295" marR="1295" marT="129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31.6</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17.2</a:t>
                      </a:r>
                    </a:p>
                  </a:txBody>
                  <a:tcPr marL="1295" marR="1295" marT="1295"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25.2</a:t>
                      </a:r>
                    </a:p>
                  </a:txBody>
                  <a:tcPr marL="1295" marR="1295" marT="129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15.6</a:t>
                      </a:r>
                    </a:p>
                  </a:txBody>
                  <a:tcPr marL="1295" marR="1295" marT="129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25.7</a:t>
                      </a:r>
                    </a:p>
                  </a:txBody>
                  <a:tcPr marL="1295" marR="1295" marT="129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17.4</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26.2</a:t>
                      </a:r>
                    </a:p>
                  </a:txBody>
                  <a:tcPr marL="1295" marR="1295" marT="129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16.5</a:t>
                      </a:r>
                    </a:p>
                  </a:txBody>
                  <a:tcPr marL="1295" marR="1295" marT="129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25.7</a:t>
                      </a:r>
                    </a:p>
                  </a:txBody>
                  <a:tcPr marL="1295" marR="1295" marT="129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34.7</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13.1</a:t>
                      </a:r>
                    </a:p>
                  </a:txBody>
                  <a:tcPr marL="1295" marR="1295" marT="129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31.4</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10.5</a:t>
                      </a:r>
                    </a:p>
                  </a:txBody>
                  <a:tcPr marL="1295" marR="1295" marT="1295" marB="0" anchor="b">
                    <a:lnL>
                      <a:noFill/>
                    </a:lnL>
                    <a:lnR>
                      <a:noFill/>
                    </a:lnR>
                    <a:lnT>
                      <a:noFill/>
                    </a:lnT>
                    <a:lnB>
                      <a:noFill/>
                    </a:lnB>
                    <a:solidFill>
                      <a:srgbClr val="81C67C"/>
                    </a:solidFill>
                  </a:tcPr>
                </a:tc>
                <a:tc>
                  <a:txBody>
                    <a:bodyPr/>
                    <a:lstStyle/>
                    <a:p>
                      <a:pPr algn="r" fontAlgn="b"/>
                      <a:r>
                        <a:rPr lang="en-US" sz="300" b="0" i="0" u="none" strike="noStrike">
                          <a:solidFill>
                            <a:srgbClr val="000000"/>
                          </a:solidFill>
                          <a:latin typeface="Calibri"/>
                        </a:rPr>
                        <a:t>32.2</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10.0</a:t>
                      </a:r>
                    </a:p>
                  </a:txBody>
                  <a:tcPr marL="1295" marR="1295" marT="1295" marB="0" anchor="b">
                    <a:lnL>
                      <a:noFill/>
                    </a:lnL>
                    <a:lnR>
                      <a:noFill/>
                    </a:lnR>
                    <a:lnT>
                      <a:noFill/>
                    </a:lnT>
                    <a:lnB>
                      <a:noFill/>
                    </a:lnB>
                    <a:solidFill>
                      <a:srgbClr val="7EC67C"/>
                    </a:solidFill>
                  </a:tcPr>
                </a:tc>
                <a:tc>
                  <a:txBody>
                    <a:bodyPr/>
                    <a:lstStyle/>
                    <a:p>
                      <a:pPr algn="r" fontAlgn="b"/>
                      <a:r>
                        <a:rPr lang="en-US" sz="300" b="0" i="0" u="none" strike="noStrike">
                          <a:solidFill>
                            <a:srgbClr val="000000"/>
                          </a:solidFill>
                          <a:latin typeface="Calibri"/>
                        </a:rPr>
                        <a:t>32.7</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10.4</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17.0</a:t>
                      </a:r>
                    </a:p>
                  </a:txBody>
                  <a:tcPr marL="1295" marR="1295" marT="129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11.3</a:t>
                      </a:r>
                    </a:p>
                  </a:txBody>
                  <a:tcPr marL="1295" marR="1295" marT="1295"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15.7</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10.7</a:t>
                      </a:r>
                    </a:p>
                  </a:txBody>
                  <a:tcPr marL="1295" marR="1295" marT="129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16.5</a:t>
                      </a:r>
                    </a:p>
                  </a:txBody>
                  <a:tcPr marL="1295" marR="1295" marT="129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9.8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12.0</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21.6</a:t>
                      </a:r>
                    </a:p>
                  </a:txBody>
                  <a:tcPr marL="1295" marR="1295" marT="129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24.9</a:t>
                      </a:r>
                    </a:p>
                  </a:txBody>
                  <a:tcPr marL="1295" marR="1295" marT="1295" marB="0" anchor="b">
                    <a:lnL>
                      <a:noFill/>
                    </a:lnL>
                    <a:lnR>
                      <a:noFill/>
                    </a:lnR>
                    <a:lnT>
                      <a:noFill/>
                    </a:lnT>
                    <a:lnB>
                      <a:noFill/>
                    </a:lnB>
                    <a:solidFill>
                      <a:srgbClr val="DCE081"/>
                    </a:solidFill>
                  </a:tcPr>
                </a:tc>
                <a:tc>
                  <a:txBody>
                    <a:bodyPr/>
                    <a:lstStyle/>
                    <a:p>
                      <a:pPr algn="r" fontAlgn="b"/>
                      <a:r>
                        <a:rPr lang="en-US" sz="300" b="0" i="0" u="none" strike="noStrike">
                          <a:solidFill>
                            <a:srgbClr val="000000"/>
                          </a:solidFill>
                          <a:latin typeface="Calibri"/>
                        </a:rPr>
                        <a:t>21.4</a:t>
                      </a:r>
                    </a:p>
                  </a:txBody>
                  <a:tcPr marL="1295" marR="1295" marT="129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26.7</a:t>
                      </a:r>
                    </a:p>
                  </a:txBody>
                  <a:tcPr marL="1295" marR="1295" marT="129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22.0</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26.8</a:t>
                      </a:r>
                    </a:p>
                  </a:txBody>
                  <a:tcPr marL="1295" marR="1295" marT="129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24.0</a:t>
                      </a:r>
                    </a:p>
                  </a:txBody>
                  <a:tcPr marL="1295" marR="1295" marT="129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28.6</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15.6</a:t>
                      </a:r>
                    </a:p>
                  </a:txBody>
                  <a:tcPr marL="1295" marR="1295" marT="129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22.0</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15.9</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23.8</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13.3</a:t>
                      </a:r>
                    </a:p>
                  </a:txBody>
                  <a:tcPr marL="1295" marR="1295" marT="1295"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23.5</a:t>
                      </a:r>
                    </a:p>
                  </a:txBody>
                  <a:tcPr marL="1295" marR="1295" marT="129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15.1</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24.4</a:t>
                      </a:r>
                    </a:p>
                  </a:txBody>
                  <a:tcPr marL="1295" marR="1295" marT="129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23.1</a:t>
                      </a:r>
                    </a:p>
                  </a:txBody>
                  <a:tcPr marL="1295" marR="1295" marT="129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11.8</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25.4</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10.3</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23.2</a:t>
                      </a:r>
                    </a:p>
                  </a:txBody>
                  <a:tcPr marL="1295" marR="1295" marT="129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8.7</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22.0</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8.5</a:t>
                      </a:r>
                    </a:p>
                  </a:txBody>
                  <a:tcPr marL="1295" marR="1295" marT="1295" marB="0" anchor="b">
                    <a:lnL>
                      <a:noFill/>
                    </a:lnL>
                    <a:lnR>
                      <a:noFill/>
                    </a:lnR>
                    <a:lnT>
                      <a:noFill/>
                    </a:lnT>
                    <a:lnB>
                      <a:noFill/>
                    </a:lnB>
                    <a:solidFill>
                      <a:srgbClr val="75C37C"/>
                    </a:solidFill>
                  </a:tcPr>
                </a:tc>
              </a:tr>
              <a:tr h="49195">
                <a:tc>
                  <a:txBody>
                    <a:bodyPr/>
                    <a:lstStyle/>
                    <a:p>
                      <a:pPr algn="l" fontAlgn="b"/>
                      <a:r>
                        <a:rPr lang="en-US" sz="300" b="0" i="0" u="none" strike="noStrike">
                          <a:solidFill>
                            <a:srgbClr val="000000"/>
                          </a:solidFill>
                          <a:latin typeface="Calibri"/>
                        </a:rPr>
                        <a:t>ASPEN Secondary Placebo</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23.2</a:t>
                      </a:r>
                    </a:p>
                  </a:txBody>
                  <a:tcPr marL="1295" marR="1295" marT="129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21.2</a:t>
                      </a:r>
                    </a:p>
                  </a:txBody>
                  <a:tcPr marL="1295" marR="1295" marT="129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39.7</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40.4</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21.0</a:t>
                      </a:r>
                    </a:p>
                  </a:txBody>
                  <a:tcPr marL="1295" marR="1295" marT="129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37.3</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22.7</a:t>
                      </a:r>
                    </a:p>
                  </a:txBody>
                  <a:tcPr marL="1295" marR="1295" marT="1295"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66BF7B"/>
                    </a:solidFill>
                  </a:tcPr>
                </a:tc>
                <a:tc>
                  <a:txBody>
                    <a:bodyPr/>
                    <a:lstStyle/>
                    <a:p>
                      <a:pPr algn="r" fontAlgn="b"/>
                      <a:r>
                        <a:rPr lang="en-US" sz="300" b="0" i="0" u="none" strike="noStrike">
                          <a:solidFill>
                            <a:srgbClr val="000000"/>
                          </a:solidFill>
                          <a:latin typeface="Calibri"/>
                        </a:rPr>
                        <a:t>19.0</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11.6</a:t>
                      </a:r>
                    </a:p>
                  </a:txBody>
                  <a:tcPr marL="1295" marR="1295" marT="129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20.5</a:t>
                      </a:r>
                    </a:p>
                  </a:txBody>
                  <a:tcPr marL="1295" marR="1295" marT="1295"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17.7</a:t>
                      </a:r>
                    </a:p>
                  </a:txBody>
                  <a:tcPr marL="1295" marR="1295" marT="129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18.1</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11.9</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18.4</a:t>
                      </a:r>
                    </a:p>
                  </a:txBody>
                  <a:tcPr marL="1295" marR="1295" marT="129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15.7</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13.6</a:t>
                      </a:r>
                    </a:p>
                  </a:txBody>
                  <a:tcPr marL="1295" marR="1295" marT="129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15.4</a:t>
                      </a:r>
                    </a:p>
                  </a:txBody>
                  <a:tcPr marL="1295" marR="1295" marT="129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14.6</a:t>
                      </a:r>
                    </a:p>
                  </a:txBody>
                  <a:tcPr marL="1295" marR="1295" marT="129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24.4</a:t>
                      </a:r>
                    </a:p>
                  </a:txBody>
                  <a:tcPr marL="1295" marR="1295" marT="129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16.2</a:t>
                      </a:r>
                    </a:p>
                  </a:txBody>
                  <a:tcPr marL="1295" marR="1295" marT="129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20.9</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45.7</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13.8</a:t>
                      </a:r>
                    </a:p>
                  </a:txBody>
                  <a:tcPr marL="1295" marR="1295" marT="129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47.3</a:t>
                      </a:r>
                    </a:p>
                  </a:txBody>
                  <a:tcPr marL="1295" marR="1295" marT="1295" marB="0" anchor="b">
                    <a:lnL>
                      <a:noFill/>
                    </a:lnL>
                    <a:lnR>
                      <a:noFill/>
                    </a:lnR>
                    <a:lnT>
                      <a:noFill/>
                    </a:lnT>
                    <a:lnB>
                      <a:noFill/>
                    </a:lnB>
                    <a:solidFill>
                      <a:srgbClr val="FECC7F"/>
                    </a:solidFill>
                  </a:tcPr>
                </a:tc>
                <a:tc>
                  <a:txBody>
                    <a:bodyPr/>
                    <a:lstStyle/>
                    <a:p>
                      <a:pPr algn="r" fontAlgn="b"/>
                      <a:r>
                        <a:rPr lang="en-US" sz="300" b="0" i="0" u="none" strike="noStrike">
                          <a:solidFill>
                            <a:srgbClr val="000000"/>
                          </a:solidFill>
                          <a:latin typeface="Calibri"/>
                        </a:rPr>
                        <a:t>19.4</a:t>
                      </a:r>
                    </a:p>
                  </a:txBody>
                  <a:tcPr marL="1295" marR="1295" marT="1295" marB="0" anchor="b">
                    <a:lnL>
                      <a:noFill/>
                    </a:lnL>
                    <a:lnR>
                      <a:noFill/>
                    </a:lnR>
                    <a:lnT>
                      <a:noFill/>
                    </a:lnT>
                    <a:lnB>
                      <a:noFill/>
                    </a:lnB>
                    <a:solidFill>
                      <a:srgbClr val="B9D67F"/>
                    </a:solidFill>
                  </a:tcPr>
                </a:tc>
                <a:tc>
                  <a:txBody>
                    <a:bodyPr/>
                    <a:lstStyle/>
                    <a:p>
                      <a:pPr algn="r" fontAlgn="b"/>
                      <a:r>
                        <a:rPr lang="en-US" sz="300" b="0" i="0" u="none" strike="noStrike">
                          <a:solidFill>
                            <a:srgbClr val="000000"/>
                          </a:solidFill>
                          <a:latin typeface="Calibri"/>
                        </a:rPr>
                        <a:t>50.7</a:t>
                      </a:r>
                    </a:p>
                  </a:txBody>
                  <a:tcPr marL="1295" marR="1295" marT="1295"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16.6</a:t>
                      </a:r>
                    </a:p>
                  </a:txBody>
                  <a:tcPr marL="1295" marR="1295" marT="129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48.1</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22.7</a:t>
                      </a:r>
                    </a:p>
                  </a:txBody>
                  <a:tcPr marL="1295" marR="1295" marT="1295"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37.9</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21.1</a:t>
                      </a:r>
                    </a:p>
                  </a:txBody>
                  <a:tcPr marL="1295" marR="1295" marT="129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36.3</a:t>
                      </a:r>
                    </a:p>
                  </a:txBody>
                  <a:tcPr marL="1295" marR="1295" marT="129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19.5</a:t>
                      </a:r>
                    </a:p>
                  </a:txBody>
                  <a:tcPr marL="1295" marR="1295" marT="129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39.7</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20.2</a:t>
                      </a:r>
                    </a:p>
                  </a:txBody>
                  <a:tcPr marL="1295" marR="1295" marT="129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38.7</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24.8</a:t>
                      </a:r>
                    </a:p>
                  </a:txBody>
                  <a:tcPr marL="1295" marR="1295" marT="129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7.9</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19.2</a:t>
                      </a:r>
                    </a:p>
                  </a:txBody>
                  <a:tcPr marL="1295" marR="1295" marT="129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20.9</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18.2</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18.3</a:t>
                      </a:r>
                    </a:p>
                  </a:txBody>
                  <a:tcPr marL="1295" marR="1295" marT="1295" marB="0" anchor="b">
                    <a:lnL>
                      <a:noFill/>
                    </a:lnL>
                    <a:lnR>
                      <a:noFill/>
                    </a:lnR>
                    <a:lnT>
                      <a:noFill/>
                    </a:lnT>
                    <a:lnB>
                      <a:noFill/>
                    </a:lnB>
                    <a:solidFill>
                      <a:srgbClr val="B2D57F"/>
                    </a:solidFill>
                  </a:tcPr>
                </a:tc>
                <a:tc>
                  <a:txBody>
                    <a:bodyPr/>
                    <a:lstStyle/>
                    <a:p>
                      <a:pPr algn="r" fontAlgn="b"/>
                      <a:r>
                        <a:rPr lang="en-US" sz="300" b="0" i="0" u="none" strike="noStrike">
                          <a:solidFill>
                            <a:srgbClr val="000000"/>
                          </a:solidFill>
                          <a:latin typeface="Calibri"/>
                        </a:rPr>
                        <a:t>11.5</a:t>
                      </a:r>
                    </a:p>
                  </a:txBody>
                  <a:tcPr marL="1295" marR="1295" marT="1295" marB="0" anchor="b">
                    <a:lnL>
                      <a:noFill/>
                    </a:lnL>
                    <a:lnR>
                      <a:noFill/>
                    </a:lnR>
                    <a:lnT>
                      <a:noFill/>
                    </a:lnT>
                    <a:lnB>
                      <a:noFill/>
                    </a:lnB>
                    <a:solidFill>
                      <a:srgbClr val="87C87D"/>
                    </a:solidFill>
                  </a:tcPr>
                </a:tc>
                <a:tc>
                  <a:txBody>
                    <a:bodyPr/>
                    <a:lstStyle/>
                    <a:p>
                      <a:pPr algn="r" fontAlgn="b"/>
                      <a:r>
                        <a:rPr lang="en-US" sz="300" b="0" i="0" u="none" strike="noStrike">
                          <a:solidFill>
                            <a:srgbClr val="000000"/>
                          </a:solidFill>
                          <a:latin typeface="Calibri"/>
                        </a:rPr>
                        <a:t>18.7</a:t>
                      </a:r>
                    </a:p>
                  </a:txBody>
                  <a:tcPr marL="1295" marR="1295" marT="129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13.8</a:t>
                      </a:r>
                    </a:p>
                  </a:txBody>
                  <a:tcPr marL="1295" marR="1295" marT="129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18.2</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14.9</a:t>
                      </a:r>
                    </a:p>
                  </a:txBody>
                  <a:tcPr marL="1295" marR="1295" marT="129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25.8</a:t>
                      </a:r>
                    </a:p>
                  </a:txBody>
                  <a:tcPr marL="1295" marR="1295" marT="129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13.6</a:t>
                      </a:r>
                    </a:p>
                  </a:txBody>
                  <a:tcPr marL="1295" marR="1295" marT="129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18.3</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23.2</a:t>
                      </a:r>
                    </a:p>
                  </a:txBody>
                  <a:tcPr marL="1295" marR="1295" marT="129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46.9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14.9</a:t>
                      </a:r>
                    </a:p>
                  </a:txBody>
                  <a:tcPr marL="1295" marR="1295" marT="129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49.7</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17.3</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48.1</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18.0</a:t>
                      </a:r>
                    </a:p>
                  </a:txBody>
                  <a:tcPr marL="1295" marR="1295" marT="129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47.4</a:t>
                      </a:r>
                    </a:p>
                  </a:txBody>
                  <a:tcPr marL="1295" marR="1295" marT="1295" marB="0" anchor="b">
                    <a:lnL>
                      <a:noFill/>
                    </a:lnL>
                    <a:lnR>
                      <a:noFill/>
                    </a:lnR>
                    <a:lnT>
                      <a:noFill/>
                    </a:lnT>
                    <a:lnB>
                      <a:noFill/>
                    </a:lnB>
                    <a:solidFill>
                      <a:srgbClr val="FECC7E"/>
                    </a:solidFill>
                  </a:tcPr>
                </a:tc>
              </a:tr>
              <a:tr h="49195">
                <a:tc>
                  <a:txBody>
                    <a:bodyPr/>
                    <a:lstStyle/>
                    <a:p>
                      <a:pPr algn="l" fontAlgn="b"/>
                      <a:r>
                        <a:rPr lang="en-US" sz="300" b="0" i="0" u="none" strike="noStrike">
                          <a:solidFill>
                            <a:srgbClr val="000000"/>
                          </a:solidFill>
                          <a:latin typeface="Calibri"/>
                        </a:rPr>
                        <a:t>ASPEN Secondary Atorvastatin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16.2</a:t>
                      </a:r>
                    </a:p>
                  </a:txBody>
                  <a:tcPr marL="1295" marR="1295" marT="129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18.8</a:t>
                      </a:r>
                    </a:p>
                  </a:txBody>
                  <a:tcPr marL="1295" marR="1295" marT="1295" marB="0" anchor="b">
                    <a:lnL>
                      <a:noFill/>
                    </a:lnL>
                    <a:lnR>
                      <a:noFill/>
                    </a:lnR>
                    <a:lnT>
                      <a:noFill/>
                    </a:lnT>
                    <a:lnB>
                      <a:noFill/>
                    </a:lnB>
                    <a:solidFill>
                      <a:srgbClr val="B6D57F"/>
                    </a:solidFill>
                  </a:tcPr>
                </a:tc>
                <a:tc>
                  <a:txBody>
                    <a:bodyPr/>
                    <a:lstStyle/>
                    <a:p>
                      <a:pPr algn="r" fontAlgn="b"/>
                      <a:r>
                        <a:rPr lang="en-US" sz="300" b="0" i="0" u="none" strike="noStrike">
                          <a:solidFill>
                            <a:srgbClr val="000000"/>
                          </a:solidFill>
                          <a:latin typeface="Calibri"/>
                        </a:rPr>
                        <a:t>10.3</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20.9</a:t>
                      </a:r>
                    </a:p>
                  </a:txBody>
                  <a:tcPr marL="1295" marR="1295" marT="129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12.2</a:t>
                      </a:r>
                    </a:p>
                  </a:txBody>
                  <a:tcPr marL="1295" marR="1295" marT="1295"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29.0</a:t>
                      </a:r>
                    </a:p>
                  </a:txBody>
                  <a:tcPr marL="1295" marR="1295" marT="129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11.6</a:t>
                      </a:r>
                    </a:p>
                  </a:txBody>
                  <a:tcPr marL="1295" marR="1295" marT="129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20.7</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14.8</a:t>
                      </a:r>
                    </a:p>
                  </a:txBody>
                  <a:tcPr marL="1295" marR="1295" marT="1295"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18.5</a:t>
                      </a:r>
                    </a:p>
                  </a:txBody>
                  <a:tcPr marL="1295" marR="1295" marT="129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13.1</a:t>
                      </a:r>
                    </a:p>
                  </a:txBody>
                  <a:tcPr marL="1295" marR="1295" marT="129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20.7</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15.3</a:t>
                      </a:r>
                    </a:p>
                  </a:txBody>
                  <a:tcPr marL="1295" marR="1295" marT="1295"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27.5</a:t>
                      </a:r>
                    </a:p>
                  </a:txBody>
                  <a:tcPr marL="1295" marR="1295" marT="1295"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13.2</a:t>
                      </a:r>
                    </a:p>
                  </a:txBody>
                  <a:tcPr marL="1295" marR="1295" marT="129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23.6</a:t>
                      </a:r>
                    </a:p>
                  </a:txBody>
                  <a:tcPr marL="1295" marR="1295" marT="129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25.9</a:t>
                      </a:r>
                    </a:p>
                  </a:txBody>
                  <a:tcPr marL="1295" marR="1295" marT="129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40.1</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23.0</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39.2</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24.3</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46.6</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24.2</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42.7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20.8</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26.2</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19.3</a:t>
                      </a:r>
                    </a:p>
                  </a:txBody>
                  <a:tcPr marL="1295" marR="1295" marT="129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26.4</a:t>
                      </a:r>
                    </a:p>
                  </a:txBody>
                  <a:tcPr marL="1295" marR="1295" marT="129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19.3</a:t>
                      </a:r>
                    </a:p>
                  </a:txBody>
                  <a:tcPr marL="1295" marR="1295" marT="129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33.1</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20.6</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26.0</a:t>
                      </a:r>
                    </a:p>
                  </a:txBody>
                  <a:tcPr marL="1295" marR="1295" marT="129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12.0</a:t>
                      </a:r>
                    </a:p>
                  </a:txBody>
                  <a:tcPr marL="1295" marR="1295" marT="129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7.6</a:t>
                      </a:r>
                    </a:p>
                  </a:txBody>
                  <a:tcPr marL="1295" marR="1295" marT="1295" marB="0" anchor="b">
                    <a:lnL>
                      <a:noFill/>
                    </a:lnL>
                    <a:lnR>
                      <a:noFill/>
                    </a:lnR>
                    <a:lnT>
                      <a:noFill/>
                    </a:lnT>
                    <a:lnB>
                      <a:noFill/>
                    </a:lnB>
                    <a:solidFill>
                      <a:srgbClr val="6FC17B"/>
                    </a:solidFill>
                  </a:tcPr>
                </a:tc>
                <a:tc>
                  <a:txBody>
                    <a:bodyPr/>
                    <a:lstStyle/>
                    <a:p>
                      <a:pPr algn="r" fontAlgn="b"/>
                      <a:r>
                        <a:rPr lang="en-US" sz="300" b="0" i="0" u="none" strike="noStrike">
                          <a:solidFill>
                            <a:srgbClr val="000000"/>
                          </a:solidFill>
                          <a:latin typeface="Calibri"/>
                        </a:rPr>
                        <a:t>24.7</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12.5</a:t>
                      </a:r>
                    </a:p>
                  </a:txBody>
                  <a:tcPr marL="1295" marR="1295" marT="129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28.3</a:t>
                      </a:r>
                    </a:p>
                  </a:txBody>
                  <a:tcPr marL="1295" marR="1295" marT="1295" marB="0" anchor="b">
                    <a:lnL>
                      <a:noFill/>
                    </a:lnL>
                    <a:lnR>
                      <a:noFill/>
                    </a:lnR>
                    <a:lnT>
                      <a:noFill/>
                    </a:lnT>
                    <a:lnB>
                      <a:noFill/>
                    </a:lnB>
                    <a:solidFill>
                      <a:srgbClr val="F1E683"/>
                    </a:solidFill>
                  </a:tcPr>
                </a:tc>
                <a:tc>
                  <a:txBody>
                    <a:bodyPr/>
                    <a:lstStyle/>
                    <a:p>
                      <a:pPr algn="r" fontAlgn="b"/>
                      <a:r>
                        <a:rPr lang="en-US" sz="300" b="0" i="0" u="none" strike="noStrike">
                          <a:solidFill>
                            <a:srgbClr val="000000"/>
                          </a:solidFill>
                          <a:latin typeface="Calibri"/>
                        </a:rPr>
                        <a:t>14.2</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25.9</a:t>
                      </a:r>
                    </a:p>
                  </a:txBody>
                  <a:tcPr marL="1295" marR="1295" marT="129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10.3</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13.0</a:t>
                      </a:r>
                    </a:p>
                  </a:txBody>
                  <a:tcPr marL="1295" marR="1295" marT="129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7.3</a:t>
                      </a:r>
                    </a:p>
                  </a:txBody>
                  <a:tcPr marL="1295" marR="1295" marT="1295" marB="0" anchor="b">
                    <a:lnL>
                      <a:noFill/>
                    </a:lnL>
                    <a:lnR>
                      <a:noFill/>
                    </a:lnR>
                    <a:lnT>
                      <a:noFill/>
                    </a:lnT>
                    <a:lnB>
                      <a:noFill/>
                    </a:lnB>
                    <a:solidFill>
                      <a:srgbClr val="6DC17B"/>
                    </a:solidFill>
                  </a:tcPr>
                </a:tc>
                <a:tc>
                  <a:txBody>
                    <a:bodyPr/>
                    <a:lstStyle/>
                    <a:p>
                      <a:pPr algn="r" fontAlgn="b"/>
                      <a:r>
                        <a:rPr lang="en-US" sz="300" b="0" i="0" u="none" strike="noStrike">
                          <a:solidFill>
                            <a:srgbClr val="000000"/>
                          </a:solidFill>
                          <a:latin typeface="Calibri"/>
                        </a:rPr>
                        <a:t>11.8</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11.2</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21.7</a:t>
                      </a:r>
                    </a:p>
                  </a:txBody>
                  <a:tcPr marL="1295" marR="1295" marT="1295" marB="0" anchor="b">
                    <a:lnL>
                      <a:noFill/>
                    </a:lnL>
                    <a:lnR>
                      <a:noFill/>
                    </a:lnR>
                    <a:lnT>
                      <a:noFill/>
                    </a:lnT>
                    <a:lnB>
                      <a:noFill/>
                    </a:lnB>
                    <a:solidFill>
                      <a:srgbClr val="C7DB80"/>
                    </a:solidFill>
                  </a:tcPr>
                </a:tc>
                <a:tc>
                  <a:txBody>
                    <a:bodyPr/>
                    <a:lstStyle/>
                    <a:p>
                      <a:pPr algn="r" fontAlgn="b"/>
                      <a:r>
                        <a:rPr lang="en-US" sz="300" b="0" i="0" u="none" strike="noStrike">
                          <a:solidFill>
                            <a:srgbClr val="000000"/>
                          </a:solidFill>
                          <a:latin typeface="Calibri"/>
                        </a:rPr>
                        <a:t>11.7</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16.8</a:t>
                      </a:r>
                    </a:p>
                  </a:txBody>
                  <a:tcPr marL="1295" marR="1295" marT="129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21.3</a:t>
                      </a:r>
                    </a:p>
                  </a:txBody>
                  <a:tcPr marL="1295" marR="1295" marT="129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30.5</a:t>
                      </a:r>
                    </a:p>
                  </a:txBody>
                  <a:tcPr marL="1295" marR="1295" marT="129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18.1</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31.8</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22.3</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37.0</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20.9</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35.7</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11.7</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29.9</a:t>
                      </a:r>
                    </a:p>
                  </a:txBody>
                  <a:tcPr marL="1295" marR="1295" marT="129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65BE7B"/>
                    </a:solidFill>
                  </a:tcPr>
                </a:tc>
                <a:tc>
                  <a:txBody>
                    <a:bodyPr/>
                    <a:lstStyle/>
                    <a:p>
                      <a:pPr algn="r" fontAlgn="b"/>
                      <a:r>
                        <a:rPr lang="en-US" sz="300" b="0" i="0" u="none" strike="noStrike">
                          <a:solidFill>
                            <a:srgbClr val="000000"/>
                          </a:solidFill>
                          <a:latin typeface="Calibri"/>
                        </a:rPr>
                        <a:t>29.3</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9.2</a:t>
                      </a:r>
                    </a:p>
                  </a:txBody>
                  <a:tcPr marL="1295" marR="1295" marT="1295" marB="0" anchor="b">
                    <a:lnL>
                      <a:noFill/>
                    </a:lnL>
                    <a:lnR>
                      <a:noFill/>
                    </a:lnR>
                    <a:lnT>
                      <a:noFill/>
                    </a:lnT>
                    <a:lnB>
                      <a:noFill/>
                    </a:lnB>
                    <a:solidFill>
                      <a:srgbClr val="79C47C"/>
                    </a:solidFill>
                  </a:tcPr>
                </a:tc>
                <a:tc>
                  <a:txBody>
                    <a:bodyPr/>
                    <a:lstStyle/>
                    <a:p>
                      <a:pPr algn="r" fontAlgn="b"/>
                      <a:r>
                        <a:rPr lang="en-US" sz="300" b="0" i="0" u="none" strike="noStrike">
                          <a:solidFill>
                            <a:srgbClr val="000000"/>
                          </a:solidFill>
                          <a:latin typeface="Calibri"/>
                        </a:rPr>
                        <a:t>34.8</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32.9</a:t>
                      </a:r>
                    </a:p>
                  </a:txBody>
                  <a:tcPr marL="1295" marR="1295" marT="1295" marB="0" anchor="b">
                    <a:lnL>
                      <a:noFill/>
                    </a:lnL>
                    <a:lnR>
                      <a:noFill/>
                    </a:lnR>
                    <a:lnT>
                      <a:noFill/>
                    </a:lnT>
                    <a:lnB>
                      <a:noFill/>
                    </a:lnB>
                    <a:solidFill>
                      <a:srgbClr val="FFE784"/>
                    </a:solidFill>
                  </a:tcPr>
                </a:tc>
              </a:tr>
              <a:tr h="49195">
                <a:tc>
                  <a:txBody>
                    <a:bodyPr/>
                    <a:lstStyle/>
                    <a:p>
                      <a:pPr algn="l" fontAlgn="b"/>
                      <a:r>
                        <a:rPr lang="en-US" sz="300" b="0" i="0" u="none" strike="noStrike">
                          <a:solidFill>
                            <a:srgbClr val="000000"/>
                          </a:solidFill>
                          <a:latin typeface="Calibri"/>
                        </a:rPr>
                        <a:t>ASPEN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8.3</a:t>
                      </a:r>
                    </a:p>
                  </a:txBody>
                  <a:tcPr marL="1295" marR="1295" marT="1295" marB="0" anchor="b">
                    <a:lnL>
                      <a:noFill/>
                    </a:lnL>
                    <a:lnR>
                      <a:noFill/>
                    </a:lnR>
                    <a:lnT>
                      <a:noFill/>
                    </a:lnT>
                    <a:lnB>
                      <a:noFill/>
                    </a:lnB>
                    <a:solidFill>
                      <a:srgbClr val="74C27B"/>
                    </a:solidFill>
                  </a:tcPr>
                </a:tc>
                <a:tc>
                  <a:txBody>
                    <a:bodyPr/>
                    <a:lstStyle/>
                    <a:p>
                      <a:pPr algn="r" fontAlgn="b"/>
                      <a:r>
                        <a:rPr lang="en-US" sz="300" b="0" i="0" u="none" strike="noStrike">
                          <a:solidFill>
                            <a:srgbClr val="000000"/>
                          </a:solidFill>
                          <a:latin typeface="Calibri"/>
                        </a:rPr>
                        <a:t>11.8</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7.9</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13.4</a:t>
                      </a:r>
                    </a:p>
                  </a:txBody>
                  <a:tcPr marL="1295" marR="1295" marT="1295" marB="0" anchor="b">
                    <a:lnL>
                      <a:noFill/>
                    </a:lnL>
                    <a:lnR>
                      <a:noFill/>
                    </a:lnR>
                    <a:lnT>
                      <a:noFill/>
                    </a:lnT>
                    <a:lnB>
                      <a:noFill/>
                    </a:lnB>
                    <a:solidFill>
                      <a:srgbClr val="93CC7D"/>
                    </a:solidFill>
                  </a:tcPr>
                </a:tc>
                <a:tc>
                  <a:txBody>
                    <a:bodyPr/>
                    <a:lstStyle/>
                    <a:p>
                      <a:pPr algn="r" fontAlgn="b"/>
                      <a:r>
                        <a:rPr lang="en-US" sz="300" b="0" i="0" u="none" strike="noStrike">
                          <a:solidFill>
                            <a:srgbClr val="000000"/>
                          </a:solidFill>
                          <a:latin typeface="Calibri"/>
                        </a:rPr>
                        <a:t>7.6</a:t>
                      </a:r>
                    </a:p>
                  </a:txBody>
                  <a:tcPr marL="1295" marR="1295" marT="1295" marB="0" anchor="b">
                    <a:lnL>
                      <a:noFill/>
                    </a:lnL>
                    <a:lnR>
                      <a:noFill/>
                    </a:lnR>
                    <a:lnT>
                      <a:noFill/>
                    </a:lnT>
                    <a:lnB>
                      <a:noFill/>
                    </a:lnB>
                    <a:solidFill>
                      <a:srgbClr val="6FC17B"/>
                    </a:solidFill>
                  </a:tcPr>
                </a:tc>
                <a:tc>
                  <a:txBody>
                    <a:bodyPr/>
                    <a:lstStyle/>
                    <a:p>
                      <a:pPr algn="r" fontAlgn="b"/>
                      <a:r>
                        <a:rPr lang="en-US" sz="300" b="0" i="0" u="none" strike="noStrike">
                          <a:solidFill>
                            <a:srgbClr val="000000"/>
                          </a:solidFill>
                          <a:latin typeface="Calibri"/>
                        </a:rPr>
                        <a:t>13.1</a:t>
                      </a:r>
                    </a:p>
                  </a:txBody>
                  <a:tcPr marL="1295" marR="1295" marT="129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8.2</a:t>
                      </a:r>
                    </a:p>
                  </a:txBody>
                  <a:tcPr marL="1295" marR="1295" marT="1295" marB="0" anchor="b">
                    <a:lnL>
                      <a:noFill/>
                    </a:lnL>
                    <a:lnR>
                      <a:noFill/>
                    </a:lnR>
                    <a:lnT>
                      <a:noFill/>
                    </a:lnT>
                    <a:lnB>
                      <a:noFill/>
                    </a:lnB>
                    <a:solidFill>
                      <a:srgbClr val="72C27B"/>
                    </a:solidFill>
                  </a:tcPr>
                </a:tc>
                <a:tc>
                  <a:txBody>
                    <a:bodyPr/>
                    <a:lstStyle/>
                    <a:p>
                      <a:pPr algn="r" fontAlgn="b"/>
                      <a:r>
                        <a:rPr lang="en-US" sz="300" b="0" i="0" u="none" strike="noStrike">
                          <a:solidFill>
                            <a:srgbClr val="000000"/>
                          </a:solidFill>
                          <a:latin typeface="Calibri"/>
                        </a:rPr>
                        <a:t>9.7</a:t>
                      </a:r>
                    </a:p>
                  </a:txBody>
                  <a:tcPr marL="1295" marR="1295" marT="1295"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9.8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17.3</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10.3</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17.9</a:t>
                      </a:r>
                    </a:p>
                  </a:txBody>
                  <a:tcPr marL="1295" marR="1295" marT="129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9.4</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19.5</a:t>
                      </a:r>
                    </a:p>
                  </a:txBody>
                  <a:tcPr marL="1295" marR="1295" marT="129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9.0</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20.1</a:t>
                      </a:r>
                    </a:p>
                  </a:txBody>
                  <a:tcPr marL="1295" marR="1295" marT="1295"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9.4</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16.6</a:t>
                      </a:r>
                    </a:p>
                  </a:txBody>
                  <a:tcPr marL="1295" marR="1295" marT="1295"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15.7</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7.6</a:t>
                      </a:r>
                    </a:p>
                  </a:txBody>
                  <a:tcPr marL="1295" marR="1295" marT="1295" marB="0" anchor="b">
                    <a:lnL>
                      <a:noFill/>
                    </a:lnL>
                    <a:lnR>
                      <a:noFill/>
                    </a:lnR>
                    <a:lnT>
                      <a:noFill/>
                    </a:lnT>
                    <a:lnB>
                      <a:noFill/>
                    </a:lnB>
                    <a:solidFill>
                      <a:srgbClr val="6FC17B"/>
                    </a:solidFill>
                  </a:tcPr>
                </a:tc>
                <a:tc>
                  <a:txBody>
                    <a:bodyPr/>
                    <a:lstStyle/>
                    <a:p>
                      <a:pPr algn="r" fontAlgn="b"/>
                      <a:r>
                        <a:rPr lang="en-US" sz="300" b="0" i="0" u="none" strike="noStrike">
                          <a:solidFill>
                            <a:srgbClr val="000000"/>
                          </a:solidFill>
                          <a:latin typeface="Calibri"/>
                        </a:rPr>
                        <a:t>13.7</a:t>
                      </a:r>
                    </a:p>
                  </a:txBody>
                  <a:tcPr marL="1295" marR="1295" marT="129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8.0</a:t>
                      </a:r>
                    </a:p>
                  </a:txBody>
                  <a:tcPr marL="1295" marR="1295" marT="1295" marB="0" anchor="b">
                    <a:lnL>
                      <a:noFill/>
                    </a:lnL>
                    <a:lnR>
                      <a:noFill/>
                    </a:lnR>
                    <a:lnT>
                      <a:noFill/>
                    </a:lnT>
                    <a:lnB>
                      <a:noFill/>
                    </a:lnB>
                    <a:solidFill>
                      <a:srgbClr val="72C27B"/>
                    </a:solidFill>
                  </a:tcPr>
                </a:tc>
                <a:tc>
                  <a:txBody>
                    <a:bodyPr/>
                    <a:lstStyle/>
                    <a:p>
                      <a:pPr algn="r" fontAlgn="b"/>
                      <a:r>
                        <a:rPr lang="en-US" sz="300" b="0" i="0" u="none" strike="noStrike">
                          <a:solidFill>
                            <a:srgbClr val="000000"/>
                          </a:solidFill>
                          <a:latin typeface="Calibri"/>
                        </a:rPr>
                        <a:t>17.4</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18.9</a:t>
                      </a:r>
                    </a:p>
                  </a:txBody>
                  <a:tcPr marL="1295" marR="1295" marT="129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14.8</a:t>
                      </a:r>
                    </a:p>
                  </a:txBody>
                  <a:tcPr marL="1295" marR="1295" marT="1295"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18.8</a:t>
                      </a:r>
                    </a:p>
                  </a:txBody>
                  <a:tcPr marL="1295" marR="1295" marT="129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16.3</a:t>
                      </a:r>
                    </a:p>
                  </a:txBody>
                  <a:tcPr marL="1295" marR="1295" marT="129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17.3</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16.2</a:t>
                      </a:r>
                    </a:p>
                  </a:txBody>
                  <a:tcPr marL="1295" marR="1295" marT="129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19.7</a:t>
                      </a:r>
                    </a:p>
                  </a:txBody>
                  <a:tcPr marL="1295" marR="1295" marT="129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15.3</a:t>
                      </a:r>
                    </a:p>
                  </a:txBody>
                  <a:tcPr marL="1295" marR="1295" marT="1295"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8.2</a:t>
                      </a:r>
                    </a:p>
                  </a:txBody>
                  <a:tcPr marL="1295" marR="1295" marT="1295" marB="0" anchor="b">
                    <a:lnL>
                      <a:noFill/>
                    </a:lnL>
                    <a:lnR>
                      <a:noFill/>
                    </a:lnR>
                    <a:lnT>
                      <a:noFill/>
                    </a:lnT>
                    <a:lnB>
                      <a:noFill/>
                    </a:lnB>
                    <a:solidFill>
                      <a:srgbClr val="73C27B"/>
                    </a:solidFill>
                  </a:tcPr>
                </a:tc>
                <a:tc>
                  <a:txBody>
                    <a:bodyPr/>
                    <a:lstStyle/>
                    <a:p>
                      <a:pPr algn="r" fontAlgn="b"/>
                      <a:r>
                        <a:rPr lang="en-US" sz="300" b="0" i="0" u="none" strike="noStrike">
                          <a:solidFill>
                            <a:srgbClr val="000000"/>
                          </a:solidFill>
                          <a:latin typeface="Calibri"/>
                        </a:rPr>
                        <a:t>11.9</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10.1</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13.7</a:t>
                      </a:r>
                    </a:p>
                  </a:txBody>
                  <a:tcPr marL="1295" marR="1295" marT="129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10.4</a:t>
                      </a:r>
                    </a:p>
                  </a:txBody>
                  <a:tcPr marL="1295" marR="1295" marT="1295" marB="0" anchor="b">
                    <a:lnL>
                      <a:noFill/>
                    </a:lnL>
                    <a:lnR>
                      <a:noFill/>
                    </a:lnR>
                    <a:lnT>
                      <a:noFill/>
                    </a:lnT>
                    <a:lnB>
                      <a:noFill/>
                    </a:lnB>
                    <a:solidFill>
                      <a:srgbClr val="81C67C"/>
                    </a:solidFill>
                  </a:tcPr>
                </a:tc>
                <a:tc>
                  <a:txBody>
                    <a:bodyPr/>
                    <a:lstStyle/>
                    <a:p>
                      <a:pPr algn="r" fontAlgn="b"/>
                      <a:r>
                        <a:rPr lang="en-US" sz="300" b="0" i="0" u="none" strike="noStrike">
                          <a:solidFill>
                            <a:srgbClr val="000000"/>
                          </a:solidFill>
                          <a:latin typeface="Calibri"/>
                        </a:rPr>
                        <a:t>13.7</a:t>
                      </a:r>
                    </a:p>
                  </a:txBody>
                  <a:tcPr marL="1295" marR="1295" marT="129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9.3</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12.4</a:t>
                      </a:r>
                    </a:p>
                  </a:txBody>
                  <a:tcPr marL="1295" marR="1295" marT="1295"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11.0</a:t>
                      </a:r>
                    </a:p>
                  </a:txBody>
                  <a:tcPr marL="1295" marR="1295" marT="1295" marB="0" anchor="b">
                    <a:lnL>
                      <a:noFill/>
                    </a:lnL>
                    <a:lnR>
                      <a:noFill/>
                    </a:lnR>
                    <a:lnT>
                      <a:noFill/>
                    </a:lnT>
                    <a:lnB>
                      <a:noFill/>
                    </a:lnB>
                    <a:solidFill>
                      <a:srgbClr val="85C77C"/>
                    </a:solidFill>
                  </a:tcPr>
                </a:tc>
                <a:tc>
                  <a:txBody>
                    <a:bodyPr/>
                    <a:lstStyle/>
                    <a:p>
                      <a:pPr algn="r" fontAlgn="b"/>
                      <a:r>
                        <a:rPr lang="en-US" sz="300" b="0" i="0" u="none" strike="noStrike">
                          <a:solidFill>
                            <a:srgbClr val="000000"/>
                          </a:solidFill>
                          <a:latin typeface="Calibri"/>
                        </a:rPr>
                        <a:t>19.8</a:t>
                      </a:r>
                    </a:p>
                  </a:txBody>
                  <a:tcPr marL="1295" marR="1295" marT="129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17.3</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9.0</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17.3</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8.9</a:t>
                      </a:r>
                    </a:p>
                  </a:txBody>
                  <a:tcPr marL="1295" marR="1295" marT="1295" marB="0" anchor="b">
                    <a:lnL>
                      <a:noFill/>
                    </a:lnL>
                    <a:lnR>
                      <a:noFill/>
                    </a:lnR>
                    <a:lnT>
                      <a:noFill/>
                    </a:lnT>
                    <a:lnB>
                      <a:noFill/>
                    </a:lnB>
                    <a:solidFill>
                      <a:srgbClr val="77C37C"/>
                    </a:solidFill>
                  </a:tcPr>
                </a:tc>
                <a:tc>
                  <a:txBody>
                    <a:bodyPr/>
                    <a:lstStyle/>
                    <a:p>
                      <a:pPr algn="r" fontAlgn="b"/>
                      <a:r>
                        <a:rPr lang="en-US" sz="300" b="0" i="0" u="none" strike="noStrike">
                          <a:solidFill>
                            <a:srgbClr val="000000"/>
                          </a:solidFill>
                          <a:latin typeface="Calibri"/>
                        </a:rPr>
                        <a:t>16.6</a:t>
                      </a:r>
                    </a:p>
                  </a:txBody>
                  <a:tcPr marL="1295" marR="1295" marT="129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7.6</a:t>
                      </a:r>
                    </a:p>
                  </a:txBody>
                  <a:tcPr marL="1295" marR="1295" marT="1295" marB="0" anchor="b">
                    <a:lnL>
                      <a:noFill/>
                    </a:lnL>
                    <a:lnR>
                      <a:noFill/>
                    </a:lnR>
                    <a:lnT>
                      <a:noFill/>
                    </a:lnT>
                    <a:lnB>
                      <a:noFill/>
                    </a:lnB>
                    <a:solidFill>
                      <a:srgbClr val="6FC17B"/>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7.2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13.4</a:t>
                      </a:r>
                    </a:p>
                  </a:txBody>
                  <a:tcPr marL="1295" marR="1295" marT="1295" marB="0" anchor="b">
                    <a:lnL>
                      <a:noFill/>
                    </a:lnL>
                    <a:lnR>
                      <a:noFill/>
                    </a:lnR>
                    <a:lnT>
                      <a:noFill/>
                    </a:lnT>
                    <a:lnB>
                      <a:noFill/>
                    </a:lnB>
                    <a:solidFill>
                      <a:srgbClr val="93CC7D"/>
                    </a:solidFill>
                  </a:tcPr>
                </a:tc>
                <a:tc>
                  <a:txBody>
                    <a:bodyPr/>
                    <a:lstStyle/>
                    <a:p>
                      <a:pPr algn="r" fontAlgn="b"/>
                      <a:r>
                        <a:rPr lang="en-US" sz="300" b="0" i="0" u="none" strike="noStrike">
                          <a:solidFill>
                            <a:srgbClr val="000000"/>
                          </a:solidFill>
                          <a:latin typeface="Calibri"/>
                        </a:rPr>
                        <a:t>8.0</a:t>
                      </a:r>
                    </a:p>
                  </a:txBody>
                  <a:tcPr marL="1295" marR="1295" marT="1295" marB="0" anchor="b">
                    <a:lnL>
                      <a:noFill/>
                    </a:lnL>
                    <a:lnR>
                      <a:noFill/>
                    </a:lnR>
                    <a:lnT>
                      <a:noFill/>
                    </a:lnT>
                    <a:lnB>
                      <a:noFill/>
                    </a:lnB>
                    <a:solidFill>
                      <a:srgbClr val="72C27B"/>
                    </a:solidFill>
                  </a:tcPr>
                </a:tc>
                <a:tc>
                  <a:txBody>
                    <a:bodyPr/>
                    <a:lstStyle/>
                    <a:p>
                      <a:pPr algn="r" fontAlgn="b"/>
                      <a:r>
                        <a:rPr lang="en-US" sz="300" b="0" i="0" u="none" strike="noStrike">
                          <a:solidFill>
                            <a:srgbClr val="000000"/>
                          </a:solidFill>
                          <a:latin typeface="Calibri"/>
                        </a:rPr>
                        <a:t>15.7</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10.1</a:t>
                      </a:r>
                    </a:p>
                  </a:txBody>
                  <a:tcPr marL="1295" marR="1295" marT="1295" marB="0" anchor="b">
                    <a:lnL>
                      <a:noFill/>
                    </a:lnL>
                    <a:lnR>
                      <a:noFill/>
                    </a:lnR>
                    <a:lnT>
                      <a:noFill/>
                    </a:lnT>
                    <a:lnB>
                      <a:noFill/>
                    </a:lnB>
                    <a:solidFill>
                      <a:srgbClr val="7EC67C"/>
                    </a:solidFill>
                  </a:tcPr>
                </a:tc>
                <a:tc>
                  <a:txBody>
                    <a:bodyPr/>
                    <a:lstStyle/>
                    <a:p>
                      <a:pPr algn="r" fontAlgn="b"/>
                      <a:r>
                        <a:rPr lang="en-US" sz="300" b="0" i="0" u="none" strike="noStrike">
                          <a:solidFill>
                            <a:srgbClr val="000000"/>
                          </a:solidFill>
                          <a:latin typeface="Calibri"/>
                        </a:rPr>
                        <a:t>16.3</a:t>
                      </a:r>
                    </a:p>
                  </a:txBody>
                  <a:tcPr marL="1295" marR="1295" marT="129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18.7</a:t>
                      </a:r>
                    </a:p>
                  </a:txBody>
                  <a:tcPr marL="1295" marR="1295" marT="1295"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16.7</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14.2</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18.2</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17.9</a:t>
                      </a:r>
                    </a:p>
                  </a:txBody>
                  <a:tcPr marL="1295" marR="1295" marT="1295" marB="0" anchor="b">
                    <a:lnL>
                      <a:noFill/>
                    </a:lnL>
                    <a:lnR>
                      <a:noFill/>
                    </a:lnR>
                    <a:lnT>
                      <a:noFill/>
                    </a:lnT>
                    <a:lnB>
                      <a:noFill/>
                    </a:lnB>
                    <a:solidFill>
                      <a:srgbClr val="AFD47F"/>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16.8</a:t>
                      </a:r>
                    </a:p>
                  </a:txBody>
                  <a:tcPr marL="1295" marR="1295" marT="129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15.7</a:t>
                      </a:r>
                    </a:p>
                  </a:txBody>
                  <a:tcPr marL="1295" marR="1295" marT="1295" marB="0" anchor="b">
                    <a:lnL>
                      <a:noFill/>
                    </a:lnL>
                    <a:lnR>
                      <a:noFill/>
                    </a:lnR>
                    <a:lnT>
                      <a:noFill/>
                    </a:lnT>
                    <a:lnB>
                      <a:noFill/>
                    </a:lnB>
                    <a:solidFill>
                      <a:srgbClr val="A2D07E"/>
                    </a:solidFill>
                  </a:tcPr>
                </a:tc>
              </a:tr>
              <a:tr h="49195">
                <a:tc>
                  <a:txBody>
                    <a:bodyPr/>
                    <a:lstStyle/>
                    <a:p>
                      <a:pPr algn="l" fontAlgn="b"/>
                      <a:r>
                        <a:rPr lang="en-US" sz="300" b="0" i="0" u="none" strike="noStrike">
                          <a:solidFill>
                            <a:srgbClr val="000000"/>
                          </a:solidFill>
                          <a:latin typeface="Calibri"/>
                        </a:rPr>
                        <a:t>ADVANCE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67.3</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9.9</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54.0</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10.4</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60.1</a:t>
                      </a:r>
                    </a:p>
                  </a:txBody>
                  <a:tcPr marL="1295" marR="1295" marT="1295" marB="0" anchor="b">
                    <a:lnL>
                      <a:noFill/>
                    </a:lnL>
                    <a:lnR>
                      <a:noFill/>
                    </a:lnR>
                    <a:lnT>
                      <a:noFill/>
                    </a:lnT>
                    <a:lnB>
                      <a:noFill/>
                    </a:lnB>
                    <a:solidFill>
                      <a:srgbClr val="FDB57A"/>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62.7</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36.6</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24.1</a:t>
                      </a:r>
                    </a:p>
                  </a:txBody>
                  <a:tcPr marL="1295" marR="1295" marT="129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27.5</a:t>
                      </a:r>
                    </a:p>
                  </a:txBody>
                  <a:tcPr marL="1295" marR="1295" marT="1295"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22.8</a:t>
                      </a:r>
                    </a:p>
                  </a:txBody>
                  <a:tcPr marL="1295" marR="1295" marT="1295" marB="0" anchor="b">
                    <a:lnL>
                      <a:noFill/>
                    </a:lnL>
                    <a:lnR>
                      <a:noFill/>
                    </a:lnR>
                    <a:lnT>
                      <a:noFill/>
                    </a:lnT>
                    <a:lnB>
                      <a:noFill/>
                    </a:lnB>
                    <a:solidFill>
                      <a:srgbClr val="CEDD81"/>
                    </a:solidFill>
                  </a:tcPr>
                </a:tc>
                <a:tc>
                  <a:txBody>
                    <a:bodyPr/>
                    <a:lstStyle/>
                    <a:p>
                      <a:pPr algn="r" fontAlgn="b"/>
                      <a:r>
                        <a:rPr lang="en-US" sz="300" b="0" i="0" u="none" strike="noStrike">
                          <a:solidFill>
                            <a:srgbClr val="000000"/>
                          </a:solidFill>
                          <a:latin typeface="Calibri"/>
                        </a:rPr>
                        <a:t>31.0</a:t>
                      </a:r>
                    </a:p>
                  </a:txBody>
                  <a:tcPr marL="1295" marR="1295" marT="129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27.2</a:t>
                      </a:r>
                    </a:p>
                  </a:txBody>
                  <a:tcPr marL="1295" marR="1295" marT="1295" marB="0" anchor="b">
                    <a:lnL>
                      <a:noFill/>
                    </a:lnL>
                    <a:lnR>
                      <a:noFill/>
                    </a:lnR>
                    <a:lnT>
                      <a:noFill/>
                    </a:lnT>
                    <a:lnB>
                      <a:noFill/>
                    </a:lnB>
                    <a:solidFill>
                      <a:srgbClr val="EAE482"/>
                    </a:solidFill>
                  </a:tcPr>
                </a:tc>
                <a:tc>
                  <a:txBody>
                    <a:bodyPr/>
                    <a:lstStyle/>
                    <a:p>
                      <a:pPr algn="r" fontAlgn="b"/>
                      <a:r>
                        <a:rPr lang="en-US" sz="300" b="0" i="0" u="none" strike="noStrike">
                          <a:solidFill>
                            <a:srgbClr val="000000"/>
                          </a:solidFill>
                          <a:latin typeface="Calibri"/>
                        </a:rPr>
                        <a:t>32.9</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25.0</a:t>
                      </a:r>
                    </a:p>
                  </a:txBody>
                  <a:tcPr marL="1295" marR="1295" marT="1295" marB="0" anchor="b">
                    <a:lnL>
                      <a:noFill/>
                    </a:lnL>
                    <a:lnR>
                      <a:noFill/>
                    </a:lnR>
                    <a:lnT>
                      <a:noFill/>
                    </a:lnT>
                    <a:lnB>
                      <a:noFill/>
                    </a:lnB>
                    <a:solidFill>
                      <a:srgbClr val="DCE182"/>
                    </a:solidFill>
                  </a:tcPr>
                </a:tc>
                <a:tc>
                  <a:txBody>
                    <a:bodyPr/>
                    <a:lstStyle/>
                    <a:p>
                      <a:pPr algn="r" fontAlgn="b"/>
                      <a:r>
                        <a:rPr lang="en-US" sz="300" b="0" i="0" u="none" strike="noStrike">
                          <a:solidFill>
                            <a:srgbClr val="000000"/>
                          </a:solidFill>
                          <a:latin typeface="Calibri"/>
                        </a:rPr>
                        <a:t>54.1</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39.4</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48.0</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42.2</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50.1</a:t>
                      </a:r>
                    </a:p>
                  </a:txBody>
                  <a:tcPr marL="1295" marR="1295" marT="1295" marB="0" anchor="b">
                    <a:lnL>
                      <a:noFill/>
                    </a:lnL>
                    <a:lnR>
                      <a:noFill/>
                    </a:lnR>
                    <a:lnT>
                      <a:noFill/>
                    </a:lnT>
                    <a:lnB>
                      <a:noFill/>
                    </a:lnB>
                    <a:solidFill>
                      <a:srgbClr val="FEC77E"/>
                    </a:solidFill>
                  </a:tcPr>
                </a:tc>
                <a:tc>
                  <a:txBody>
                    <a:bodyPr/>
                    <a:lstStyle/>
                    <a:p>
                      <a:pPr algn="r" fontAlgn="b"/>
                      <a:r>
                        <a:rPr lang="en-US" sz="300" b="0" i="0" u="none" strike="noStrike">
                          <a:solidFill>
                            <a:srgbClr val="000000"/>
                          </a:solidFill>
                          <a:latin typeface="Calibri"/>
                        </a:rPr>
                        <a:t>52.4</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49.9</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43.4</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65.4</a:t>
                      </a:r>
                    </a:p>
                  </a:txBody>
                  <a:tcPr marL="1295" marR="1295" marT="1295" marB="0" anchor="b">
                    <a:lnL>
                      <a:noFill/>
                    </a:lnL>
                    <a:lnR>
                      <a:noFill/>
                    </a:lnR>
                    <a:lnT>
                      <a:noFill/>
                    </a:lnT>
                    <a:lnB>
                      <a:noFill/>
                    </a:lnB>
                    <a:solidFill>
                      <a:srgbClr val="FCAB78"/>
                    </a:solidFill>
                  </a:tcPr>
                </a:tc>
                <a:tc>
                  <a:txBody>
                    <a:bodyPr/>
                    <a:lstStyle/>
                    <a:p>
                      <a:pPr algn="r" fontAlgn="b"/>
                      <a:r>
                        <a:rPr lang="en-US" sz="300" b="0" i="0" u="none" strike="noStrike">
                          <a:solidFill>
                            <a:srgbClr val="000000"/>
                          </a:solidFill>
                          <a:latin typeface="Calibri"/>
                        </a:rPr>
                        <a:t>12.9</a:t>
                      </a:r>
                    </a:p>
                  </a:txBody>
                  <a:tcPr marL="1295" marR="1295" marT="129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60.5</a:t>
                      </a:r>
                    </a:p>
                  </a:txBody>
                  <a:tcPr marL="1295" marR="1295" marT="1295" marB="0" anchor="b">
                    <a:lnL>
                      <a:noFill/>
                    </a:lnL>
                    <a:lnR>
                      <a:noFill/>
                    </a:lnR>
                    <a:lnT>
                      <a:noFill/>
                    </a:lnT>
                    <a:lnB>
                      <a:noFill/>
                    </a:lnB>
                    <a:solidFill>
                      <a:srgbClr val="FDB47A"/>
                    </a:solidFill>
                  </a:tcPr>
                </a:tc>
                <a:tc>
                  <a:txBody>
                    <a:bodyPr/>
                    <a:lstStyle/>
                    <a:p>
                      <a:pPr algn="r" fontAlgn="b"/>
                      <a:r>
                        <a:rPr lang="en-US" sz="300" b="0" i="0" u="none" strike="noStrike">
                          <a:solidFill>
                            <a:srgbClr val="000000"/>
                          </a:solidFill>
                          <a:latin typeface="Calibri"/>
                        </a:rPr>
                        <a:t>10.1</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67.6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12.3</a:t>
                      </a:r>
                    </a:p>
                  </a:txBody>
                  <a:tcPr marL="1295" marR="1295" marT="1295" marB="0" anchor="b">
                    <a:lnL>
                      <a:noFill/>
                    </a:lnL>
                    <a:lnR>
                      <a:noFill/>
                    </a:lnR>
                    <a:lnT>
                      <a:noFill/>
                    </a:lnT>
                    <a:lnB>
                      <a:noFill/>
                    </a:lnB>
                    <a:solidFill>
                      <a:srgbClr val="8CCA7D"/>
                    </a:solidFill>
                  </a:tcPr>
                </a:tc>
                <a:tc>
                  <a:txBody>
                    <a:bodyPr/>
                    <a:lstStyle/>
                    <a:p>
                      <a:pPr algn="r" fontAlgn="b"/>
                      <a:r>
                        <a:rPr lang="en-US" sz="300" b="0" i="0" u="none" strike="noStrike">
                          <a:solidFill>
                            <a:srgbClr val="000000"/>
                          </a:solidFill>
                          <a:latin typeface="Calibri"/>
                        </a:rPr>
                        <a:t>60.2</a:t>
                      </a:r>
                    </a:p>
                  </a:txBody>
                  <a:tcPr marL="1295" marR="1295" marT="1295" marB="0" anchor="b">
                    <a:lnL>
                      <a:noFill/>
                    </a:lnL>
                    <a:lnR>
                      <a:noFill/>
                    </a:lnR>
                    <a:lnT>
                      <a:noFill/>
                    </a:lnT>
                    <a:lnB>
                      <a:noFill/>
                    </a:lnB>
                    <a:solidFill>
                      <a:srgbClr val="FDB47A"/>
                    </a:solidFill>
                  </a:tcPr>
                </a:tc>
                <a:tc>
                  <a:txBody>
                    <a:bodyPr/>
                    <a:lstStyle/>
                    <a:p>
                      <a:pPr algn="r" fontAlgn="b"/>
                      <a:r>
                        <a:rPr lang="en-US" sz="300" b="0" i="0" u="none" strike="noStrike">
                          <a:solidFill>
                            <a:srgbClr val="000000"/>
                          </a:solidFill>
                          <a:latin typeface="Calibri"/>
                        </a:rPr>
                        <a:t>11.0</a:t>
                      </a:r>
                    </a:p>
                  </a:txBody>
                  <a:tcPr marL="1295" marR="1295" marT="1295" marB="0" anchor="b">
                    <a:lnL>
                      <a:noFill/>
                    </a:lnL>
                    <a:lnR>
                      <a:noFill/>
                    </a:lnR>
                    <a:lnT>
                      <a:noFill/>
                    </a:lnT>
                    <a:lnB>
                      <a:noFill/>
                    </a:lnB>
                    <a:solidFill>
                      <a:srgbClr val="85C77C"/>
                    </a:solidFill>
                  </a:tcPr>
                </a:tc>
                <a:tc>
                  <a:txBody>
                    <a:bodyPr/>
                    <a:lstStyle/>
                    <a:p>
                      <a:pPr algn="r" fontAlgn="b"/>
                      <a:r>
                        <a:rPr lang="en-US" sz="300" b="0" i="0" u="none" strike="noStrike">
                          <a:solidFill>
                            <a:srgbClr val="000000"/>
                          </a:solidFill>
                          <a:latin typeface="Calibri"/>
                        </a:rPr>
                        <a:t>45.9</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10.6</a:t>
                      </a:r>
                    </a:p>
                  </a:txBody>
                  <a:tcPr marL="1295" marR="1295" marT="129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40.1</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7.2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43.5</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9.1</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44.0</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9.6</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27.7</a:t>
                      </a:r>
                    </a:p>
                  </a:txBody>
                  <a:tcPr marL="1295" marR="1295" marT="1295" marB="0" anchor="b">
                    <a:lnL>
                      <a:noFill/>
                    </a:lnL>
                    <a:lnR>
                      <a:noFill/>
                    </a:lnR>
                    <a:lnT>
                      <a:noFill/>
                    </a:lnT>
                    <a:lnB>
                      <a:noFill/>
                    </a:lnB>
                    <a:solidFill>
                      <a:srgbClr val="EDE582"/>
                    </a:solidFill>
                  </a:tcPr>
                </a:tc>
                <a:tc>
                  <a:txBody>
                    <a:bodyPr/>
                    <a:lstStyle/>
                    <a:p>
                      <a:pPr algn="r" fontAlgn="b"/>
                      <a:r>
                        <a:rPr lang="en-US" sz="300" b="0" i="0" u="none" strike="noStrike">
                          <a:solidFill>
                            <a:srgbClr val="000000"/>
                          </a:solidFill>
                          <a:latin typeface="Calibri"/>
                        </a:rPr>
                        <a:t>18.1</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19.6</a:t>
                      </a:r>
                    </a:p>
                  </a:txBody>
                  <a:tcPr marL="1295" marR="1295" marT="129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26.9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23.7</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29.6</a:t>
                      </a:r>
                    </a:p>
                  </a:txBody>
                  <a:tcPr marL="1295" marR="1295" marT="129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23.2</a:t>
                      </a:r>
                    </a:p>
                  </a:txBody>
                  <a:tcPr marL="1295" marR="1295" marT="129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45.2</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34.7</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33.6</a:t>
                      </a:r>
                    </a:p>
                  </a:txBody>
                  <a:tcPr marL="1295" marR="1295" marT="129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40.9</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40.5</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41.6</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37.7</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50.7</a:t>
                      </a:r>
                    </a:p>
                  </a:txBody>
                  <a:tcPr marL="1295" marR="1295" marT="1295"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19.9</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40.7</a:t>
                      </a:r>
                    </a:p>
                  </a:txBody>
                  <a:tcPr marL="1295" marR="1295" marT="129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15.5</a:t>
                      </a:r>
                    </a:p>
                  </a:txBody>
                  <a:tcPr marL="1295" marR="1295" marT="129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50.2</a:t>
                      </a:r>
                    </a:p>
                  </a:txBody>
                  <a:tcPr marL="1295" marR="1295" marT="1295" marB="0" anchor="b">
                    <a:lnL>
                      <a:noFill/>
                    </a:lnL>
                    <a:lnR>
                      <a:noFill/>
                    </a:lnR>
                    <a:lnT>
                      <a:noFill/>
                    </a:lnT>
                    <a:lnB>
                      <a:noFill/>
                    </a:lnB>
                    <a:solidFill>
                      <a:srgbClr val="FEC77D"/>
                    </a:solidFill>
                  </a:tcPr>
                </a:tc>
                <a:tc>
                  <a:txBody>
                    <a:bodyPr/>
                    <a:lstStyle/>
                    <a:p>
                      <a:pPr algn="r" fontAlgn="b"/>
                      <a:r>
                        <a:rPr lang="en-US" sz="300" b="0" i="0" u="none" strike="noStrike">
                          <a:solidFill>
                            <a:srgbClr val="000000"/>
                          </a:solidFill>
                          <a:latin typeface="Calibri"/>
                        </a:rPr>
                        <a:t>14.4</a:t>
                      </a:r>
                    </a:p>
                  </a:txBody>
                  <a:tcPr marL="1295" marR="1295" marT="1295" marB="0" anchor="b">
                    <a:lnL>
                      <a:noFill/>
                    </a:lnL>
                    <a:lnR>
                      <a:noFill/>
                    </a:lnR>
                    <a:lnT>
                      <a:noFill/>
                    </a:lnT>
                    <a:lnB>
                      <a:noFill/>
                    </a:lnB>
                    <a:solidFill>
                      <a:srgbClr val="9ACD7E"/>
                    </a:solidFill>
                  </a:tcPr>
                </a:tc>
                <a:tc>
                  <a:txBody>
                    <a:bodyPr/>
                    <a:lstStyle/>
                    <a:p>
                      <a:pPr algn="r" fontAlgn="b"/>
                      <a:r>
                        <a:rPr lang="en-US" sz="300" b="0" i="0" u="none" strike="noStrike">
                          <a:solidFill>
                            <a:srgbClr val="000000"/>
                          </a:solidFill>
                          <a:latin typeface="Calibri"/>
                        </a:rPr>
                        <a:t>45.1</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13.7</a:t>
                      </a:r>
                    </a:p>
                  </a:txBody>
                  <a:tcPr marL="1295" marR="1295" marT="1295" marB="0" anchor="b">
                    <a:lnL>
                      <a:noFill/>
                    </a:lnL>
                    <a:lnR>
                      <a:noFill/>
                    </a:lnR>
                    <a:lnT>
                      <a:noFill/>
                    </a:lnT>
                    <a:lnB>
                      <a:noFill/>
                    </a:lnB>
                    <a:solidFill>
                      <a:srgbClr val="95CC7D"/>
                    </a:solidFill>
                  </a:tcPr>
                </a:tc>
              </a:tr>
              <a:tr h="49195">
                <a:tc>
                  <a:txBody>
                    <a:bodyPr/>
                    <a:lstStyle/>
                    <a:p>
                      <a:pPr algn="l" fontAlgn="b"/>
                      <a:r>
                        <a:rPr lang="en-US" sz="300" b="0" i="0" u="none" strike="noStrike">
                          <a:solidFill>
                            <a:srgbClr val="000000"/>
                          </a:solidFill>
                          <a:latin typeface="Calibri"/>
                        </a:rPr>
                        <a:t>ADVANCE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67.3</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12.1</a:t>
                      </a:r>
                    </a:p>
                  </a:txBody>
                  <a:tcPr marL="1295" marR="1295" marT="129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59.3</a:t>
                      </a:r>
                    </a:p>
                  </a:txBody>
                  <a:tcPr marL="1295" marR="1295" marT="1295" marB="0" anchor="b">
                    <a:lnL>
                      <a:noFill/>
                    </a:lnL>
                    <a:lnR>
                      <a:noFill/>
                    </a:lnR>
                    <a:lnT>
                      <a:noFill/>
                    </a:lnT>
                    <a:lnB>
                      <a:noFill/>
                    </a:lnB>
                    <a:solidFill>
                      <a:srgbClr val="FDB67A"/>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62.7</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14.8</a:t>
                      </a:r>
                    </a:p>
                  </a:txBody>
                  <a:tcPr marL="1295" marR="1295" marT="1295"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60.3</a:t>
                      </a:r>
                    </a:p>
                  </a:txBody>
                  <a:tcPr marL="1295" marR="1295" marT="1295" marB="0" anchor="b">
                    <a:lnL>
                      <a:noFill/>
                    </a:lnL>
                    <a:lnR>
                      <a:noFill/>
                    </a:lnR>
                    <a:lnT>
                      <a:noFill/>
                    </a:lnT>
                    <a:lnB>
                      <a:noFill/>
                    </a:lnB>
                    <a:solidFill>
                      <a:srgbClr val="FDB47A"/>
                    </a:solidFill>
                  </a:tcPr>
                </a:tc>
                <a:tc>
                  <a:txBody>
                    <a:bodyPr/>
                    <a:lstStyle/>
                    <a:p>
                      <a:pPr algn="r" fontAlgn="b"/>
                      <a:r>
                        <a:rPr lang="en-US" sz="300" b="0" i="0" u="none" strike="noStrike">
                          <a:solidFill>
                            <a:srgbClr val="000000"/>
                          </a:solidFill>
                          <a:latin typeface="Calibri"/>
                        </a:rPr>
                        <a:t>14.5</a:t>
                      </a:r>
                    </a:p>
                  </a:txBody>
                  <a:tcPr marL="1295" marR="1295" marT="129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42.7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23.6</a:t>
                      </a:r>
                    </a:p>
                  </a:txBody>
                  <a:tcPr marL="1295" marR="1295" marT="129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34.5</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27.2</a:t>
                      </a:r>
                    </a:p>
                  </a:txBody>
                  <a:tcPr marL="1295" marR="1295" marT="129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36.4</a:t>
                      </a:r>
                    </a:p>
                  </a:txBody>
                  <a:tcPr marL="1295" marR="1295" marT="129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27.2</a:t>
                      </a:r>
                    </a:p>
                  </a:txBody>
                  <a:tcPr marL="1295" marR="1295" marT="129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28.9</a:t>
                      </a:r>
                    </a:p>
                  </a:txBody>
                  <a:tcPr marL="1295" marR="1295" marT="1295"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59.1</a:t>
                      </a:r>
                    </a:p>
                  </a:txBody>
                  <a:tcPr marL="1295" marR="1295" marT="129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47.0</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51.3</a:t>
                      </a:r>
                    </a:p>
                  </a:txBody>
                  <a:tcPr marL="1295" marR="1295" marT="1295"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48.9</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53.4</a:t>
                      </a:r>
                    </a:p>
                  </a:txBody>
                  <a:tcPr marL="1295" marR="1295" marT="1295"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53.5</a:t>
                      </a:r>
                    </a:p>
                  </a:txBody>
                  <a:tcPr marL="1295" marR="1295" marT="1295"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56.2</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50.8</a:t>
                      </a:r>
                    </a:p>
                  </a:txBody>
                  <a:tcPr marL="1295" marR="1295" marT="1295"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73.2</a:t>
                      </a:r>
                    </a:p>
                  </a:txBody>
                  <a:tcPr marL="1295" marR="1295" marT="1295" marB="0" anchor="b">
                    <a:lnL>
                      <a:noFill/>
                    </a:lnL>
                    <a:lnR>
                      <a:noFill/>
                    </a:lnR>
                    <a:lnT>
                      <a:noFill/>
                    </a:lnT>
                    <a:lnB>
                      <a:noFill/>
                    </a:lnB>
                    <a:solidFill>
                      <a:srgbClr val="FB9C75"/>
                    </a:solidFill>
                  </a:tcPr>
                </a:tc>
                <a:tc>
                  <a:txBody>
                    <a:bodyPr/>
                    <a:lstStyle/>
                    <a:p>
                      <a:pPr algn="r" fontAlgn="b"/>
                      <a:r>
                        <a:rPr lang="en-US" sz="300" b="0" i="0" u="none" strike="noStrike">
                          <a:solidFill>
                            <a:srgbClr val="000000"/>
                          </a:solidFill>
                          <a:latin typeface="Calibri"/>
                        </a:rPr>
                        <a:t>9.8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63.5</a:t>
                      </a:r>
                    </a:p>
                  </a:txBody>
                  <a:tcPr marL="1295" marR="1295" marT="129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8.5</a:t>
                      </a:r>
                    </a:p>
                  </a:txBody>
                  <a:tcPr marL="1295" marR="1295" marT="1295" marB="0" anchor="b">
                    <a:lnL>
                      <a:noFill/>
                    </a:lnL>
                    <a:lnR>
                      <a:noFill/>
                    </a:lnR>
                    <a:lnT>
                      <a:noFill/>
                    </a:lnT>
                    <a:lnB>
                      <a:noFill/>
                    </a:lnB>
                    <a:solidFill>
                      <a:srgbClr val="75C37C"/>
                    </a:solidFill>
                  </a:tcPr>
                </a:tc>
                <a:tc>
                  <a:txBody>
                    <a:bodyPr/>
                    <a:lstStyle/>
                    <a:p>
                      <a:pPr algn="r" fontAlgn="b"/>
                      <a:r>
                        <a:rPr lang="en-US" sz="300" b="0" i="0" u="none" strike="noStrike">
                          <a:solidFill>
                            <a:srgbClr val="000000"/>
                          </a:solidFill>
                          <a:latin typeface="Calibri"/>
                        </a:rPr>
                        <a:t>67.9</a:t>
                      </a:r>
                    </a:p>
                  </a:txBody>
                  <a:tcPr marL="1295" marR="1295" marT="1295" marB="0" anchor="b">
                    <a:lnL>
                      <a:noFill/>
                    </a:lnL>
                    <a:lnR>
                      <a:noFill/>
                    </a:lnR>
                    <a:lnT>
                      <a:noFill/>
                    </a:lnT>
                    <a:lnB>
                      <a:noFill/>
                    </a:lnB>
                    <a:solidFill>
                      <a:srgbClr val="FCA677"/>
                    </a:solidFill>
                  </a:tcPr>
                </a:tc>
                <a:tc>
                  <a:txBody>
                    <a:bodyPr/>
                    <a:lstStyle/>
                    <a:p>
                      <a:pPr algn="r" fontAlgn="b"/>
                      <a:r>
                        <a:rPr lang="en-US" sz="300" b="0" i="0" u="none" strike="noStrike">
                          <a:solidFill>
                            <a:srgbClr val="000000"/>
                          </a:solidFill>
                          <a:latin typeface="Calibri"/>
                        </a:rPr>
                        <a:t>11.6</a:t>
                      </a:r>
                    </a:p>
                  </a:txBody>
                  <a:tcPr marL="1295" marR="1295" marT="129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70.2</a:t>
                      </a:r>
                    </a:p>
                  </a:txBody>
                  <a:tcPr marL="1295" marR="1295" marT="1295" marB="0" anchor="b">
                    <a:lnL>
                      <a:noFill/>
                    </a:lnL>
                    <a:lnR>
                      <a:noFill/>
                    </a:lnR>
                    <a:lnT>
                      <a:noFill/>
                    </a:lnT>
                    <a:lnB>
                      <a:noFill/>
                    </a:lnB>
                    <a:solidFill>
                      <a:srgbClr val="FCA276"/>
                    </a:solidFill>
                  </a:tcPr>
                </a:tc>
                <a:tc>
                  <a:txBody>
                    <a:bodyPr/>
                    <a:lstStyle/>
                    <a:p>
                      <a:pPr algn="r" fontAlgn="b"/>
                      <a:r>
                        <a:rPr lang="en-US" sz="300" b="0" i="0" u="none" strike="noStrike">
                          <a:solidFill>
                            <a:srgbClr val="000000"/>
                          </a:solidFill>
                          <a:latin typeface="Calibri"/>
                        </a:rPr>
                        <a:t>11.6</a:t>
                      </a:r>
                    </a:p>
                  </a:txBody>
                  <a:tcPr marL="1295" marR="1295" marT="129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40.4</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9.8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7.1</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39.2</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8.4</a:t>
                      </a:r>
                    </a:p>
                  </a:txBody>
                  <a:tcPr marL="1295" marR="1295" marT="1295" marB="0" anchor="b">
                    <a:lnL>
                      <a:noFill/>
                    </a:lnL>
                    <a:lnR>
                      <a:noFill/>
                    </a:lnR>
                    <a:lnT>
                      <a:noFill/>
                    </a:lnT>
                    <a:lnB>
                      <a:noFill/>
                    </a:lnB>
                    <a:solidFill>
                      <a:srgbClr val="74C37C"/>
                    </a:solidFill>
                  </a:tcPr>
                </a:tc>
                <a:tc>
                  <a:txBody>
                    <a:bodyPr/>
                    <a:lstStyle/>
                    <a:p>
                      <a:pPr algn="r" fontAlgn="b"/>
                      <a:r>
                        <a:rPr lang="en-US" sz="300" b="0" i="0" u="none" strike="noStrike">
                          <a:solidFill>
                            <a:srgbClr val="000000"/>
                          </a:solidFill>
                          <a:latin typeface="Calibri"/>
                        </a:rPr>
                        <a:t>41.8</a:t>
                      </a:r>
                    </a:p>
                  </a:txBody>
                  <a:tcPr marL="1295" marR="1295" marT="129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8.8</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30.3</a:t>
                      </a:r>
                    </a:p>
                  </a:txBody>
                  <a:tcPr marL="1295" marR="1295" marT="129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20.2</a:t>
                      </a:r>
                    </a:p>
                  </a:txBody>
                  <a:tcPr marL="1295" marR="1295" marT="129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25.7</a:t>
                      </a:r>
                    </a:p>
                  </a:txBody>
                  <a:tcPr marL="1295" marR="1295" marT="129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18.8</a:t>
                      </a:r>
                    </a:p>
                  </a:txBody>
                  <a:tcPr marL="1295" marR="1295" marT="129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31.1</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23.1</a:t>
                      </a:r>
                    </a:p>
                  </a:txBody>
                  <a:tcPr marL="1295" marR="1295" marT="129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28.7</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24.8</a:t>
                      </a:r>
                    </a:p>
                  </a:txBody>
                  <a:tcPr marL="1295" marR="1295" marT="129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40.2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31.6</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34.3</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38.7</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36.5</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40.7</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39.1</a:t>
                      </a:r>
                    </a:p>
                  </a:txBody>
                  <a:tcPr marL="1295" marR="1295" marT="129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37.2</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52.0</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45.8</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12.6</a:t>
                      </a:r>
                    </a:p>
                  </a:txBody>
                  <a:tcPr marL="1295" marR="1295" marT="129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47.7</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11.5</a:t>
                      </a:r>
                    </a:p>
                  </a:txBody>
                  <a:tcPr marL="1295" marR="1295" marT="129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46.6</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12.4</a:t>
                      </a:r>
                    </a:p>
                  </a:txBody>
                  <a:tcPr marL="1295" marR="1295" marT="1295" marB="0" anchor="b">
                    <a:lnL>
                      <a:noFill/>
                    </a:lnL>
                    <a:lnR>
                      <a:noFill/>
                    </a:lnR>
                    <a:lnT>
                      <a:noFill/>
                    </a:lnT>
                    <a:lnB>
                      <a:noFill/>
                    </a:lnB>
                    <a:solidFill>
                      <a:srgbClr val="8DCA7D"/>
                    </a:solidFill>
                  </a:tcPr>
                </a:tc>
              </a:tr>
              <a:tr h="49195">
                <a:tc>
                  <a:txBody>
                    <a:bodyPr/>
                    <a:lstStyle/>
                    <a:p>
                      <a:pPr algn="l" fontAlgn="b"/>
                      <a:r>
                        <a:rPr lang="en-US" sz="300" b="0" i="0" u="none" strike="noStrike">
                          <a:solidFill>
                            <a:srgbClr val="000000"/>
                          </a:solidFill>
                          <a:latin typeface="Calibri"/>
                        </a:rPr>
                        <a:t>ADVANCE Asia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66.7</a:t>
                      </a:r>
                    </a:p>
                  </a:txBody>
                  <a:tcPr marL="1295" marR="1295" marT="1295" marB="0" anchor="b">
                    <a:lnL>
                      <a:noFill/>
                    </a:lnL>
                    <a:lnR>
                      <a:noFill/>
                    </a:lnR>
                    <a:lnT>
                      <a:noFill/>
                    </a:lnT>
                    <a:lnB>
                      <a:noFill/>
                    </a:lnB>
                    <a:solidFill>
                      <a:srgbClr val="FCA878"/>
                    </a:solidFill>
                  </a:tcPr>
                </a:tc>
                <a:tc>
                  <a:txBody>
                    <a:bodyPr/>
                    <a:lstStyle/>
                    <a:p>
                      <a:pPr algn="r" fontAlgn="b"/>
                      <a:r>
                        <a:rPr lang="en-US" sz="300" b="0" i="0" u="none" strike="noStrike">
                          <a:solidFill>
                            <a:srgbClr val="000000"/>
                          </a:solidFill>
                          <a:latin typeface="Calibri"/>
                        </a:rPr>
                        <a:t>18.9</a:t>
                      </a:r>
                    </a:p>
                  </a:txBody>
                  <a:tcPr marL="1295" marR="1295" marT="129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58.4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17.0</a:t>
                      </a:r>
                    </a:p>
                  </a:txBody>
                  <a:tcPr marL="1295" marR="1295" marT="129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64.5</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12.2</a:t>
                      </a:r>
                    </a:p>
                  </a:txBody>
                  <a:tcPr marL="1295" marR="1295" marT="1295"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70.9</a:t>
                      </a:r>
                    </a:p>
                  </a:txBody>
                  <a:tcPr marL="1295" marR="1295" marT="1295" marB="0" anchor="b">
                    <a:lnL>
                      <a:noFill/>
                    </a:lnL>
                    <a:lnR>
                      <a:noFill/>
                    </a:lnR>
                    <a:lnT>
                      <a:noFill/>
                    </a:lnT>
                    <a:lnB>
                      <a:noFill/>
                    </a:lnB>
                    <a:solidFill>
                      <a:srgbClr val="FBA176"/>
                    </a:solidFill>
                  </a:tcPr>
                </a:tc>
                <a:tc>
                  <a:txBody>
                    <a:bodyPr/>
                    <a:lstStyle/>
                    <a:p>
                      <a:pPr algn="r" fontAlgn="b"/>
                      <a:r>
                        <a:rPr lang="en-US" sz="300" b="0" i="0" u="none" strike="noStrike">
                          <a:solidFill>
                            <a:srgbClr val="000000"/>
                          </a:solidFill>
                          <a:latin typeface="Calibri"/>
                        </a:rPr>
                        <a:t>13.2</a:t>
                      </a:r>
                    </a:p>
                  </a:txBody>
                  <a:tcPr marL="1295" marR="1295" marT="129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35.2</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26.8</a:t>
                      </a:r>
                    </a:p>
                  </a:txBody>
                  <a:tcPr marL="1295" marR="1295" marT="129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20.5</a:t>
                      </a:r>
                    </a:p>
                  </a:txBody>
                  <a:tcPr marL="1295" marR="1295" marT="1295" marB="0" anchor="b">
                    <a:lnL>
                      <a:noFill/>
                    </a:lnL>
                    <a:lnR>
                      <a:noFill/>
                    </a:lnR>
                    <a:lnT>
                      <a:noFill/>
                    </a:lnT>
                    <a:lnB>
                      <a:noFill/>
                    </a:lnB>
                    <a:solidFill>
                      <a:srgbClr val="C0D980"/>
                    </a:solidFill>
                  </a:tcPr>
                </a:tc>
                <a:tc>
                  <a:txBody>
                    <a:bodyPr/>
                    <a:lstStyle/>
                    <a:p>
                      <a:pPr algn="r" fontAlgn="b"/>
                      <a:r>
                        <a:rPr lang="en-US" sz="300" b="0" i="0" u="none" strike="noStrike">
                          <a:solidFill>
                            <a:srgbClr val="000000"/>
                          </a:solidFill>
                          <a:latin typeface="Calibri"/>
                        </a:rPr>
                        <a:t>29.2</a:t>
                      </a:r>
                    </a:p>
                  </a:txBody>
                  <a:tcPr marL="1295" marR="1295" marT="129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25.3</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32.6</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19.9</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53.0</a:t>
                      </a:r>
                    </a:p>
                  </a:txBody>
                  <a:tcPr marL="1295" marR="1295" marT="1295" marB="0" anchor="b">
                    <a:lnL>
                      <a:noFill/>
                    </a:lnL>
                    <a:lnR>
                      <a:noFill/>
                    </a:lnR>
                    <a:lnT>
                      <a:noFill/>
                    </a:lnT>
                    <a:lnB>
                      <a:noFill/>
                    </a:lnB>
                    <a:solidFill>
                      <a:srgbClr val="FDC27C"/>
                    </a:solidFill>
                  </a:tcPr>
                </a:tc>
                <a:tc>
                  <a:txBody>
                    <a:bodyPr/>
                    <a:lstStyle/>
                    <a:p>
                      <a:pPr algn="r" fontAlgn="b"/>
                      <a:r>
                        <a:rPr lang="en-US" sz="300" b="0" i="0" u="none" strike="noStrike">
                          <a:solidFill>
                            <a:srgbClr val="000000"/>
                          </a:solidFill>
                          <a:latin typeface="Calibri"/>
                        </a:rPr>
                        <a:t>43.5</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48.3</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43.6</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52.4</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47.4</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53.1</a:t>
                      </a:r>
                    </a:p>
                  </a:txBody>
                  <a:tcPr marL="1295" marR="1295" marT="1295" marB="0" anchor="b">
                    <a:lnL>
                      <a:noFill/>
                    </a:lnL>
                    <a:lnR>
                      <a:noFill/>
                    </a:lnR>
                    <a:lnT>
                      <a:noFill/>
                    </a:lnT>
                    <a:lnB>
                      <a:noFill/>
                    </a:lnB>
                    <a:solidFill>
                      <a:srgbClr val="FDC27C"/>
                    </a:solidFill>
                  </a:tcPr>
                </a:tc>
                <a:tc>
                  <a:txBody>
                    <a:bodyPr/>
                    <a:lstStyle/>
                    <a:p>
                      <a:pPr algn="r" fontAlgn="b"/>
                      <a:r>
                        <a:rPr lang="en-US" sz="300" b="0" i="0" u="none" strike="noStrike">
                          <a:solidFill>
                            <a:srgbClr val="000000"/>
                          </a:solidFill>
                          <a:latin typeface="Calibri"/>
                        </a:rPr>
                        <a:t>47.0</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67.2</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23.3</a:t>
                      </a:r>
                    </a:p>
                  </a:txBody>
                  <a:tcPr marL="1295" marR="1295" marT="1295" marB="0" anchor="b">
                    <a:lnL>
                      <a:noFill/>
                    </a:lnL>
                    <a:lnR>
                      <a:noFill/>
                    </a:lnR>
                    <a:lnT>
                      <a:noFill/>
                    </a:lnT>
                    <a:lnB>
                      <a:noFill/>
                    </a:lnB>
                    <a:solidFill>
                      <a:srgbClr val="D1DE81"/>
                    </a:solidFill>
                  </a:tcPr>
                </a:tc>
                <a:tc>
                  <a:txBody>
                    <a:bodyPr/>
                    <a:lstStyle/>
                    <a:p>
                      <a:pPr algn="r" fontAlgn="b"/>
                      <a:r>
                        <a:rPr lang="en-US" sz="300" b="0" i="0" u="none" strike="noStrike">
                          <a:solidFill>
                            <a:srgbClr val="000000"/>
                          </a:solidFill>
                          <a:latin typeface="Calibri"/>
                        </a:rPr>
                        <a:t>63.9</a:t>
                      </a:r>
                    </a:p>
                  </a:txBody>
                  <a:tcPr marL="1295" marR="1295" marT="1295" marB="0" anchor="b">
                    <a:lnL>
                      <a:noFill/>
                    </a:lnL>
                    <a:lnR>
                      <a:noFill/>
                    </a:lnR>
                    <a:lnT>
                      <a:noFill/>
                    </a:lnT>
                    <a:lnB>
                      <a:noFill/>
                    </a:lnB>
                    <a:solidFill>
                      <a:srgbClr val="FCAD79"/>
                    </a:solidFill>
                  </a:tcPr>
                </a:tc>
                <a:tc>
                  <a:txBody>
                    <a:bodyPr/>
                    <a:lstStyle/>
                    <a:p>
                      <a:pPr algn="r" fontAlgn="b"/>
                      <a:r>
                        <a:rPr lang="en-US" sz="300" b="0" i="0" u="none" strike="noStrike">
                          <a:solidFill>
                            <a:srgbClr val="000000"/>
                          </a:solidFill>
                          <a:latin typeface="Calibri"/>
                        </a:rPr>
                        <a:t>21.0</a:t>
                      </a:r>
                    </a:p>
                  </a:txBody>
                  <a:tcPr marL="1295" marR="1295" marT="129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67.1</a:t>
                      </a:r>
                    </a:p>
                  </a:txBody>
                  <a:tcPr marL="1295" marR="1295" marT="1295" marB="0" anchor="b">
                    <a:lnL>
                      <a:noFill/>
                    </a:lnL>
                    <a:lnR>
                      <a:noFill/>
                    </a:lnR>
                    <a:lnT>
                      <a:noFill/>
                    </a:lnT>
                    <a:lnB>
                      <a:noFill/>
                    </a:lnB>
                    <a:solidFill>
                      <a:srgbClr val="FCA877"/>
                    </a:solidFill>
                  </a:tcPr>
                </a:tc>
                <a:tc>
                  <a:txBody>
                    <a:bodyPr/>
                    <a:lstStyle/>
                    <a:p>
                      <a:pPr algn="r" fontAlgn="b"/>
                      <a:r>
                        <a:rPr lang="en-US" sz="300" b="0" i="0" u="none" strike="noStrike">
                          <a:solidFill>
                            <a:srgbClr val="000000"/>
                          </a:solidFill>
                          <a:latin typeface="Calibri"/>
                        </a:rPr>
                        <a:t>12.2</a:t>
                      </a:r>
                    </a:p>
                  </a:txBody>
                  <a:tcPr marL="1295" marR="1295" marT="1295"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66.7</a:t>
                      </a:r>
                    </a:p>
                  </a:txBody>
                  <a:tcPr marL="1295" marR="1295" marT="1295" marB="0" anchor="b">
                    <a:lnL>
                      <a:noFill/>
                    </a:lnL>
                    <a:lnR>
                      <a:noFill/>
                    </a:lnR>
                    <a:lnT>
                      <a:noFill/>
                    </a:lnT>
                    <a:lnB>
                      <a:noFill/>
                    </a:lnB>
                    <a:solidFill>
                      <a:srgbClr val="FCA878"/>
                    </a:solidFill>
                  </a:tcPr>
                </a:tc>
                <a:tc>
                  <a:txBody>
                    <a:bodyPr/>
                    <a:lstStyle/>
                    <a:p>
                      <a:pPr algn="r" fontAlgn="b"/>
                      <a:r>
                        <a:rPr lang="en-US" sz="300" b="0" i="0" u="none" strike="noStrike">
                          <a:solidFill>
                            <a:srgbClr val="000000"/>
                          </a:solidFill>
                          <a:latin typeface="Calibri"/>
                        </a:rPr>
                        <a:t>11.7</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54.4</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21.2</a:t>
                      </a:r>
                    </a:p>
                  </a:txBody>
                  <a:tcPr marL="1295" marR="1295" marT="129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42.2</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19.3</a:t>
                      </a:r>
                    </a:p>
                  </a:txBody>
                  <a:tcPr marL="1295" marR="1295" marT="129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47.3</a:t>
                      </a:r>
                    </a:p>
                  </a:txBody>
                  <a:tcPr marL="1295" marR="1295" marT="1295" marB="0" anchor="b">
                    <a:lnL>
                      <a:noFill/>
                    </a:lnL>
                    <a:lnR>
                      <a:noFill/>
                    </a:lnR>
                    <a:lnT>
                      <a:noFill/>
                    </a:lnT>
                    <a:lnB>
                      <a:noFill/>
                    </a:lnB>
                    <a:solidFill>
                      <a:srgbClr val="FECC7F"/>
                    </a:solidFill>
                  </a:tcPr>
                </a:tc>
                <a:tc>
                  <a:txBody>
                    <a:bodyPr/>
                    <a:lstStyle/>
                    <a:p>
                      <a:pPr algn="r" fontAlgn="b"/>
                      <a:r>
                        <a:rPr lang="en-US" sz="300" b="0" i="0" u="none" strike="noStrike">
                          <a:solidFill>
                            <a:srgbClr val="000000"/>
                          </a:solidFill>
                          <a:latin typeface="Calibri"/>
                        </a:rPr>
                        <a:t>12.4</a:t>
                      </a:r>
                    </a:p>
                  </a:txBody>
                  <a:tcPr marL="1295" marR="1295" marT="1295"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48.7</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11.1</a:t>
                      </a:r>
                    </a:p>
                  </a:txBody>
                  <a:tcPr marL="1295" marR="1295" marT="1295" marB="0" anchor="b">
                    <a:lnL>
                      <a:noFill/>
                    </a:lnL>
                    <a:lnR>
                      <a:noFill/>
                    </a:lnR>
                    <a:lnT>
                      <a:noFill/>
                    </a:lnT>
                    <a:lnB>
                      <a:noFill/>
                    </a:lnB>
                    <a:solidFill>
                      <a:srgbClr val="85C77C"/>
                    </a:solidFill>
                  </a:tcPr>
                </a:tc>
                <a:tc>
                  <a:txBody>
                    <a:bodyPr/>
                    <a:lstStyle/>
                    <a:p>
                      <a:pPr algn="r" fontAlgn="b"/>
                      <a:r>
                        <a:rPr lang="en-US" sz="300" b="0" i="0" u="none" strike="noStrike">
                          <a:solidFill>
                            <a:srgbClr val="000000"/>
                          </a:solidFill>
                          <a:latin typeface="Calibri"/>
                        </a:rPr>
                        <a:t>22.3</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22.7</a:t>
                      </a:r>
                    </a:p>
                  </a:txBody>
                  <a:tcPr marL="1295" marR="1295" marT="1295"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23.8</a:t>
                      </a:r>
                    </a:p>
                  </a:txBody>
                  <a:tcPr marL="1295" marR="1295" marT="1295"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20.2</a:t>
                      </a:r>
                    </a:p>
                  </a:txBody>
                  <a:tcPr marL="1295" marR="1295" marT="129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24.0</a:t>
                      </a:r>
                    </a:p>
                  </a:txBody>
                  <a:tcPr marL="1295" marR="1295" marT="129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20.2</a:t>
                      </a:r>
                    </a:p>
                  </a:txBody>
                  <a:tcPr marL="1295" marR="1295" marT="129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24.2</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22.2</a:t>
                      </a:r>
                    </a:p>
                  </a:txBody>
                  <a:tcPr marL="1295" marR="1295" marT="129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42.5</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37.7</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39.1</a:t>
                      </a:r>
                    </a:p>
                  </a:txBody>
                  <a:tcPr marL="1295" marR="1295" marT="129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41.4</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44.5</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34.8</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41.0</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35.4</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48.5</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25.8</a:t>
                      </a:r>
                    </a:p>
                  </a:txBody>
                  <a:tcPr marL="1295" marR="1295" marT="129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48.0</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51.4</a:t>
                      </a:r>
                    </a:p>
                  </a:txBody>
                  <a:tcPr marL="1295" marR="1295" marT="1295"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17.5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55.2</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14.7</a:t>
                      </a:r>
                    </a:p>
                  </a:txBody>
                  <a:tcPr marL="1295" marR="1295" marT="1295" marB="0" anchor="b">
                    <a:lnL>
                      <a:noFill/>
                    </a:lnL>
                    <a:lnR>
                      <a:noFill/>
                    </a:lnR>
                    <a:lnT>
                      <a:noFill/>
                    </a:lnT>
                    <a:lnB>
                      <a:noFill/>
                    </a:lnB>
                    <a:solidFill>
                      <a:srgbClr val="9CCE7E"/>
                    </a:solidFill>
                  </a:tcPr>
                </a:tc>
              </a:tr>
              <a:tr h="49195">
                <a:tc>
                  <a:txBody>
                    <a:bodyPr/>
                    <a:lstStyle/>
                    <a:p>
                      <a:pPr algn="l" fontAlgn="b"/>
                      <a:r>
                        <a:rPr lang="en-US" sz="300" b="0" i="0" u="none" strike="noStrike">
                          <a:solidFill>
                            <a:srgbClr val="000000"/>
                          </a:solidFill>
                          <a:latin typeface="Calibri"/>
                        </a:rPr>
                        <a:t>ADVANCE Asia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72.6</a:t>
                      </a:r>
                    </a:p>
                  </a:txBody>
                  <a:tcPr marL="1295" marR="1295" marT="1295" marB="0" anchor="b">
                    <a:lnL>
                      <a:noFill/>
                    </a:lnL>
                    <a:lnR>
                      <a:noFill/>
                    </a:lnR>
                    <a:lnT>
                      <a:noFill/>
                    </a:lnT>
                    <a:lnB>
                      <a:noFill/>
                    </a:lnB>
                    <a:solidFill>
                      <a:srgbClr val="FB9D75"/>
                    </a:solidFill>
                  </a:tcPr>
                </a:tc>
                <a:tc>
                  <a:txBody>
                    <a:bodyPr/>
                    <a:lstStyle/>
                    <a:p>
                      <a:pPr algn="r" fontAlgn="b"/>
                      <a:r>
                        <a:rPr lang="en-US" sz="300" b="0" i="0" u="none" strike="noStrike">
                          <a:solidFill>
                            <a:srgbClr val="000000"/>
                          </a:solidFill>
                          <a:latin typeface="Calibri"/>
                        </a:rPr>
                        <a:t>21.2</a:t>
                      </a:r>
                    </a:p>
                  </a:txBody>
                  <a:tcPr marL="1295" marR="1295" marT="129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64.4</a:t>
                      </a:r>
                    </a:p>
                  </a:txBody>
                  <a:tcPr marL="1295" marR="1295" marT="1295" marB="0" anchor="b">
                    <a:lnL>
                      <a:noFill/>
                    </a:lnL>
                    <a:lnR>
                      <a:noFill/>
                    </a:lnR>
                    <a:lnT>
                      <a:noFill/>
                    </a:lnT>
                    <a:lnB>
                      <a:noFill/>
                    </a:lnB>
                    <a:solidFill>
                      <a:srgbClr val="FCAD78"/>
                    </a:solidFill>
                  </a:tcPr>
                </a:tc>
                <a:tc>
                  <a:txBody>
                    <a:bodyPr/>
                    <a:lstStyle/>
                    <a:p>
                      <a:pPr algn="r" fontAlgn="b"/>
                      <a:r>
                        <a:rPr lang="en-US" sz="300" b="0" i="0" u="none" strike="noStrike">
                          <a:solidFill>
                            <a:srgbClr val="000000"/>
                          </a:solidFill>
                          <a:latin typeface="Calibri"/>
                        </a:rPr>
                        <a:t>17.5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71.2</a:t>
                      </a:r>
                    </a:p>
                  </a:txBody>
                  <a:tcPr marL="1295" marR="1295" marT="1295" marB="0" anchor="b">
                    <a:lnL>
                      <a:noFill/>
                    </a:lnL>
                    <a:lnR>
                      <a:noFill/>
                    </a:lnR>
                    <a:lnT>
                      <a:noFill/>
                    </a:lnT>
                    <a:lnB>
                      <a:noFill/>
                    </a:lnB>
                    <a:solidFill>
                      <a:srgbClr val="FBA076"/>
                    </a:solidFill>
                  </a:tcPr>
                </a:tc>
                <a:tc>
                  <a:txBody>
                    <a:bodyPr/>
                    <a:lstStyle/>
                    <a:p>
                      <a:pPr algn="r" fontAlgn="b"/>
                      <a:r>
                        <a:rPr lang="en-US" sz="300" b="0" i="0" u="none" strike="noStrike">
                          <a:solidFill>
                            <a:srgbClr val="000000"/>
                          </a:solidFill>
                          <a:latin typeface="Calibri"/>
                        </a:rPr>
                        <a:t>18.0</a:t>
                      </a:r>
                    </a:p>
                  </a:txBody>
                  <a:tcPr marL="1295" marR="1295" marT="129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79.4</a:t>
                      </a:r>
                    </a:p>
                  </a:txBody>
                  <a:tcPr marL="1295" marR="1295" marT="1295" marB="0" anchor="b">
                    <a:lnL>
                      <a:noFill/>
                    </a:lnL>
                    <a:lnR>
                      <a:noFill/>
                    </a:lnR>
                    <a:lnT>
                      <a:noFill/>
                    </a:lnT>
                    <a:lnB>
                      <a:noFill/>
                    </a:lnB>
                    <a:solidFill>
                      <a:srgbClr val="FB9173"/>
                    </a:solidFill>
                  </a:tcPr>
                </a:tc>
                <a:tc>
                  <a:txBody>
                    <a:bodyPr/>
                    <a:lstStyle/>
                    <a:p>
                      <a:pPr algn="r" fontAlgn="b"/>
                      <a:r>
                        <a:rPr lang="en-US" sz="300" b="0" i="0" u="none" strike="noStrike">
                          <a:solidFill>
                            <a:srgbClr val="000000"/>
                          </a:solidFill>
                          <a:latin typeface="Calibri"/>
                        </a:rPr>
                        <a:t>17.3</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32.8</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24.5</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32.7</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23.2</a:t>
                      </a:r>
                    </a:p>
                  </a:txBody>
                  <a:tcPr marL="1295" marR="1295" marT="129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37.8</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23.9</a:t>
                      </a:r>
                    </a:p>
                  </a:txBody>
                  <a:tcPr marL="1295" marR="1295" marT="1295" marB="0" anchor="b">
                    <a:lnL>
                      <a:noFill/>
                    </a:lnL>
                    <a:lnR>
                      <a:noFill/>
                    </a:lnR>
                    <a:lnT>
                      <a:noFill/>
                    </a:lnT>
                    <a:lnB>
                      <a:noFill/>
                    </a:lnB>
                    <a:solidFill>
                      <a:srgbClr val="D5DF81"/>
                    </a:solidFill>
                  </a:tcPr>
                </a:tc>
                <a:tc>
                  <a:txBody>
                    <a:bodyPr/>
                    <a:lstStyle/>
                    <a:p>
                      <a:pPr algn="r" fontAlgn="b"/>
                      <a:r>
                        <a:rPr lang="en-US" sz="300" b="0" i="0" u="none" strike="noStrike">
                          <a:solidFill>
                            <a:srgbClr val="000000"/>
                          </a:solidFill>
                          <a:latin typeface="Calibri"/>
                        </a:rPr>
                        <a:t>37.3</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26.7</a:t>
                      </a:r>
                    </a:p>
                  </a:txBody>
                  <a:tcPr marL="1295" marR="1295" marT="129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58.9</a:t>
                      </a:r>
                    </a:p>
                  </a:txBody>
                  <a:tcPr marL="1295" marR="1295" marT="129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49.5</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53.9</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52.4</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56.5</a:t>
                      </a:r>
                    </a:p>
                  </a:txBody>
                  <a:tcPr marL="1295" marR="1295" marT="1295"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54.1</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57.5</a:t>
                      </a:r>
                    </a:p>
                  </a:txBody>
                  <a:tcPr marL="1295" marR="1295" marT="1295"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52.9</a:t>
                      </a:r>
                    </a:p>
                  </a:txBody>
                  <a:tcPr marL="1295" marR="1295" marT="1295" marB="0" anchor="b">
                    <a:lnL>
                      <a:noFill/>
                    </a:lnL>
                    <a:lnR>
                      <a:noFill/>
                    </a:lnR>
                    <a:lnT>
                      <a:noFill/>
                    </a:lnT>
                    <a:lnB>
                      <a:noFill/>
                    </a:lnB>
                    <a:solidFill>
                      <a:srgbClr val="FDC27D"/>
                    </a:solidFill>
                  </a:tcPr>
                </a:tc>
                <a:tc>
                  <a:txBody>
                    <a:bodyPr/>
                    <a:lstStyle/>
                    <a:p>
                      <a:pPr algn="r" fontAlgn="b"/>
                      <a:r>
                        <a:rPr lang="en-US" sz="300" b="0" i="0" u="none" strike="noStrike">
                          <a:solidFill>
                            <a:srgbClr val="000000"/>
                          </a:solidFill>
                          <a:latin typeface="Calibri"/>
                        </a:rPr>
                        <a:t>79.7</a:t>
                      </a:r>
                    </a:p>
                  </a:txBody>
                  <a:tcPr marL="1295" marR="1295" marT="1295" marB="0" anchor="b">
                    <a:lnL>
                      <a:noFill/>
                    </a:lnL>
                    <a:lnR>
                      <a:noFill/>
                    </a:lnR>
                    <a:lnT>
                      <a:noFill/>
                    </a:lnT>
                    <a:lnB>
                      <a:noFill/>
                    </a:lnB>
                    <a:solidFill>
                      <a:srgbClr val="FB9073"/>
                    </a:solidFill>
                  </a:tcPr>
                </a:tc>
                <a:tc>
                  <a:txBody>
                    <a:bodyPr/>
                    <a:lstStyle/>
                    <a:p>
                      <a:pPr algn="r" fontAlgn="b"/>
                      <a:r>
                        <a:rPr lang="en-US" sz="300" b="0" i="0" u="none" strike="noStrike">
                          <a:solidFill>
                            <a:srgbClr val="000000"/>
                          </a:solidFill>
                          <a:latin typeface="Calibri"/>
                        </a:rPr>
                        <a:t>16.9</a:t>
                      </a:r>
                    </a:p>
                  </a:txBody>
                  <a:tcPr marL="1295" marR="1295" marT="129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70.7</a:t>
                      </a:r>
                    </a:p>
                  </a:txBody>
                  <a:tcPr marL="1295" marR="1295" marT="1295" marB="0" anchor="b">
                    <a:lnL>
                      <a:noFill/>
                    </a:lnL>
                    <a:lnR>
                      <a:noFill/>
                    </a:lnR>
                    <a:lnT>
                      <a:noFill/>
                    </a:lnT>
                    <a:lnB>
                      <a:noFill/>
                    </a:lnB>
                    <a:solidFill>
                      <a:srgbClr val="FBA176"/>
                    </a:solidFill>
                  </a:tcPr>
                </a:tc>
                <a:tc>
                  <a:txBody>
                    <a:bodyPr/>
                    <a:lstStyle/>
                    <a:p>
                      <a:pPr algn="r" fontAlgn="b"/>
                      <a:r>
                        <a:rPr lang="en-US" sz="300" b="0" i="0" u="none" strike="noStrike">
                          <a:solidFill>
                            <a:srgbClr val="000000"/>
                          </a:solidFill>
                          <a:latin typeface="Calibri"/>
                        </a:rPr>
                        <a:t>14.3</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74.4</a:t>
                      </a:r>
                    </a:p>
                  </a:txBody>
                  <a:tcPr marL="1295" marR="1295" marT="1295" marB="0" anchor="b">
                    <a:lnL>
                      <a:noFill/>
                    </a:lnL>
                    <a:lnR>
                      <a:noFill/>
                    </a:lnR>
                    <a:lnT>
                      <a:noFill/>
                    </a:lnT>
                    <a:lnB>
                      <a:noFill/>
                    </a:lnB>
                    <a:solidFill>
                      <a:srgbClr val="FB9A75"/>
                    </a:solidFill>
                  </a:tcPr>
                </a:tc>
                <a:tc>
                  <a:txBody>
                    <a:bodyPr/>
                    <a:lstStyle/>
                    <a:p>
                      <a:pPr algn="r" fontAlgn="b"/>
                      <a:r>
                        <a:rPr lang="en-US" sz="300" b="0" i="0" u="none" strike="noStrike">
                          <a:solidFill>
                            <a:srgbClr val="000000"/>
                          </a:solidFill>
                          <a:latin typeface="Calibri"/>
                        </a:rPr>
                        <a:t>7.6</a:t>
                      </a:r>
                    </a:p>
                  </a:txBody>
                  <a:tcPr marL="1295" marR="1295" marT="1295" marB="0" anchor="b">
                    <a:lnL>
                      <a:noFill/>
                    </a:lnL>
                    <a:lnR>
                      <a:noFill/>
                    </a:lnR>
                    <a:lnT>
                      <a:noFill/>
                    </a:lnT>
                    <a:lnB>
                      <a:noFill/>
                    </a:lnB>
                    <a:solidFill>
                      <a:srgbClr val="6FC17B"/>
                    </a:solidFill>
                  </a:tcPr>
                </a:tc>
                <a:tc>
                  <a:txBody>
                    <a:bodyPr/>
                    <a:lstStyle/>
                    <a:p>
                      <a:pPr algn="r" fontAlgn="b"/>
                      <a:r>
                        <a:rPr lang="en-US" sz="300" b="0" i="0" u="none" strike="noStrike">
                          <a:solidFill>
                            <a:srgbClr val="000000"/>
                          </a:solidFill>
                          <a:latin typeface="Calibri"/>
                        </a:rPr>
                        <a:t>75.2</a:t>
                      </a:r>
                    </a:p>
                  </a:txBody>
                  <a:tcPr marL="1295" marR="1295" marT="1295" marB="0" anchor="b">
                    <a:lnL>
                      <a:noFill/>
                    </a:lnL>
                    <a:lnR>
                      <a:noFill/>
                    </a:lnR>
                    <a:lnT>
                      <a:noFill/>
                    </a:lnT>
                    <a:lnB>
                      <a:noFill/>
                    </a:lnB>
                    <a:solidFill>
                      <a:srgbClr val="FB9975"/>
                    </a:solidFill>
                  </a:tcPr>
                </a:tc>
                <a:tc>
                  <a:txBody>
                    <a:bodyPr/>
                    <a:lstStyle/>
                    <a:p>
                      <a:pPr algn="r" fontAlgn="b"/>
                      <a:r>
                        <a:rPr lang="en-US" sz="300" b="0" i="0" u="none" strike="noStrike">
                          <a:solidFill>
                            <a:srgbClr val="000000"/>
                          </a:solidFill>
                          <a:latin typeface="Calibri"/>
                        </a:rPr>
                        <a:t>7.7</a:t>
                      </a:r>
                    </a:p>
                  </a:txBody>
                  <a:tcPr marL="1295" marR="1295" marT="1295" marB="0" anchor="b">
                    <a:lnL>
                      <a:noFill/>
                    </a:lnL>
                    <a:lnR>
                      <a:noFill/>
                    </a:lnR>
                    <a:lnT>
                      <a:noFill/>
                    </a:lnT>
                    <a:lnB>
                      <a:noFill/>
                    </a:lnB>
                    <a:solidFill>
                      <a:srgbClr val="70C17B"/>
                    </a:solidFill>
                  </a:tcPr>
                </a:tc>
                <a:tc>
                  <a:txBody>
                    <a:bodyPr/>
                    <a:lstStyle/>
                    <a:p>
                      <a:pPr algn="r" fontAlgn="b"/>
                      <a:r>
                        <a:rPr lang="en-US" sz="300" b="0" i="0" u="none" strike="noStrike">
                          <a:solidFill>
                            <a:srgbClr val="000000"/>
                          </a:solidFill>
                          <a:latin typeface="Calibri"/>
                        </a:rPr>
                        <a:t>45.3</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18.7</a:t>
                      </a:r>
                    </a:p>
                  </a:txBody>
                  <a:tcPr marL="1295" marR="1295" marT="1295"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42.6</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15.3</a:t>
                      </a:r>
                    </a:p>
                  </a:txBody>
                  <a:tcPr marL="1295" marR="1295" marT="1295"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42.2</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10.7</a:t>
                      </a:r>
                    </a:p>
                  </a:txBody>
                  <a:tcPr marL="1295" marR="1295" marT="1295" marB="0" anchor="b">
                    <a:lnL>
                      <a:noFill/>
                    </a:lnL>
                    <a:lnR>
                      <a:noFill/>
                    </a:lnR>
                    <a:lnT>
                      <a:noFill/>
                    </a:lnT>
                    <a:lnB>
                      <a:noFill/>
                    </a:lnB>
                    <a:solidFill>
                      <a:srgbClr val="83C77C"/>
                    </a:solidFill>
                  </a:tcPr>
                </a:tc>
                <a:tc>
                  <a:txBody>
                    <a:bodyPr/>
                    <a:lstStyle/>
                    <a:p>
                      <a:pPr algn="r" fontAlgn="b"/>
                      <a:r>
                        <a:rPr lang="en-US" sz="300" b="0" i="0" u="none" strike="noStrike">
                          <a:solidFill>
                            <a:srgbClr val="000000"/>
                          </a:solidFill>
                          <a:latin typeface="Calibri"/>
                        </a:rPr>
                        <a:t>41.8</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9.7</a:t>
                      </a:r>
                    </a:p>
                  </a:txBody>
                  <a:tcPr marL="1295" marR="1295" marT="1295"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29.9</a:t>
                      </a:r>
                    </a:p>
                  </a:txBody>
                  <a:tcPr marL="1295" marR="1295" marT="129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25.8</a:t>
                      </a:r>
                    </a:p>
                  </a:txBody>
                  <a:tcPr marL="1295" marR="1295" marT="129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20.4</a:t>
                      </a:r>
                    </a:p>
                  </a:txBody>
                  <a:tcPr marL="1295" marR="1295" marT="1295" marB="0" anchor="b">
                    <a:lnL>
                      <a:noFill/>
                    </a:lnL>
                    <a:lnR>
                      <a:noFill/>
                    </a:lnR>
                    <a:lnT>
                      <a:noFill/>
                    </a:lnT>
                    <a:lnB>
                      <a:noFill/>
                    </a:lnB>
                    <a:solidFill>
                      <a:srgbClr val="BFD880"/>
                    </a:solidFill>
                  </a:tcPr>
                </a:tc>
                <a:tc>
                  <a:txBody>
                    <a:bodyPr/>
                    <a:lstStyle/>
                    <a:p>
                      <a:pPr algn="r" fontAlgn="b"/>
                      <a:r>
                        <a:rPr lang="en-US" sz="300" b="0" i="0" u="none" strike="noStrike">
                          <a:solidFill>
                            <a:srgbClr val="000000"/>
                          </a:solidFill>
                          <a:latin typeface="Calibri"/>
                        </a:rPr>
                        <a:t>25.5</a:t>
                      </a:r>
                    </a:p>
                  </a:txBody>
                  <a:tcPr marL="1295" marR="1295" marT="1295" marB="0" anchor="b">
                    <a:lnL>
                      <a:noFill/>
                    </a:lnL>
                    <a:lnR>
                      <a:noFill/>
                    </a:lnR>
                    <a:lnT>
                      <a:noFill/>
                    </a:lnT>
                    <a:lnB>
                      <a:noFill/>
                    </a:lnB>
                    <a:solidFill>
                      <a:srgbClr val="DFE282"/>
                    </a:solidFill>
                  </a:tcPr>
                </a:tc>
                <a:tc>
                  <a:txBody>
                    <a:bodyPr/>
                    <a:lstStyle/>
                    <a:p>
                      <a:pPr algn="r" fontAlgn="b"/>
                      <a:r>
                        <a:rPr lang="en-US" sz="300" b="0" i="0" u="none" strike="noStrike">
                          <a:solidFill>
                            <a:srgbClr val="000000"/>
                          </a:solidFill>
                          <a:latin typeface="Calibri"/>
                        </a:rPr>
                        <a:t>19.1</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28.8</a:t>
                      </a:r>
                    </a:p>
                  </a:txBody>
                  <a:tcPr marL="1295" marR="1295" marT="1295"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47.0</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35.1</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39.1</a:t>
                      </a:r>
                    </a:p>
                  </a:txBody>
                  <a:tcPr marL="1295" marR="1295" marT="129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37.7</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38.5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38.6</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45.3</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40.1</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50.8</a:t>
                      </a:r>
                    </a:p>
                  </a:txBody>
                  <a:tcPr marL="1295" marR="1295" marT="1295"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22.5</a:t>
                      </a:r>
                    </a:p>
                  </a:txBody>
                  <a:tcPr marL="1295" marR="1295" marT="129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49.4</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19.9</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56.6</a:t>
                      </a:r>
                    </a:p>
                  </a:txBody>
                  <a:tcPr marL="1295" marR="1295" marT="1295"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9.7</a:t>
                      </a:r>
                    </a:p>
                  </a:txBody>
                  <a:tcPr marL="1295" marR="1295" marT="1295"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56.6</a:t>
                      </a:r>
                    </a:p>
                  </a:txBody>
                  <a:tcPr marL="1295" marR="1295" marT="1295"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11.9</a:t>
                      </a:r>
                    </a:p>
                  </a:txBody>
                  <a:tcPr marL="1295" marR="1295" marT="1295" marB="0" anchor="b">
                    <a:lnL>
                      <a:noFill/>
                    </a:lnL>
                    <a:lnR>
                      <a:noFill/>
                    </a:lnR>
                    <a:lnT>
                      <a:noFill/>
                    </a:lnT>
                    <a:lnB>
                      <a:noFill/>
                    </a:lnB>
                    <a:solidFill>
                      <a:srgbClr val="8AC97D"/>
                    </a:solidFill>
                  </a:tcPr>
                </a:tc>
              </a:tr>
              <a:tr h="49195">
                <a:tc>
                  <a:txBody>
                    <a:bodyPr/>
                    <a:lstStyle/>
                    <a:p>
                      <a:pPr algn="l" fontAlgn="b"/>
                      <a:r>
                        <a:rPr lang="en-US" sz="300" b="0" i="0" u="none" strike="noStrike">
                          <a:solidFill>
                            <a:srgbClr val="000000"/>
                          </a:solidFill>
                          <a:latin typeface="Calibri"/>
                        </a:rPr>
                        <a:t>ADVANCE EME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84.8</a:t>
                      </a:r>
                    </a:p>
                  </a:txBody>
                  <a:tcPr marL="1295" marR="1295" marT="1295" marB="0" anchor="b">
                    <a:lnL>
                      <a:noFill/>
                    </a:lnL>
                    <a:lnR>
                      <a:noFill/>
                    </a:lnR>
                    <a:lnT>
                      <a:noFill/>
                    </a:lnT>
                    <a:lnB>
                      <a:noFill/>
                    </a:lnB>
                    <a:solidFill>
                      <a:srgbClr val="FA8771"/>
                    </a:solidFill>
                  </a:tcPr>
                </a:tc>
                <a:tc>
                  <a:txBody>
                    <a:bodyPr/>
                    <a:lstStyle/>
                    <a:p>
                      <a:pPr algn="r" fontAlgn="b"/>
                      <a:r>
                        <a:rPr lang="en-US" sz="300" b="0" i="0" u="none" strike="noStrike">
                          <a:solidFill>
                            <a:srgbClr val="000000"/>
                          </a:solidFill>
                          <a:latin typeface="Calibri"/>
                        </a:rPr>
                        <a:t>14.0</a:t>
                      </a:r>
                    </a:p>
                  </a:txBody>
                  <a:tcPr marL="1295" marR="1295" marT="1295"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80.4</a:t>
                      </a:r>
                    </a:p>
                  </a:txBody>
                  <a:tcPr marL="1295" marR="1295" marT="1295" marB="0" anchor="b">
                    <a:lnL>
                      <a:noFill/>
                    </a:lnL>
                    <a:lnR>
                      <a:noFill/>
                    </a:lnR>
                    <a:lnT>
                      <a:noFill/>
                    </a:lnT>
                    <a:lnB>
                      <a:noFill/>
                    </a:lnB>
                    <a:solidFill>
                      <a:srgbClr val="FB8F73"/>
                    </a:solidFill>
                  </a:tcPr>
                </a:tc>
                <a:tc>
                  <a:txBody>
                    <a:bodyPr/>
                    <a:lstStyle/>
                    <a:p>
                      <a:pPr algn="r" fontAlgn="b"/>
                      <a:r>
                        <a:rPr lang="en-US" sz="300" b="0" i="0" u="none" strike="noStrike">
                          <a:solidFill>
                            <a:srgbClr val="000000"/>
                          </a:solidFill>
                          <a:latin typeface="Calibri"/>
                        </a:rPr>
                        <a:t>20.4</a:t>
                      </a:r>
                    </a:p>
                  </a:txBody>
                  <a:tcPr marL="1295" marR="1295" marT="1295" marB="0" anchor="b">
                    <a:lnL>
                      <a:noFill/>
                    </a:lnL>
                    <a:lnR>
                      <a:noFill/>
                    </a:lnR>
                    <a:lnT>
                      <a:noFill/>
                    </a:lnT>
                    <a:lnB>
                      <a:noFill/>
                    </a:lnB>
                    <a:solidFill>
                      <a:srgbClr val="BFD880"/>
                    </a:solidFill>
                  </a:tcPr>
                </a:tc>
                <a:tc>
                  <a:txBody>
                    <a:bodyPr/>
                    <a:lstStyle/>
                    <a:p>
                      <a:pPr algn="r" fontAlgn="b"/>
                      <a:r>
                        <a:rPr lang="en-US" sz="300" b="0" i="0" u="none" strike="noStrike">
                          <a:solidFill>
                            <a:srgbClr val="000000"/>
                          </a:solidFill>
                          <a:latin typeface="Calibri"/>
                        </a:rPr>
                        <a:t>79.7</a:t>
                      </a:r>
                    </a:p>
                  </a:txBody>
                  <a:tcPr marL="1295" marR="1295" marT="1295" marB="0" anchor="b">
                    <a:lnL>
                      <a:noFill/>
                    </a:lnL>
                    <a:lnR>
                      <a:noFill/>
                    </a:lnR>
                    <a:lnT>
                      <a:noFill/>
                    </a:lnT>
                    <a:lnB>
                      <a:noFill/>
                    </a:lnB>
                    <a:solidFill>
                      <a:srgbClr val="FB9073"/>
                    </a:solidFill>
                  </a:tcPr>
                </a:tc>
                <a:tc>
                  <a:txBody>
                    <a:bodyPr/>
                    <a:lstStyle/>
                    <a:p>
                      <a:pPr algn="r" fontAlgn="b"/>
                      <a:r>
                        <a:rPr lang="en-US" sz="300" b="0" i="0" u="none" strike="noStrike">
                          <a:solidFill>
                            <a:srgbClr val="000000"/>
                          </a:solidFill>
                          <a:latin typeface="Calibri"/>
                        </a:rPr>
                        <a:t>26.4</a:t>
                      </a:r>
                    </a:p>
                  </a:txBody>
                  <a:tcPr marL="1295" marR="1295" marT="129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81.1</a:t>
                      </a:r>
                    </a:p>
                  </a:txBody>
                  <a:tcPr marL="1295" marR="1295" marT="1295" marB="0" anchor="b">
                    <a:lnL>
                      <a:noFill/>
                    </a:lnL>
                    <a:lnR>
                      <a:noFill/>
                    </a:lnR>
                    <a:lnT>
                      <a:noFill/>
                    </a:lnT>
                    <a:lnB>
                      <a:noFill/>
                    </a:lnB>
                    <a:solidFill>
                      <a:srgbClr val="FA8E72"/>
                    </a:solidFill>
                  </a:tcPr>
                </a:tc>
                <a:tc>
                  <a:txBody>
                    <a:bodyPr/>
                    <a:lstStyle/>
                    <a:p>
                      <a:pPr algn="r" fontAlgn="b"/>
                      <a:r>
                        <a:rPr lang="en-US" sz="300" b="0" i="0" u="none" strike="noStrike">
                          <a:solidFill>
                            <a:srgbClr val="000000"/>
                          </a:solidFill>
                          <a:latin typeface="Calibri"/>
                        </a:rPr>
                        <a:t>22.4</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75.6</a:t>
                      </a:r>
                    </a:p>
                  </a:txBody>
                  <a:tcPr marL="1295" marR="1295" marT="1295" marB="0" anchor="b">
                    <a:lnL>
                      <a:noFill/>
                    </a:lnL>
                    <a:lnR>
                      <a:noFill/>
                    </a:lnR>
                    <a:lnT>
                      <a:noFill/>
                    </a:lnT>
                    <a:lnB>
                      <a:noFill/>
                    </a:lnB>
                    <a:solidFill>
                      <a:srgbClr val="FB9874"/>
                    </a:solidFill>
                  </a:tcPr>
                </a:tc>
                <a:tc>
                  <a:txBody>
                    <a:bodyPr/>
                    <a:lstStyle/>
                    <a:p>
                      <a:pPr algn="r" fontAlgn="b"/>
                      <a:r>
                        <a:rPr lang="en-US" sz="300" b="0" i="0" u="none" strike="noStrike">
                          <a:solidFill>
                            <a:srgbClr val="000000"/>
                          </a:solidFill>
                          <a:latin typeface="Calibri"/>
                        </a:rPr>
                        <a:t>49.2</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67.9</a:t>
                      </a:r>
                    </a:p>
                  </a:txBody>
                  <a:tcPr marL="1295" marR="1295" marT="1295" marB="0" anchor="b">
                    <a:lnL>
                      <a:noFill/>
                    </a:lnL>
                    <a:lnR>
                      <a:noFill/>
                    </a:lnR>
                    <a:lnT>
                      <a:noFill/>
                    </a:lnT>
                    <a:lnB>
                      <a:noFill/>
                    </a:lnB>
                    <a:solidFill>
                      <a:srgbClr val="FCA677"/>
                    </a:solidFill>
                  </a:tcPr>
                </a:tc>
                <a:tc>
                  <a:txBody>
                    <a:bodyPr/>
                    <a:lstStyle/>
                    <a:p>
                      <a:pPr algn="r" fontAlgn="b"/>
                      <a:r>
                        <a:rPr lang="en-US" sz="300" b="0" i="0" u="none" strike="noStrike">
                          <a:solidFill>
                            <a:srgbClr val="000000"/>
                          </a:solidFill>
                          <a:latin typeface="Calibri"/>
                        </a:rPr>
                        <a:t>51.7</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65.9</a:t>
                      </a:r>
                    </a:p>
                  </a:txBody>
                  <a:tcPr marL="1295" marR="1295" marT="1295" marB="0" anchor="b">
                    <a:lnL>
                      <a:noFill/>
                    </a:lnL>
                    <a:lnR>
                      <a:noFill/>
                    </a:lnR>
                    <a:lnT>
                      <a:noFill/>
                    </a:lnT>
                    <a:lnB>
                      <a:noFill/>
                    </a:lnB>
                    <a:solidFill>
                      <a:srgbClr val="FCAA78"/>
                    </a:solidFill>
                  </a:tcPr>
                </a:tc>
                <a:tc>
                  <a:txBody>
                    <a:bodyPr/>
                    <a:lstStyle/>
                    <a:p>
                      <a:pPr algn="r" fontAlgn="b"/>
                      <a:r>
                        <a:rPr lang="en-US" sz="300" b="0" i="0" u="none" strike="noStrike">
                          <a:solidFill>
                            <a:srgbClr val="000000"/>
                          </a:solidFill>
                          <a:latin typeface="Calibri"/>
                        </a:rPr>
                        <a:t>52.9</a:t>
                      </a:r>
                    </a:p>
                  </a:txBody>
                  <a:tcPr marL="1295" marR="1295" marT="1295" marB="0" anchor="b">
                    <a:lnL>
                      <a:noFill/>
                    </a:lnL>
                    <a:lnR>
                      <a:noFill/>
                    </a:lnR>
                    <a:lnT>
                      <a:noFill/>
                    </a:lnT>
                    <a:lnB>
                      <a:noFill/>
                    </a:lnB>
                    <a:solidFill>
                      <a:srgbClr val="FDC27C"/>
                    </a:solidFill>
                  </a:tcPr>
                </a:tc>
                <a:tc>
                  <a:txBody>
                    <a:bodyPr/>
                    <a:lstStyle/>
                    <a:p>
                      <a:pPr algn="r" fontAlgn="b"/>
                      <a:r>
                        <a:rPr lang="en-US" sz="300" b="0" i="0" u="none" strike="noStrike">
                          <a:solidFill>
                            <a:srgbClr val="000000"/>
                          </a:solidFill>
                          <a:latin typeface="Calibri"/>
                        </a:rPr>
                        <a:t>65.1</a:t>
                      </a:r>
                    </a:p>
                  </a:txBody>
                  <a:tcPr marL="1295" marR="1295" marT="1295" marB="0" anchor="b">
                    <a:lnL>
                      <a:noFill/>
                    </a:lnL>
                    <a:lnR>
                      <a:noFill/>
                    </a:lnR>
                    <a:lnT>
                      <a:noFill/>
                    </a:lnT>
                    <a:lnB>
                      <a:noFill/>
                    </a:lnB>
                    <a:solidFill>
                      <a:srgbClr val="FCAB78"/>
                    </a:solidFill>
                  </a:tcPr>
                </a:tc>
                <a:tc>
                  <a:txBody>
                    <a:bodyPr/>
                    <a:lstStyle/>
                    <a:p>
                      <a:pPr algn="r" fontAlgn="b"/>
                      <a:r>
                        <a:rPr lang="en-US" sz="300" b="0" i="0" u="none" strike="noStrike">
                          <a:solidFill>
                            <a:srgbClr val="000000"/>
                          </a:solidFill>
                          <a:latin typeface="Calibri"/>
                        </a:rPr>
                        <a:t>49.7</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79.4</a:t>
                      </a:r>
                    </a:p>
                  </a:txBody>
                  <a:tcPr marL="1295" marR="1295" marT="1295" marB="0" anchor="b">
                    <a:lnL>
                      <a:noFill/>
                    </a:lnL>
                    <a:lnR>
                      <a:noFill/>
                    </a:lnR>
                    <a:lnT>
                      <a:noFill/>
                    </a:lnT>
                    <a:lnB>
                      <a:noFill/>
                    </a:lnB>
                    <a:solidFill>
                      <a:srgbClr val="FB9173"/>
                    </a:solidFill>
                  </a:tcPr>
                </a:tc>
                <a:tc>
                  <a:txBody>
                    <a:bodyPr/>
                    <a:lstStyle/>
                    <a:p>
                      <a:pPr algn="r" fontAlgn="b"/>
                      <a:r>
                        <a:rPr lang="en-US" sz="300" b="0" i="0" u="none" strike="noStrike">
                          <a:solidFill>
                            <a:srgbClr val="000000"/>
                          </a:solidFill>
                          <a:latin typeface="Calibri"/>
                        </a:rPr>
                        <a:t>55.1</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66.9</a:t>
                      </a:r>
                    </a:p>
                  </a:txBody>
                  <a:tcPr marL="1295" marR="1295" marT="1295" marB="0" anchor="b">
                    <a:lnL>
                      <a:noFill/>
                    </a:lnL>
                    <a:lnR>
                      <a:noFill/>
                    </a:lnR>
                    <a:lnT>
                      <a:noFill/>
                    </a:lnT>
                    <a:lnB>
                      <a:noFill/>
                    </a:lnB>
                    <a:solidFill>
                      <a:srgbClr val="FCA878"/>
                    </a:solidFill>
                  </a:tcPr>
                </a:tc>
                <a:tc>
                  <a:txBody>
                    <a:bodyPr/>
                    <a:lstStyle/>
                    <a:p>
                      <a:pPr algn="r" fontAlgn="b"/>
                      <a:r>
                        <a:rPr lang="en-US" sz="300" b="0" i="0" u="none" strike="noStrike">
                          <a:solidFill>
                            <a:srgbClr val="000000"/>
                          </a:solidFill>
                          <a:latin typeface="Calibri"/>
                        </a:rPr>
                        <a:t>57.7</a:t>
                      </a:r>
                    </a:p>
                  </a:txBody>
                  <a:tcPr marL="1295" marR="1295" marT="1295"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70.0</a:t>
                      </a:r>
                    </a:p>
                  </a:txBody>
                  <a:tcPr marL="1295" marR="1295" marT="1295" marB="0" anchor="b">
                    <a:lnL>
                      <a:noFill/>
                    </a:lnL>
                    <a:lnR>
                      <a:noFill/>
                    </a:lnR>
                    <a:lnT>
                      <a:noFill/>
                    </a:lnT>
                    <a:lnB>
                      <a:noFill/>
                    </a:lnB>
                    <a:solidFill>
                      <a:srgbClr val="FCA276"/>
                    </a:solidFill>
                  </a:tcPr>
                </a:tc>
                <a:tc>
                  <a:txBody>
                    <a:bodyPr/>
                    <a:lstStyle/>
                    <a:p>
                      <a:pPr algn="r" fontAlgn="b"/>
                      <a:r>
                        <a:rPr lang="en-US" sz="300" b="0" i="0" u="none" strike="noStrike">
                          <a:solidFill>
                            <a:srgbClr val="000000"/>
                          </a:solidFill>
                          <a:latin typeface="Calibri"/>
                        </a:rPr>
                        <a:t>59.0</a:t>
                      </a:r>
                    </a:p>
                  </a:txBody>
                  <a:tcPr marL="1295" marR="1295" marT="129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72.4</a:t>
                      </a:r>
                    </a:p>
                  </a:txBody>
                  <a:tcPr marL="1295" marR="1295" marT="1295" marB="0" anchor="b">
                    <a:lnL>
                      <a:noFill/>
                    </a:lnL>
                    <a:lnR>
                      <a:noFill/>
                    </a:lnR>
                    <a:lnT>
                      <a:noFill/>
                    </a:lnT>
                    <a:lnB>
                      <a:noFill/>
                    </a:lnB>
                    <a:solidFill>
                      <a:srgbClr val="FB9E76"/>
                    </a:solidFill>
                  </a:tcPr>
                </a:tc>
                <a:tc>
                  <a:txBody>
                    <a:bodyPr/>
                    <a:lstStyle/>
                    <a:p>
                      <a:pPr algn="r" fontAlgn="b"/>
                      <a:r>
                        <a:rPr lang="en-US" sz="300" b="0" i="0" u="none" strike="noStrike">
                          <a:solidFill>
                            <a:srgbClr val="000000"/>
                          </a:solidFill>
                          <a:latin typeface="Calibri"/>
                        </a:rPr>
                        <a:t>61.4</a:t>
                      </a:r>
                    </a:p>
                  </a:txBody>
                  <a:tcPr marL="1295" marR="1295" marT="1295" marB="0" anchor="b">
                    <a:lnL>
                      <a:noFill/>
                    </a:lnL>
                    <a:lnR>
                      <a:noFill/>
                    </a:lnR>
                    <a:lnT>
                      <a:noFill/>
                    </a:lnT>
                    <a:lnB>
                      <a:noFill/>
                    </a:lnB>
                    <a:solidFill>
                      <a:srgbClr val="FCB279"/>
                    </a:solidFill>
                  </a:tcPr>
                </a:tc>
                <a:tc>
                  <a:txBody>
                    <a:bodyPr/>
                    <a:lstStyle/>
                    <a:p>
                      <a:pPr algn="r" fontAlgn="b"/>
                      <a:r>
                        <a:rPr lang="en-US" sz="300" b="0" i="0" u="none" strike="noStrike">
                          <a:solidFill>
                            <a:srgbClr val="000000"/>
                          </a:solidFill>
                          <a:latin typeface="Calibri"/>
                        </a:rPr>
                        <a:t>89.0</a:t>
                      </a:r>
                    </a:p>
                  </a:txBody>
                  <a:tcPr marL="1295" marR="1295" marT="1295" marB="0" anchor="b">
                    <a:lnL>
                      <a:noFill/>
                    </a:lnL>
                    <a:lnR>
                      <a:noFill/>
                    </a:lnR>
                    <a:lnT>
                      <a:noFill/>
                    </a:lnT>
                    <a:lnB>
                      <a:noFill/>
                    </a:lnB>
                    <a:solidFill>
                      <a:srgbClr val="FA7F70"/>
                    </a:solidFill>
                  </a:tcPr>
                </a:tc>
                <a:tc>
                  <a:txBody>
                    <a:bodyPr/>
                    <a:lstStyle/>
                    <a:p>
                      <a:pPr algn="r" fontAlgn="b"/>
                      <a:r>
                        <a:rPr lang="en-US" sz="300" b="0" i="0" u="none" strike="noStrike">
                          <a:solidFill>
                            <a:srgbClr val="000000"/>
                          </a:solidFill>
                          <a:latin typeface="Calibri"/>
                        </a:rPr>
                        <a:t>16.9</a:t>
                      </a:r>
                    </a:p>
                  </a:txBody>
                  <a:tcPr marL="1295" marR="1295" marT="129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82.2</a:t>
                      </a:r>
                    </a:p>
                  </a:txBody>
                  <a:tcPr marL="1295" marR="1295" marT="1295" marB="0" anchor="b">
                    <a:lnL>
                      <a:noFill/>
                    </a:lnL>
                    <a:lnR>
                      <a:noFill/>
                    </a:lnR>
                    <a:lnT>
                      <a:noFill/>
                    </a:lnT>
                    <a:lnB>
                      <a:noFill/>
                    </a:lnB>
                    <a:solidFill>
                      <a:srgbClr val="FA8C72"/>
                    </a:solidFill>
                  </a:tcPr>
                </a:tc>
                <a:tc>
                  <a:txBody>
                    <a:bodyPr/>
                    <a:lstStyle/>
                    <a:p>
                      <a:pPr algn="r" fontAlgn="b"/>
                      <a:r>
                        <a:rPr lang="en-US" sz="300" b="0" i="0" u="none" strike="noStrike">
                          <a:solidFill>
                            <a:srgbClr val="000000"/>
                          </a:solidFill>
                          <a:latin typeface="Calibri"/>
                        </a:rPr>
                        <a:t>19.8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87.3</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24.5</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81.5</a:t>
                      </a:r>
                    </a:p>
                  </a:txBody>
                  <a:tcPr marL="1295" marR="1295" marT="1295" marB="0" anchor="b">
                    <a:lnL>
                      <a:noFill/>
                    </a:lnL>
                    <a:lnR>
                      <a:noFill/>
                    </a:lnR>
                    <a:lnT>
                      <a:noFill/>
                    </a:lnT>
                    <a:lnB>
                      <a:noFill/>
                    </a:lnB>
                    <a:solidFill>
                      <a:srgbClr val="FA8D72"/>
                    </a:solidFill>
                  </a:tcPr>
                </a:tc>
                <a:tc>
                  <a:txBody>
                    <a:bodyPr/>
                    <a:lstStyle/>
                    <a:p>
                      <a:pPr algn="r" fontAlgn="b"/>
                      <a:r>
                        <a:rPr lang="en-US" sz="300" b="0" i="0" u="none" strike="noStrike">
                          <a:solidFill>
                            <a:srgbClr val="000000"/>
                          </a:solidFill>
                          <a:latin typeface="Calibri"/>
                        </a:rPr>
                        <a:t>20.8</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64.3</a:t>
                      </a:r>
                    </a:p>
                  </a:txBody>
                  <a:tcPr marL="1295" marR="1295" marT="1295" marB="0" anchor="b">
                    <a:lnL>
                      <a:noFill/>
                    </a:lnL>
                    <a:lnR>
                      <a:noFill/>
                    </a:lnR>
                    <a:lnT>
                      <a:noFill/>
                    </a:lnT>
                    <a:lnB>
                      <a:noFill/>
                    </a:lnB>
                    <a:solidFill>
                      <a:srgbClr val="FCAD78"/>
                    </a:solidFill>
                  </a:tcPr>
                </a:tc>
                <a:tc>
                  <a:txBody>
                    <a:bodyPr/>
                    <a:lstStyle/>
                    <a:p>
                      <a:pPr algn="r" fontAlgn="b"/>
                      <a:r>
                        <a:rPr lang="en-US" sz="300" b="0" i="0" u="none" strike="noStrike">
                          <a:solidFill>
                            <a:srgbClr val="000000"/>
                          </a:solidFill>
                          <a:latin typeface="Calibri"/>
                        </a:rPr>
                        <a:t>11.1</a:t>
                      </a:r>
                    </a:p>
                  </a:txBody>
                  <a:tcPr marL="1295" marR="1295" marT="1295" marB="0" anchor="b">
                    <a:lnL>
                      <a:noFill/>
                    </a:lnL>
                    <a:lnR>
                      <a:noFill/>
                    </a:lnR>
                    <a:lnT>
                      <a:noFill/>
                    </a:lnT>
                    <a:lnB>
                      <a:noFill/>
                    </a:lnB>
                    <a:solidFill>
                      <a:srgbClr val="85C77C"/>
                    </a:solidFill>
                  </a:tcPr>
                </a:tc>
                <a:tc>
                  <a:txBody>
                    <a:bodyPr/>
                    <a:lstStyle/>
                    <a:p>
                      <a:pPr algn="r" fontAlgn="b"/>
                      <a:r>
                        <a:rPr lang="en-US" sz="300" b="0" i="0" u="none" strike="noStrike">
                          <a:solidFill>
                            <a:srgbClr val="000000"/>
                          </a:solidFill>
                          <a:latin typeface="Calibri"/>
                        </a:rPr>
                        <a:t>58.7</a:t>
                      </a:r>
                    </a:p>
                  </a:txBody>
                  <a:tcPr marL="1295" marR="1295" marT="129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17.7</a:t>
                      </a:r>
                    </a:p>
                  </a:txBody>
                  <a:tcPr marL="1295" marR="1295" marT="129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64.6</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62.0</a:t>
                      </a:r>
                    </a:p>
                  </a:txBody>
                  <a:tcPr marL="1295" marR="1295" marT="1295" marB="0" anchor="b">
                    <a:lnL>
                      <a:noFill/>
                    </a:lnL>
                    <a:lnR>
                      <a:noFill/>
                    </a:lnR>
                    <a:lnT>
                      <a:noFill/>
                    </a:lnT>
                    <a:lnB>
                      <a:noFill/>
                    </a:lnB>
                    <a:solidFill>
                      <a:srgbClr val="FCB179"/>
                    </a:solidFill>
                  </a:tcPr>
                </a:tc>
                <a:tc>
                  <a:txBody>
                    <a:bodyPr/>
                    <a:lstStyle/>
                    <a:p>
                      <a:pPr algn="r" fontAlgn="b"/>
                      <a:r>
                        <a:rPr lang="en-US" sz="300" b="0" i="0" u="none" strike="noStrike">
                          <a:solidFill>
                            <a:srgbClr val="000000"/>
                          </a:solidFill>
                          <a:latin typeface="Calibri"/>
                        </a:rPr>
                        <a:t>19.1</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64.2</a:t>
                      </a:r>
                    </a:p>
                  </a:txBody>
                  <a:tcPr marL="1295" marR="1295" marT="1295" marB="0" anchor="b">
                    <a:lnL>
                      <a:noFill/>
                    </a:lnL>
                    <a:lnR>
                      <a:noFill/>
                    </a:lnR>
                    <a:lnT>
                      <a:noFill/>
                    </a:lnT>
                    <a:lnB>
                      <a:noFill/>
                    </a:lnB>
                    <a:solidFill>
                      <a:srgbClr val="FCAD78"/>
                    </a:solidFill>
                  </a:tcPr>
                </a:tc>
                <a:tc>
                  <a:txBody>
                    <a:bodyPr/>
                    <a:lstStyle/>
                    <a:p>
                      <a:pPr algn="r" fontAlgn="b"/>
                      <a:r>
                        <a:rPr lang="en-US" sz="300" b="0" i="0" u="none" strike="noStrike">
                          <a:solidFill>
                            <a:srgbClr val="000000"/>
                          </a:solidFill>
                          <a:latin typeface="Calibri"/>
                        </a:rPr>
                        <a:t>41.8</a:t>
                      </a:r>
                    </a:p>
                  </a:txBody>
                  <a:tcPr marL="1295" marR="1295" marT="129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60.7</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45.8</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62.4</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50.2</a:t>
                      </a:r>
                    </a:p>
                  </a:txBody>
                  <a:tcPr marL="1295" marR="1295" marT="1295" marB="0" anchor="b">
                    <a:lnL>
                      <a:noFill/>
                    </a:lnL>
                    <a:lnR>
                      <a:noFill/>
                    </a:lnR>
                    <a:lnT>
                      <a:noFill/>
                    </a:lnT>
                    <a:lnB>
                      <a:noFill/>
                    </a:lnB>
                    <a:solidFill>
                      <a:srgbClr val="FEC77D"/>
                    </a:solidFill>
                  </a:tcPr>
                </a:tc>
                <a:tc>
                  <a:txBody>
                    <a:bodyPr/>
                    <a:lstStyle/>
                    <a:p>
                      <a:pPr algn="r" fontAlgn="b"/>
                      <a:r>
                        <a:rPr lang="en-US" sz="300" b="0" i="0" u="none" strike="noStrike">
                          <a:solidFill>
                            <a:srgbClr val="000000"/>
                          </a:solidFill>
                          <a:latin typeface="Calibri"/>
                        </a:rPr>
                        <a:t>59.7</a:t>
                      </a:r>
                    </a:p>
                  </a:txBody>
                  <a:tcPr marL="1295" marR="1295" marT="1295" marB="0" anchor="b">
                    <a:lnL>
                      <a:noFill/>
                    </a:lnL>
                    <a:lnR>
                      <a:noFill/>
                    </a:lnR>
                    <a:lnT>
                      <a:noFill/>
                    </a:lnT>
                    <a:lnB>
                      <a:noFill/>
                    </a:lnB>
                    <a:solidFill>
                      <a:srgbClr val="FDB57A"/>
                    </a:solidFill>
                  </a:tcPr>
                </a:tc>
                <a:tc>
                  <a:txBody>
                    <a:bodyPr/>
                    <a:lstStyle/>
                    <a:p>
                      <a:pPr algn="r" fontAlgn="b"/>
                      <a:r>
                        <a:rPr lang="en-US" sz="300" b="0" i="0" u="none" strike="noStrike">
                          <a:solidFill>
                            <a:srgbClr val="000000"/>
                          </a:solidFill>
                          <a:latin typeface="Calibri"/>
                        </a:rPr>
                        <a:t>43.4</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65.6</a:t>
                      </a:r>
                    </a:p>
                  </a:txBody>
                  <a:tcPr marL="1295" marR="1295" marT="1295" marB="0" anchor="b">
                    <a:lnL>
                      <a:noFill/>
                    </a:lnL>
                    <a:lnR>
                      <a:noFill/>
                    </a:lnR>
                    <a:lnT>
                      <a:noFill/>
                    </a:lnT>
                    <a:lnB>
                      <a:noFill/>
                    </a:lnB>
                    <a:solidFill>
                      <a:srgbClr val="FCAA78"/>
                    </a:solidFill>
                  </a:tcPr>
                </a:tc>
                <a:tc>
                  <a:txBody>
                    <a:bodyPr/>
                    <a:lstStyle/>
                    <a:p>
                      <a:pPr algn="r" fontAlgn="b"/>
                      <a:r>
                        <a:rPr lang="en-US" sz="300" b="0" i="0" u="none" strike="noStrike">
                          <a:solidFill>
                            <a:srgbClr val="000000"/>
                          </a:solidFill>
                          <a:latin typeface="Calibri"/>
                        </a:rPr>
                        <a:t>46.9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59.1</a:t>
                      </a:r>
                    </a:p>
                  </a:txBody>
                  <a:tcPr marL="1295" marR="1295" marT="129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49.7</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57.2</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53.7</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61.1</a:t>
                      </a:r>
                    </a:p>
                  </a:txBody>
                  <a:tcPr marL="1295" marR="1295" marT="1295" marB="0" anchor="b">
                    <a:lnL>
                      <a:noFill/>
                    </a:lnL>
                    <a:lnR>
                      <a:noFill/>
                    </a:lnR>
                    <a:lnT>
                      <a:noFill/>
                    </a:lnT>
                    <a:lnB>
                      <a:noFill/>
                    </a:lnB>
                    <a:solidFill>
                      <a:srgbClr val="FCB37A"/>
                    </a:solidFill>
                  </a:tcPr>
                </a:tc>
                <a:tc>
                  <a:txBody>
                    <a:bodyPr/>
                    <a:lstStyle/>
                    <a:p>
                      <a:pPr algn="r" fontAlgn="b"/>
                      <a:r>
                        <a:rPr lang="en-US" sz="300" b="0" i="0" u="none" strike="noStrike">
                          <a:solidFill>
                            <a:srgbClr val="000000"/>
                          </a:solidFill>
                          <a:latin typeface="Calibri"/>
                        </a:rPr>
                        <a:t>55.1</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74.1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19.0</a:t>
                      </a:r>
                    </a:p>
                  </a:txBody>
                  <a:tcPr marL="1295" marR="1295" marT="129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67.9</a:t>
                      </a:r>
                    </a:p>
                  </a:txBody>
                  <a:tcPr marL="1295" marR="1295" marT="1295" marB="0" anchor="b">
                    <a:lnL>
                      <a:noFill/>
                    </a:lnL>
                    <a:lnR>
                      <a:noFill/>
                    </a:lnR>
                    <a:lnT>
                      <a:noFill/>
                    </a:lnT>
                    <a:lnB>
                      <a:noFill/>
                    </a:lnB>
                    <a:solidFill>
                      <a:srgbClr val="FCA677"/>
                    </a:solidFill>
                  </a:tcPr>
                </a:tc>
                <a:tc>
                  <a:txBody>
                    <a:bodyPr/>
                    <a:lstStyle/>
                    <a:p>
                      <a:pPr algn="r" fontAlgn="b"/>
                      <a:r>
                        <a:rPr lang="en-US" sz="300" b="0" i="0" u="none" strike="noStrike">
                          <a:solidFill>
                            <a:srgbClr val="000000"/>
                          </a:solidFill>
                          <a:latin typeface="Calibri"/>
                        </a:rPr>
                        <a:t>21.0</a:t>
                      </a:r>
                    </a:p>
                  </a:txBody>
                  <a:tcPr marL="1295" marR="1295" marT="129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70.0</a:t>
                      </a:r>
                    </a:p>
                  </a:txBody>
                  <a:tcPr marL="1295" marR="1295" marT="1295" marB="0" anchor="b">
                    <a:lnL>
                      <a:noFill/>
                    </a:lnL>
                    <a:lnR>
                      <a:noFill/>
                    </a:lnR>
                    <a:lnT>
                      <a:noFill/>
                    </a:lnT>
                    <a:lnB>
                      <a:noFill/>
                    </a:lnB>
                    <a:solidFill>
                      <a:srgbClr val="FCA276"/>
                    </a:solidFill>
                  </a:tcPr>
                </a:tc>
                <a:tc>
                  <a:txBody>
                    <a:bodyPr/>
                    <a:lstStyle/>
                    <a:p>
                      <a:pPr algn="r" fontAlgn="b"/>
                      <a:r>
                        <a:rPr lang="en-US" sz="300" b="0" i="0" u="none" strike="noStrike">
                          <a:solidFill>
                            <a:srgbClr val="000000"/>
                          </a:solidFill>
                          <a:latin typeface="Calibri"/>
                        </a:rPr>
                        <a:t>20.5</a:t>
                      </a:r>
                    </a:p>
                  </a:txBody>
                  <a:tcPr marL="1295" marR="1295" marT="1295"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64.4</a:t>
                      </a:r>
                    </a:p>
                  </a:txBody>
                  <a:tcPr marL="1295" marR="1295" marT="1295" marB="0" anchor="b">
                    <a:lnL>
                      <a:noFill/>
                    </a:lnL>
                    <a:lnR>
                      <a:noFill/>
                    </a:lnR>
                    <a:lnT>
                      <a:noFill/>
                    </a:lnT>
                    <a:lnB>
                      <a:noFill/>
                    </a:lnB>
                    <a:solidFill>
                      <a:srgbClr val="FCAD78"/>
                    </a:solidFill>
                  </a:tcPr>
                </a:tc>
                <a:tc>
                  <a:txBody>
                    <a:bodyPr/>
                    <a:lstStyle/>
                    <a:p>
                      <a:pPr algn="r" fontAlgn="b"/>
                      <a:r>
                        <a:rPr lang="en-US" sz="300" b="0" i="0" u="none" strike="noStrike">
                          <a:solidFill>
                            <a:srgbClr val="000000"/>
                          </a:solidFill>
                          <a:latin typeface="Calibri"/>
                        </a:rPr>
                        <a:t>19.0</a:t>
                      </a:r>
                    </a:p>
                  </a:txBody>
                  <a:tcPr marL="1295" marR="1295" marT="1295" marB="0" anchor="b">
                    <a:lnL>
                      <a:noFill/>
                    </a:lnL>
                    <a:lnR>
                      <a:noFill/>
                    </a:lnR>
                    <a:lnT>
                      <a:noFill/>
                    </a:lnT>
                    <a:lnB>
                      <a:noFill/>
                    </a:lnB>
                    <a:solidFill>
                      <a:srgbClr val="B7D67F"/>
                    </a:solidFill>
                  </a:tcPr>
                </a:tc>
              </a:tr>
              <a:tr h="49195">
                <a:tc>
                  <a:txBody>
                    <a:bodyPr/>
                    <a:lstStyle/>
                    <a:p>
                      <a:pPr algn="l" fontAlgn="b"/>
                      <a:r>
                        <a:rPr lang="en-US" sz="300" b="0" i="0" u="none" strike="noStrike">
                          <a:solidFill>
                            <a:srgbClr val="000000"/>
                          </a:solidFill>
                          <a:latin typeface="Calibri"/>
                        </a:rPr>
                        <a:t>ADVANCE EME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91.2</a:t>
                      </a:r>
                    </a:p>
                  </a:txBody>
                  <a:tcPr marL="1295" marR="1295" marT="1295" marB="0" anchor="b">
                    <a:lnL>
                      <a:noFill/>
                    </a:lnL>
                    <a:lnR>
                      <a:noFill/>
                    </a:lnR>
                    <a:lnT>
                      <a:noFill/>
                    </a:lnT>
                    <a:lnB>
                      <a:noFill/>
                    </a:lnB>
                    <a:solidFill>
                      <a:srgbClr val="F97B6F"/>
                    </a:solidFill>
                  </a:tcPr>
                </a:tc>
                <a:tc>
                  <a:txBody>
                    <a:bodyPr/>
                    <a:lstStyle/>
                    <a:p>
                      <a:pPr algn="r" fontAlgn="b"/>
                      <a:r>
                        <a:rPr lang="en-US" sz="300" b="0" i="0" u="none" strike="noStrike">
                          <a:solidFill>
                            <a:srgbClr val="000000"/>
                          </a:solidFill>
                          <a:latin typeface="Calibri"/>
                        </a:rPr>
                        <a:t>21.6</a:t>
                      </a:r>
                    </a:p>
                  </a:txBody>
                  <a:tcPr marL="1295" marR="1295" marT="129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83.0</a:t>
                      </a:r>
                    </a:p>
                  </a:txBody>
                  <a:tcPr marL="1295" marR="1295" marT="1295" marB="0" anchor="b">
                    <a:lnL>
                      <a:noFill/>
                    </a:lnL>
                    <a:lnR>
                      <a:noFill/>
                    </a:lnR>
                    <a:lnT>
                      <a:noFill/>
                    </a:lnT>
                    <a:lnB>
                      <a:noFill/>
                    </a:lnB>
                    <a:solidFill>
                      <a:srgbClr val="FA8A72"/>
                    </a:solidFill>
                  </a:tcPr>
                </a:tc>
                <a:tc>
                  <a:txBody>
                    <a:bodyPr/>
                    <a:lstStyle/>
                    <a:p>
                      <a:pPr algn="r" fontAlgn="b"/>
                      <a:r>
                        <a:rPr lang="en-US" sz="300" b="0" i="0" u="none" strike="noStrike">
                          <a:solidFill>
                            <a:srgbClr val="000000"/>
                          </a:solidFill>
                          <a:latin typeface="Calibri"/>
                        </a:rPr>
                        <a:t>27.4</a:t>
                      </a:r>
                    </a:p>
                  </a:txBody>
                  <a:tcPr marL="1295" marR="1295" marT="129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82.4</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30.3</a:t>
                      </a:r>
                    </a:p>
                  </a:txBody>
                  <a:tcPr marL="1295" marR="1295" marT="129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87.1</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28.3</a:t>
                      </a:r>
                    </a:p>
                  </a:txBody>
                  <a:tcPr marL="1295" marR="1295" marT="129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82.3</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45.7</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74.9</a:t>
                      </a:r>
                    </a:p>
                  </a:txBody>
                  <a:tcPr marL="1295" marR="1295" marT="1295" marB="0" anchor="b">
                    <a:lnL>
                      <a:noFill/>
                    </a:lnL>
                    <a:lnR>
                      <a:noFill/>
                    </a:lnR>
                    <a:lnT>
                      <a:noFill/>
                    </a:lnT>
                    <a:lnB>
                      <a:noFill/>
                    </a:lnB>
                    <a:solidFill>
                      <a:srgbClr val="FB9975"/>
                    </a:solidFill>
                  </a:tcPr>
                </a:tc>
                <a:tc>
                  <a:txBody>
                    <a:bodyPr/>
                    <a:lstStyle/>
                    <a:p>
                      <a:pPr algn="r" fontAlgn="b"/>
                      <a:r>
                        <a:rPr lang="en-US" sz="300" b="0" i="0" u="none" strike="noStrike">
                          <a:solidFill>
                            <a:srgbClr val="000000"/>
                          </a:solidFill>
                          <a:latin typeface="Calibri"/>
                        </a:rPr>
                        <a:t>57.0</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70.5</a:t>
                      </a:r>
                    </a:p>
                  </a:txBody>
                  <a:tcPr marL="1295" marR="1295" marT="1295" marB="0" anchor="b">
                    <a:lnL>
                      <a:noFill/>
                    </a:lnL>
                    <a:lnR>
                      <a:noFill/>
                    </a:lnR>
                    <a:lnT>
                      <a:noFill/>
                    </a:lnT>
                    <a:lnB>
                      <a:noFill/>
                    </a:lnB>
                    <a:solidFill>
                      <a:srgbClr val="FCA176"/>
                    </a:solidFill>
                  </a:tcPr>
                </a:tc>
                <a:tc>
                  <a:txBody>
                    <a:bodyPr/>
                    <a:lstStyle/>
                    <a:p>
                      <a:pPr algn="r" fontAlgn="b"/>
                      <a:r>
                        <a:rPr lang="en-US" sz="300" b="0" i="0" u="none" strike="noStrike">
                          <a:solidFill>
                            <a:srgbClr val="000000"/>
                          </a:solidFill>
                          <a:latin typeface="Calibri"/>
                        </a:rPr>
                        <a:t>58.5</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75.3</a:t>
                      </a:r>
                    </a:p>
                  </a:txBody>
                  <a:tcPr marL="1295" marR="1295" marT="1295" marB="0" anchor="b">
                    <a:lnL>
                      <a:noFill/>
                    </a:lnL>
                    <a:lnR>
                      <a:noFill/>
                    </a:lnR>
                    <a:lnT>
                      <a:noFill/>
                    </a:lnT>
                    <a:lnB>
                      <a:noFill/>
                    </a:lnB>
                    <a:solidFill>
                      <a:srgbClr val="FB9875"/>
                    </a:solidFill>
                  </a:tcPr>
                </a:tc>
                <a:tc>
                  <a:txBody>
                    <a:bodyPr/>
                    <a:lstStyle/>
                    <a:p>
                      <a:pPr algn="r" fontAlgn="b"/>
                      <a:r>
                        <a:rPr lang="en-US" sz="300" b="0" i="0" u="none" strike="noStrike">
                          <a:solidFill>
                            <a:srgbClr val="000000"/>
                          </a:solidFill>
                          <a:latin typeface="Calibri"/>
                        </a:rPr>
                        <a:t>56.0</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79.0</a:t>
                      </a:r>
                    </a:p>
                  </a:txBody>
                  <a:tcPr marL="1295" marR="1295" marT="1295" marB="0" anchor="b">
                    <a:lnL>
                      <a:noFill/>
                    </a:lnL>
                    <a:lnR>
                      <a:noFill/>
                    </a:lnR>
                    <a:lnT>
                      <a:noFill/>
                    </a:lnT>
                    <a:lnB>
                      <a:noFill/>
                    </a:lnB>
                    <a:solidFill>
                      <a:srgbClr val="FB9273"/>
                    </a:solidFill>
                  </a:tcPr>
                </a:tc>
                <a:tc>
                  <a:txBody>
                    <a:bodyPr/>
                    <a:lstStyle/>
                    <a:p>
                      <a:pPr algn="r" fontAlgn="b"/>
                      <a:r>
                        <a:rPr lang="en-US" sz="300" b="0" i="0" u="none" strike="noStrike">
                          <a:solidFill>
                            <a:srgbClr val="000000"/>
                          </a:solidFill>
                          <a:latin typeface="Calibri"/>
                        </a:rPr>
                        <a:t>57.2</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76.3</a:t>
                      </a:r>
                    </a:p>
                  </a:txBody>
                  <a:tcPr marL="1295" marR="1295" marT="1295" marB="0" anchor="b">
                    <a:lnL>
                      <a:noFill/>
                    </a:lnL>
                    <a:lnR>
                      <a:noFill/>
                    </a:lnR>
                    <a:lnT>
                      <a:noFill/>
                    </a:lnT>
                    <a:lnB>
                      <a:noFill/>
                    </a:lnB>
                    <a:solidFill>
                      <a:srgbClr val="FB9674"/>
                    </a:solidFill>
                  </a:tcPr>
                </a:tc>
                <a:tc>
                  <a:txBody>
                    <a:bodyPr/>
                    <a:lstStyle/>
                    <a:p>
                      <a:pPr algn="r" fontAlgn="b"/>
                      <a:r>
                        <a:rPr lang="en-US" sz="300" b="0" i="0" u="none" strike="noStrike">
                          <a:solidFill>
                            <a:srgbClr val="000000"/>
                          </a:solidFill>
                          <a:latin typeface="Calibri"/>
                        </a:rPr>
                        <a:t>66.0</a:t>
                      </a:r>
                    </a:p>
                  </a:txBody>
                  <a:tcPr marL="1295" marR="1295" marT="1295" marB="0" anchor="b">
                    <a:lnL>
                      <a:noFill/>
                    </a:lnL>
                    <a:lnR>
                      <a:noFill/>
                    </a:lnR>
                    <a:lnT>
                      <a:noFill/>
                    </a:lnT>
                    <a:lnB>
                      <a:noFill/>
                    </a:lnB>
                    <a:solidFill>
                      <a:srgbClr val="FCAA78"/>
                    </a:solidFill>
                  </a:tcPr>
                </a:tc>
                <a:tc>
                  <a:txBody>
                    <a:bodyPr/>
                    <a:lstStyle/>
                    <a:p>
                      <a:pPr algn="r" fontAlgn="b"/>
                      <a:r>
                        <a:rPr lang="en-US" sz="300" b="0" i="0" u="none" strike="noStrike">
                          <a:solidFill>
                            <a:srgbClr val="000000"/>
                          </a:solidFill>
                          <a:latin typeface="Calibri"/>
                        </a:rPr>
                        <a:t>72.9</a:t>
                      </a:r>
                    </a:p>
                  </a:txBody>
                  <a:tcPr marL="1295" marR="1295" marT="1295" marB="0" anchor="b">
                    <a:lnL>
                      <a:noFill/>
                    </a:lnL>
                    <a:lnR>
                      <a:noFill/>
                    </a:lnR>
                    <a:lnT>
                      <a:noFill/>
                    </a:lnT>
                    <a:lnB>
                      <a:noFill/>
                    </a:lnB>
                    <a:solidFill>
                      <a:srgbClr val="FB9D75"/>
                    </a:solidFill>
                  </a:tcPr>
                </a:tc>
                <a:tc>
                  <a:txBody>
                    <a:bodyPr/>
                    <a:lstStyle/>
                    <a:p>
                      <a:pPr algn="r" fontAlgn="b"/>
                      <a:r>
                        <a:rPr lang="en-US" sz="300" b="0" i="0" u="none" strike="noStrike">
                          <a:solidFill>
                            <a:srgbClr val="000000"/>
                          </a:solidFill>
                          <a:latin typeface="Calibri"/>
                        </a:rPr>
                        <a:t>63.8</a:t>
                      </a:r>
                    </a:p>
                  </a:txBody>
                  <a:tcPr marL="1295" marR="1295" marT="129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73.9</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65.4</a:t>
                      </a:r>
                    </a:p>
                  </a:txBody>
                  <a:tcPr marL="1295" marR="1295" marT="1295" marB="0" anchor="b">
                    <a:lnL>
                      <a:noFill/>
                    </a:lnL>
                    <a:lnR>
                      <a:noFill/>
                    </a:lnR>
                    <a:lnT>
                      <a:noFill/>
                    </a:lnT>
                    <a:lnB>
                      <a:noFill/>
                    </a:lnB>
                    <a:solidFill>
                      <a:srgbClr val="FCAB78"/>
                    </a:solidFill>
                  </a:tcPr>
                </a:tc>
                <a:tc>
                  <a:txBody>
                    <a:bodyPr/>
                    <a:lstStyle/>
                    <a:p>
                      <a:pPr algn="r" fontAlgn="b"/>
                      <a:r>
                        <a:rPr lang="en-US" sz="300" b="0" i="0" u="none" strike="noStrike">
                          <a:solidFill>
                            <a:srgbClr val="000000"/>
                          </a:solidFill>
                          <a:latin typeface="Calibri"/>
                        </a:rPr>
                        <a:t>100.6</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86.4</a:t>
                      </a:r>
                    </a:p>
                  </a:txBody>
                  <a:tcPr marL="1295" marR="1295" marT="1295" marB="0" anchor="b">
                    <a:lnL>
                      <a:noFill/>
                    </a:lnL>
                    <a:lnR>
                      <a:noFill/>
                    </a:lnR>
                    <a:lnT>
                      <a:noFill/>
                    </a:lnT>
                    <a:lnB>
                      <a:noFill/>
                    </a:lnB>
                    <a:solidFill>
                      <a:srgbClr val="FA8471"/>
                    </a:solidFill>
                  </a:tcPr>
                </a:tc>
                <a:tc>
                  <a:txBody>
                    <a:bodyPr/>
                    <a:lstStyle/>
                    <a:p>
                      <a:pPr algn="r" fontAlgn="b"/>
                      <a:r>
                        <a:rPr lang="en-US" sz="300" b="0" i="0" u="none" strike="noStrike">
                          <a:solidFill>
                            <a:srgbClr val="000000"/>
                          </a:solidFill>
                          <a:latin typeface="Calibri"/>
                        </a:rPr>
                        <a:t>17.1</a:t>
                      </a:r>
                    </a:p>
                  </a:txBody>
                  <a:tcPr marL="1295" marR="1295" marT="129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92.6</a:t>
                      </a:r>
                    </a:p>
                  </a:txBody>
                  <a:tcPr marL="1295" marR="1295" marT="1295" marB="0" anchor="b">
                    <a:lnL>
                      <a:noFill/>
                    </a:lnL>
                    <a:lnR>
                      <a:noFill/>
                    </a:lnR>
                    <a:lnT>
                      <a:noFill/>
                    </a:lnT>
                    <a:lnB>
                      <a:noFill/>
                    </a:lnB>
                    <a:solidFill>
                      <a:srgbClr val="F9786E"/>
                    </a:solidFill>
                  </a:tcPr>
                </a:tc>
                <a:tc>
                  <a:txBody>
                    <a:bodyPr/>
                    <a:lstStyle/>
                    <a:p>
                      <a:pPr algn="r" fontAlgn="b"/>
                      <a:r>
                        <a:rPr lang="en-US" sz="300" b="0" i="0" u="none" strike="noStrike">
                          <a:solidFill>
                            <a:srgbClr val="000000"/>
                          </a:solidFill>
                          <a:latin typeface="Calibri"/>
                        </a:rPr>
                        <a:t>20.6</a:t>
                      </a:r>
                    </a:p>
                  </a:txBody>
                  <a:tcPr marL="1295" marR="1295" marT="1295" marB="0" anchor="b">
                    <a:lnL>
                      <a:noFill/>
                    </a:lnL>
                    <a:lnR>
                      <a:noFill/>
                    </a:lnR>
                    <a:lnT>
                      <a:noFill/>
                    </a:lnT>
                    <a:lnB>
                      <a:noFill/>
                    </a:lnB>
                    <a:solidFill>
                      <a:srgbClr val="C0D980"/>
                    </a:solidFill>
                  </a:tcPr>
                </a:tc>
                <a:tc>
                  <a:txBody>
                    <a:bodyPr/>
                    <a:lstStyle/>
                    <a:p>
                      <a:pPr algn="r" fontAlgn="b"/>
                      <a:r>
                        <a:rPr lang="en-US" sz="300" b="0" i="0" u="none" strike="noStrike">
                          <a:solidFill>
                            <a:srgbClr val="000000"/>
                          </a:solidFill>
                          <a:latin typeface="Calibri"/>
                        </a:rPr>
                        <a:t>89.3</a:t>
                      </a:r>
                    </a:p>
                  </a:txBody>
                  <a:tcPr marL="1295" marR="1295" marT="1295" marB="0" anchor="b">
                    <a:lnL>
                      <a:noFill/>
                    </a:lnL>
                    <a:lnR>
                      <a:noFill/>
                    </a:lnR>
                    <a:lnT>
                      <a:noFill/>
                    </a:lnT>
                    <a:lnB>
                      <a:noFill/>
                    </a:lnB>
                    <a:solidFill>
                      <a:srgbClr val="FA7E70"/>
                    </a:solidFill>
                  </a:tcPr>
                </a:tc>
                <a:tc>
                  <a:txBody>
                    <a:bodyPr/>
                    <a:lstStyle/>
                    <a:p>
                      <a:pPr algn="r" fontAlgn="b"/>
                      <a:r>
                        <a:rPr lang="en-US" sz="300" b="0" i="0" u="none" strike="noStrike">
                          <a:solidFill>
                            <a:srgbClr val="000000"/>
                          </a:solidFill>
                          <a:latin typeface="Calibri"/>
                        </a:rPr>
                        <a:t>18.1</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61.4</a:t>
                      </a:r>
                    </a:p>
                  </a:txBody>
                  <a:tcPr marL="1295" marR="1295" marT="1295" marB="0" anchor="b">
                    <a:lnL>
                      <a:noFill/>
                    </a:lnL>
                    <a:lnR>
                      <a:noFill/>
                    </a:lnR>
                    <a:lnT>
                      <a:noFill/>
                    </a:lnT>
                    <a:lnB>
                      <a:noFill/>
                    </a:lnB>
                    <a:solidFill>
                      <a:srgbClr val="FCB279"/>
                    </a:solidFill>
                  </a:tcPr>
                </a:tc>
                <a:tc>
                  <a:txBody>
                    <a:bodyPr/>
                    <a:lstStyle/>
                    <a:p>
                      <a:pPr algn="r" fontAlgn="b"/>
                      <a:r>
                        <a:rPr lang="en-US" sz="300" b="0" i="0" u="none" strike="noStrike">
                          <a:solidFill>
                            <a:srgbClr val="000000"/>
                          </a:solidFill>
                          <a:latin typeface="Calibri"/>
                        </a:rPr>
                        <a:t>11.9</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54.7</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19.5</a:t>
                      </a:r>
                    </a:p>
                  </a:txBody>
                  <a:tcPr marL="1295" marR="1295" marT="1295" marB="0" anchor="b">
                    <a:lnL>
                      <a:noFill/>
                    </a:lnL>
                    <a:lnR>
                      <a:noFill/>
                    </a:lnR>
                    <a:lnT>
                      <a:noFill/>
                    </a:lnT>
                    <a:lnB>
                      <a:noFill/>
                    </a:lnB>
                    <a:solidFill>
                      <a:srgbClr val="B9D780"/>
                    </a:solidFill>
                  </a:tcPr>
                </a:tc>
                <a:tc>
                  <a:txBody>
                    <a:bodyPr/>
                    <a:lstStyle/>
                    <a:p>
                      <a:pPr algn="r" fontAlgn="b"/>
                      <a:r>
                        <a:rPr lang="en-US" sz="300" b="0" i="0" u="none" strike="noStrike">
                          <a:solidFill>
                            <a:srgbClr val="000000"/>
                          </a:solidFill>
                          <a:latin typeface="Calibri"/>
                        </a:rPr>
                        <a:t>57.3</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18.2</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56.0</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19.5</a:t>
                      </a:r>
                    </a:p>
                  </a:txBody>
                  <a:tcPr marL="1295" marR="1295" marT="129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70.2</a:t>
                      </a:r>
                    </a:p>
                  </a:txBody>
                  <a:tcPr marL="1295" marR="1295" marT="1295" marB="0" anchor="b">
                    <a:lnL>
                      <a:noFill/>
                    </a:lnL>
                    <a:lnR>
                      <a:noFill/>
                    </a:lnR>
                    <a:lnT>
                      <a:noFill/>
                    </a:lnT>
                    <a:lnB>
                      <a:noFill/>
                    </a:lnB>
                    <a:solidFill>
                      <a:srgbClr val="FCA276"/>
                    </a:solidFill>
                  </a:tcPr>
                </a:tc>
                <a:tc>
                  <a:txBody>
                    <a:bodyPr/>
                    <a:lstStyle/>
                    <a:p>
                      <a:pPr algn="r" fontAlgn="b"/>
                      <a:r>
                        <a:rPr lang="en-US" sz="300" b="0" i="0" u="none" strike="noStrike">
                          <a:solidFill>
                            <a:srgbClr val="000000"/>
                          </a:solidFill>
                          <a:latin typeface="Calibri"/>
                        </a:rPr>
                        <a:t>40.1</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66.8</a:t>
                      </a:r>
                    </a:p>
                  </a:txBody>
                  <a:tcPr marL="1295" marR="1295" marT="1295" marB="0" anchor="b">
                    <a:lnL>
                      <a:noFill/>
                    </a:lnL>
                    <a:lnR>
                      <a:noFill/>
                    </a:lnR>
                    <a:lnT>
                      <a:noFill/>
                    </a:lnT>
                    <a:lnB>
                      <a:noFill/>
                    </a:lnB>
                    <a:solidFill>
                      <a:srgbClr val="FCA878"/>
                    </a:solidFill>
                  </a:tcPr>
                </a:tc>
                <a:tc>
                  <a:txBody>
                    <a:bodyPr/>
                    <a:lstStyle/>
                    <a:p>
                      <a:pPr algn="r" fontAlgn="b"/>
                      <a:r>
                        <a:rPr lang="en-US" sz="300" b="0" i="0" u="none" strike="noStrike">
                          <a:solidFill>
                            <a:srgbClr val="000000"/>
                          </a:solidFill>
                          <a:latin typeface="Calibri"/>
                        </a:rPr>
                        <a:t>46.7</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61.0</a:t>
                      </a:r>
                    </a:p>
                  </a:txBody>
                  <a:tcPr marL="1295" marR="1295" marT="1295" marB="0" anchor="b">
                    <a:lnL>
                      <a:noFill/>
                    </a:lnL>
                    <a:lnR>
                      <a:noFill/>
                    </a:lnR>
                    <a:lnT>
                      <a:noFill/>
                    </a:lnT>
                    <a:lnB>
                      <a:noFill/>
                    </a:lnB>
                    <a:solidFill>
                      <a:srgbClr val="FCB37A"/>
                    </a:solidFill>
                  </a:tcPr>
                </a:tc>
                <a:tc>
                  <a:txBody>
                    <a:bodyPr/>
                    <a:lstStyle/>
                    <a:p>
                      <a:pPr algn="r" fontAlgn="b"/>
                      <a:r>
                        <a:rPr lang="en-US" sz="300" b="0" i="0" u="none" strike="noStrike">
                          <a:solidFill>
                            <a:srgbClr val="000000"/>
                          </a:solidFill>
                          <a:latin typeface="Calibri"/>
                        </a:rPr>
                        <a:t>47.1</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64.4</a:t>
                      </a:r>
                    </a:p>
                  </a:txBody>
                  <a:tcPr marL="1295" marR="1295" marT="1295" marB="0" anchor="b">
                    <a:lnL>
                      <a:noFill/>
                    </a:lnL>
                    <a:lnR>
                      <a:noFill/>
                    </a:lnR>
                    <a:lnT>
                      <a:noFill/>
                    </a:lnT>
                    <a:lnB>
                      <a:noFill/>
                    </a:lnB>
                    <a:solidFill>
                      <a:srgbClr val="FCAD78"/>
                    </a:solidFill>
                  </a:tcPr>
                </a:tc>
                <a:tc>
                  <a:txBody>
                    <a:bodyPr/>
                    <a:lstStyle/>
                    <a:p>
                      <a:pPr algn="r" fontAlgn="b"/>
                      <a:r>
                        <a:rPr lang="en-US" sz="300" b="0" i="0" u="none" strike="noStrike">
                          <a:solidFill>
                            <a:srgbClr val="000000"/>
                          </a:solidFill>
                          <a:latin typeface="Calibri"/>
                        </a:rPr>
                        <a:t>48.7</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62.3</a:t>
                      </a:r>
                    </a:p>
                  </a:txBody>
                  <a:tcPr marL="1295" marR="1295" marT="1295" marB="0" anchor="b">
                    <a:lnL>
                      <a:noFill/>
                    </a:lnL>
                    <a:lnR>
                      <a:noFill/>
                    </a:lnR>
                    <a:lnT>
                      <a:noFill/>
                    </a:lnT>
                    <a:lnB>
                      <a:noFill/>
                    </a:lnB>
                    <a:solidFill>
                      <a:srgbClr val="FCB179"/>
                    </a:solidFill>
                  </a:tcPr>
                </a:tc>
                <a:tc>
                  <a:txBody>
                    <a:bodyPr/>
                    <a:lstStyle/>
                    <a:p>
                      <a:pPr algn="r" fontAlgn="b"/>
                      <a:r>
                        <a:rPr lang="en-US" sz="300" b="0" i="0" u="none" strike="noStrike">
                          <a:solidFill>
                            <a:srgbClr val="000000"/>
                          </a:solidFill>
                          <a:latin typeface="Calibri"/>
                        </a:rPr>
                        <a:t>43.9</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54.0</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46.0</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56.3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49.1</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58.7</a:t>
                      </a:r>
                    </a:p>
                  </a:txBody>
                  <a:tcPr marL="1295" marR="1295" marT="129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49.9</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68.8</a:t>
                      </a:r>
                    </a:p>
                  </a:txBody>
                  <a:tcPr marL="1295" marR="1295" marT="1295" marB="0" anchor="b">
                    <a:lnL>
                      <a:noFill/>
                    </a:lnL>
                    <a:lnR>
                      <a:noFill/>
                    </a:lnR>
                    <a:lnT>
                      <a:noFill/>
                    </a:lnT>
                    <a:lnB>
                      <a:noFill/>
                    </a:lnB>
                    <a:solidFill>
                      <a:srgbClr val="FCA477"/>
                    </a:solidFill>
                  </a:tcPr>
                </a:tc>
                <a:tc>
                  <a:txBody>
                    <a:bodyPr/>
                    <a:lstStyle/>
                    <a:p>
                      <a:pPr algn="r" fontAlgn="b"/>
                      <a:r>
                        <a:rPr lang="en-US" sz="300" b="0" i="0" u="none" strike="noStrike">
                          <a:solidFill>
                            <a:srgbClr val="000000"/>
                          </a:solidFill>
                          <a:latin typeface="Calibri"/>
                        </a:rPr>
                        <a:t>17.1</a:t>
                      </a:r>
                    </a:p>
                  </a:txBody>
                  <a:tcPr marL="1295" marR="1295" marT="1295"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60.4</a:t>
                      </a:r>
                    </a:p>
                  </a:txBody>
                  <a:tcPr marL="1295" marR="1295" marT="1295" marB="0" anchor="b">
                    <a:lnL>
                      <a:noFill/>
                    </a:lnL>
                    <a:lnR>
                      <a:noFill/>
                    </a:lnR>
                    <a:lnT>
                      <a:noFill/>
                    </a:lnT>
                    <a:lnB>
                      <a:noFill/>
                    </a:lnB>
                    <a:solidFill>
                      <a:srgbClr val="FDB47A"/>
                    </a:solidFill>
                  </a:tcPr>
                </a:tc>
                <a:tc>
                  <a:txBody>
                    <a:bodyPr/>
                    <a:lstStyle/>
                    <a:p>
                      <a:pPr algn="r" fontAlgn="b"/>
                      <a:r>
                        <a:rPr lang="en-US" sz="300" b="0" i="0" u="none" strike="noStrike">
                          <a:solidFill>
                            <a:srgbClr val="000000"/>
                          </a:solidFill>
                          <a:latin typeface="Calibri"/>
                        </a:rPr>
                        <a:t>20.6</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63.5</a:t>
                      </a:r>
                    </a:p>
                  </a:txBody>
                  <a:tcPr marL="1295" marR="1295" marT="129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16.8</a:t>
                      </a:r>
                    </a:p>
                  </a:txBody>
                  <a:tcPr marL="1295" marR="1295" marT="129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64.7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17.9</a:t>
                      </a:r>
                    </a:p>
                  </a:txBody>
                  <a:tcPr marL="1295" marR="1295" marT="1295" marB="0" anchor="b">
                    <a:lnL>
                      <a:noFill/>
                    </a:lnL>
                    <a:lnR>
                      <a:noFill/>
                    </a:lnR>
                    <a:lnT>
                      <a:noFill/>
                    </a:lnT>
                    <a:lnB>
                      <a:noFill/>
                    </a:lnB>
                    <a:solidFill>
                      <a:srgbClr val="B0D47F"/>
                    </a:solidFill>
                  </a:tcPr>
                </a:tc>
              </a:tr>
              <a:tr h="49195">
                <a:tc>
                  <a:txBody>
                    <a:bodyPr/>
                    <a:lstStyle/>
                    <a:p>
                      <a:pPr algn="l" fontAlgn="b"/>
                      <a:r>
                        <a:rPr lang="en-US" sz="300" b="0" i="0" u="none" strike="noStrike">
                          <a:solidFill>
                            <a:srgbClr val="000000"/>
                          </a:solidFill>
                          <a:latin typeface="Calibri"/>
                        </a:rPr>
                        <a:t>ADVANCE Eastern Europe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75.9</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15.7</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71.0</a:t>
                      </a:r>
                    </a:p>
                  </a:txBody>
                  <a:tcPr marL="1295" marR="1295" marT="1295" marB="0" anchor="b">
                    <a:lnL>
                      <a:noFill/>
                    </a:lnL>
                    <a:lnR>
                      <a:noFill/>
                    </a:lnR>
                    <a:lnT>
                      <a:noFill/>
                    </a:lnT>
                    <a:lnB>
                      <a:noFill/>
                    </a:lnB>
                    <a:solidFill>
                      <a:srgbClr val="FBA076"/>
                    </a:solidFill>
                  </a:tcPr>
                </a:tc>
                <a:tc>
                  <a:txBody>
                    <a:bodyPr/>
                    <a:lstStyle/>
                    <a:p>
                      <a:pPr algn="r" fontAlgn="b"/>
                      <a:r>
                        <a:rPr lang="en-US" sz="300" b="0" i="0" u="none" strike="noStrike">
                          <a:solidFill>
                            <a:srgbClr val="000000"/>
                          </a:solidFill>
                          <a:latin typeface="Calibri"/>
                        </a:rPr>
                        <a:t>19.5</a:t>
                      </a:r>
                    </a:p>
                  </a:txBody>
                  <a:tcPr marL="1295" marR="1295" marT="129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69.1</a:t>
                      </a:r>
                    </a:p>
                  </a:txBody>
                  <a:tcPr marL="1295" marR="1295" marT="1295" marB="0" anchor="b">
                    <a:lnL>
                      <a:noFill/>
                    </a:lnL>
                    <a:lnR>
                      <a:noFill/>
                    </a:lnR>
                    <a:lnT>
                      <a:noFill/>
                    </a:lnT>
                    <a:lnB>
                      <a:noFill/>
                    </a:lnB>
                    <a:solidFill>
                      <a:srgbClr val="FCA477"/>
                    </a:solidFill>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70.8</a:t>
                      </a:r>
                    </a:p>
                  </a:txBody>
                  <a:tcPr marL="1295" marR="1295" marT="1295" marB="0" anchor="b">
                    <a:lnL>
                      <a:noFill/>
                    </a:lnL>
                    <a:lnR>
                      <a:noFill/>
                    </a:lnR>
                    <a:lnT>
                      <a:noFill/>
                    </a:lnT>
                    <a:lnB>
                      <a:noFill/>
                    </a:lnB>
                    <a:solidFill>
                      <a:srgbClr val="FBA176"/>
                    </a:solidFill>
                  </a:tcPr>
                </a:tc>
                <a:tc>
                  <a:txBody>
                    <a:bodyPr/>
                    <a:lstStyle/>
                    <a:p>
                      <a:pPr algn="r" fontAlgn="b"/>
                      <a:r>
                        <a:rPr lang="en-US" sz="300" b="0" i="0" u="none" strike="noStrike">
                          <a:solidFill>
                            <a:srgbClr val="000000"/>
                          </a:solidFill>
                          <a:latin typeface="Calibri"/>
                        </a:rPr>
                        <a:t>17.1</a:t>
                      </a:r>
                    </a:p>
                  </a:txBody>
                  <a:tcPr marL="1295" marR="1295" marT="1295"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65.6</a:t>
                      </a:r>
                    </a:p>
                  </a:txBody>
                  <a:tcPr marL="1295" marR="1295" marT="1295" marB="0" anchor="b">
                    <a:lnL>
                      <a:noFill/>
                    </a:lnL>
                    <a:lnR>
                      <a:noFill/>
                    </a:lnR>
                    <a:lnT>
                      <a:noFill/>
                    </a:lnT>
                    <a:lnB>
                      <a:noFill/>
                    </a:lnB>
                    <a:solidFill>
                      <a:srgbClr val="FCAA78"/>
                    </a:solidFill>
                  </a:tcPr>
                </a:tc>
                <a:tc>
                  <a:txBody>
                    <a:bodyPr/>
                    <a:lstStyle/>
                    <a:p>
                      <a:pPr algn="r" fontAlgn="b"/>
                      <a:r>
                        <a:rPr lang="en-US" sz="300" b="0" i="0" u="none" strike="noStrike">
                          <a:solidFill>
                            <a:srgbClr val="000000"/>
                          </a:solidFill>
                          <a:latin typeface="Calibri"/>
                        </a:rPr>
                        <a:t>41.2</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59.7</a:t>
                      </a:r>
                    </a:p>
                  </a:txBody>
                  <a:tcPr marL="1295" marR="1295" marT="1295" marB="0" anchor="b">
                    <a:lnL>
                      <a:noFill/>
                    </a:lnL>
                    <a:lnR>
                      <a:noFill/>
                    </a:lnR>
                    <a:lnT>
                      <a:noFill/>
                    </a:lnT>
                    <a:lnB>
                      <a:noFill/>
                    </a:lnB>
                    <a:solidFill>
                      <a:srgbClr val="FDB57A"/>
                    </a:solidFill>
                  </a:tcPr>
                </a:tc>
                <a:tc>
                  <a:txBody>
                    <a:bodyPr/>
                    <a:lstStyle/>
                    <a:p>
                      <a:pPr algn="r" fontAlgn="b"/>
                      <a:r>
                        <a:rPr lang="en-US" sz="300" b="0" i="0" u="none" strike="noStrike">
                          <a:solidFill>
                            <a:srgbClr val="000000"/>
                          </a:solidFill>
                          <a:latin typeface="Calibri"/>
                        </a:rPr>
                        <a:t>48.0</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58.1</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48.7</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55.9</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42.8</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62.9</a:t>
                      </a:r>
                    </a:p>
                  </a:txBody>
                  <a:tcPr marL="1295" marR="1295" marT="1295" marB="0" anchor="b">
                    <a:lnL>
                      <a:noFill/>
                    </a:lnL>
                    <a:lnR>
                      <a:noFill/>
                    </a:lnR>
                    <a:lnT>
                      <a:noFill/>
                    </a:lnT>
                    <a:lnB>
                      <a:noFill/>
                    </a:lnB>
                    <a:solidFill>
                      <a:srgbClr val="FCAF79"/>
                    </a:solidFill>
                  </a:tcPr>
                </a:tc>
                <a:tc>
                  <a:txBody>
                    <a:bodyPr/>
                    <a:lstStyle/>
                    <a:p>
                      <a:pPr algn="r" fontAlgn="b"/>
                      <a:r>
                        <a:rPr lang="en-US" sz="300" b="0" i="0" u="none" strike="noStrike">
                          <a:solidFill>
                            <a:srgbClr val="000000"/>
                          </a:solidFill>
                          <a:latin typeface="Calibri"/>
                        </a:rPr>
                        <a:t>44.9</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57.1</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56.7</a:t>
                      </a:r>
                    </a:p>
                  </a:txBody>
                  <a:tcPr marL="1295" marR="1295" marT="1295"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51.4</a:t>
                      </a:r>
                    </a:p>
                  </a:txBody>
                  <a:tcPr marL="1295" marR="1295" marT="1295"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51.2</a:t>
                      </a:r>
                    </a:p>
                  </a:txBody>
                  <a:tcPr marL="1295" marR="1295" marT="1295"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51.6</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50.0</a:t>
                      </a:r>
                    </a:p>
                  </a:txBody>
                  <a:tcPr marL="1295" marR="1295" marT="1295" marB="0" anchor="b">
                    <a:lnL>
                      <a:noFill/>
                    </a:lnL>
                    <a:lnR>
                      <a:noFill/>
                    </a:lnR>
                    <a:lnT>
                      <a:noFill/>
                    </a:lnT>
                    <a:lnB>
                      <a:noFill/>
                    </a:lnB>
                    <a:solidFill>
                      <a:srgbClr val="FEC77E"/>
                    </a:solidFill>
                  </a:tcPr>
                </a:tc>
                <a:tc>
                  <a:txBody>
                    <a:bodyPr/>
                    <a:lstStyle/>
                    <a:p>
                      <a:pPr algn="r" fontAlgn="b"/>
                      <a:r>
                        <a:rPr lang="en-US" sz="300" b="0" i="0" u="none" strike="noStrike">
                          <a:solidFill>
                            <a:srgbClr val="000000"/>
                          </a:solidFill>
                          <a:latin typeface="Calibri"/>
                        </a:rPr>
                        <a:t>81.8</a:t>
                      </a:r>
                    </a:p>
                  </a:txBody>
                  <a:tcPr marL="1295" marR="1295" marT="1295" marB="0" anchor="b">
                    <a:lnL>
                      <a:noFill/>
                    </a:lnL>
                    <a:lnR>
                      <a:noFill/>
                    </a:lnR>
                    <a:lnT>
                      <a:noFill/>
                    </a:lnT>
                    <a:lnB>
                      <a:noFill/>
                    </a:lnB>
                    <a:solidFill>
                      <a:srgbClr val="FA8C72"/>
                    </a:solidFill>
                  </a:tcPr>
                </a:tc>
                <a:tc>
                  <a:txBody>
                    <a:bodyPr/>
                    <a:lstStyle/>
                    <a:p>
                      <a:pPr algn="r" fontAlgn="b"/>
                      <a:r>
                        <a:rPr lang="en-US" sz="300" b="0" i="0" u="none" strike="noStrike">
                          <a:solidFill>
                            <a:srgbClr val="000000"/>
                          </a:solidFill>
                          <a:latin typeface="Calibri"/>
                        </a:rPr>
                        <a:t>23.8</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72.2</a:t>
                      </a:r>
                    </a:p>
                  </a:txBody>
                  <a:tcPr marL="1295" marR="1295" marT="1295" marB="0" anchor="b">
                    <a:lnL>
                      <a:noFill/>
                    </a:lnL>
                    <a:lnR>
                      <a:noFill/>
                    </a:lnR>
                    <a:lnT>
                      <a:noFill/>
                    </a:lnT>
                    <a:lnB>
                      <a:noFill/>
                    </a:lnB>
                    <a:solidFill>
                      <a:srgbClr val="FB9E76"/>
                    </a:solidFill>
                  </a:tcPr>
                </a:tc>
                <a:tc>
                  <a:txBody>
                    <a:bodyPr/>
                    <a:lstStyle/>
                    <a:p>
                      <a:pPr algn="r" fontAlgn="b"/>
                      <a:r>
                        <a:rPr lang="en-US" sz="300" b="0" i="0" u="none" strike="noStrike">
                          <a:solidFill>
                            <a:srgbClr val="000000"/>
                          </a:solidFill>
                          <a:latin typeface="Calibri"/>
                        </a:rPr>
                        <a:t>22.2</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76.2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20.8</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70.2</a:t>
                      </a:r>
                    </a:p>
                  </a:txBody>
                  <a:tcPr marL="1295" marR="1295" marT="1295" marB="0" anchor="b">
                    <a:lnL>
                      <a:noFill/>
                    </a:lnL>
                    <a:lnR>
                      <a:noFill/>
                    </a:lnR>
                    <a:lnT>
                      <a:noFill/>
                    </a:lnT>
                    <a:lnB>
                      <a:noFill/>
                    </a:lnB>
                    <a:solidFill>
                      <a:srgbClr val="FCA276"/>
                    </a:solidFill>
                  </a:tcPr>
                </a:tc>
                <a:tc>
                  <a:txBody>
                    <a:bodyPr/>
                    <a:lstStyle/>
                    <a:p>
                      <a:pPr algn="r" fontAlgn="b"/>
                      <a:r>
                        <a:rPr lang="en-US" sz="300" b="0" i="0" u="none" strike="noStrike">
                          <a:solidFill>
                            <a:srgbClr val="000000"/>
                          </a:solidFill>
                          <a:latin typeface="Calibri"/>
                        </a:rPr>
                        <a:t>22.5</a:t>
                      </a:r>
                    </a:p>
                  </a:txBody>
                  <a:tcPr marL="1295" marR="1295" marT="129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54.0</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20.4</a:t>
                      </a:r>
                    </a:p>
                  </a:txBody>
                  <a:tcPr marL="1295" marR="1295" marT="1295" marB="0" anchor="b">
                    <a:lnL>
                      <a:noFill/>
                    </a:lnL>
                    <a:lnR>
                      <a:noFill/>
                    </a:lnR>
                    <a:lnT>
                      <a:noFill/>
                    </a:lnT>
                    <a:lnB>
                      <a:noFill/>
                    </a:lnB>
                    <a:solidFill>
                      <a:srgbClr val="BFD880"/>
                    </a:solidFill>
                  </a:tcPr>
                </a:tc>
                <a:tc>
                  <a:txBody>
                    <a:bodyPr/>
                    <a:lstStyle/>
                    <a:p>
                      <a:pPr algn="r" fontAlgn="b"/>
                      <a:r>
                        <a:rPr lang="en-US" sz="300" b="0" i="0" u="none" strike="noStrike">
                          <a:solidFill>
                            <a:srgbClr val="000000"/>
                          </a:solidFill>
                          <a:latin typeface="Calibri"/>
                        </a:rPr>
                        <a:t>47.9</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17.6</a:t>
                      </a:r>
                    </a:p>
                  </a:txBody>
                  <a:tcPr marL="1295" marR="1295" marT="129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48.5</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19.0</a:t>
                      </a:r>
                    </a:p>
                  </a:txBody>
                  <a:tcPr marL="1295" marR="1295" marT="129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56.1</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16.6</a:t>
                      </a:r>
                    </a:p>
                  </a:txBody>
                  <a:tcPr marL="1295" marR="1295" marT="129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52.6</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34.9</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46.0</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39.7</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45.7</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43.8</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46.3</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40.5</a:t>
                      </a:r>
                    </a:p>
                  </a:txBody>
                  <a:tcPr marL="1295" marR="1295" marT="129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49.9</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36.0</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46.9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44.6</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48.9</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45.3</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42.1</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41.7</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60.6</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29.1</a:t>
                      </a:r>
                    </a:p>
                  </a:txBody>
                  <a:tcPr marL="1295" marR="1295" marT="129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56.2</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27.2</a:t>
                      </a:r>
                    </a:p>
                  </a:txBody>
                  <a:tcPr marL="1295" marR="1295" marT="129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57.1</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26.0</a:t>
                      </a:r>
                    </a:p>
                  </a:txBody>
                  <a:tcPr marL="1295" marR="1295" marT="129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53.9</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26.1</a:t>
                      </a:r>
                    </a:p>
                  </a:txBody>
                  <a:tcPr marL="1295" marR="1295" marT="1295" marB="0" anchor="b">
                    <a:lnL>
                      <a:noFill/>
                    </a:lnL>
                    <a:lnR>
                      <a:noFill/>
                    </a:lnR>
                    <a:lnT>
                      <a:noFill/>
                    </a:lnT>
                    <a:lnB>
                      <a:noFill/>
                    </a:lnB>
                    <a:solidFill>
                      <a:srgbClr val="E3E382"/>
                    </a:solidFill>
                  </a:tcPr>
                </a:tc>
              </a:tr>
              <a:tr h="49195">
                <a:tc>
                  <a:txBody>
                    <a:bodyPr/>
                    <a:lstStyle/>
                    <a:p>
                      <a:pPr algn="l" fontAlgn="b"/>
                      <a:r>
                        <a:rPr lang="en-US" sz="300" b="0" i="0" u="none" strike="noStrike">
                          <a:solidFill>
                            <a:srgbClr val="000000"/>
                          </a:solidFill>
                          <a:latin typeface="Calibri"/>
                        </a:rPr>
                        <a:t>ADVANCE Eastern Europe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78.5</a:t>
                      </a:r>
                    </a:p>
                  </a:txBody>
                  <a:tcPr marL="1295" marR="1295" marT="1295" marB="0" anchor="b">
                    <a:lnL>
                      <a:noFill/>
                    </a:lnL>
                    <a:lnR>
                      <a:noFill/>
                    </a:lnR>
                    <a:lnT>
                      <a:noFill/>
                    </a:lnT>
                    <a:lnB>
                      <a:noFill/>
                    </a:lnB>
                    <a:solidFill>
                      <a:srgbClr val="FB9273"/>
                    </a:solidFill>
                  </a:tcPr>
                </a:tc>
                <a:tc>
                  <a:txBody>
                    <a:bodyPr/>
                    <a:lstStyle/>
                    <a:p>
                      <a:pPr algn="r" fontAlgn="b"/>
                      <a:r>
                        <a:rPr lang="en-US" sz="300" b="0" i="0" u="none" strike="noStrike">
                          <a:solidFill>
                            <a:srgbClr val="000000"/>
                          </a:solidFill>
                          <a:latin typeface="Calibri"/>
                        </a:rPr>
                        <a:t>10.8</a:t>
                      </a:r>
                    </a:p>
                  </a:txBody>
                  <a:tcPr marL="1295" marR="1295" marT="1295" marB="0" anchor="b">
                    <a:lnL>
                      <a:noFill/>
                    </a:lnL>
                    <a:lnR>
                      <a:noFill/>
                    </a:lnR>
                    <a:lnT>
                      <a:noFill/>
                    </a:lnT>
                    <a:lnB>
                      <a:noFill/>
                    </a:lnB>
                    <a:solidFill>
                      <a:srgbClr val="83C77C"/>
                    </a:solidFill>
                  </a:tcPr>
                </a:tc>
                <a:tc>
                  <a:txBody>
                    <a:bodyPr/>
                    <a:lstStyle/>
                    <a:p>
                      <a:pPr algn="r" fontAlgn="b"/>
                      <a:r>
                        <a:rPr lang="en-US" sz="300" b="0" i="0" u="none" strike="noStrike">
                          <a:solidFill>
                            <a:srgbClr val="000000"/>
                          </a:solidFill>
                          <a:latin typeface="Calibri"/>
                        </a:rPr>
                        <a:t>69.2</a:t>
                      </a:r>
                    </a:p>
                  </a:txBody>
                  <a:tcPr marL="1295" marR="1295" marT="1295" marB="0" anchor="b">
                    <a:lnL>
                      <a:noFill/>
                    </a:lnL>
                    <a:lnR>
                      <a:noFill/>
                    </a:lnR>
                    <a:lnT>
                      <a:noFill/>
                    </a:lnT>
                    <a:lnB>
                      <a:noFill/>
                    </a:lnB>
                    <a:solidFill>
                      <a:srgbClr val="FCA477"/>
                    </a:solidFill>
                  </a:tcPr>
                </a:tc>
                <a:tc>
                  <a:txBody>
                    <a:bodyPr/>
                    <a:lstStyle/>
                    <a:p>
                      <a:pPr algn="r" fontAlgn="b"/>
                      <a:r>
                        <a:rPr lang="en-US" sz="300" b="0" i="0" u="none" strike="noStrike">
                          <a:solidFill>
                            <a:srgbClr val="000000"/>
                          </a:solidFill>
                          <a:latin typeface="Calibri"/>
                        </a:rPr>
                        <a:t>17.5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73.6</a:t>
                      </a:r>
                    </a:p>
                  </a:txBody>
                  <a:tcPr marL="1295" marR="1295" marT="1295" marB="0" anchor="b">
                    <a:lnL>
                      <a:noFill/>
                    </a:lnL>
                    <a:lnR>
                      <a:noFill/>
                    </a:lnR>
                    <a:lnT>
                      <a:noFill/>
                    </a:lnT>
                    <a:lnB>
                      <a:noFill/>
                    </a:lnB>
                    <a:solidFill>
                      <a:srgbClr val="FB9C75"/>
                    </a:solidFill>
                  </a:tcPr>
                </a:tc>
                <a:tc>
                  <a:txBody>
                    <a:bodyPr/>
                    <a:lstStyle/>
                    <a:p>
                      <a:pPr algn="r" fontAlgn="b"/>
                      <a:r>
                        <a:rPr lang="en-US" sz="300" b="0" i="0" u="none" strike="noStrike">
                          <a:solidFill>
                            <a:srgbClr val="000000"/>
                          </a:solidFill>
                          <a:latin typeface="Calibri"/>
                        </a:rPr>
                        <a:t>19.6</a:t>
                      </a:r>
                    </a:p>
                  </a:txBody>
                  <a:tcPr marL="1295" marR="1295" marT="129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75.8</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16.2</a:t>
                      </a:r>
                    </a:p>
                  </a:txBody>
                  <a:tcPr marL="1295" marR="1295" marT="129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66.3</a:t>
                      </a:r>
                    </a:p>
                  </a:txBody>
                  <a:tcPr marL="1295" marR="1295" marT="1295" marB="0" anchor="b">
                    <a:lnL>
                      <a:noFill/>
                    </a:lnL>
                    <a:lnR>
                      <a:noFill/>
                    </a:lnR>
                    <a:lnT>
                      <a:noFill/>
                    </a:lnT>
                    <a:lnB>
                      <a:noFill/>
                    </a:lnB>
                    <a:solidFill>
                      <a:srgbClr val="FCA978"/>
                    </a:solidFill>
                  </a:tcPr>
                </a:tc>
                <a:tc>
                  <a:txBody>
                    <a:bodyPr/>
                    <a:lstStyle/>
                    <a:p>
                      <a:pPr algn="r" fontAlgn="b"/>
                      <a:r>
                        <a:rPr lang="en-US" sz="300" b="0" i="0" u="none" strike="noStrike">
                          <a:solidFill>
                            <a:srgbClr val="000000"/>
                          </a:solidFill>
                          <a:latin typeface="Calibri"/>
                        </a:rPr>
                        <a:t>44.2</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61.1</a:t>
                      </a:r>
                    </a:p>
                  </a:txBody>
                  <a:tcPr marL="1295" marR="1295" marT="1295" marB="0" anchor="b">
                    <a:lnL>
                      <a:noFill/>
                    </a:lnL>
                    <a:lnR>
                      <a:noFill/>
                    </a:lnR>
                    <a:lnT>
                      <a:noFill/>
                    </a:lnT>
                    <a:lnB>
                      <a:noFill/>
                    </a:lnB>
                    <a:solidFill>
                      <a:srgbClr val="FCB37A"/>
                    </a:solidFill>
                  </a:tcPr>
                </a:tc>
                <a:tc>
                  <a:txBody>
                    <a:bodyPr/>
                    <a:lstStyle/>
                    <a:p>
                      <a:pPr algn="r" fontAlgn="b"/>
                      <a:r>
                        <a:rPr lang="en-US" sz="300" b="0" i="0" u="none" strike="noStrike">
                          <a:solidFill>
                            <a:srgbClr val="000000"/>
                          </a:solidFill>
                          <a:latin typeface="Calibri"/>
                        </a:rPr>
                        <a:t>47.7</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56.1</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49.2</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59.3</a:t>
                      </a:r>
                    </a:p>
                  </a:txBody>
                  <a:tcPr marL="1295" marR="1295" marT="1295" marB="0" anchor="b">
                    <a:lnL>
                      <a:noFill/>
                    </a:lnL>
                    <a:lnR>
                      <a:noFill/>
                    </a:lnR>
                    <a:lnT>
                      <a:noFill/>
                    </a:lnT>
                    <a:lnB>
                      <a:noFill/>
                    </a:lnB>
                    <a:solidFill>
                      <a:srgbClr val="FDB67A"/>
                    </a:solidFill>
                  </a:tcPr>
                </a:tc>
                <a:tc>
                  <a:txBody>
                    <a:bodyPr/>
                    <a:lstStyle/>
                    <a:p>
                      <a:pPr algn="r" fontAlgn="b"/>
                      <a:r>
                        <a:rPr lang="en-US" sz="300" b="0" i="0" u="none" strike="noStrike">
                          <a:solidFill>
                            <a:srgbClr val="000000"/>
                          </a:solidFill>
                          <a:latin typeface="Calibri"/>
                        </a:rPr>
                        <a:t>45.1</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69.5</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51.9</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57.8</a:t>
                      </a:r>
                    </a:p>
                  </a:txBody>
                  <a:tcPr marL="1295" marR="1295" marT="1295"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53.2</a:t>
                      </a:r>
                    </a:p>
                  </a:txBody>
                  <a:tcPr marL="1295" marR="1295" marT="1295"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55.0</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57.0</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54.4</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49.3</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79.0</a:t>
                      </a:r>
                    </a:p>
                  </a:txBody>
                  <a:tcPr marL="1295" marR="1295" marT="1295" marB="0" anchor="b">
                    <a:lnL>
                      <a:noFill/>
                    </a:lnL>
                    <a:lnR>
                      <a:noFill/>
                    </a:lnR>
                    <a:lnT>
                      <a:noFill/>
                    </a:lnT>
                    <a:lnB>
                      <a:noFill/>
                    </a:lnB>
                    <a:solidFill>
                      <a:srgbClr val="FB9273"/>
                    </a:solidFill>
                  </a:tcPr>
                </a:tc>
                <a:tc>
                  <a:txBody>
                    <a:bodyPr/>
                    <a:lstStyle/>
                    <a:p>
                      <a:pPr algn="r" fontAlgn="b"/>
                      <a:r>
                        <a:rPr lang="en-US" sz="300" b="0" i="0" u="none" strike="noStrike">
                          <a:solidFill>
                            <a:srgbClr val="000000"/>
                          </a:solidFill>
                          <a:latin typeface="Calibri"/>
                        </a:rPr>
                        <a:t>16.2</a:t>
                      </a:r>
                    </a:p>
                  </a:txBody>
                  <a:tcPr marL="1295" marR="1295" marT="129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72.7</a:t>
                      </a:r>
                    </a:p>
                  </a:txBody>
                  <a:tcPr marL="1295" marR="1295" marT="1295" marB="0" anchor="b">
                    <a:lnL>
                      <a:noFill/>
                    </a:lnL>
                    <a:lnR>
                      <a:noFill/>
                    </a:lnR>
                    <a:lnT>
                      <a:noFill/>
                    </a:lnT>
                    <a:lnB>
                      <a:noFill/>
                    </a:lnB>
                    <a:solidFill>
                      <a:srgbClr val="FB9D75"/>
                    </a:solidFill>
                  </a:tcPr>
                </a:tc>
                <a:tc>
                  <a:txBody>
                    <a:bodyPr/>
                    <a:lstStyle/>
                    <a:p>
                      <a:pPr algn="r" fontAlgn="b"/>
                      <a:r>
                        <a:rPr lang="en-US" sz="300" b="0" i="0" u="none" strike="noStrike">
                          <a:solidFill>
                            <a:srgbClr val="000000"/>
                          </a:solidFill>
                          <a:latin typeface="Calibri"/>
                        </a:rPr>
                        <a:t>19.1</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78.8</a:t>
                      </a:r>
                    </a:p>
                  </a:txBody>
                  <a:tcPr marL="1295" marR="1295" marT="1295" marB="0" anchor="b">
                    <a:lnL>
                      <a:noFill/>
                    </a:lnL>
                    <a:lnR>
                      <a:noFill/>
                    </a:lnR>
                    <a:lnT>
                      <a:noFill/>
                    </a:lnT>
                    <a:lnB>
                      <a:noFill/>
                    </a:lnB>
                    <a:solidFill>
                      <a:srgbClr val="FB9273"/>
                    </a:solidFill>
                  </a:tcPr>
                </a:tc>
                <a:tc>
                  <a:txBody>
                    <a:bodyPr/>
                    <a:lstStyle/>
                    <a:p>
                      <a:pPr algn="r" fontAlgn="b"/>
                      <a:r>
                        <a:rPr lang="en-US" sz="300" b="0" i="0" u="none" strike="noStrike">
                          <a:solidFill>
                            <a:srgbClr val="000000"/>
                          </a:solidFill>
                          <a:latin typeface="Calibri"/>
                        </a:rPr>
                        <a:t>21.0</a:t>
                      </a:r>
                    </a:p>
                  </a:txBody>
                  <a:tcPr marL="1295" marR="1295" marT="129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68.4</a:t>
                      </a:r>
                    </a:p>
                  </a:txBody>
                  <a:tcPr marL="1295" marR="1295" marT="1295" marB="0" anchor="b">
                    <a:lnL>
                      <a:noFill/>
                    </a:lnL>
                    <a:lnR>
                      <a:noFill/>
                    </a:lnR>
                    <a:lnT>
                      <a:noFill/>
                    </a:lnT>
                    <a:lnB>
                      <a:noFill/>
                    </a:lnB>
                    <a:solidFill>
                      <a:srgbClr val="FCA577"/>
                    </a:solidFill>
                  </a:tcPr>
                </a:tc>
                <a:tc>
                  <a:txBody>
                    <a:bodyPr/>
                    <a:lstStyle/>
                    <a:p>
                      <a:pPr algn="r" fontAlgn="b"/>
                      <a:r>
                        <a:rPr lang="en-US" sz="300" b="0" i="0" u="none" strike="noStrike">
                          <a:solidFill>
                            <a:srgbClr val="000000"/>
                          </a:solidFill>
                          <a:latin typeface="Calibri"/>
                        </a:rPr>
                        <a:t>16.7</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43.5</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19.3</a:t>
                      </a:r>
                    </a:p>
                  </a:txBody>
                  <a:tcPr marL="1295" marR="1295" marT="129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39.9</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16.8</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40.9</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15.1</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38.0</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14.2</a:t>
                      </a:r>
                    </a:p>
                  </a:txBody>
                  <a:tcPr marL="1295" marR="1295" marT="129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52.9</a:t>
                      </a:r>
                    </a:p>
                  </a:txBody>
                  <a:tcPr marL="1295" marR="1295" marT="1295" marB="0" anchor="b">
                    <a:lnL>
                      <a:noFill/>
                    </a:lnL>
                    <a:lnR>
                      <a:noFill/>
                    </a:lnR>
                    <a:lnT>
                      <a:noFill/>
                    </a:lnT>
                    <a:lnB>
                      <a:noFill/>
                    </a:lnB>
                    <a:solidFill>
                      <a:srgbClr val="FDC27D"/>
                    </a:solidFill>
                  </a:tcPr>
                </a:tc>
                <a:tc>
                  <a:txBody>
                    <a:bodyPr/>
                    <a:lstStyle/>
                    <a:p>
                      <a:pPr algn="r" fontAlgn="b"/>
                      <a:r>
                        <a:rPr lang="en-US" sz="300" b="0" i="0" u="none" strike="noStrike">
                          <a:solidFill>
                            <a:srgbClr val="000000"/>
                          </a:solidFill>
                          <a:latin typeface="Calibri"/>
                        </a:rPr>
                        <a:t>36.1</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51.6</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37.8</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48.0</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39.1</a:t>
                      </a:r>
                    </a:p>
                  </a:txBody>
                  <a:tcPr marL="1295" marR="1295" marT="129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44.5</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43.0</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47.6</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35.2</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44.7</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37.9</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38.8</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35.7</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43.6</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41.1</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62.4</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25.2</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52.2</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55.8</a:t>
                      </a:r>
                    </a:p>
                  </a:txBody>
                  <a:tcPr marL="1295" marR="1295" marT="1295" marB="0" anchor="b">
                    <a:lnL>
                      <a:noFill/>
                    </a:lnL>
                    <a:lnR>
                      <a:noFill/>
                    </a:lnR>
                    <a:lnT>
                      <a:noFill/>
                    </a:lnT>
                    <a:lnB>
                      <a:noFill/>
                    </a:lnB>
                    <a:solidFill>
                      <a:srgbClr val="FDBD7B"/>
                    </a:solidFill>
                  </a:tcPr>
                </a:tc>
                <a:tc>
                  <a:txBody>
                    <a:bodyPr/>
                    <a:lstStyle/>
                    <a:p>
                      <a:pPr algn="r" fontAlgn="b"/>
                      <a:r>
                        <a:rPr lang="en-US" sz="300" b="0" i="0" u="none" strike="noStrike">
                          <a:solidFill>
                            <a:srgbClr val="000000"/>
                          </a:solidFill>
                          <a:latin typeface="Calibri"/>
                        </a:rPr>
                        <a:t>20.7</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54.5</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24.1</a:t>
                      </a:r>
                    </a:p>
                  </a:txBody>
                  <a:tcPr marL="1295" marR="1295" marT="1295" marB="0" anchor="b">
                    <a:lnL>
                      <a:noFill/>
                    </a:lnL>
                    <a:lnR>
                      <a:noFill/>
                    </a:lnR>
                    <a:lnT>
                      <a:noFill/>
                    </a:lnT>
                    <a:lnB>
                      <a:noFill/>
                    </a:lnB>
                    <a:solidFill>
                      <a:srgbClr val="D7DF81"/>
                    </a:solidFill>
                  </a:tcPr>
                </a:tc>
              </a:tr>
              <a:tr h="49195">
                <a:tc>
                  <a:txBody>
                    <a:bodyPr/>
                    <a:lstStyle/>
                    <a:p>
                      <a:pPr algn="l" fontAlgn="b"/>
                      <a:r>
                        <a:rPr lang="en-US" sz="300" b="0" i="0" u="none" strike="noStrike">
                          <a:solidFill>
                            <a:srgbClr val="000000"/>
                          </a:solidFill>
                          <a:latin typeface="Calibri"/>
                        </a:rPr>
                        <a:t>ADVANCE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57.3</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12.7</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54.9</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14.6</a:t>
                      </a:r>
                    </a:p>
                  </a:txBody>
                  <a:tcPr marL="1295" marR="1295" marT="129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55.4</a:t>
                      </a:r>
                    </a:p>
                  </a:txBody>
                  <a:tcPr marL="1295" marR="1295" marT="1295" marB="0" anchor="b">
                    <a:lnL>
                      <a:noFill/>
                    </a:lnL>
                    <a:lnR>
                      <a:noFill/>
                    </a:lnR>
                    <a:lnT>
                      <a:noFill/>
                    </a:lnT>
                    <a:lnB>
                      <a:noFill/>
                    </a:lnB>
                    <a:solidFill>
                      <a:srgbClr val="FDBD7C"/>
                    </a:solidFill>
                  </a:tcPr>
                </a:tc>
                <a:tc>
                  <a:txBody>
                    <a:bodyPr/>
                    <a:lstStyle/>
                    <a:p>
                      <a:pPr algn="r" fontAlgn="b"/>
                      <a:r>
                        <a:rPr lang="en-US" sz="300" b="0" i="0" u="none" strike="noStrike">
                          <a:solidFill>
                            <a:srgbClr val="000000"/>
                          </a:solidFill>
                          <a:latin typeface="Calibri"/>
                        </a:rPr>
                        <a:t>18.3</a:t>
                      </a:r>
                    </a:p>
                  </a:txBody>
                  <a:tcPr marL="1295" marR="1295" marT="1295" marB="0" anchor="b">
                    <a:lnL>
                      <a:noFill/>
                    </a:lnL>
                    <a:lnR>
                      <a:noFill/>
                    </a:lnR>
                    <a:lnT>
                      <a:noFill/>
                    </a:lnT>
                    <a:lnB>
                      <a:noFill/>
                    </a:lnB>
                    <a:solidFill>
                      <a:srgbClr val="B2D57F"/>
                    </a:solidFill>
                  </a:tcPr>
                </a:tc>
                <a:tc>
                  <a:txBody>
                    <a:bodyPr/>
                    <a:lstStyle/>
                    <a:p>
                      <a:pPr algn="r" fontAlgn="b"/>
                      <a:r>
                        <a:rPr lang="en-US" sz="300" b="0" i="0" u="none" strike="noStrike">
                          <a:solidFill>
                            <a:srgbClr val="000000"/>
                          </a:solidFill>
                          <a:latin typeface="Calibri"/>
                        </a:rPr>
                        <a:t>57.0</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12.7</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52.7</a:t>
                      </a:r>
                    </a:p>
                  </a:txBody>
                  <a:tcPr marL="1295" marR="1295" marT="1295" marB="0" anchor="b">
                    <a:lnL>
                      <a:noFill/>
                    </a:lnL>
                    <a:lnR>
                      <a:noFill/>
                    </a:lnR>
                    <a:lnT>
                      <a:noFill/>
                    </a:lnT>
                    <a:lnB>
                      <a:noFill/>
                    </a:lnB>
                    <a:solidFill>
                      <a:srgbClr val="FDC27D"/>
                    </a:solidFill>
                  </a:tcPr>
                </a:tc>
                <a:tc>
                  <a:txBody>
                    <a:bodyPr/>
                    <a:lstStyle/>
                    <a:p>
                      <a:pPr algn="r" fontAlgn="b"/>
                      <a:r>
                        <a:rPr lang="en-US" sz="300" b="0" i="0" u="none" strike="noStrike">
                          <a:solidFill>
                            <a:srgbClr val="000000"/>
                          </a:solidFill>
                          <a:latin typeface="Calibri"/>
                        </a:rPr>
                        <a:t>38.8</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52.5</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44.8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53.9</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48.1</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53.3</a:t>
                      </a:r>
                    </a:p>
                  </a:txBody>
                  <a:tcPr marL="1295" marR="1295" marT="1295"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46.6</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53.1</a:t>
                      </a:r>
                    </a:p>
                  </a:txBody>
                  <a:tcPr marL="1295" marR="1295" marT="1295" marB="0" anchor="b">
                    <a:lnL>
                      <a:noFill/>
                    </a:lnL>
                    <a:lnR>
                      <a:noFill/>
                    </a:lnR>
                    <a:lnT>
                      <a:noFill/>
                    </a:lnT>
                    <a:lnB>
                      <a:noFill/>
                    </a:lnB>
                    <a:solidFill>
                      <a:srgbClr val="FDC27C"/>
                    </a:solidFill>
                  </a:tcPr>
                </a:tc>
                <a:tc>
                  <a:txBody>
                    <a:bodyPr/>
                    <a:lstStyle/>
                    <a:p>
                      <a:pPr algn="r" fontAlgn="b"/>
                      <a:r>
                        <a:rPr lang="en-US" sz="300" b="0" i="0" u="none" strike="noStrike">
                          <a:solidFill>
                            <a:srgbClr val="000000"/>
                          </a:solidFill>
                          <a:latin typeface="Calibri"/>
                        </a:rPr>
                        <a:t>50.2</a:t>
                      </a:r>
                    </a:p>
                  </a:txBody>
                  <a:tcPr marL="1295" marR="1295" marT="1295" marB="0" anchor="b">
                    <a:lnL>
                      <a:noFill/>
                    </a:lnL>
                    <a:lnR>
                      <a:noFill/>
                    </a:lnR>
                    <a:lnT>
                      <a:noFill/>
                    </a:lnT>
                    <a:lnB>
                      <a:noFill/>
                    </a:lnB>
                    <a:solidFill>
                      <a:srgbClr val="FEC77D"/>
                    </a:solidFill>
                  </a:tcPr>
                </a:tc>
                <a:tc>
                  <a:txBody>
                    <a:bodyPr/>
                    <a:lstStyle/>
                    <a:p>
                      <a:pPr algn="r" fontAlgn="b"/>
                      <a:r>
                        <a:rPr lang="en-US" sz="300" b="0" i="0" u="none" strike="noStrike">
                          <a:solidFill>
                            <a:srgbClr val="000000"/>
                          </a:solidFill>
                          <a:latin typeface="Calibri"/>
                        </a:rPr>
                        <a:t>56.4</a:t>
                      </a:r>
                    </a:p>
                  </a:txBody>
                  <a:tcPr marL="1295" marR="1295" marT="1295"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51.7</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52.5</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54.9</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54.3</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55.1</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64.6</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13.8</a:t>
                      </a:r>
                    </a:p>
                  </a:txBody>
                  <a:tcPr marL="1295" marR="1295" marT="129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61.4</a:t>
                      </a:r>
                    </a:p>
                  </a:txBody>
                  <a:tcPr marL="1295" marR="1295" marT="1295" marB="0" anchor="b">
                    <a:lnL>
                      <a:noFill/>
                    </a:lnL>
                    <a:lnR>
                      <a:noFill/>
                    </a:lnR>
                    <a:lnT>
                      <a:noFill/>
                    </a:lnT>
                    <a:lnB>
                      <a:noFill/>
                    </a:lnB>
                    <a:solidFill>
                      <a:srgbClr val="FCB279"/>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64.5</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13.1</a:t>
                      </a:r>
                    </a:p>
                  </a:txBody>
                  <a:tcPr marL="1295" marR="1295" marT="129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66.2</a:t>
                      </a:r>
                    </a:p>
                  </a:txBody>
                  <a:tcPr marL="1295" marR="1295" marT="1295" marB="0" anchor="b">
                    <a:lnL>
                      <a:noFill/>
                    </a:lnL>
                    <a:lnR>
                      <a:noFill/>
                    </a:lnR>
                    <a:lnT>
                      <a:noFill/>
                    </a:lnT>
                    <a:lnB>
                      <a:noFill/>
                    </a:lnB>
                    <a:solidFill>
                      <a:srgbClr val="FCA978"/>
                    </a:solidFill>
                  </a:tcPr>
                </a:tc>
                <a:tc>
                  <a:txBody>
                    <a:bodyPr/>
                    <a:lstStyle/>
                    <a:p>
                      <a:pPr algn="r" fontAlgn="b"/>
                      <a:r>
                        <a:rPr lang="en-US" sz="300" b="0" i="0" u="none" strike="noStrike">
                          <a:solidFill>
                            <a:srgbClr val="000000"/>
                          </a:solidFill>
                          <a:latin typeface="Calibri"/>
                        </a:rPr>
                        <a:t>13.6</a:t>
                      </a:r>
                    </a:p>
                  </a:txBody>
                  <a:tcPr marL="1295" marR="1295" marT="129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39.6</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15.8</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35.5</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11.6</a:t>
                      </a:r>
                    </a:p>
                  </a:txBody>
                  <a:tcPr marL="1295" marR="1295" marT="129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38.2</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10.9</a:t>
                      </a:r>
                    </a:p>
                  </a:txBody>
                  <a:tcPr marL="1295" marR="1295" marT="1295"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7.2</a:t>
                      </a:r>
                    </a:p>
                  </a:txBody>
                  <a:tcPr marL="1295" marR="1295" marT="1295" marB="0" anchor="b">
                    <a:lnL>
                      <a:noFill/>
                    </a:lnL>
                    <a:lnR>
                      <a:noFill/>
                    </a:lnR>
                    <a:lnT>
                      <a:noFill/>
                    </a:lnT>
                    <a:lnB>
                      <a:noFill/>
                    </a:lnB>
                    <a:solidFill>
                      <a:srgbClr val="6DC07B"/>
                    </a:solidFill>
                  </a:tcPr>
                </a:tc>
                <a:tc>
                  <a:txBody>
                    <a:bodyPr/>
                    <a:lstStyle/>
                    <a:p>
                      <a:pPr algn="r" fontAlgn="b"/>
                      <a:r>
                        <a:rPr lang="en-US" sz="300" b="0" i="0" u="none" strike="noStrike">
                          <a:solidFill>
                            <a:srgbClr val="000000"/>
                          </a:solidFill>
                          <a:latin typeface="Calibri"/>
                        </a:rPr>
                        <a:t>45.3</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36.6</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47.3</a:t>
                      </a:r>
                    </a:p>
                  </a:txBody>
                  <a:tcPr marL="1295" marR="1295" marT="1295" marB="0" anchor="b">
                    <a:lnL>
                      <a:noFill/>
                    </a:lnL>
                    <a:lnR>
                      <a:noFill/>
                    </a:lnR>
                    <a:lnT>
                      <a:noFill/>
                    </a:lnT>
                    <a:lnB>
                      <a:noFill/>
                    </a:lnB>
                    <a:solidFill>
                      <a:srgbClr val="FECC7F"/>
                    </a:solidFill>
                  </a:tcPr>
                </a:tc>
                <a:tc>
                  <a:txBody>
                    <a:bodyPr/>
                    <a:lstStyle/>
                    <a:p>
                      <a:pPr algn="r" fontAlgn="b"/>
                      <a:r>
                        <a:rPr lang="en-US" sz="300" b="0" i="0" u="none" strike="noStrike">
                          <a:solidFill>
                            <a:srgbClr val="000000"/>
                          </a:solidFill>
                          <a:latin typeface="Calibri"/>
                        </a:rPr>
                        <a:t>40.6</a:t>
                      </a:r>
                    </a:p>
                  </a:txBody>
                  <a:tcPr marL="1295" marR="1295" marT="129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45.0</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42.1</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48.7</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40.2</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44.0</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37.7</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45.7</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46.6</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47.4</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45.3</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44.7</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46.5</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46.5</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19.0</a:t>
                      </a:r>
                    </a:p>
                  </a:txBody>
                  <a:tcPr marL="1295" marR="1295" marT="129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44.8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13.2</a:t>
                      </a:r>
                    </a:p>
                  </a:txBody>
                  <a:tcPr marL="1295" marR="1295" marT="129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48.3</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13.3</a:t>
                      </a:r>
                    </a:p>
                  </a:txBody>
                  <a:tcPr marL="1295" marR="1295" marT="1295"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51.9</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13.6</a:t>
                      </a:r>
                    </a:p>
                  </a:txBody>
                  <a:tcPr marL="1295" marR="1295" marT="1295" marB="0" anchor="b">
                    <a:lnL>
                      <a:noFill/>
                    </a:lnL>
                    <a:lnR>
                      <a:noFill/>
                    </a:lnR>
                    <a:lnT>
                      <a:noFill/>
                    </a:lnT>
                    <a:lnB>
                      <a:noFill/>
                    </a:lnB>
                    <a:solidFill>
                      <a:srgbClr val="95CC7D"/>
                    </a:solidFill>
                  </a:tcPr>
                </a:tc>
              </a:tr>
              <a:tr h="49195">
                <a:tc>
                  <a:txBody>
                    <a:bodyPr/>
                    <a:lstStyle/>
                    <a:p>
                      <a:pPr algn="l" fontAlgn="b"/>
                      <a:r>
                        <a:rPr lang="en-US" sz="300" b="0" i="0" u="none" strike="noStrike">
                          <a:solidFill>
                            <a:srgbClr val="000000"/>
                          </a:solidFill>
                          <a:latin typeface="Calibri"/>
                        </a:rPr>
                        <a:t>ACCORD BP Standard Therapy</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46.8</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30.4</a:t>
                      </a:r>
                    </a:p>
                  </a:txBody>
                  <a:tcPr marL="1295" marR="1295" marT="129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48.0</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27.9</a:t>
                      </a:r>
                    </a:p>
                  </a:txBody>
                  <a:tcPr marL="1295" marR="1295" marT="129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54.3</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35.1</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53.0</a:t>
                      </a:r>
                    </a:p>
                  </a:txBody>
                  <a:tcPr marL="1295" marR="1295" marT="1295" marB="0" anchor="b">
                    <a:lnL>
                      <a:noFill/>
                    </a:lnL>
                    <a:lnR>
                      <a:noFill/>
                    </a:lnR>
                    <a:lnT>
                      <a:noFill/>
                    </a:lnT>
                    <a:lnB>
                      <a:noFill/>
                    </a:lnB>
                    <a:solidFill>
                      <a:srgbClr val="FDC27C"/>
                    </a:solidFill>
                  </a:tcPr>
                </a:tc>
                <a:tc>
                  <a:txBody>
                    <a:bodyPr/>
                    <a:lstStyle/>
                    <a:p>
                      <a:pPr algn="r" fontAlgn="b"/>
                      <a:r>
                        <a:rPr lang="en-US" sz="300" b="0" i="0" u="none" strike="noStrike">
                          <a:solidFill>
                            <a:srgbClr val="000000"/>
                          </a:solidFill>
                          <a:latin typeface="Calibri"/>
                        </a:rPr>
                        <a:t>32.0</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41.5</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44.7</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24.1</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50.6</a:t>
                      </a:r>
                    </a:p>
                  </a:txBody>
                  <a:tcPr marL="1295" marR="1295" marT="1295"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34.7</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49.5</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29.0</a:t>
                      </a:r>
                    </a:p>
                  </a:txBody>
                  <a:tcPr marL="1295" marR="1295" marT="129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62.6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32.3</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63.3</a:t>
                      </a:r>
                    </a:p>
                  </a:txBody>
                  <a:tcPr marL="1295" marR="1295" marT="1295" marB="0" anchor="b">
                    <a:lnL>
                      <a:noFill/>
                    </a:lnL>
                    <a:lnR>
                      <a:noFill/>
                    </a:lnR>
                    <a:lnT>
                      <a:noFill/>
                    </a:lnT>
                    <a:lnB>
                      <a:noFill/>
                    </a:lnB>
                    <a:solidFill>
                      <a:srgbClr val="FCAF79"/>
                    </a:solidFill>
                  </a:tcPr>
                </a:tc>
                <a:tc>
                  <a:txBody>
                    <a:bodyPr/>
                    <a:lstStyle/>
                    <a:p>
                      <a:pPr algn="r" fontAlgn="b"/>
                      <a:r>
                        <a:rPr lang="en-US" sz="300" b="0" i="0" u="none" strike="noStrike">
                          <a:solidFill>
                            <a:srgbClr val="000000"/>
                          </a:solidFill>
                          <a:latin typeface="Calibri"/>
                        </a:rPr>
                        <a:t>39.1</a:t>
                      </a:r>
                    </a:p>
                  </a:txBody>
                  <a:tcPr marL="1295" marR="1295" marT="129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66.3</a:t>
                      </a:r>
                    </a:p>
                  </a:txBody>
                  <a:tcPr marL="1295" marR="1295" marT="1295" marB="0" anchor="b">
                    <a:lnL>
                      <a:noFill/>
                    </a:lnL>
                    <a:lnR>
                      <a:noFill/>
                    </a:lnR>
                    <a:lnT>
                      <a:noFill/>
                    </a:lnT>
                    <a:lnB>
                      <a:noFill/>
                    </a:lnB>
                    <a:solidFill>
                      <a:srgbClr val="FCA978"/>
                    </a:solidFill>
                  </a:tcPr>
                </a:tc>
                <a:tc>
                  <a:txBody>
                    <a:bodyPr/>
                    <a:lstStyle/>
                    <a:p>
                      <a:pPr algn="r" fontAlgn="b"/>
                      <a:r>
                        <a:rPr lang="en-US" sz="300" b="0" i="0" u="none" strike="noStrike">
                          <a:solidFill>
                            <a:srgbClr val="000000"/>
                          </a:solidFill>
                          <a:latin typeface="Calibri"/>
                        </a:rPr>
                        <a:t>49.3</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63.5</a:t>
                      </a:r>
                    </a:p>
                  </a:txBody>
                  <a:tcPr marL="1295" marR="1295" marT="129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42.4</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52.8</a:t>
                      </a:r>
                    </a:p>
                  </a:txBody>
                  <a:tcPr marL="1295" marR="1295" marT="1295" marB="0" anchor="b">
                    <a:lnL>
                      <a:noFill/>
                    </a:lnL>
                    <a:lnR>
                      <a:noFill/>
                    </a:lnR>
                    <a:lnT>
                      <a:noFill/>
                    </a:lnT>
                    <a:lnB>
                      <a:noFill/>
                    </a:lnB>
                    <a:solidFill>
                      <a:srgbClr val="FDC27D"/>
                    </a:solidFill>
                  </a:tcPr>
                </a:tc>
                <a:tc>
                  <a:txBody>
                    <a:bodyPr/>
                    <a:lstStyle/>
                    <a:p>
                      <a:pPr algn="r" fontAlgn="b"/>
                      <a:r>
                        <a:rPr lang="en-US" sz="300" b="0" i="0" u="none" strike="noStrike">
                          <a:solidFill>
                            <a:srgbClr val="000000"/>
                          </a:solidFill>
                          <a:latin typeface="Calibri"/>
                        </a:rPr>
                        <a:t>37.0</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49.4</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36.2</a:t>
                      </a:r>
                    </a:p>
                  </a:txBody>
                  <a:tcPr marL="1295" marR="1295" marT="129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54.4</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38.3</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52.5</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36.2</a:t>
                      </a:r>
                    </a:p>
                  </a:txBody>
                  <a:tcPr marL="1295" marR="1295" marT="129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46.5</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30.0</a:t>
                      </a:r>
                    </a:p>
                  </a:txBody>
                  <a:tcPr marL="1295" marR="1295" marT="1295" marB="0" anchor="b">
                    <a:lnL>
                      <a:noFill/>
                    </a:lnL>
                    <a:lnR>
                      <a:noFill/>
                    </a:lnR>
                    <a:lnT>
                      <a:noFill/>
                    </a:lnT>
                    <a:lnB>
                      <a:noFill/>
                    </a:lnB>
                    <a:solidFill>
                      <a:srgbClr val="FBEA83"/>
                    </a:solidFill>
                  </a:tcPr>
                </a:tc>
                <a:tc>
                  <a:txBody>
                    <a:bodyPr/>
                    <a:lstStyle/>
                    <a:p>
                      <a:pPr algn="r" fontAlgn="b"/>
                      <a:r>
                        <a:rPr lang="en-US" sz="300" b="0" i="0" u="none" strike="noStrike">
                          <a:solidFill>
                            <a:srgbClr val="000000"/>
                          </a:solidFill>
                          <a:latin typeface="Calibri"/>
                        </a:rPr>
                        <a:t>47.7</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28.5</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46.9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34.8</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50.9</a:t>
                      </a:r>
                    </a:p>
                  </a:txBody>
                  <a:tcPr marL="1295" marR="1295" marT="1295"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31.9</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42.2</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20.0</a:t>
                      </a:r>
                    </a:p>
                  </a:txBody>
                  <a:tcPr marL="1295" marR="1295" marT="1295" marB="0" anchor="b">
                    <a:lnL>
                      <a:noFill/>
                    </a:lnL>
                    <a:lnR>
                      <a:noFill/>
                    </a:lnR>
                    <a:lnT>
                      <a:noFill/>
                    </a:lnT>
                    <a:lnB>
                      <a:noFill/>
                    </a:lnB>
                    <a:solidFill>
                      <a:srgbClr val="BDD780"/>
                    </a:solidFill>
                  </a:tcPr>
                </a:tc>
                <a:tc>
                  <a:txBody>
                    <a:bodyPr/>
                    <a:lstStyle/>
                    <a:p>
                      <a:pPr algn="r" fontAlgn="b"/>
                      <a:r>
                        <a:rPr lang="en-US" sz="300" b="0" i="0" u="none" strike="noStrike">
                          <a:solidFill>
                            <a:srgbClr val="000000"/>
                          </a:solidFill>
                          <a:latin typeface="Calibri"/>
                        </a:rPr>
                        <a:t>41.7</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23.1</a:t>
                      </a:r>
                    </a:p>
                  </a:txBody>
                  <a:tcPr marL="1295" marR="1295" marT="129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49.3</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31.7</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48.3</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28.8</a:t>
                      </a:r>
                    </a:p>
                  </a:txBody>
                  <a:tcPr marL="1295" marR="1295" marT="1295"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58.3</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28.8</a:t>
                      </a:r>
                    </a:p>
                  </a:txBody>
                  <a:tcPr marL="1295" marR="1295" marT="1295"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56.0</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39.6</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63.1</a:t>
                      </a:r>
                    </a:p>
                  </a:txBody>
                  <a:tcPr marL="1295" marR="1295" marT="1295" marB="0" anchor="b">
                    <a:lnL>
                      <a:noFill/>
                    </a:lnL>
                    <a:lnR>
                      <a:noFill/>
                    </a:lnR>
                    <a:lnT>
                      <a:noFill/>
                    </a:lnT>
                    <a:lnB>
                      <a:noFill/>
                    </a:lnB>
                    <a:solidFill>
                      <a:srgbClr val="FCAF79"/>
                    </a:solidFill>
                  </a:tcPr>
                </a:tc>
                <a:tc>
                  <a:txBody>
                    <a:bodyPr/>
                    <a:lstStyle/>
                    <a:p>
                      <a:pPr algn="r" fontAlgn="b"/>
                      <a:r>
                        <a:rPr lang="en-US" sz="300" b="0" i="0" u="none" strike="noStrike">
                          <a:solidFill>
                            <a:srgbClr val="000000"/>
                          </a:solidFill>
                          <a:latin typeface="Calibri"/>
                        </a:rPr>
                        <a:t>45.7</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60.7</a:t>
                      </a:r>
                    </a:p>
                  </a:txBody>
                  <a:tcPr marL="1295" marR="1295" marT="1295" marB="0" anchor="b">
                    <a:lnL>
                      <a:noFill/>
                    </a:lnL>
                    <a:lnR>
                      <a:noFill/>
                    </a:lnR>
                    <a:lnT>
                      <a:noFill/>
                    </a:lnT>
                    <a:lnB>
                      <a:noFill/>
                    </a:lnB>
                    <a:solidFill>
                      <a:srgbClr val="FCB37A"/>
                    </a:solidFill>
                  </a:tcPr>
                </a:tc>
                <a:tc>
                  <a:txBody>
                    <a:bodyPr/>
                    <a:lstStyle/>
                    <a:p>
                      <a:pPr algn="r" fontAlgn="b"/>
                      <a:r>
                        <a:rPr lang="en-US" sz="300" b="0" i="0" u="none" strike="noStrike">
                          <a:solidFill>
                            <a:srgbClr val="000000"/>
                          </a:solidFill>
                          <a:latin typeface="Calibri"/>
                        </a:rPr>
                        <a:t>43.0</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45.9</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38.9</a:t>
                      </a:r>
                    </a:p>
                  </a:txBody>
                  <a:tcPr marL="1295" marR="1295" marT="129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47.0</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37.2</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52.5</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38.6</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54.0</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38.1</a:t>
                      </a:r>
                    </a:p>
                  </a:txBody>
                  <a:tcPr marL="1295" marR="1295" marT="1295" marB="0" anchor="b">
                    <a:lnL>
                      <a:noFill/>
                    </a:lnL>
                    <a:lnR>
                      <a:noFill/>
                    </a:lnR>
                    <a:lnT>
                      <a:noFill/>
                    </a:lnT>
                    <a:lnB>
                      <a:noFill/>
                    </a:lnB>
                    <a:solidFill>
                      <a:srgbClr val="FFDD82"/>
                    </a:solidFill>
                  </a:tcPr>
                </a:tc>
              </a:tr>
              <a:tr h="49195">
                <a:tc>
                  <a:txBody>
                    <a:bodyPr/>
                    <a:lstStyle/>
                    <a:p>
                      <a:pPr algn="l" fontAlgn="b"/>
                      <a:r>
                        <a:rPr lang="en-US" sz="300" b="0" i="0" u="none" strike="noStrike">
                          <a:solidFill>
                            <a:srgbClr val="000000"/>
                          </a:solidFill>
                          <a:latin typeface="Calibri"/>
                        </a:rPr>
                        <a:t>ACCORD BP Intensive Therapy</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42.5</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27.9</a:t>
                      </a:r>
                    </a:p>
                  </a:txBody>
                  <a:tcPr marL="1295" marR="1295" marT="129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46.7</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28.6</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49.8</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32.7</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48.9</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29.2</a:t>
                      </a:r>
                    </a:p>
                  </a:txBody>
                  <a:tcPr marL="1295" marR="1295" marT="129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43.5</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15.1</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41.6</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24.2</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48.4</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31.7</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43.4</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29.0</a:t>
                      </a:r>
                    </a:p>
                  </a:txBody>
                  <a:tcPr marL="1295" marR="1295" marT="129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54.4</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35.3</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55.9</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36.5</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63.6</a:t>
                      </a:r>
                    </a:p>
                  </a:txBody>
                  <a:tcPr marL="1295" marR="1295" marT="129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47.7</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60.3</a:t>
                      </a:r>
                    </a:p>
                  </a:txBody>
                  <a:tcPr marL="1295" marR="1295" marT="1295" marB="0" anchor="b">
                    <a:lnL>
                      <a:noFill/>
                    </a:lnL>
                    <a:lnR>
                      <a:noFill/>
                    </a:lnR>
                    <a:lnT>
                      <a:noFill/>
                    </a:lnT>
                    <a:lnB>
                      <a:noFill/>
                    </a:lnB>
                    <a:solidFill>
                      <a:srgbClr val="FDB47A"/>
                    </a:solidFill>
                  </a:tcPr>
                </a:tc>
                <a:tc>
                  <a:txBody>
                    <a:bodyPr/>
                    <a:lstStyle/>
                    <a:p>
                      <a:pPr algn="r" fontAlgn="b"/>
                      <a:r>
                        <a:rPr lang="en-US" sz="300" b="0" i="0" u="none" strike="noStrike">
                          <a:solidFill>
                            <a:srgbClr val="000000"/>
                          </a:solidFill>
                          <a:latin typeface="Calibri"/>
                        </a:rPr>
                        <a:t>39.8</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47.5</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33.8</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44.3</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32.2</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56.8</a:t>
                      </a:r>
                    </a:p>
                  </a:txBody>
                  <a:tcPr marL="1295" marR="1295" marT="1295"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52.0</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34.9</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36.7</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28.7</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37.2</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29.2</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43.6</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31.4</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41.3</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32.3</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36.1</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13.9</a:t>
                      </a:r>
                    </a:p>
                  </a:txBody>
                  <a:tcPr marL="1295" marR="1295" marT="129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36.9</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20.8</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40.6</a:t>
                      </a:r>
                    </a:p>
                  </a:txBody>
                  <a:tcPr marL="1295" marR="1295" marT="129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28.4</a:t>
                      </a:r>
                    </a:p>
                  </a:txBody>
                  <a:tcPr marL="1295" marR="1295" marT="129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45.1</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28.7</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44.2</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25.5</a:t>
                      </a:r>
                    </a:p>
                  </a:txBody>
                  <a:tcPr marL="1295" marR="1295" marT="129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46.9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31.9</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53.3</a:t>
                      </a:r>
                    </a:p>
                  </a:txBody>
                  <a:tcPr marL="1295" marR="1295" marT="1295"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35.9</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54.6</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34.9</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30.7</a:t>
                      </a:r>
                    </a:p>
                  </a:txBody>
                  <a:tcPr marL="1295" marR="1295" marT="129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38.3</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37.8</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35.7</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41.2</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39.2</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40.8</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39.0</a:t>
                      </a:r>
                    </a:p>
                  </a:txBody>
                  <a:tcPr marL="1295" marR="1295" marT="1295" marB="0" anchor="b">
                    <a:lnL>
                      <a:noFill/>
                    </a:lnL>
                    <a:lnR>
                      <a:noFill/>
                    </a:lnR>
                    <a:lnT>
                      <a:noFill/>
                    </a:lnT>
                    <a:lnB>
                      <a:noFill/>
                    </a:lnB>
                    <a:solidFill>
                      <a:srgbClr val="FFDC81"/>
                    </a:solidFill>
                  </a:tcPr>
                </a:tc>
              </a:tr>
              <a:tr h="49195">
                <a:tc>
                  <a:txBody>
                    <a:bodyPr/>
                    <a:lstStyle/>
                    <a:p>
                      <a:pPr algn="l" fontAlgn="b"/>
                      <a:r>
                        <a:rPr lang="en-US" sz="300" b="0" i="0" u="none" strike="noStrike">
                          <a:solidFill>
                            <a:srgbClr val="000000"/>
                          </a:solidFill>
                          <a:latin typeface="Calibri"/>
                        </a:rPr>
                        <a:t>ACCORD BP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43.9</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27.9</a:t>
                      </a:r>
                    </a:p>
                  </a:txBody>
                  <a:tcPr marL="1295" marR="1295" marT="129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45.4</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29.2</a:t>
                      </a:r>
                    </a:p>
                  </a:txBody>
                  <a:tcPr marL="1295" marR="1295" marT="129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53.0</a:t>
                      </a:r>
                    </a:p>
                  </a:txBody>
                  <a:tcPr marL="1295" marR="1295" marT="1295" marB="0" anchor="b">
                    <a:lnL>
                      <a:noFill/>
                    </a:lnL>
                    <a:lnR>
                      <a:noFill/>
                    </a:lnR>
                    <a:lnT>
                      <a:noFill/>
                    </a:lnT>
                    <a:lnB>
                      <a:noFill/>
                    </a:lnB>
                    <a:solidFill>
                      <a:srgbClr val="FDC27C"/>
                    </a:solidFill>
                  </a:tcPr>
                </a:tc>
                <a:tc>
                  <a:txBody>
                    <a:bodyPr/>
                    <a:lstStyle/>
                    <a:p>
                      <a:pPr algn="r" fontAlgn="b"/>
                      <a:r>
                        <a:rPr lang="en-US" sz="300" b="0" i="0" u="none" strike="noStrike">
                          <a:solidFill>
                            <a:srgbClr val="000000"/>
                          </a:solidFill>
                          <a:latin typeface="Calibri"/>
                        </a:rPr>
                        <a:t>34.0</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51.8</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29.3</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44.3</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17.7</a:t>
                      </a:r>
                    </a:p>
                  </a:txBody>
                  <a:tcPr marL="1295" marR="1295" marT="129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43.2</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25.3</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49.1</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34.8</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50.1</a:t>
                      </a:r>
                    </a:p>
                  </a:txBody>
                  <a:tcPr marL="1295" marR="1295" marT="1295" marB="0" anchor="b">
                    <a:lnL>
                      <a:noFill/>
                    </a:lnL>
                    <a:lnR>
                      <a:noFill/>
                    </a:lnR>
                    <a:lnT>
                      <a:noFill/>
                    </a:lnT>
                    <a:lnB>
                      <a:noFill/>
                    </a:lnB>
                    <a:solidFill>
                      <a:srgbClr val="FEC77E"/>
                    </a:solidFill>
                  </a:tcPr>
                </a:tc>
                <a:tc>
                  <a:txBody>
                    <a:bodyPr/>
                    <a:lstStyle/>
                    <a:p>
                      <a:pPr algn="r" fontAlgn="b"/>
                      <a:r>
                        <a:rPr lang="en-US" sz="300" b="0" i="0" u="none" strike="noStrike">
                          <a:solidFill>
                            <a:srgbClr val="000000"/>
                          </a:solidFill>
                          <a:latin typeface="Calibri"/>
                        </a:rPr>
                        <a:t>28.2</a:t>
                      </a:r>
                    </a:p>
                  </a:txBody>
                  <a:tcPr marL="1295" marR="1295" marT="129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58.9</a:t>
                      </a:r>
                    </a:p>
                  </a:txBody>
                  <a:tcPr marL="1295" marR="1295" marT="129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33.6</a:t>
                      </a:r>
                    </a:p>
                  </a:txBody>
                  <a:tcPr marL="1295" marR="1295" marT="129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60.4</a:t>
                      </a:r>
                    </a:p>
                  </a:txBody>
                  <a:tcPr marL="1295" marR="1295" marT="1295" marB="0" anchor="b">
                    <a:lnL>
                      <a:noFill/>
                    </a:lnL>
                    <a:lnR>
                      <a:noFill/>
                    </a:lnR>
                    <a:lnT>
                      <a:noFill/>
                    </a:lnT>
                    <a:lnB>
                      <a:noFill/>
                    </a:lnB>
                    <a:solidFill>
                      <a:srgbClr val="FDB47A"/>
                    </a:solidFill>
                  </a:tcPr>
                </a:tc>
                <a:tc>
                  <a:txBody>
                    <a:bodyPr/>
                    <a:lstStyle/>
                    <a:p>
                      <a:pPr algn="r" fontAlgn="b"/>
                      <a:r>
                        <a:rPr lang="en-US" sz="300" b="0" i="0" u="none" strike="noStrike">
                          <a:solidFill>
                            <a:srgbClr val="000000"/>
                          </a:solidFill>
                          <a:latin typeface="Calibri"/>
                        </a:rPr>
                        <a:t>41.2</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64.3</a:t>
                      </a:r>
                    </a:p>
                  </a:txBody>
                  <a:tcPr marL="1295" marR="1295" marT="1295" marB="0" anchor="b">
                    <a:lnL>
                      <a:noFill/>
                    </a:lnL>
                    <a:lnR>
                      <a:noFill/>
                    </a:lnR>
                    <a:lnT>
                      <a:noFill/>
                    </a:lnT>
                    <a:lnB>
                      <a:noFill/>
                    </a:lnB>
                    <a:solidFill>
                      <a:srgbClr val="FCAD78"/>
                    </a:solidFill>
                  </a:tcPr>
                </a:tc>
                <a:tc>
                  <a:txBody>
                    <a:bodyPr/>
                    <a:lstStyle/>
                    <a:p>
                      <a:pPr algn="r" fontAlgn="b"/>
                      <a:r>
                        <a:rPr lang="en-US" sz="300" b="0" i="0" u="none" strike="noStrike">
                          <a:solidFill>
                            <a:srgbClr val="000000"/>
                          </a:solidFill>
                          <a:latin typeface="Calibri"/>
                        </a:rPr>
                        <a:t>47.7</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63.3</a:t>
                      </a:r>
                    </a:p>
                  </a:txBody>
                  <a:tcPr marL="1295" marR="1295" marT="1295" marB="0" anchor="b">
                    <a:lnL>
                      <a:noFill/>
                    </a:lnL>
                    <a:lnR>
                      <a:noFill/>
                    </a:lnR>
                    <a:lnT>
                      <a:noFill/>
                    </a:lnT>
                    <a:lnB>
                      <a:noFill/>
                    </a:lnB>
                    <a:solidFill>
                      <a:srgbClr val="FCAF79"/>
                    </a:solidFill>
                  </a:tcPr>
                </a:tc>
                <a:tc>
                  <a:txBody>
                    <a:bodyPr/>
                    <a:lstStyle/>
                    <a:p>
                      <a:pPr algn="r" fontAlgn="b"/>
                      <a:r>
                        <a:rPr lang="en-US" sz="300" b="0" i="0" u="none" strike="noStrike">
                          <a:solidFill>
                            <a:srgbClr val="000000"/>
                          </a:solidFill>
                          <a:latin typeface="Calibri"/>
                        </a:rPr>
                        <a:t>41.1</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49.9</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35.1</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48.2</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34.4</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51.8</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56.2</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36.0</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43.5</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28.4</a:t>
                      </a:r>
                    </a:p>
                  </a:txBody>
                  <a:tcPr marL="1295" marR="1295" marT="129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42.2</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30.1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48.0</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34.2</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46.2</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30.3</a:t>
                      </a:r>
                    </a:p>
                  </a:txBody>
                  <a:tcPr marL="1295" marR="1295" marT="129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39.6</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16.9</a:t>
                      </a:r>
                    </a:p>
                  </a:txBody>
                  <a:tcPr marL="1295" marR="1295" marT="129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40.6</a:t>
                      </a:r>
                    </a:p>
                  </a:txBody>
                  <a:tcPr marL="1295" marR="1295" marT="129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22.3</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46.0</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31.1</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44.4</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27.1</a:t>
                      </a:r>
                    </a:p>
                  </a:txBody>
                  <a:tcPr marL="1295" marR="1295" marT="1295"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52.4</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30.5</a:t>
                      </a:r>
                    </a:p>
                  </a:txBody>
                  <a:tcPr marL="1295" marR="1295" marT="129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51.7</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34.9</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57.5</a:t>
                      </a:r>
                    </a:p>
                  </a:txBody>
                  <a:tcPr marL="1295" marR="1295" marT="1295"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39.2</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57.5</a:t>
                      </a:r>
                    </a:p>
                  </a:txBody>
                  <a:tcPr marL="1295" marR="1295" marT="1295"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38.6</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37.4</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40.0</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37.5</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44.2</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40.3</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47.9</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39.3</a:t>
                      </a:r>
                    </a:p>
                  </a:txBody>
                  <a:tcPr marL="1295" marR="1295" marT="1295" marB="0" anchor="b">
                    <a:lnL>
                      <a:noFill/>
                    </a:lnL>
                    <a:lnR>
                      <a:noFill/>
                    </a:lnR>
                    <a:lnT>
                      <a:noFill/>
                    </a:lnT>
                    <a:lnB>
                      <a:noFill/>
                    </a:lnB>
                    <a:solidFill>
                      <a:srgbClr val="FFDB81"/>
                    </a:solidFill>
                  </a:tcPr>
                </a:tc>
              </a:tr>
              <a:tr h="49195">
                <a:tc>
                  <a:txBody>
                    <a:bodyPr/>
                    <a:lstStyle/>
                    <a:p>
                      <a:pPr algn="l" fontAlgn="b"/>
                      <a:endParaRPr lang="en-US" sz="300" b="0" i="0" u="none" strike="noStrike" dirty="0">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dirty="0">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dirty="0">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endParaRPr lang="en-US" sz="300" b="1" i="0" u="none" strike="noStrike" dirty="0">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endParaRPr lang="en-US" sz="300" b="1" i="0" u="none" strike="noStrike" dirty="0">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endParaRPr lang="en-US" sz="300" b="1" i="0" u="none" strike="noStrike" dirty="0">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endParaRPr lang="en-US" sz="300" b="1" i="0" u="none" strike="noStrike" dirty="0">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endParaRPr lang="en-US" sz="300" b="1" i="0" u="none" strike="noStrike" dirty="0">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endParaRPr lang="en-US" sz="300" b="1" i="0" u="none" strike="noStrike" dirty="0">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endParaRPr lang="en-US" sz="300" b="1" i="0" u="none" strike="noStrike" dirty="0">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endParaRPr lang="en-US" sz="300" b="1" i="0" u="none" strike="noStrike" dirty="0">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endParaRPr lang="en-US" sz="300" b="1" i="0" u="none" strike="noStrike" dirty="0">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endParaRPr lang="en-US" sz="300" b="1" i="0" u="none" strike="noStrike" dirty="0">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endParaRPr lang="en-US" sz="300" b="1" i="0" u="none" strike="noStrike" dirty="0">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endParaRPr lang="en-US" sz="300" b="1" i="0" u="none" strike="noStrike" dirty="0">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dirty="0">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endParaRPr lang="en-US" sz="300" b="1" i="0" u="none" strike="noStrike" dirty="0">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endParaRPr lang="en-US" sz="300" b="1" i="0" u="none" strike="noStrike" dirty="0">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endParaRPr lang="en-US" sz="300" b="1" i="0" u="none" strike="noStrike" dirty="0">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endParaRPr lang="en-US" sz="300" b="1" i="0" u="none" strike="noStrike" dirty="0">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endParaRPr lang="en-US" sz="300" b="1" i="0" u="none" strike="noStrike" dirty="0">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endParaRPr lang="en-US" sz="300" b="1" i="0" u="none" strike="noStrike" dirty="0">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endParaRPr lang="en-US" sz="300" b="1" i="0" u="none" strike="noStrike" dirty="0">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endParaRPr lang="en-US" sz="300" b="1" i="0" u="none" strike="noStrike" dirty="0">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endParaRPr lang="en-US" sz="300" b="1" i="0" u="none" strike="noStrike" dirty="0">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endParaRPr lang="en-US" sz="300" b="1" i="0" u="none" strike="noStrike" dirty="0">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endParaRPr lang="en-US" sz="300" b="1" i="0" u="none" strike="noStrike" dirty="0">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endParaRPr lang="en-US" sz="300" b="1" i="0" u="none" strike="noStrike" dirty="0">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dirty="0">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r>
                        <a:rPr lang="en-US" sz="300" b="1" i="0" u="none" strike="noStrike" dirty="0">
                          <a:solidFill>
                            <a:srgbClr val="000000"/>
                          </a:solidFill>
                          <a:latin typeface="Calibri"/>
                        </a:rPr>
                        <a:t>OVERALL MODEL RANKING RESULTS</a:t>
                      </a: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r>
                        <a:rPr lang="en-US" sz="300" b="0" i="0" u="none" strike="noStrike" dirty="0">
                          <a:solidFill>
                            <a:srgbClr val="000000"/>
                          </a:solidFill>
                          <a:latin typeface="Calibri"/>
                        </a:rPr>
                        <a:t>Method_A1c</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r>
              <a:tr h="49195">
                <a:tc>
                  <a:txBody>
                    <a:bodyPr/>
                    <a:lstStyle/>
                    <a:p>
                      <a:pPr algn="l" fontAlgn="b"/>
                      <a:r>
                        <a:rPr lang="en-US" sz="300" b="0" i="0" u="none" strike="noStrike" dirty="0" err="1">
                          <a:solidFill>
                            <a:srgbClr val="000000"/>
                          </a:solidFill>
                          <a:latin typeface="Calibri"/>
                        </a:rPr>
                        <a:t>Method_BMI</a:t>
                      </a:r>
                      <a:endParaRPr lang="en-US" sz="300" b="0" i="0" u="none" strike="noStrike" dirty="0">
                        <a:solidFill>
                          <a:srgbClr val="000000"/>
                        </a:solidFill>
                        <a:latin typeface="Calibri"/>
                      </a:endParaRP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r>
              <a:tr h="49195">
                <a:tc>
                  <a:txBody>
                    <a:bodyPr/>
                    <a:lstStyle/>
                    <a:p>
                      <a:pPr algn="l" fontAlgn="b"/>
                      <a:r>
                        <a:rPr lang="en-US" sz="300" b="0" i="0" u="none" strike="noStrike">
                          <a:solidFill>
                            <a:srgbClr val="000000"/>
                          </a:solidFill>
                          <a:latin typeface="Calibri"/>
                        </a:rPr>
                        <a:t>Method_BP</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r>
              <a:tr h="49195">
                <a:tc>
                  <a:txBody>
                    <a:bodyPr/>
                    <a:lstStyle/>
                    <a:p>
                      <a:pPr algn="l" fontAlgn="b"/>
                      <a:r>
                        <a:rPr lang="en-US" sz="300" b="0" i="0" u="none" strike="noStrike" dirty="0" err="1">
                          <a:solidFill>
                            <a:srgbClr val="000000"/>
                          </a:solidFill>
                          <a:latin typeface="Calibri"/>
                        </a:rPr>
                        <a:t>Method_Lipids</a:t>
                      </a:r>
                      <a:endParaRPr lang="en-US" sz="300" b="0" i="0" u="none" strike="noStrike" dirty="0">
                        <a:solidFill>
                          <a:srgbClr val="000000"/>
                        </a:solidFill>
                        <a:latin typeface="Calibri"/>
                      </a:endParaRP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r>
              <a:tr h="49195">
                <a:tc>
                  <a:txBody>
                    <a:bodyPr/>
                    <a:lstStyle/>
                    <a:p>
                      <a:pPr algn="l" fontAlgn="b"/>
                      <a:r>
                        <a:rPr lang="en-US" sz="300" b="0" i="0" u="none" strike="noStrike">
                          <a:solidFill>
                            <a:srgbClr val="000000"/>
                          </a:solidFill>
                          <a:latin typeface="Calibri"/>
                        </a:rPr>
                        <a:t>Method_Smoke</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r>
              <a:tr h="49195">
                <a:tc>
                  <a:txBody>
                    <a:bodyPr/>
                    <a:lstStyle/>
                    <a:p>
                      <a:pPr algn="l" fontAlgn="b"/>
                      <a:r>
                        <a:rPr lang="en-US" sz="300" b="0" i="0" u="none" strike="noStrike" dirty="0" err="1">
                          <a:solidFill>
                            <a:srgbClr val="000000"/>
                          </a:solidFill>
                          <a:latin typeface="Calibri"/>
                        </a:rPr>
                        <a:t>Method_MI</a:t>
                      </a:r>
                      <a:endParaRPr lang="en-US" sz="300" b="0" i="0" u="none" strike="noStrike" dirty="0">
                        <a:solidFill>
                          <a:srgbClr val="000000"/>
                        </a:solidFill>
                        <a:latin typeface="Calibri"/>
                      </a:endParaRP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dirty="0" err="1">
                          <a:solidFill>
                            <a:srgbClr val="000000"/>
                          </a:solidFill>
                          <a:latin typeface="Calibri"/>
                        </a:rPr>
                        <a:t>Method_Stroke</a:t>
                      </a:r>
                      <a:endParaRPr lang="en-US" sz="300" b="0" i="0" u="none" strike="noStrike" dirty="0">
                        <a:solidFill>
                          <a:srgbClr val="000000"/>
                        </a:solidFill>
                        <a:latin typeface="Calibri"/>
                      </a:endParaRP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r>
              <a:tr h="49195">
                <a:tc>
                  <a:txBody>
                    <a:bodyPr/>
                    <a:lstStyle/>
                    <a:p>
                      <a:pPr algn="l" fontAlgn="b"/>
                      <a:r>
                        <a:rPr lang="en-US" sz="300" b="0" i="0" u="none" strike="noStrike" dirty="0" err="1">
                          <a:solidFill>
                            <a:srgbClr val="000000"/>
                          </a:solidFill>
                          <a:latin typeface="Calibri"/>
                        </a:rPr>
                        <a:t>Method_DeathCHD</a:t>
                      </a:r>
                      <a:endParaRPr lang="en-US" sz="300" b="0" i="0" u="none" strike="noStrike" dirty="0">
                        <a:solidFill>
                          <a:srgbClr val="000000"/>
                        </a:solidFill>
                        <a:latin typeface="Calibri"/>
                      </a:endParaRP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dirty="0" err="1">
                          <a:solidFill>
                            <a:srgbClr val="000000"/>
                          </a:solidFill>
                          <a:latin typeface="Calibri"/>
                        </a:rPr>
                        <a:t>Method_DeathStroke</a:t>
                      </a:r>
                      <a:endParaRPr lang="en-US" sz="300" b="0" i="0" u="none" strike="noStrike" dirty="0">
                        <a:solidFill>
                          <a:srgbClr val="000000"/>
                        </a:solidFill>
                        <a:latin typeface="Calibri"/>
                      </a:endParaRP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5209">
                <a:tc>
                  <a:txBody>
                    <a:bodyPr/>
                    <a:lstStyle/>
                    <a:p>
                      <a:pPr algn="l" fontAlgn="b"/>
                      <a:r>
                        <a:rPr lang="en-US" sz="300" b="0" i="0" u="none" strike="noStrike" dirty="0" err="1">
                          <a:solidFill>
                            <a:srgbClr val="000000"/>
                          </a:solidFill>
                          <a:latin typeface="Calibri"/>
                        </a:rPr>
                        <a:t>Method_TimeImprove</a:t>
                      </a:r>
                      <a:endParaRPr lang="en-US" sz="300" b="0" i="0" u="none" strike="noStrike" dirty="0">
                        <a:solidFill>
                          <a:srgbClr val="000000"/>
                        </a:solidFill>
                        <a:latin typeface="Calibri"/>
                      </a:endParaRP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r>
              <a:tr h="49195">
                <a:tc>
                  <a:txBody>
                    <a:bodyPr/>
                    <a:lstStyle/>
                    <a:p>
                      <a:pPr algn="l" fontAlgn="b"/>
                      <a:r>
                        <a:rPr lang="en-US" sz="300" b="0" i="0" u="none" strike="noStrike" dirty="0">
                          <a:solidFill>
                            <a:srgbClr val="000000"/>
                          </a:solidFill>
                          <a:latin typeface="Calibri"/>
                        </a:rPr>
                        <a:t>Weighted Mean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18.51</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18.92</a:t>
                      </a:r>
                    </a:p>
                  </a:txBody>
                  <a:tcPr marL="1295" marR="1295" marT="1295" marB="0" anchor="b">
                    <a:lnL>
                      <a:noFill/>
                    </a:lnL>
                    <a:lnR>
                      <a:noFill/>
                    </a:lnR>
                    <a:lnT>
                      <a:noFill/>
                    </a:lnT>
                    <a:lnB>
                      <a:noFill/>
                    </a:lnB>
                    <a:solidFill>
                      <a:srgbClr val="66BF7B"/>
                    </a:solidFill>
                  </a:tcPr>
                </a:tc>
                <a:tc>
                  <a:txBody>
                    <a:bodyPr/>
                    <a:lstStyle/>
                    <a:p>
                      <a:pPr algn="r" fontAlgn="b"/>
                      <a:r>
                        <a:rPr lang="en-US" sz="300" b="0" i="0" u="none" strike="noStrike">
                          <a:solidFill>
                            <a:srgbClr val="000000"/>
                          </a:solidFill>
                          <a:latin typeface="Calibri"/>
                        </a:rPr>
                        <a:t>19.78</a:t>
                      </a:r>
                    </a:p>
                  </a:txBody>
                  <a:tcPr marL="1295" marR="1295" marT="1295" marB="0" anchor="b">
                    <a:lnL>
                      <a:noFill/>
                    </a:lnL>
                    <a:lnR>
                      <a:noFill/>
                    </a:lnR>
                    <a:lnT>
                      <a:noFill/>
                    </a:lnT>
                    <a:lnB>
                      <a:noFill/>
                    </a:lnB>
                    <a:solidFill>
                      <a:srgbClr val="6EC17B"/>
                    </a:solidFill>
                  </a:tcPr>
                </a:tc>
                <a:tc>
                  <a:txBody>
                    <a:bodyPr/>
                    <a:lstStyle/>
                    <a:p>
                      <a:pPr algn="r" fontAlgn="b"/>
                      <a:r>
                        <a:rPr lang="en-US" sz="300" b="0" i="0" u="none" strike="noStrike" dirty="0">
                          <a:solidFill>
                            <a:srgbClr val="000000"/>
                          </a:solidFill>
                          <a:latin typeface="Calibri"/>
                        </a:rPr>
                        <a:t>20.04</a:t>
                      </a:r>
                    </a:p>
                  </a:txBody>
                  <a:tcPr marL="1295" marR="1295" marT="1295" marB="0" anchor="b">
                    <a:lnL>
                      <a:noFill/>
                    </a:lnL>
                    <a:lnR>
                      <a:noFill/>
                    </a:lnR>
                    <a:lnT>
                      <a:noFill/>
                    </a:lnT>
                    <a:lnB>
                      <a:noFill/>
                    </a:lnB>
                    <a:solidFill>
                      <a:srgbClr val="70C17B"/>
                    </a:solidFill>
                  </a:tcPr>
                </a:tc>
                <a:tc>
                  <a:txBody>
                    <a:bodyPr/>
                    <a:lstStyle/>
                    <a:p>
                      <a:pPr algn="r" fontAlgn="b"/>
                      <a:r>
                        <a:rPr lang="en-US" sz="300" b="0" i="0" u="none" strike="noStrike">
                          <a:solidFill>
                            <a:srgbClr val="000000"/>
                          </a:solidFill>
                          <a:latin typeface="Calibri"/>
                        </a:rPr>
                        <a:t>20.51</a:t>
                      </a:r>
                    </a:p>
                  </a:txBody>
                  <a:tcPr marL="1295" marR="1295" marT="1295" marB="0" anchor="b">
                    <a:lnL>
                      <a:noFill/>
                    </a:lnL>
                    <a:lnR>
                      <a:noFill/>
                    </a:lnR>
                    <a:lnT>
                      <a:noFill/>
                    </a:lnT>
                    <a:lnB>
                      <a:noFill/>
                    </a:lnB>
                    <a:solidFill>
                      <a:srgbClr val="74C37C"/>
                    </a:solidFill>
                  </a:tcPr>
                </a:tc>
                <a:tc>
                  <a:txBody>
                    <a:bodyPr/>
                    <a:lstStyle/>
                    <a:p>
                      <a:pPr algn="r" fontAlgn="b"/>
                      <a:r>
                        <a:rPr lang="en-US" sz="300" b="0" i="0" u="none" strike="noStrike">
                          <a:solidFill>
                            <a:srgbClr val="000000"/>
                          </a:solidFill>
                          <a:latin typeface="Calibri"/>
                        </a:rPr>
                        <a:t>20.72</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20.73</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20.92</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21.48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21.66</a:t>
                      </a:r>
                    </a:p>
                  </a:txBody>
                  <a:tcPr marL="1295" marR="1295" marT="1295" marB="0" anchor="b">
                    <a:lnL>
                      <a:noFill/>
                    </a:lnL>
                    <a:lnR>
                      <a:noFill/>
                    </a:lnR>
                    <a:lnT>
                      <a:noFill/>
                    </a:lnT>
                    <a:lnB>
                      <a:noFill/>
                    </a:lnB>
                    <a:solidFill>
                      <a:srgbClr val="7EC57C"/>
                    </a:solidFill>
                  </a:tcPr>
                </a:tc>
                <a:tc>
                  <a:txBody>
                    <a:bodyPr/>
                    <a:lstStyle/>
                    <a:p>
                      <a:pPr algn="r" fontAlgn="b"/>
                      <a:r>
                        <a:rPr lang="en-US" sz="300" b="0" i="0" u="none" strike="noStrike">
                          <a:solidFill>
                            <a:srgbClr val="000000"/>
                          </a:solidFill>
                          <a:latin typeface="Calibri"/>
                        </a:rPr>
                        <a:t>22.5</a:t>
                      </a:r>
                    </a:p>
                  </a:txBody>
                  <a:tcPr marL="1295" marR="1295" marT="1295"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22.63</a:t>
                      </a:r>
                    </a:p>
                  </a:txBody>
                  <a:tcPr marL="1295" marR="1295" marT="1295" marB="0" anchor="b">
                    <a:lnL>
                      <a:noFill/>
                    </a:lnL>
                    <a:lnR>
                      <a:noFill/>
                    </a:lnR>
                    <a:lnT>
                      <a:noFill/>
                    </a:lnT>
                    <a:lnB>
                      <a:noFill/>
                    </a:lnB>
                    <a:solidFill>
                      <a:srgbClr val="87C87D"/>
                    </a:solidFill>
                  </a:tcPr>
                </a:tc>
                <a:tc>
                  <a:txBody>
                    <a:bodyPr/>
                    <a:lstStyle/>
                    <a:p>
                      <a:pPr algn="r" fontAlgn="b"/>
                      <a:r>
                        <a:rPr lang="en-US" sz="300" b="0" i="0" u="none" strike="noStrike">
                          <a:solidFill>
                            <a:srgbClr val="000000"/>
                          </a:solidFill>
                          <a:latin typeface="Calibri"/>
                        </a:rPr>
                        <a:t>22.88</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23.2</a:t>
                      </a:r>
                    </a:p>
                  </a:txBody>
                  <a:tcPr marL="1295" marR="1295" marT="1295"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23.57</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23.77</a:t>
                      </a:r>
                    </a:p>
                  </a:txBody>
                  <a:tcPr marL="1295" marR="1295" marT="129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25.67</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27.65</a:t>
                      </a:r>
                    </a:p>
                  </a:txBody>
                  <a:tcPr marL="1295" marR="1295" marT="129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27.91</a:t>
                      </a:r>
                    </a:p>
                  </a:txBody>
                  <a:tcPr marL="1295" marR="1295" marT="129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30.56</a:t>
                      </a:r>
                    </a:p>
                  </a:txBody>
                  <a:tcPr marL="1295" marR="1295" marT="129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31.15</a:t>
                      </a:r>
                    </a:p>
                  </a:txBody>
                  <a:tcPr marL="1295" marR="1295" marT="129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31.41</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32.09</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33.88</a:t>
                      </a:r>
                    </a:p>
                  </a:txBody>
                  <a:tcPr marL="1295" marR="1295" marT="129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33.89</a:t>
                      </a:r>
                    </a:p>
                  </a:txBody>
                  <a:tcPr marL="1295" marR="1295" marT="129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34.14</a:t>
                      </a:r>
                    </a:p>
                  </a:txBody>
                  <a:tcPr marL="1295" marR="1295" marT="1295"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34.43</a:t>
                      </a:r>
                    </a:p>
                  </a:txBody>
                  <a:tcPr marL="1295" marR="1295" marT="129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35.32</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35.69</a:t>
                      </a:r>
                    </a:p>
                  </a:txBody>
                  <a:tcPr marL="1295" marR="1295" marT="129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35.7</a:t>
                      </a:r>
                    </a:p>
                  </a:txBody>
                  <a:tcPr marL="1295" marR="1295" marT="129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36.1</a:t>
                      </a:r>
                    </a:p>
                  </a:txBody>
                  <a:tcPr marL="1295" marR="1295" marT="129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36.12</a:t>
                      </a:r>
                    </a:p>
                  </a:txBody>
                  <a:tcPr marL="1295" marR="1295" marT="129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36.34</a:t>
                      </a:r>
                    </a:p>
                  </a:txBody>
                  <a:tcPr marL="1295" marR="1295" marT="129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37.7</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37.9</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38.1</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38.96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39.15</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39.45</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39.65</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39.92</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40.18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40.52</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40.76</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41.61</a:t>
                      </a:r>
                    </a:p>
                  </a:txBody>
                  <a:tcPr marL="1295" marR="1295" marT="1295" marB="0" anchor="b">
                    <a:lnL>
                      <a:noFill/>
                    </a:lnL>
                    <a:lnR>
                      <a:noFill/>
                    </a:lnR>
                    <a:lnT>
                      <a:noFill/>
                    </a:lnT>
                    <a:lnB>
                      <a:noFill/>
                    </a:lnB>
                    <a:solidFill>
                      <a:srgbClr val="FEC77E"/>
                    </a:solidFill>
                  </a:tcPr>
                </a:tc>
                <a:tc>
                  <a:txBody>
                    <a:bodyPr/>
                    <a:lstStyle/>
                    <a:p>
                      <a:pPr algn="r" fontAlgn="b"/>
                      <a:r>
                        <a:rPr lang="en-US" sz="300" b="0" i="0" u="none" strike="noStrike">
                          <a:solidFill>
                            <a:srgbClr val="000000"/>
                          </a:solidFill>
                          <a:latin typeface="Calibri"/>
                        </a:rPr>
                        <a:t>42.15</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42.85</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43.02</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43.71</a:t>
                      </a:r>
                    </a:p>
                  </a:txBody>
                  <a:tcPr marL="1295" marR="1295" marT="1295"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44.55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44.57</a:t>
                      </a:r>
                    </a:p>
                  </a:txBody>
                  <a:tcPr marL="1295" marR="1295" marT="1295" marB="0" anchor="b">
                    <a:lnL>
                      <a:noFill/>
                    </a:lnL>
                    <a:lnR>
                      <a:noFill/>
                    </a:lnR>
                    <a:lnT>
                      <a:noFill/>
                    </a:lnT>
                    <a:lnB>
                      <a:noFill/>
                    </a:lnB>
                    <a:solidFill>
                      <a:srgbClr val="FCB37A"/>
                    </a:solidFill>
                  </a:tcPr>
                </a:tc>
                <a:tc>
                  <a:txBody>
                    <a:bodyPr/>
                    <a:lstStyle/>
                    <a:p>
                      <a:pPr algn="r" fontAlgn="b"/>
                      <a:r>
                        <a:rPr lang="en-US" sz="300" b="0" i="0" u="none" strike="noStrike">
                          <a:solidFill>
                            <a:srgbClr val="000000"/>
                          </a:solidFill>
                          <a:latin typeface="Calibri"/>
                        </a:rPr>
                        <a:t>44.99</a:t>
                      </a:r>
                    </a:p>
                  </a:txBody>
                  <a:tcPr marL="1295" marR="1295" marT="1295" marB="0" anchor="b">
                    <a:lnL>
                      <a:noFill/>
                    </a:lnL>
                    <a:lnR>
                      <a:noFill/>
                    </a:lnR>
                    <a:lnT>
                      <a:noFill/>
                    </a:lnT>
                    <a:lnB>
                      <a:noFill/>
                    </a:lnB>
                    <a:solidFill>
                      <a:srgbClr val="FCB179"/>
                    </a:solidFill>
                  </a:tcPr>
                </a:tc>
                <a:tc>
                  <a:txBody>
                    <a:bodyPr/>
                    <a:lstStyle/>
                    <a:p>
                      <a:pPr algn="r" fontAlgn="b"/>
                      <a:r>
                        <a:rPr lang="en-US" sz="300" b="0" i="0" u="none" strike="noStrike">
                          <a:solidFill>
                            <a:srgbClr val="000000"/>
                          </a:solidFill>
                          <a:latin typeface="Calibri"/>
                        </a:rPr>
                        <a:t>45.38</a:t>
                      </a:r>
                    </a:p>
                  </a:txBody>
                  <a:tcPr marL="1295" marR="1295" marT="129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45.46</a:t>
                      </a:r>
                    </a:p>
                  </a:txBody>
                  <a:tcPr marL="1295" marR="1295" marT="1295" marB="0" anchor="b">
                    <a:lnL>
                      <a:noFill/>
                    </a:lnL>
                    <a:lnR>
                      <a:noFill/>
                    </a:lnR>
                    <a:lnT>
                      <a:noFill/>
                    </a:lnT>
                    <a:lnB>
                      <a:noFill/>
                    </a:lnB>
                    <a:solidFill>
                      <a:srgbClr val="FCAD79"/>
                    </a:solidFill>
                  </a:tcPr>
                </a:tc>
                <a:tc>
                  <a:txBody>
                    <a:bodyPr/>
                    <a:lstStyle/>
                    <a:p>
                      <a:pPr algn="r" fontAlgn="b"/>
                      <a:r>
                        <a:rPr lang="en-US" sz="300" b="0" i="0" u="none" strike="noStrike">
                          <a:solidFill>
                            <a:srgbClr val="000000"/>
                          </a:solidFill>
                          <a:latin typeface="Calibri"/>
                        </a:rPr>
                        <a:t>46.3</a:t>
                      </a:r>
                    </a:p>
                  </a:txBody>
                  <a:tcPr marL="1295" marR="1295" marT="1295" marB="0" anchor="b">
                    <a:lnL>
                      <a:noFill/>
                    </a:lnL>
                    <a:lnR>
                      <a:noFill/>
                    </a:lnR>
                    <a:lnT>
                      <a:noFill/>
                    </a:lnT>
                    <a:lnB>
                      <a:noFill/>
                    </a:lnB>
                    <a:solidFill>
                      <a:srgbClr val="FCA877"/>
                    </a:solidFill>
                  </a:tcPr>
                </a:tc>
                <a:tc>
                  <a:txBody>
                    <a:bodyPr/>
                    <a:lstStyle/>
                    <a:p>
                      <a:pPr algn="r" fontAlgn="b"/>
                      <a:r>
                        <a:rPr lang="en-US" sz="300" b="0" i="0" u="none" strike="noStrike">
                          <a:solidFill>
                            <a:srgbClr val="000000"/>
                          </a:solidFill>
                          <a:latin typeface="Calibri"/>
                        </a:rPr>
                        <a:t>46.87</a:t>
                      </a:r>
                    </a:p>
                  </a:txBody>
                  <a:tcPr marL="1295" marR="1295" marT="1295" marB="0" anchor="b">
                    <a:lnL>
                      <a:noFill/>
                    </a:lnL>
                    <a:lnR>
                      <a:noFill/>
                    </a:lnR>
                    <a:lnT>
                      <a:noFill/>
                    </a:lnT>
                    <a:lnB>
                      <a:noFill/>
                    </a:lnB>
                    <a:solidFill>
                      <a:srgbClr val="FCA477"/>
                    </a:solidFill>
                  </a:tcPr>
                </a:tc>
                <a:tc>
                  <a:txBody>
                    <a:bodyPr/>
                    <a:lstStyle/>
                    <a:p>
                      <a:pPr algn="r" fontAlgn="b"/>
                      <a:r>
                        <a:rPr lang="en-US" sz="300" b="0" i="0" u="none" strike="noStrike">
                          <a:solidFill>
                            <a:srgbClr val="000000"/>
                          </a:solidFill>
                          <a:latin typeface="Calibri"/>
                        </a:rPr>
                        <a:t>47.07</a:t>
                      </a:r>
                    </a:p>
                  </a:txBody>
                  <a:tcPr marL="1295" marR="1295" marT="1295" marB="0" anchor="b">
                    <a:lnL>
                      <a:noFill/>
                    </a:lnL>
                    <a:lnR>
                      <a:noFill/>
                    </a:lnR>
                    <a:lnT>
                      <a:noFill/>
                    </a:lnT>
                    <a:lnB>
                      <a:noFill/>
                    </a:lnB>
                    <a:solidFill>
                      <a:srgbClr val="FCA376"/>
                    </a:solidFill>
                  </a:tcPr>
                </a:tc>
                <a:tc>
                  <a:txBody>
                    <a:bodyPr/>
                    <a:lstStyle/>
                    <a:p>
                      <a:pPr algn="r" fontAlgn="b"/>
                      <a:r>
                        <a:rPr lang="en-US" sz="300" b="0" i="0" u="none" strike="noStrike">
                          <a:solidFill>
                            <a:srgbClr val="000000"/>
                          </a:solidFill>
                          <a:latin typeface="Calibri"/>
                        </a:rPr>
                        <a:t>47.24</a:t>
                      </a:r>
                    </a:p>
                  </a:txBody>
                  <a:tcPr marL="1295" marR="1295" marT="1295" marB="0" anchor="b">
                    <a:lnL>
                      <a:noFill/>
                    </a:lnL>
                    <a:lnR>
                      <a:noFill/>
                    </a:lnR>
                    <a:lnT>
                      <a:noFill/>
                    </a:lnT>
                    <a:lnB>
                      <a:noFill/>
                    </a:lnB>
                    <a:solidFill>
                      <a:srgbClr val="FCA276"/>
                    </a:solidFill>
                  </a:tcPr>
                </a:tc>
                <a:tc>
                  <a:txBody>
                    <a:bodyPr/>
                    <a:lstStyle/>
                    <a:p>
                      <a:pPr algn="r" fontAlgn="b"/>
                      <a:r>
                        <a:rPr lang="en-US" sz="300" b="0" i="0" u="none" strike="noStrike">
                          <a:solidFill>
                            <a:srgbClr val="000000"/>
                          </a:solidFill>
                          <a:latin typeface="Calibri"/>
                        </a:rPr>
                        <a:t>47.62</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47.7</a:t>
                      </a:r>
                    </a:p>
                  </a:txBody>
                  <a:tcPr marL="1295" marR="1295" marT="1295" marB="0" anchor="b">
                    <a:lnL>
                      <a:noFill/>
                    </a:lnL>
                    <a:lnR>
                      <a:noFill/>
                    </a:lnR>
                    <a:lnT>
                      <a:noFill/>
                    </a:lnT>
                    <a:lnB>
                      <a:noFill/>
                    </a:lnB>
                    <a:solidFill>
                      <a:srgbClr val="FB9E76"/>
                    </a:solidFill>
                  </a:tcPr>
                </a:tc>
                <a:tc>
                  <a:txBody>
                    <a:bodyPr/>
                    <a:lstStyle/>
                    <a:p>
                      <a:pPr algn="r" fontAlgn="b"/>
                      <a:r>
                        <a:rPr lang="en-US" sz="300" b="0" i="0" u="none" strike="noStrike">
                          <a:solidFill>
                            <a:srgbClr val="000000"/>
                          </a:solidFill>
                          <a:latin typeface="Calibri"/>
                        </a:rPr>
                        <a:t>51.37</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53.41</a:t>
                      </a:r>
                    </a:p>
                  </a:txBody>
                  <a:tcPr marL="1295" marR="1295" marT="1295" marB="0" anchor="b">
                    <a:lnL>
                      <a:noFill/>
                    </a:lnL>
                    <a:lnR>
                      <a:noFill/>
                    </a:lnR>
                    <a:lnT>
                      <a:noFill/>
                    </a:lnT>
                    <a:lnB>
                      <a:noFill/>
                    </a:lnB>
                    <a:solidFill>
                      <a:srgbClr val="F9786E"/>
                    </a:solidFill>
                  </a:tcPr>
                </a:tc>
                <a:tc>
                  <a:txBody>
                    <a:bodyPr/>
                    <a:lstStyle/>
                    <a:p>
                      <a:pPr algn="r" fontAlgn="b"/>
                      <a:r>
                        <a:rPr lang="en-US" sz="300" b="0" i="0" u="none" strike="noStrike">
                          <a:solidFill>
                            <a:srgbClr val="000000"/>
                          </a:solidFill>
                          <a:latin typeface="Calibri"/>
                        </a:rPr>
                        <a:t>55.47</a:t>
                      </a:r>
                    </a:p>
                  </a:txBody>
                  <a:tcPr marL="1295" marR="1295" marT="1295" marB="0" anchor="b">
                    <a:lnL>
                      <a:noFill/>
                    </a:lnL>
                    <a:lnR>
                      <a:noFill/>
                    </a:lnR>
                    <a:lnT>
                      <a:noFill/>
                    </a:lnT>
                    <a:lnB>
                      <a:noFill/>
                    </a:lnB>
                    <a:solidFill>
                      <a:srgbClr val="F96A6C"/>
                    </a:solidFill>
                  </a:tcPr>
                </a:tc>
                <a:tc>
                  <a:txBody>
                    <a:bodyPr/>
                    <a:lstStyle/>
                    <a:p>
                      <a:pPr algn="r" fontAlgn="b"/>
                      <a:r>
                        <a:rPr lang="en-US" sz="300" b="0" i="0" u="none" strike="noStrike" dirty="0">
                          <a:solidFill>
                            <a:srgbClr val="000000"/>
                          </a:solidFill>
                          <a:latin typeface="Calibri"/>
                        </a:rPr>
                        <a:t>55.58</a:t>
                      </a:r>
                    </a:p>
                  </a:txBody>
                  <a:tcPr marL="1295" marR="1295" marT="1295" marB="0" anchor="b">
                    <a:lnL>
                      <a:noFill/>
                    </a:lnL>
                    <a:lnR>
                      <a:noFill/>
                    </a:lnR>
                    <a:lnT>
                      <a:noFill/>
                    </a:lnT>
                    <a:lnB>
                      <a:noFill/>
                    </a:lnB>
                    <a:solidFill>
                      <a:srgbClr val="F8696B"/>
                    </a:solidFill>
                  </a:tcPr>
                </a:tc>
              </a:tr>
            </a:tbl>
          </a:graphicData>
        </a:graphic>
      </p:graphicFrame>
      <p:sp>
        <p:nvSpPr>
          <p:cNvPr id="2" name="Title 1"/>
          <p:cNvSpPr>
            <a:spLocks noGrp="1"/>
          </p:cNvSpPr>
          <p:nvPr>
            <p:ph type="title"/>
          </p:nvPr>
        </p:nvSpPr>
        <p:spPr/>
        <p:txBody>
          <a:bodyPr>
            <a:normAutofit fontScale="90000"/>
          </a:bodyPr>
          <a:lstStyle/>
          <a:p>
            <a:r>
              <a:rPr lang="en-US" dirty="0" smtClean="0"/>
              <a:t>The Reference Model Ranks </a:t>
            </a:r>
            <a:br>
              <a:rPr lang="en-US" dirty="0" smtClean="0"/>
            </a:br>
            <a:r>
              <a:rPr lang="en-US" dirty="0" smtClean="0"/>
              <a:t>Model and Population Fitness</a:t>
            </a:r>
            <a:endParaRPr lang="en-US" dirty="0"/>
          </a:p>
        </p:txBody>
      </p:sp>
      <p:sp>
        <p:nvSpPr>
          <p:cNvPr id="7" name="TextBox 6"/>
          <p:cNvSpPr txBox="1"/>
          <p:nvPr/>
        </p:nvSpPr>
        <p:spPr>
          <a:xfrm>
            <a:off x="914407" y="2198132"/>
            <a:ext cx="1371600" cy="369332"/>
          </a:xfrm>
          <a:prstGeom prst="rect">
            <a:avLst/>
          </a:prstGeom>
          <a:noFill/>
        </p:spPr>
        <p:txBody>
          <a:bodyPr wrap="square" rtlCol="0">
            <a:spAutoFit/>
          </a:bodyPr>
          <a:lstStyle/>
          <a:p>
            <a:endParaRPr lang="en-US" dirty="0"/>
          </a:p>
        </p:txBody>
      </p:sp>
      <p:sp>
        <p:nvSpPr>
          <p:cNvPr id="8" name="Rectangle 7"/>
          <p:cNvSpPr/>
          <p:nvPr/>
        </p:nvSpPr>
        <p:spPr>
          <a:xfrm>
            <a:off x="228600" y="2198132"/>
            <a:ext cx="12192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Models</a:t>
            </a:r>
            <a:endParaRPr lang="en-US" sz="1400" dirty="0"/>
          </a:p>
        </p:txBody>
      </p:sp>
      <p:sp>
        <p:nvSpPr>
          <p:cNvPr id="9" name="Rectangle 8"/>
          <p:cNvSpPr/>
          <p:nvPr/>
        </p:nvSpPr>
        <p:spPr>
          <a:xfrm>
            <a:off x="228600" y="2807732"/>
            <a:ext cx="1219200" cy="1143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FITNESS SCORE</a:t>
            </a:r>
            <a:endParaRPr lang="en-US" sz="1400" dirty="0"/>
          </a:p>
        </p:txBody>
      </p:sp>
      <p:sp>
        <p:nvSpPr>
          <p:cNvPr id="12" name="Rectangle 11"/>
          <p:cNvSpPr/>
          <p:nvPr/>
        </p:nvSpPr>
        <p:spPr>
          <a:xfrm>
            <a:off x="228600" y="5093732"/>
            <a:ext cx="12192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RANK MODELS</a:t>
            </a:r>
            <a:endParaRPr lang="en-US" sz="1400" dirty="0"/>
          </a:p>
        </p:txBody>
      </p:sp>
      <p:cxnSp>
        <p:nvCxnSpPr>
          <p:cNvPr id="49" name="Straight Arrow Connector 48"/>
          <p:cNvCxnSpPr/>
          <p:nvPr/>
        </p:nvCxnSpPr>
        <p:spPr>
          <a:xfrm flipV="1">
            <a:off x="1524000" y="5715000"/>
            <a:ext cx="0" cy="228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57200" y="5867400"/>
            <a:ext cx="2133600" cy="369332"/>
          </a:xfrm>
          <a:prstGeom prst="rect">
            <a:avLst/>
          </a:prstGeom>
          <a:noFill/>
        </p:spPr>
        <p:txBody>
          <a:bodyPr wrap="square" rtlCol="0">
            <a:spAutoFit/>
          </a:bodyPr>
          <a:lstStyle/>
          <a:p>
            <a:pPr algn="ctr"/>
            <a:r>
              <a:rPr lang="en-US" dirty="0" smtClean="0"/>
              <a:t>Best Model Overall</a:t>
            </a:r>
            <a:endParaRPr lang="en-US" dirty="0"/>
          </a:p>
        </p:txBody>
      </p:sp>
      <p:cxnSp>
        <p:nvCxnSpPr>
          <p:cNvPr id="57" name="Straight Arrow Connector 56"/>
          <p:cNvCxnSpPr/>
          <p:nvPr/>
        </p:nvCxnSpPr>
        <p:spPr>
          <a:xfrm>
            <a:off x="5334000" y="19695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267200" y="1600200"/>
            <a:ext cx="2133600" cy="369332"/>
          </a:xfrm>
          <a:prstGeom prst="rect">
            <a:avLst/>
          </a:prstGeom>
          <a:noFill/>
        </p:spPr>
        <p:txBody>
          <a:bodyPr wrap="square" rtlCol="0">
            <a:spAutoFit/>
          </a:bodyPr>
          <a:lstStyle/>
          <a:p>
            <a:pPr algn="ctr"/>
            <a:r>
              <a:rPr lang="en-US" dirty="0" smtClean="0"/>
              <a:t>Best Model Overall</a:t>
            </a:r>
            <a:endParaRPr lang="en-US" dirty="0"/>
          </a:p>
        </p:txBody>
      </p:sp>
      <p:sp>
        <p:nvSpPr>
          <p:cNvPr id="26" name="TextBox 25"/>
          <p:cNvSpPr txBox="1"/>
          <p:nvPr/>
        </p:nvSpPr>
        <p:spPr>
          <a:xfrm>
            <a:off x="4038600" y="3950732"/>
            <a:ext cx="5029200" cy="1077218"/>
          </a:xfrm>
          <a:prstGeom prst="rect">
            <a:avLst/>
          </a:prstGeom>
          <a:noFill/>
        </p:spPr>
        <p:txBody>
          <a:bodyPr wrap="square" rtlCol="0">
            <a:spAutoFit/>
          </a:bodyPr>
          <a:lstStyle/>
          <a:p>
            <a:pPr algn="ctr"/>
            <a:r>
              <a:rPr lang="en-US" sz="1600" dirty="0" smtClean="0"/>
              <a:t>Each matrix entry represents:</a:t>
            </a:r>
          </a:p>
          <a:p>
            <a:pPr algn="ctr"/>
            <a:r>
              <a:rPr lang="en-US" sz="1600" dirty="0" smtClean="0"/>
              <a:t>1000 individuals X  10 repetitions (X 10 time steps)</a:t>
            </a:r>
          </a:p>
          <a:p>
            <a:pPr algn="ctr"/>
            <a:r>
              <a:rPr lang="en-US" sz="1600" dirty="0" smtClean="0"/>
              <a:t>In this run 34 populations x 64 models </a:t>
            </a:r>
          </a:p>
          <a:p>
            <a:pPr algn="ctr"/>
            <a:r>
              <a:rPr lang="en-US" sz="1600" dirty="0" smtClean="0"/>
              <a:t>~ 20M parallel computations  ~ 2 weeks on 8 core machine</a:t>
            </a:r>
          </a:p>
        </p:txBody>
      </p:sp>
      <p:sp>
        <p:nvSpPr>
          <p:cNvPr id="35" name="TextBox 34"/>
          <p:cNvSpPr txBox="1"/>
          <p:nvPr/>
        </p:nvSpPr>
        <p:spPr>
          <a:xfrm>
            <a:off x="76200" y="3950732"/>
            <a:ext cx="3657600" cy="1077218"/>
          </a:xfrm>
          <a:prstGeom prst="rect">
            <a:avLst/>
          </a:prstGeom>
          <a:noFill/>
        </p:spPr>
        <p:txBody>
          <a:bodyPr wrap="square" rtlCol="0">
            <a:spAutoFit/>
          </a:bodyPr>
          <a:lstStyle/>
          <a:p>
            <a:pPr algn="ctr"/>
            <a:r>
              <a:rPr lang="en-US" sz="1600" dirty="0" smtClean="0"/>
              <a:t>Fitness score matrix compares </a:t>
            </a:r>
          </a:p>
          <a:p>
            <a:pPr algn="ctr"/>
            <a:r>
              <a:rPr lang="en-US" sz="1600" dirty="0" smtClean="0"/>
              <a:t>simulation result to reported trial results:</a:t>
            </a:r>
          </a:p>
          <a:p>
            <a:pPr algn="ctr"/>
            <a:r>
              <a:rPr lang="en-US" sz="1600" dirty="0" smtClean="0">
                <a:solidFill>
                  <a:srgbClr val="00B050"/>
                </a:solidFill>
              </a:rPr>
              <a:t>Green = good fit</a:t>
            </a:r>
            <a:r>
              <a:rPr lang="en-US" sz="1600" dirty="0" smtClean="0"/>
              <a:t>, </a:t>
            </a:r>
            <a:r>
              <a:rPr lang="en-US" sz="1600" dirty="0" smtClean="0">
                <a:solidFill>
                  <a:srgbClr val="FF0000"/>
                </a:solidFill>
              </a:rPr>
              <a:t>Red = bad fit</a:t>
            </a:r>
          </a:p>
          <a:p>
            <a:pPr algn="ctr"/>
            <a:r>
              <a:rPr lang="en-US" sz="1600" dirty="0" smtClean="0"/>
              <a:t>Rows = populations , Columns = models</a:t>
            </a:r>
          </a:p>
        </p:txBody>
      </p:sp>
      <p:sp>
        <p:nvSpPr>
          <p:cNvPr id="59" name="Rectangle 58"/>
          <p:cNvSpPr/>
          <p:nvPr/>
        </p:nvSpPr>
        <p:spPr>
          <a:xfrm>
            <a:off x="6228172" y="3857105"/>
            <a:ext cx="96428" cy="4571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up)">
                                      <p:cBhvr>
                                        <p:cTn id="12" dur="500"/>
                                        <p:tgtEl>
                                          <p:spTgt spid="26"/>
                                        </p:tgtEl>
                                      </p:cBhvr>
                                    </p:animEffect>
                                  </p:childTnLst>
                                </p:cTn>
                              </p:par>
                            </p:childTnLst>
                          </p:cTn>
                        </p:par>
                        <p:par>
                          <p:cTn id="13" fill="hold">
                            <p:stCondLst>
                              <p:cond delay="500"/>
                            </p:stCondLst>
                            <p:childTnLst>
                              <p:par>
                                <p:cTn id="14" presetID="51" presetClass="entr" presetSubtype="0" fill="hold" grpId="0" nodeType="after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fade">
                                      <p:cBhvr>
                                        <p:cTn id="16" dur="770" decel="100000"/>
                                        <p:tgtEl>
                                          <p:spTgt spid="59"/>
                                        </p:tgtEl>
                                      </p:cBhvr>
                                    </p:animEffect>
                                    <p:animScale>
                                      <p:cBhvr>
                                        <p:cTn id="17" dur="770" decel="100000"/>
                                        <p:tgtEl>
                                          <p:spTgt spid="59"/>
                                        </p:tgtEl>
                                      </p:cBhvr>
                                      <p:from x="10000" y="10000"/>
                                      <p:to x="200000" y="450000"/>
                                    </p:animScale>
                                    <p:animScale>
                                      <p:cBhvr>
                                        <p:cTn id="18" dur="1230" accel="100000" fill="hold">
                                          <p:stCondLst>
                                            <p:cond delay="770"/>
                                          </p:stCondLst>
                                        </p:cTn>
                                        <p:tgtEl>
                                          <p:spTgt spid="59"/>
                                        </p:tgtEl>
                                      </p:cBhvr>
                                      <p:from x="200000" y="450000"/>
                                      <p:to x="100000" y="100000"/>
                                    </p:animScale>
                                    <p:set>
                                      <p:cBhvr>
                                        <p:cTn id="19" dur="770" fill="hold"/>
                                        <p:tgtEl>
                                          <p:spTgt spid="59"/>
                                        </p:tgtEl>
                                        <p:attrNameLst>
                                          <p:attrName>ppt_x</p:attrName>
                                        </p:attrNameLst>
                                      </p:cBhvr>
                                      <p:to>
                                        <p:strVal val="(0.5)"/>
                                      </p:to>
                                    </p:set>
                                    <p:anim from="(0.5)" to="(#ppt_x)" calcmode="lin" valueType="num">
                                      <p:cBhvr>
                                        <p:cTn id="20" dur="1230" accel="100000" fill="hold">
                                          <p:stCondLst>
                                            <p:cond delay="770"/>
                                          </p:stCondLst>
                                        </p:cTn>
                                        <p:tgtEl>
                                          <p:spTgt spid="59"/>
                                        </p:tgtEl>
                                        <p:attrNameLst>
                                          <p:attrName>ppt_x</p:attrName>
                                        </p:attrNameLst>
                                      </p:cBhvr>
                                    </p:anim>
                                    <p:set>
                                      <p:cBhvr>
                                        <p:cTn id="21" dur="770" fill="hold"/>
                                        <p:tgtEl>
                                          <p:spTgt spid="59"/>
                                        </p:tgtEl>
                                        <p:attrNameLst>
                                          <p:attrName>ppt_y</p:attrName>
                                        </p:attrNameLst>
                                      </p:cBhvr>
                                      <p:to>
                                        <p:strVal val="(#ppt_y+0.4)"/>
                                      </p:to>
                                    </p:set>
                                    <p:anim from="(#ppt_y+0.4)" to="(#ppt_y)" calcmode="lin" valueType="num">
                                      <p:cBhvr>
                                        <p:cTn id="22" dur="1230" accel="100000" fill="hold">
                                          <p:stCondLst>
                                            <p:cond delay="770"/>
                                          </p:stCondLst>
                                        </p:cTn>
                                        <p:tgtEl>
                                          <p:spTgt spid="59"/>
                                        </p:tgtEl>
                                        <p:attrNameLst>
                                          <p:attrName>ppt_y</p:attrName>
                                        </p:attrNameLst>
                                      </p:cBhvr>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wipe(down)">
                                      <p:cBhvr>
                                        <p:cTn id="27" dur="500"/>
                                        <p:tgtEl>
                                          <p:spTgt spid="56"/>
                                        </p:tgtEl>
                                      </p:cBhvr>
                                    </p:animEffect>
                                  </p:childTnLst>
                                </p:cTn>
                              </p:par>
                            </p:childTnLst>
                          </p:cTn>
                        </p:par>
                        <p:par>
                          <p:cTn id="28" fill="hold">
                            <p:stCondLst>
                              <p:cond delay="500"/>
                            </p:stCondLst>
                            <p:childTnLst>
                              <p:par>
                                <p:cTn id="29" presetID="22" presetClass="entr" presetSubtype="4" fill="hold" nodeType="after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wipe(down)">
                                      <p:cBhvr>
                                        <p:cTn id="31" dur="500"/>
                                        <p:tgtEl>
                                          <p:spTgt spid="49"/>
                                        </p:tgtEl>
                                      </p:cBhvr>
                                    </p:animEffect>
                                  </p:childTnLst>
                                </p:cTn>
                              </p:par>
                            </p:childTnLst>
                          </p:cTn>
                        </p:par>
                        <p:par>
                          <p:cTn id="32" fill="hold">
                            <p:stCondLst>
                              <p:cond delay="1000"/>
                            </p:stCondLst>
                            <p:childTnLst>
                              <p:par>
                                <p:cTn id="33" presetID="22" presetClass="entr" presetSubtype="1" fill="hold" grpId="0" nodeType="after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wipe(up)">
                                      <p:cBhvr>
                                        <p:cTn id="35" dur="500"/>
                                        <p:tgtEl>
                                          <p:spTgt spid="58"/>
                                        </p:tgtEl>
                                      </p:cBhvr>
                                    </p:animEffect>
                                  </p:childTnLst>
                                </p:cTn>
                              </p:par>
                              <p:par>
                                <p:cTn id="36" presetID="22" presetClass="entr" presetSubtype="1" fill="hold" nodeType="with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wipe(up)">
                                      <p:cBhvr>
                                        <p:cTn id="38"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8" grpId="0"/>
      <p:bldP spid="26" grpId="0"/>
      <p:bldP spid="35" grpId="0"/>
      <p:bldP spid="5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Possible Future Directions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Optimization</a:t>
            </a:r>
          </a:p>
          <a:p>
            <a:endParaRPr lang="en-US" dirty="0" smtClean="0"/>
          </a:p>
          <a:p>
            <a:r>
              <a:rPr lang="en-US" dirty="0" smtClean="0"/>
              <a:t>Using a database for results</a:t>
            </a:r>
          </a:p>
          <a:p>
            <a:endParaRPr lang="en-US" dirty="0" smtClean="0"/>
          </a:p>
          <a:p>
            <a:r>
              <a:rPr lang="en-US" dirty="0" smtClean="0"/>
              <a:t>Simulation language improvements</a:t>
            </a:r>
          </a:p>
          <a:p>
            <a:endParaRPr lang="en-US" dirty="0" smtClean="0"/>
          </a:p>
          <a:p>
            <a:r>
              <a:rPr lang="en-US" dirty="0" smtClean="0"/>
              <a:t>Population generation improvements</a:t>
            </a:r>
          </a:p>
          <a:p>
            <a:endParaRPr lang="en-US" dirty="0" smtClean="0"/>
          </a:p>
          <a:p>
            <a:r>
              <a:rPr lang="en-US" dirty="0" smtClean="0"/>
              <a:t>GUI extensions</a:t>
            </a:r>
          </a:p>
          <a:p>
            <a:pPr>
              <a:buNone/>
            </a:pPr>
            <a:endParaRPr lang="en-US" dirty="0"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MIST Main Features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Form based user Interface</a:t>
            </a:r>
          </a:p>
          <a:p>
            <a:r>
              <a:rPr lang="en-US" dirty="0" smtClean="0"/>
              <a:t>Simulation language / compiler</a:t>
            </a:r>
          </a:p>
          <a:p>
            <a:r>
              <a:rPr lang="en-US" dirty="0" smtClean="0"/>
              <a:t>Monte Carlo Simulation</a:t>
            </a:r>
          </a:p>
          <a:p>
            <a:pPr lvl="1"/>
            <a:r>
              <a:rPr lang="en-US" dirty="0" smtClean="0"/>
              <a:t>Multi-Process State Transition Models</a:t>
            </a:r>
          </a:p>
          <a:p>
            <a:pPr lvl="1"/>
            <a:r>
              <a:rPr lang="en-US" dirty="0" smtClean="0"/>
              <a:t>Simulation Rules</a:t>
            </a:r>
          </a:p>
          <a:p>
            <a:pPr lvl="1"/>
            <a:r>
              <a:rPr lang="en-US" dirty="0" smtClean="0"/>
              <a:t>Initialization : Population Generation from Distributions</a:t>
            </a:r>
          </a:p>
          <a:p>
            <a:r>
              <a:rPr lang="en-US" dirty="0" smtClean="0"/>
              <a:t>Report Generator</a:t>
            </a:r>
          </a:p>
          <a:p>
            <a:r>
              <a:rPr lang="en-US" dirty="0" smtClean="0"/>
              <a:t>Documentation &amp; Examples</a:t>
            </a:r>
          </a:p>
          <a:p>
            <a:r>
              <a:rPr lang="en-US" dirty="0" smtClean="0"/>
              <a:t>Stored definitions to code API </a:t>
            </a:r>
          </a:p>
          <a:p>
            <a:r>
              <a:rPr lang="en-US" dirty="0" smtClean="0"/>
              <a:t>Reproducibility</a:t>
            </a:r>
          </a:p>
          <a:p>
            <a:r>
              <a:rPr lang="en-US" dirty="0" smtClean="0"/>
              <a:t>MIST Runs Over the Cloud!</a:t>
            </a:r>
          </a:p>
          <a:p>
            <a:endParaRPr lang="en-US" dirty="0" smtClean="0"/>
          </a:p>
          <a:p>
            <a:pPr lvl="1"/>
            <a:endParaRPr lang="en-US" dirty="0" smtClean="0"/>
          </a:p>
          <a:p>
            <a:pPr lvl="1"/>
            <a:endParaRPr lang="en-US" dirty="0" smtClean="0"/>
          </a:p>
          <a:p>
            <a:pPr lvl="1"/>
            <a:endParaRPr lang="en-US" dirty="0" smtClean="0"/>
          </a:p>
          <a:p>
            <a:endParaRPr lang="en-US" dirty="0" smtClean="0"/>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Basics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MIST stands for </a:t>
            </a:r>
            <a:r>
              <a:rPr lang="en-US" dirty="0" err="1" smtClean="0"/>
              <a:t>MIcro</a:t>
            </a:r>
            <a:r>
              <a:rPr lang="en-US" dirty="0" smtClean="0"/>
              <a:t>-Simulation Tool</a:t>
            </a:r>
          </a:p>
          <a:p>
            <a:endParaRPr lang="en-US" dirty="0" smtClean="0"/>
          </a:p>
          <a:p>
            <a:r>
              <a:rPr lang="en-US" dirty="0" smtClean="0"/>
              <a:t>MIST is a Python framework that supports chronic disease modeling using computing power</a:t>
            </a:r>
          </a:p>
          <a:p>
            <a:endParaRPr lang="en-US" dirty="0" smtClean="0"/>
          </a:p>
          <a:p>
            <a:r>
              <a:rPr lang="en-US" dirty="0" smtClean="0"/>
              <a:t>Disease models:	</a:t>
            </a:r>
          </a:p>
          <a:p>
            <a:pPr lvl="1"/>
            <a:r>
              <a:rPr lang="en-US" dirty="0" smtClean="0"/>
              <a:t>Describe phenomenon observed in past trials</a:t>
            </a:r>
          </a:p>
          <a:p>
            <a:pPr lvl="1"/>
            <a:r>
              <a:rPr lang="en-US" dirty="0" smtClean="0"/>
              <a:t>Attempt to predict future disease progression</a:t>
            </a:r>
          </a:p>
          <a:p>
            <a:pPr lvl="1"/>
            <a:r>
              <a:rPr lang="en-US" dirty="0" smtClean="0"/>
              <a:t>Used to predict Costs / Quality of Life</a:t>
            </a:r>
          </a:p>
          <a:p>
            <a:pPr lvl="1"/>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IEST to MIST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MIST is a </a:t>
            </a:r>
            <a:r>
              <a:rPr lang="en-US" dirty="0" smtClean="0">
                <a:solidFill>
                  <a:srgbClr val="7030A0"/>
                </a:solidFill>
              </a:rPr>
              <a:t>split</a:t>
            </a:r>
            <a:r>
              <a:rPr lang="en-US" dirty="0" smtClean="0"/>
              <a:t> from the Indirect Estimation and Simulation Tool (IEST)</a:t>
            </a:r>
          </a:p>
          <a:p>
            <a:endParaRPr lang="en-US" dirty="0" smtClean="0"/>
          </a:p>
          <a:p>
            <a:r>
              <a:rPr lang="en-US" dirty="0" smtClean="0"/>
              <a:t>MIST is </a:t>
            </a:r>
            <a:r>
              <a:rPr lang="en-US" dirty="0" smtClean="0">
                <a:solidFill>
                  <a:srgbClr val="7030A0"/>
                </a:solidFill>
              </a:rPr>
              <a:t>simplified</a:t>
            </a:r>
            <a:r>
              <a:rPr lang="en-US" dirty="0" smtClean="0"/>
              <a:t>: </a:t>
            </a:r>
          </a:p>
          <a:p>
            <a:pPr lvl="1"/>
            <a:r>
              <a:rPr lang="en-US" dirty="0" smtClean="0"/>
              <a:t>Simpler </a:t>
            </a:r>
            <a:r>
              <a:rPr lang="en-US" dirty="0" smtClean="0">
                <a:solidFill>
                  <a:srgbClr val="7030A0"/>
                </a:solidFill>
              </a:rPr>
              <a:t>Installation</a:t>
            </a:r>
            <a:r>
              <a:rPr lang="en-US" dirty="0" smtClean="0"/>
              <a:t> using Python(X,Y) and Anaconda</a:t>
            </a:r>
          </a:p>
          <a:p>
            <a:pPr lvl="1"/>
            <a:r>
              <a:rPr lang="en-US" dirty="0" smtClean="0"/>
              <a:t>Simpler definitions avoiding complexity associated with estimation</a:t>
            </a:r>
          </a:p>
          <a:p>
            <a:pPr lvl="1"/>
            <a:r>
              <a:rPr lang="en-US" dirty="0" smtClean="0"/>
              <a:t>Simulation rules are simpler and more </a:t>
            </a:r>
            <a:r>
              <a:rPr lang="en-US" dirty="0" smtClean="0">
                <a:solidFill>
                  <a:srgbClr val="7030A0"/>
                </a:solidFill>
              </a:rPr>
              <a:t>flexible</a:t>
            </a:r>
          </a:p>
          <a:p>
            <a:endParaRPr lang="en-US" dirty="0" smtClean="0"/>
          </a:p>
          <a:p>
            <a:r>
              <a:rPr lang="en-US" dirty="0" smtClean="0"/>
              <a:t>MIST runs over the cloud!</a:t>
            </a:r>
          </a:p>
          <a:p>
            <a:pPr lvl="1"/>
            <a:r>
              <a:rPr lang="en-US" dirty="0" smtClean="0"/>
              <a:t>And on Sun Grid Engine (SGE) clusters</a:t>
            </a:r>
          </a:p>
          <a:p>
            <a:endParaRPr lang="en-US" dirty="0" smtClean="0"/>
          </a:p>
          <a:p>
            <a:r>
              <a:rPr lang="en-US" dirty="0" smtClean="0"/>
              <a:t>Reproducibility and Traceability </a:t>
            </a:r>
          </a:p>
          <a:p>
            <a:pPr lvl="1"/>
            <a:r>
              <a:rPr lang="en-US" dirty="0" smtClean="0"/>
              <a:t>Simulations include extra </a:t>
            </a:r>
            <a:r>
              <a:rPr lang="en-US" dirty="0" smtClean="0">
                <a:solidFill>
                  <a:srgbClr val="7030A0"/>
                </a:solidFill>
              </a:rPr>
              <a:t>Trace Back </a:t>
            </a:r>
            <a:r>
              <a:rPr lang="en-US" dirty="0" smtClean="0"/>
              <a:t>information</a:t>
            </a:r>
          </a:p>
          <a:p>
            <a:endParaRPr lang="en-US" dirty="0" smtClean="0"/>
          </a:p>
          <a:p>
            <a:pPr marL="342900" lvl="1" indent="-342900">
              <a:buFont typeface="Arial" pitchFamily="34" charset="0"/>
              <a:buChar char="•"/>
            </a:pPr>
            <a:r>
              <a:rPr lang="en-US" dirty="0" smtClean="0"/>
              <a:t>Renewed test suite - using nose &amp; some Bug fixes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Form Based User Interface</a:t>
            </a:r>
            <a:endParaRPr lang="en-US" dirty="0"/>
          </a:p>
        </p:txBody>
      </p:sp>
      <p:sp>
        <p:nvSpPr>
          <p:cNvPr id="3" name="Content Placeholder 2"/>
          <p:cNvSpPr>
            <a:spLocks noGrp="1"/>
          </p:cNvSpPr>
          <p:nvPr>
            <p:ph idx="1"/>
          </p:nvPr>
        </p:nvSpPr>
        <p:spPr/>
        <p:txBody>
          <a:bodyPr>
            <a:normAutofit/>
          </a:bodyPr>
          <a:lstStyle/>
          <a:p>
            <a:endParaRPr lang="en-US" dirty="0" smtClean="0"/>
          </a:p>
        </p:txBody>
      </p:sp>
      <p:pic>
        <p:nvPicPr>
          <p:cNvPr id="1026" name="Picture 2"/>
          <p:cNvPicPr>
            <a:picLocks noChangeAspect="1" noChangeArrowheads="1"/>
          </p:cNvPicPr>
          <p:nvPr/>
        </p:nvPicPr>
        <p:blipFill>
          <a:blip r:embed="rId2" cstate="print"/>
          <a:srcRect/>
          <a:stretch>
            <a:fillRect/>
          </a:stretch>
        </p:blipFill>
        <p:spPr bwMode="auto">
          <a:xfrm>
            <a:off x="457200" y="1371600"/>
            <a:ext cx="8305800" cy="4886325"/>
          </a:xfrm>
          <a:prstGeom prst="rect">
            <a:avLst/>
          </a:prstGeom>
          <a:noFill/>
          <a:ln w="9525">
            <a:noFill/>
            <a:miter lim="800000"/>
            <a:headEnd/>
            <a:tailEnd/>
          </a:ln>
        </p:spPr>
      </p:pic>
      <p:pic>
        <p:nvPicPr>
          <p:cNvPr id="4" name="Picture 2"/>
          <p:cNvPicPr>
            <a:picLocks noChangeAspect="1" noChangeArrowheads="1"/>
          </p:cNvPicPr>
          <p:nvPr/>
        </p:nvPicPr>
        <p:blipFill>
          <a:blip r:embed="rId3" cstate="print"/>
          <a:srcRect/>
          <a:stretch>
            <a:fillRect/>
          </a:stretch>
        </p:blipFill>
        <p:spPr bwMode="auto">
          <a:xfrm>
            <a:off x="1066800" y="2286000"/>
            <a:ext cx="7620000" cy="40386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2286000" y="1752600"/>
            <a:ext cx="6134100" cy="4648200"/>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2286000" y="1752600"/>
            <a:ext cx="6134100" cy="4648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Simulation Language / Compiler</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Strict Expression language – a subset of Python with extensions:</a:t>
            </a:r>
          </a:p>
          <a:p>
            <a:pPr lvl="1"/>
            <a:r>
              <a:rPr lang="en-US" dirty="0" smtClean="0"/>
              <a:t>Supported Types: </a:t>
            </a:r>
            <a:r>
              <a:rPr lang="en-US" dirty="0" smtClean="0">
                <a:solidFill>
                  <a:srgbClr val="0070C0"/>
                </a:solidFill>
              </a:rPr>
              <a:t>Integer, Number, Expression, State Indicator, System Option</a:t>
            </a:r>
          </a:p>
          <a:p>
            <a:pPr lvl="1"/>
            <a:r>
              <a:rPr lang="en-US" dirty="0" smtClean="0"/>
              <a:t>Comparison: </a:t>
            </a:r>
            <a:r>
              <a:rPr lang="en-US" dirty="0" err="1" smtClean="0">
                <a:solidFill>
                  <a:srgbClr val="0070C0"/>
                </a:solidFill>
              </a:rPr>
              <a:t>Eq</a:t>
            </a:r>
            <a:r>
              <a:rPr lang="en-US" dirty="0" smtClean="0">
                <a:solidFill>
                  <a:srgbClr val="0070C0"/>
                </a:solidFill>
              </a:rPr>
              <a:t>, Ne, </a:t>
            </a:r>
            <a:r>
              <a:rPr lang="en-US" dirty="0" err="1" smtClean="0">
                <a:solidFill>
                  <a:srgbClr val="0070C0"/>
                </a:solidFill>
              </a:rPr>
              <a:t>Gr</a:t>
            </a:r>
            <a:r>
              <a:rPr lang="en-US" dirty="0" smtClean="0">
                <a:solidFill>
                  <a:srgbClr val="0070C0"/>
                </a:solidFill>
              </a:rPr>
              <a:t>, </a:t>
            </a:r>
            <a:r>
              <a:rPr lang="en-US" dirty="0" err="1" smtClean="0">
                <a:solidFill>
                  <a:srgbClr val="0070C0"/>
                </a:solidFill>
              </a:rPr>
              <a:t>Ge</a:t>
            </a:r>
            <a:r>
              <a:rPr lang="en-US" dirty="0" smtClean="0">
                <a:solidFill>
                  <a:srgbClr val="0070C0"/>
                </a:solidFill>
              </a:rPr>
              <a:t>, Ls, Le</a:t>
            </a:r>
          </a:p>
          <a:p>
            <a:pPr lvl="1"/>
            <a:r>
              <a:rPr lang="en-US" dirty="0" smtClean="0"/>
              <a:t>Boolean operators: </a:t>
            </a:r>
            <a:r>
              <a:rPr lang="en-US" dirty="0" smtClean="0">
                <a:solidFill>
                  <a:srgbClr val="0070C0"/>
                </a:solidFill>
              </a:rPr>
              <a:t>Or, And, Not, </a:t>
            </a:r>
            <a:r>
              <a:rPr lang="en-US" dirty="0" err="1" smtClean="0">
                <a:solidFill>
                  <a:srgbClr val="0070C0"/>
                </a:solidFill>
              </a:rPr>
              <a:t>IsTrue</a:t>
            </a:r>
            <a:endParaRPr lang="en-US" dirty="0" smtClean="0">
              <a:solidFill>
                <a:srgbClr val="0070C0"/>
              </a:solidFill>
            </a:endParaRPr>
          </a:p>
          <a:p>
            <a:pPr lvl="1"/>
            <a:r>
              <a:rPr lang="en-US" dirty="0" smtClean="0"/>
              <a:t>Special math: </a:t>
            </a:r>
            <a:r>
              <a:rPr lang="en-US" dirty="0" err="1" smtClean="0">
                <a:solidFill>
                  <a:srgbClr val="0070C0"/>
                </a:solidFill>
              </a:rPr>
              <a:t>Inf</a:t>
            </a:r>
            <a:r>
              <a:rPr lang="en-US" dirty="0" smtClean="0">
                <a:solidFill>
                  <a:srgbClr val="0070C0"/>
                </a:solidFill>
              </a:rPr>
              <a:t>, </a:t>
            </a:r>
            <a:r>
              <a:rPr lang="en-US" dirty="0" err="1" smtClean="0">
                <a:solidFill>
                  <a:srgbClr val="0070C0"/>
                </a:solidFill>
              </a:rPr>
              <a:t>NaN</a:t>
            </a:r>
            <a:r>
              <a:rPr lang="en-US" dirty="0" smtClean="0">
                <a:solidFill>
                  <a:srgbClr val="0070C0"/>
                </a:solidFill>
              </a:rPr>
              <a:t>, </a:t>
            </a:r>
            <a:r>
              <a:rPr lang="en-US" dirty="0" err="1" smtClean="0">
                <a:solidFill>
                  <a:srgbClr val="0070C0"/>
                </a:solidFill>
              </a:rPr>
              <a:t>IsInvalidNumber</a:t>
            </a:r>
            <a:r>
              <a:rPr lang="en-US" dirty="0" smtClean="0">
                <a:solidFill>
                  <a:srgbClr val="0070C0"/>
                </a:solidFill>
              </a:rPr>
              <a:t>, </a:t>
            </a:r>
            <a:r>
              <a:rPr lang="en-US" dirty="0" err="1" smtClean="0">
                <a:solidFill>
                  <a:srgbClr val="0070C0"/>
                </a:solidFill>
              </a:rPr>
              <a:t>IsInfiniteNumber</a:t>
            </a:r>
            <a:r>
              <a:rPr lang="en-US" dirty="0" smtClean="0">
                <a:solidFill>
                  <a:srgbClr val="0070C0"/>
                </a:solidFill>
              </a:rPr>
              <a:t>, </a:t>
            </a:r>
            <a:r>
              <a:rPr lang="en-US" dirty="0" err="1" smtClean="0">
                <a:solidFill>
                  <a:srgbClr val="0070C0"/>
                </a:solidFill>
              </a:rPr>
              <a:t>IsFiniteNumber</a:t>
            </a:r>
            <a:endParaRPr lang="en-US" dirty="0" smtClean="0">
              <a:solidFill>
                <a:srgbClr val="0070C0"/>
              </a:solidFill>
            </a:endParaRPr>
          </a:p>
          <a:p>
            <a:pPr lvl="1"/>
            <a:r>
              <a:rPr lang="en-US" dirty="0" smtClean="0"/>
              <a:t>Mathematical functions: </a:t>
            </a:r>
            <a:r>
              <a:rPr lang="en-US" dirty="0" smtClean="0">
                <a:solidFill>
                  <a:srgbClr val="0070C0"/>
                </a:solidFill>
              </a:rPr>
              <a:t>Exp, Log, </a:t>
            </a:r>
            <a:r>
              <a:rPr lang="en-US" dirty="0" err="1" smtClean="0">
                <a:solidFill>
                  <a:srgbClr val="0070C0"/>
                </a:solidFill>
              </a:rPr>
              <a:t>Ln</a:t>
            </a:r>
            <a:r>
              <a:rPr lang="en-US" dirty="0" smtClean="0">
                <a:solidFill>
                  <a:srgbClr val="0070C0"/>
                </a:solidFill>
              </a:rPr>
              <a:t>, Log10, </a:t>
            </a:r>
            <a:r>
              <a:rPr lang="en-US" dirty="0" err="1" smtClean="0">
                <a:solidFill>
                  <a:srgbClr val="0070C0"/>
                </a:solidFill>
              </a:rPr>
              <a:t>Pow</a:t>
            </a:r>
            <a:r>
              <a:rPr lang="en-US" dirty="0" smtClean="0">
                <a:solidFill>
                  <a:srgbClr val="0070C0"/>
                </a:solidFill>
              </a:rPr>
              <a:t>, </a:t>
            </a:r>
            <a:r>
              <a:rPr lang="en-US" dirty="0" err="1" smtClean="0">
                <a:solidFill>
                  <a:srgbClr val="0070C0"/>
                </a:solidFill>
              </a:rPr>
              <a:t>Sqrt</a:t>
            </a:r>
            <a:r>
              <a:rPr lang="en-US" dirty="0" smtClean="0">
                <a:solidFill>
                  <a:srgbClr val="0070C0"/>
                </a:solidFill>
              </a:rPr>
              <a:t>, Pi</a:t>
            </a:r>
          </a:p>
          <a:p>
            <a:pPr lvl="1"/>
            <a:r>
              <a:rPr lang="en-US" dirty="0" smtClean="0"/>
              <a:t>Other functions: </a:t>
            </a:r>
            <a:r>
              <a:rPr lang="en-US" dirty="0" smtClean="0">
                <a:solidFill>
                  <a:srgbClr val="0070C0"/>
                </a:solidFill>
              </a:rPr>
              <a:t>Mod, Abs, Floor, Ceil, Max, Min</a:t>
            </a:r>
          </a:p>
          <a:p>
            <a:pPr lvl="1"/>
            <a:r>
              <a:rPr lang="en-US" dirty="0" smtClean="0"/>
              <a:t>Statistical: </a:t>
            </a:r>
            <a:r>
              <a:rPr lang="en-US" dirty="0" smtClean="0">
                <a:solidFill>
                  <a:srgbClr val="0070C0"/>
                </a:solidFill>
              </a:rPr>
              <a:t>Bernoulli, Binomial, Geometric, Uniform, Gaussian</a:t>
            </a:r>
          </a:p>
          <a:p>
            <a:pPr lvl="1"/>
            <a:r>
              <a:rPr lang="en-US" dirty="0" smtClean="0"/>
              <a:t>Control and Data Access: </a:t>
            </a:r>
            <a:r>
              <a:rPr lang="en-US" dirty="0" err="1" smtClean="0">
                <a:solidFill>
                  <a:srgbClr val="0070C0"/>
                </a:solidFill>
              </a:rPr>
              <a:t>Iif</a:t>
            </a:r>
            <a:r>
              <a:rPr lang="en-US" dirty="0" smtClean="0">
                <a:solidFill>
                  <a:srgbClr val="0070C0"/>
                </a:solidFill>
              </a:rPr>
              <a:t>, Table</a:t>
            </a:r>
          </a:p>
          <a:p>
            <a:pPr lvl="1"/>
            <a:r>
              <a:rPr lang="en-US" dirty="0" smtClean="0"/>
              <a:t>Application specific: </a:t>
            </a:r>
            <a:r>
              <a:rPr lang="en-US" dirty="0" err="1" smtClean="0">
                <a:solidFill>
                  <a:srgbClr val="0070C0"/>
                </a:solidFill>
              </a:rPr>
              <a:t>CostWizard</a:t>
            </a:r>
            <a:endParaRPr lang="en-US" dirty="0" smtClean="0">
              <a:solidFill>
                <a:srgbClr val="0070C0"/>
              </a:solidFill>
            </a:endParaRPr>
          </a:p>
          <a:p>
            <a:endParaRPr lang="en-US" dirty="0" smtClean="0"/>
          </a:p>
          <a:p>
            <a:r>
              <a:rPr lang="en-US" dirty="0" smtClean="0"/>
              <a:t>Features:</a:t>
            </a:r>
          </a:p>
          <a:p>
            <a:pPr lvl="1"/>
            <a:r>
              <a:rPr lang="en-US" dirty="0" smtClean="0"/>
              <a:t>Compiles into Python</a:t>
            </a:r>
          </a:p>
          <a:p>
            <a:pPr lvl="1"/>
            <a:r>
              <a:rPr lang="en-US" dirty="0" smtClean="0"/>
              <a:t>Syntax check upon expression definition</a:t>
            </a:r>
          </a:p>
          <a:p>
            <a:pPr lvl="1"/>
            <a:r>
              <a:rPr lang="en-US" dirty="0" smtClean="0"/>
              <a:t>Runtime Bound Checks</a:t>
            </a:r>
          </a:p>
          <a:p>
            <a:pPr lvl="1"/>
            <a:r>
              <a:rPr lang="en-US" dirty="0" smtClean="0"/>
              <a:t>Runtime recalculation due to out of bounds random error</a:t>
            </a:r>
          </a:p>
          <a:p>
            <a:pPr lvl="1">
              <a:buNone/>
            </a:pPr>
            <a:endParaRPr lang="en-US" dirty="0" smtClean="0"/>
          </a:p>
        </p:txBody>
      </p:sp>
      <p:sp>
        <p:nvSpPr>
          <p:cNvPr id="6" name="Cloud Callout 5"/>
          <p:cNvSpPr/>
          <p:nvPr/>
        </p:nvSpPr>
        <p:spPr>
          <a:xfrm>
            <a:off x="4876800" y="3810000"/>
            <a:ext cx="4038600" cy="19812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p:txBody>
      </p:sp>
      <p:sp>
        <p:nvSpPr>
          <p:cNvPr id="12" name="Right Arrow 11"/>
          <p:cNvSpPr/>
          <p:nvPr/>
        </p:nvSpPr>
        <p:spPr>
          <a:xfrm>
            <a:off x="6324600" y="4495800"/>
            <a:ext cx="1066800" cy="609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00B050"/>
                </a:solidFill>
              </a:rPr>
              <a:t>Compile</a:t>
            </a:r>
            <a:endParaRPr lang="en-US" sz="1600" dirty="0">
              <a:solidFill>
                <a:srgbClr val="00B050"/>
              </a:solidFill>
            </a:endParaRPr>
          </a:p>
        </p:txBody>
      </p:sp>
      <p:sp>
        <p:nvSpPr>
          <p:cNvPr id="14" name="Flowchart: Magnetic Disk 13"/>
          <p:cNvSpPr/>
          <p:nvPr/>
        </p:nvSpPr>
        <p:spPr>
          <a:xfrm>
            <a:off x="7848600" y="5943600"/>
            <a:ext cx="1143000" cy="685800"/>
          </a:xfrm>
          <a:prstGeom prst="flowChartMagneticDisk">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Results</a:t>
            </a:r>
            <a:endParaRPr lang="en-US" dirty="0">
              <a:solidFill>
                <a:schemeClr val="tx1"/>
              </a:solidFill>
            </a:endParaRPr>
          </a:p>
        </p:txBody>
      </p:sp>
      <p:sp>
        <p:nvSpPr>
          <p:cNvPr id="15" name="Vertical Scroll 14"/>
          <p:cNvSpPr/>
          <p:nvPr/>
        </p:nvSpPr>
        <p:spPr>
          <a:xfrm>
            <a:off x="5105400" y="4343400"/>
            <a:ext cx="1524000" cy="914400"/>
          </a:xfrm>
          <a:prstGeom prst="verticalScroll">
            <a:avLst>
              <a:gd name="adj" fmla="val 25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a:t>
            </a:r>
            <a:endParaRPr lang="en-US" dirty="0">
              <a:solidFill>
                <a:schemeClr val="tx1"/>
              </a:solidFill>
            </a:endParaRPr>
          </a:p>
        </p:txBody>
      </p:sp>
      <p:sp>
        <p:nvSpPr>
          <p:cNvPr id="13" name="Right Arrow 12"/>
          <p:cNvSpPr/>
          <p:nvPr/>
        </p:nvSpPr>
        <p:spPr>
          <a:xfrm rot="4273438">
            <a:off x="7551208" y="5170549"/>
            <a:ext cx="973564" cy="71764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00B050"/>
                </a:solidFill>
              </a:rPr>
              <a:t>Run</a:t>
            </a:r>
            <a:endParaRPr lang="en-US" sz="1600" dirty="0">
              <a:solidFill>
                <a:srgbClr val="00B050"/>
              </a:solidFill>
            </a:endParaRPr>
          </a:p>
        </p:txBody>
      </p:sp>
      <p:sp>
        <p:nvSpPr>
          <p:cNvPr id="7" name="Vertical Scroll 6"/>
          <p:cNvSpPr/>
          <p:nvPr/>
        </p:nvSpPr>
        <p:spPr>
          <a:xfrm>
            <a:off x="7162800" y="4343400"/>
            <a:ext cx="1524000" cy="914400"/>
          </a:xfrm>
          <a:prstGeom prst="verticalScroll">
            <a:avLst>
              <a:gd name="adj" fmla="val 25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Python Script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Monte Carlo Simulation </a:t>
            </a:r>
            <a:br>
              <a:rPr lang="en-US" dirty="0" smtClean="0"/>
            </a:b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53" name="U-Turn Arrow 52"/>
          <p:cNvSpPr/>
          <p:nvPr/>
        </p:nvSpPr>
        <p:spPr>
          <a:xfrm flipH="1" flipV="1">
            <a:off x="609600" y="5410200"/>
            <a:ext cx="7848600" cy="1066800"/>
          </a:xfrm>
          <a:prstGeom prst="uturnArrow">
            <a:avLst>
              <a:gd name="adj1" fmla="val 15625"/>
              <a:gd name="adj2" fmla="val 19643"/>
              <a:gd name="adj3" fmla="val 28295"/>
              <a:gd name="adj4" fmla="val 29018"/>
              <a:gd name="adj5" fmla="val 100000"/>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grpSp>
        <p:nvGrpSpPr>
          <p:cNvPr id="72" name="Group 126"/>
          <p:cNvGrpSpPr/>
          <p:nvPr/>
        </p:nvGrpSpPr>
        <p:grpSpPr>
          <a:xfrm>
            <a:off x="228600" y="914400"/>
            <a:ext cx="1219200" cy="1066800"/>
            <a:chOff x="152400" y="2971800"/>
            <a:chExt cx="990600" cy="914400"/>
          </a:xfrm>
        </p:grpSpPr>
        <p:sp>
          <p:nvSpPr>
            <p:cNvPr id="73" name="Oval 72"/>
            <p:cNvSpPr/>
            <p:nvPr/>
          </p:nvSpPr>
          <p:spPr>
            <a:xfrm>
              <a:off x="152400" y="2971800"/>
              <a:ext cx="990600"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74" name="Smiley Face 73"/>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Smiley Face 74"/>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Smiley Face 75"/>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Smiley Face 76"/>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102"/>
          <p:cNvGrpSpPr/>
          <p:nvPr/>
        </p:nvGrpSpPr>
        <p:grpSpPr>
          <a:xfrm>
            <a:off x="1676400" y="2286000"/>
            <a:ext cx="5943600" cy="3657600"/>
            <a:chOff x="1676400" y="2286000"/>
            <a:chExt cx="5943600" cy="3657600"/>
          </a:xfrm>
        </p:grpSpPr>
        <p:sp>
          <p:nvSpPr>
            <p:cNvPr id="87" name="Rounded Rectangle 86"/>
            <p:cNvSpPr/>
            <p:nvPr/>
          </p:nvSpPr>
          <p:spPr>
            <a:xfrm>
              <a:off x="1676400" y="2286000"/>
              <a:ext cx="5943600" cy="3657600"/>
            </a:xfrm>
            <a:prstGeom prst="roundRect">
              <a:avLst>
                <a:gd name="adj" fmla="val 28386"/>
              </a:avLst>
            </a:prstGeom>
            <a:solidFill>
              <a:srgbClr val="C9F1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Rounded Rectangle 3"/>
            <p:cNvSpPr/>
            <p:nvPr/>
          </p:nvSpPr>
          <p:spPr>
            <a:xfrm>
              <a:off x="2209800" y="2667000"/>
              <a:ext cx="42672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ecision 4"/>
            <p:cNvSpPr/>
            <p:nvPr/>
          </p:nvSpPr>
          <p:spPr>
            <a:xfrm>
              <a:off x="3429000" y="30480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MI</a:t>
              </a:r>
              <a:endParaRPr lang="en-US" sz="1000" dirty="0">
                <a:solidFill>
                  <a:schemeClr val="tx1"/>
                </a:solidFill>
              </a:endParaRPr>
            </a:p>
          </p:txBody>
        </p:sp>
        <p:cxnSp>
          <p:nvCxnSpPr>
            <p:cNvPr id="6" name="Straight Arrow Connector 5"/>
            <p:cNvCxnSpPr/>
            <p:nvPr/>
          </p:nvCxnSpPr>
          <p:spPr>
            <a:xfrm>
              <a:off x="3124200" y="32766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362200" y="30480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CHD</a:t>
              </a:r>
              <a:endParaRPr lang="en-US" sz="1000" dirty="0">
                <a:solidFill>
                  <a:schemeClr val="tx1"/>
                </a:solidFill>
              </a:endParaRPr>
            </a:p>
          </p:txBody>
        </p:sp>
        <p:cxnSp>
          <p:nvCxnSpPr>
            <p:cNvPr id="8" name="Straight Arrow Connector 7"/>
            <p:cNvCxnSpPr/>
            <p:nvPr/>
          </p:nvCxnSpPr>
          <p:spPr>
            <a:xfrm>
              <a:off x="4191000" y="32766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495800" y="30480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MI</a:t>
              </a:r>
              <a:endParaRPr lang="en-US" sz="1000" dirty="0">
                <a:solidFill>
                  <a:schemeClr val="tx1"/>
                </a:solidFill>
              </a:endParaRPr>
            </a:p>
          </p:txBody>
        </p:sp>
        <p:sp>
          <p:nvSpPr>
            <p:cNvPr id="10" name="Flowchart: Decision 9"/>
            <p:cNvSpPr/>
            <p:nvPr/>
          </p:nvSpPr>
          <p:spPr>
            <a:xfrm>
              <a:off x="5486400" y="30480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CHD Death</a:t>
              </a:r>
              <a:endParaRPr lang="en-US" sz="1000" dirty="0">
                <a:solidFill>
                  <a:schemeClr val="tx1"/>
                </a:solidFill>
              </a:endParaRPr>
            </a:p>
          </p:txBody>
        </p:sp>
        <p:cxnSp>
          <p:nvCxnSpPr>
            <p:cNvPr id="11" name="Straight Arrow Connector 10"/>
            <p:cNvCxnSpPr/>
            <p:nvPr/>
          </p:nvCxnSpPr>
          <p:spPr>
            <a:xfrm>
              <a:off x="3810000" y="28194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810000" y="28194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867400" y="28194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038600" y="33528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2209800" y="3810000"/>
              <a:ext cx="42672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ecision 15"/>
            <p:cNvSpPr/>
            <p:nvPr/>
          </p:nvSpPr>
          <p:spPr>
            <a:xfrm>
              <a:off x="3429000" y="41910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a:t>
              </a:r>
              <a:endParaRPr lang="en-US" sz="1000" dirty="0">
                <a:solidFill>
                  <a:schemeClr val="tx1"/>
                </a:solidFill>
              </a:endParaRPr>
            </a:p>
          </p:txBody>
        </p:sp>
        <p:cxnSp>
          <p:nvCxnSpPr>
            <p:cNvPr id="17" name="Straight Arrow Connector 16"/>
            <p:cNvCxnSpPr/>
            <p:nvPr/>
          </p:nvCxnSpPr>
          <p:spPr>
            <a:xfrm>
              <a:off x="3124200" y="44196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362200" y="41910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Stroke</a:t>
              </a:r>
              <a:endParaRPr lang="en-US" sz="1000" dirty="0">
                <a:solidFill>
                  <a:schemeClr val="tx1"/>
                </a:solidFill>
              </a:endParaRPr>
            </a:p>
          </p:txBody>
        </p:sp>
        <p:cxnSp>
          <p:nvCxnSpPr>
            <p:cNvPr id="19" name="Straight Arrow Connector 18"/>
            <p:cNvCxnSpPr/>
            <p:nvPr/>
          </p:nvCxnSpPr>
          <p:spPr>
            <a:xfrm>
              <a:off x="4191000" y="44196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495800" y="41910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Stroke</a:t>
              </a:r>
              <a:endParaRPr lang="en-US" sz="1000" dirty="0">
                <a:solidFill>
                  <a:schemeClr val="tx1"/>
                </a:solidFill>
              </a:endParaRPr>
            </a:p>
          </p:txBody>
        </p:sp>
        <p:sp>
          <p:nvSpPr>
            <p:cNvPr id="21" name="Flowchart: Decision 20"/>
            <p:cNvSpPr/>
            <p:nvPr/>
          </p:nvSpPr>
          <p:spPr>
            <a:xfrm>
              <a:off x="5486400" y="41910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 Death</a:t>
              </a:r>
              <a:endParaRPr lang="en-US" sz="1000" dirty="0">
                <a:solidFill>
                  <a:schemeClr val="tx1"/>
                </a:solidFill>
              </a:endParaRPr>
            </a:p>
          </p:txBody>
        </p:sp>
        <p:cxnSp>
          <p:nvCxnSpPr>
            <p:cNvPr id="22" name="Straight Arrow Connector 21"/>
            <p:cNvCxnSpPr/>
            <p:nvPr/>
          </p:nvCxnSpPr>
          <p:spPr>
            <a:xfrm>
              <a:off x="3810000" y="39624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810000" y="39624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867400" y="39624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4038600" y="44958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2209800" y="4953000"/>
              <a:ext cx="3505200" cy="7620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a:off x="3124200" y="53340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362200" y="51054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Alive</a:t>
              </a:r>
              <a:endParaRPr lang="en-US" sz="1000" dirty="0">
                <a:solidFill>
                  <a:schemeClr val="tx1"/>
                </a:solidFill>
              </a:endParaRPr>
            </a:p>
          </p:txBody>
        </p:sp>
        <p:sp>
          <p:nvSpPr>
            <p:cNvPr id="29" name="Flowchart: Decision 28"/>
            <p:cNvSpPr/>
            <p:nvPr/>
          </p:nvSpPr>
          <p:spPr>
            <a:xfrm>
              <a:off x="3429000" y="51054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Other Death</a:t>
              </a:r>
              <a:endParaRPr lang="en-US" sz="1000" dirty="0">
                <a:solidFill>
                  <a:schemeClr val="tx1"/>
                </a:solidFill>
              </a:endParaRPr>
            </a:p>
          </p:txBody>
        </p:sp>
        <p:cxnSp>
          <p:nvCxnSpPr>
            <p:cNvPr id="30" name="Straight Arrow Connector 29"/>
            <p:cNvCxnSpPr/>
            <p:nvPr/>
          </p:nvCxnSpPr>
          <p:spPr>
            <a:xfrm>
              <a:off x="2057400" y="53340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057400" y="44196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057400" y="32766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1828800" y="4267200"/>
              <a:ext cx="2286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057400" y="32766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629400" y="4267200"/>
              <a:ext cx="2286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629400" y="32766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248400" y="3276600"/>
              <a:ext cx="381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248400" y="4419600"/>
              <a:ext cx="381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9" idx="3"/>
            </p:cNvCxnSpPr>
            <p:nvPr/>
          </p:nvCxnSpPr>
          <p:spPr>
            <a:xfrm>
              <a:off x="4191000" y="5334000"/>
              <a:ext cx="24384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6858000" y="4038600"/>
              <a:ext cx="609600" cy="457200"/>
            </a:xfrm>
            <a:prstGeom prst="ellipse">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Death</a:t>
              </a:r>
              <a:endParaRPr lang="en-US" sz="1000" dirty="0">
                <a:solidFill>
                  <a:schemeClr val="tx1"/>
                </a:solidFill>
              </a:endParaRPr>
            </a:p>
          </p:txBody>
        </p:sp>
        <p:sp>
          <p:nvSpPr>
            <p:cNvPr id="41" name="Rectangle 40"/>
            <p:cNvSpPr/>
            <p:nvPr/>
          </p:nvSpPr>
          <p:spPr>
            <a:xfrm>
              <a:off x="5791200" y="26670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a:t>
              </a:r>
            </a:p>
            <a:p>
              <a:pPr algn="ctr"/>
              <a:r>
                <a:rPr lang="en-US" sz="1000" dirty="0" smtClean="0">
                  <a:solidFill>
                    <a:srgbClr val="00B050"/>
                  </a:solidFill>
                </a:rPr>
                <a:t>CHD</a:t>
              </a:r>
              <a:endParaRPr lang="en-US" sz="1000" dirty="0">
                <a:solidFill>
                  <a:srgbClr val="00B050"/>
                </a:solidFill>
              </a:endParaRPr>
            </a:p>
          </p:txBody>
        </p:sp>
        <p:sp>
          <p:nvSpPr>
            <p:cNvPr id="42" name="Rectangle 41"/>
            <p:cNvSpPr/>
            <p:nvPr/>
          </p:nvSpPr>
          <p:spPr>
            <a:xfrm>
              <a:off x="5791200" y="38100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a:t>
              </a:r>
            </a:p>
            <a:p>
              <a:pPr algn="ctr"/>
              <a:r>
                <a:rPr lang="en-US" sz="1000" dirty="0" smtClean="0">
                  <a:solidFill>
                    <a:srgbClr val="00B050"/>
                  </a:solidFill>
                </a:rPr>
                <a:t>Stroke</a:t>
              </a:r>
              <a:endParaRPr lang="en-US" sz="1000" dirty="0">
                <a:solidFill>
                  <a:srgbClr val="00B050"/>
                </a:solidFill>
              </a:endParaRPr>
            </a:p>
          </p:txBody>
        </p:sp>
        <p:sp>
          <p:nvSpPr>
            <p:cNvPr id="43" name="Rectangle 42"/>
            <p:cNvSpPr/>
            <p:nvPr/>
          </p:nvSpPr>
          <p:spPr>
            <a:xfrm>
              <a:off x="3886200" y="4953000"/>
              <a:ext cx="16764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a:t>
              </a:r>
            </a:p>
            <a:p>
              <a:pPr algn="ctr"/>
              <a:r>
                <a:rPr lang="en-US" sz="1000" dirty="0" smtClean="0">
                  <a:solidFill>
                    <a:srgbClr val="00B050"/>
                  </a:solidFill>
                </a:rPr>
                <a:t>Competing Mortality</a:t>
              </a:r>
              <a:endParaRPr lang="en-US" sz="1000" dirty="0">
                <a:solidFill>
                  <a:srgbClr val="00B050"/>
                </a:solidFill>
              </a:endParaRPr>
            </a:p>
          </p:txBody>
        </p:sp>
        <p:sp>
          <p:nvSpPr>
            <p:cNvPr id="88" name="TextBox 87"/>
            <p:cNvSpPr txBox="1"/>
            <p:nvPr/>
          </p:nvSpPr>
          <p:spPr>
            <a:xfrm>
              <a:off x="2438400" y="2297668"/>
              <a:ext cx="4038600" cy="369332"/>
            </a:xfrm>
            <a:prstGeom prst="rect">
              <a:avLst/>
            </a:prstGeom>
            <a:noFill/>
          </p:spPr>
          <p:txBody>
            <a:bodyPr wrap="square" rtlCol="0">
              <a:spAutoFit/>
            </a:bodyPr>
            <a:lstStyle/>
            <a:p>
              <a:pPr algn="ctr"/>
              <a:r>
                <a:rPr lang="en-US" b="1" dirty="0" err="1" smtClean="0"/>
                <a:t>Mutli</a:t>
              </a:r>
              <a:r>
                <a:rPr lang="en-US" b="1" dirty="0" smtClean="0"/>
                <a:t>-Process State Transitions</a:t>
              </a:r>
              <a:endParaRPr lang="en-US" b="1" dirty="0"/>
            </a:p>
          </p:txBody>
        </p:sp>
      </p:grpSp>
      <p:sp>
        <p:nvSpPr>
          <p:cNvPr id="89" name="Right Arrow 88"/>
          <p:cNvSpPr/>
          <p:nvPr/>
        </p:nvSpPr>
        <p:spPr>
          <a:xfrm rot="5400000">
            <a:off x="647700" y="2019300"/>
            <a:ext cx="381000" cy="304800"/>
          </a:xfrm>
          <a:prstGeom prst="rightArrow">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0" name="Right Arrow 89"/>
          <p:cNvSpPr/>
          <p:nvPr/>
        </p:nvSpPr>
        <p:spPr>
          <a:xfrm rot="5400000">
            <a:off x="647700" y="3543300"/>
            <a:ext cx="381000" cy="304800"/>
          </a:xfrm>
          <a:prstGeom prst="rightArrow">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1" name="TextBox 90"/>
          <p:cNvSpPr txBox="1"/>
          <p:nvPr/>
        </p:nvSpPr>
        <p:spPr>
          <a:xfrm>
            <a:off x="2438400" y="5943600"/>
            <a:ext cx="4038600" cy="369332"/>
          </a:xfrm>
          <a:prstGeom prst="rect">
            <a:avLst/>
          </a:prstGeom>
          <a:noFill/>
        </p:spPr>
        <p:txBody>
          <a:bodyPr wrap="square" rtlCol="0">
            <a:spAutoFit/>
          </a:bodyPr>
          <a:lstStyle/>
          <a:p>
            <a:pPr algn="ctr"/>
            <a:r>
              <a:rPr lang="en-US" dirty="0" smtClean="0"/>
              <a:t>Repeat Simulation Step</a:t>
            </a:r>
            <a:endParaRPr lang="en-US" dirty="0"/>
          </a:p>
        </p:txBody>
      </p:sp>
      <p:sp>
        <p:nvSpPr>
          <p:cNvPr id="95" name="Rectangular Callout 94"/>
          <p:cNvSpPr/>
          <p:nvPr/>
        </p:nvSpPr>
        <p:spPr>
          <a:xfrm>
            <a:off x="4343400" y="1066800"/>
            <a:ext cx="4724400" cy="838200"/>
          </a:xfrm>
          <a:prstGeom prst="wedgeRectCallout">
            <a:avLst>
              <a:gd name="adj1" fmla="val 39053"/>
              <a:gd name="adj2" fmla="val 286435"/>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buNone/>
            </a:pPr>
            <a:r>
              <a:rPr lang="en-US" sz="1400" dirty="0" smtClean="0">
                <a:solidFill>
                  <a:schemeClr val="tx1"/>
                </a:solidFill>
                <a:latin typeface="Courier New" pitchFamily="49" charset="0"/>
                <a:cs typeface="Courier New" pitchFamily="49" charset="0"/>
              </a:rPr>
              <a:t>If random &lt; </a:t>
            </a:r>
            <a:r>
              <a:rPr lang="en-US" sz="1400" dirty="0" err="1" smtClean="0">
                <a:solidFill>
                  <a:schemeClr val="tx1"/>
                </a:solidFill>
                <a:latin typeface="Courier New" pitchFamily="49" charset="0"/>
                <a:cs typeface="Courier New" pitchFamily="49" charset="0"/>
              </a:rPr>
              <a:t>OccurrenceProbability</a:t>
            </a:r>
            <a:r>
              <a:rPr lang="en-US" sz="1400" dirty="0" smtClean="0">
                <a:solidFill>
                  <a:schemeClr val="tx1"/>
                </a:solidFill>
                <a:latin typeface="Courier New" pitchFamily="49" charset="0"/>
                <a:cs typeface="Courier New" pitchFamily="49" charset="0"/>
              </a:rPr>
              <a:t>: </a:t>
            </a:r>
          </a:p>
          <a:p>
            <a:pPr marL="171450" lvl="1">
              <a:buNone/>
            </a:pP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AffectedParameter</a:t>
            </a:r>
            <a:r>
              <a:rPr lang="en-US" sz="1400" dirty="0" smtClean="0">
                <a:solidFill>
                  <a:schemeClr val="tx1"/>
                </a:solidFill>
                <a:latin typeface="Courier New" pitchFamily="49" charset="0"/>
                <a:cs typeface="Courier New" pitchFamily="49" charset="0"/>
              </a:rPr>
              <a:t> = </a:t>
            </a:r>
            <a:r>
              <a:rPr lang="en-US" sz="1400" dirty="0" err="1" smtClean="0">
                <a:solidFill>
                  <a:schemeClr val="tx1"/>
                </a:solidFill>
                <a:latin typeface="Courier New" pitchFamily="49" charset="0"/>
                <a:cs typeface="Courier New" pitchFamily="49" charset="0"/>
              </a:rPr>
              <a:t>DefinedExpression</a:t>
            </a:r>
            <a:endParaRPr lang="en-US" sz="1400" dirty="0" smtClean="0">
              <a:solidFill>
                <a:schemeClr val="tx1"/>
              </a:solidFill>
              <a:latin typeface="Courier New" pitchFamily="49" charset="0"/>
              <a:cs typeface="Courier New" pitchFamily="49" charset="0"/>
            </a:endParaRPr>
          </a:p>
        </p:txBody>
      </p:sp>
      <p:sp>
        <p:nvSpPr>
          <p:cNvPr id="98" name="Vertical Scroll 97"/>
          <p:cNvSpPr/>
          <p:nvPr/>
        </p:nvSpPr>
        <p:spPr>
          <a:xfrm>
            <a:off x="152400" y="2362200"/>
            <a:ext cx="1371600" cy="1143000"/>
          </a:xfrm>
          <a:prstGeom prst="verticalScroll">
            <a:avLst>
              <a:gd name="adj" fmla="val 10596"/>
            </a:avLst>
          </a:prstGeom>
          <a:solidFill>
            <a:srgbClr val="C9F1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Init</a:t>
            </a:r>
          </a:p>
          <a:p>
            <a:pPr algn="ctr"/>
            <a:r>
              <a:rPr lang="en-US" sz="1600" b="1" dirty="0" smtClean="0">
                <a:solidFill>
                  <a:schemeClr val="tx1"/>
                </a:solidFill>
              </a:rPr>
              <a:t>Rules</a:t>
            </a:r>
            <a:endParaRPr lang="en-US" sz="1600" b="1" dirty="0">
              <a:solidFill>
                <a:schemeClr val="tx1"/>
              </a:solidFill>
            </a:endParaRPr>
          </a:p>
        </p:txBody>
      </p:sp>
      <p:sp>
        <p:nvSpPr>
          <p:cNvPr id="101" name="Oval Callout 100"/>
          <p:cNvSpPr/>
          <p:nvPr/>
        </p:nvSpPr>
        <p:spPr>
          <a:xfrm>
            <a:off x="7315200" y="5638800"/>
            <a:ext cx="838200" cy="609600"/>
          </a:xfrm>
          <a:prstGeom prst="wedgeEllipseCallout">
            <a:avLst>
              <a:gd name="adj1" fmla="val 30303"/>
              <a:gd name="adj2" fmla="val -83593"/>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Cost </a:t>
            </a:r>
            <a:r>
              <a:rPr lang="en-US" dirty="0" err="1" smtClean="0">
                <a:solidFill>
                  <a:schemeClr val="tx1"/>
                </a:solidFill>
              </a:rPr>
              <a:t>QoL</a:t>
            </a:r>
            <a:endParaRPr lang="en-US" dirty="0">
              <a:solidFill>
                <a:schemeClr val="tx1"/>
              </a:solidFill>
            </a:endParaRPr>
          </a:p>
        </p:txBody>
      </p:sp>
      <p:sp>
        <p:nvSpPr>
          <p:cNvPr id="102" name="Oval Callout 101"/>
          <p:cNvSpPr/>
          <p:nvPr/>
        </p:nvSpPr>
        <p:spPr>
          <a:xfrm>
            <a:off x="990600" y="5943600"/>
            <a:ext cx="1752600" cy="304800"/>
          </a:xfrm>
          <a:prstGeom prst="wedgeEllipseCallout">
            <a:avLst>
              <a:gd name="adj1" fmla="val -30209"/>
              <a:gd name="adj2" fmla="val -226562"/>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Biomarkers</a:t>
            </a:r>
            <a:endParaRPr lang="en-US" dirty="0">
              <a:solidFill>
                <a:schemeClr val="tx1"/>
              </a:solidFill>
            </a:endParaRPr>
          </a:p>
        </p:txBody>
      </p:sp>
      <p:sp>
        <p:nvSpPr>
          <p:cNvPr id="85" name="Right Arrow 84"/>
          <p:cNvSpPr/>
          <p:nvPr/>
        </p:nvSpPr>
        <p:spPr>
          <a:xfrm>
            <a:off x="7467600" y="4114800"/>
            <a:ext cx="381000" cy="304800"/>
          </a:xfrm>
          <a:prstGeom prst="rightArrow">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ight Arrow 50"/>
          <p:cNvSpPr/>
          <p:nvPr/>
        </p:nvSpPr>
        <p:spPr>
          <a:xfrm>
            <a:off x="1371600" y="4114800"/>
            <a:ext cx="381000" cy="304800"/>
          </a:xfrm>
          <a:prstGeom prst="rightArrow">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7" name="Vertical Scroll 96"/>
          <p:cNvSpPr/>
          <p:nvPr/>
        </p:nvSpPr>
        <p:spPr>
          <a:xfrm>
            <a:off x="152400" y="3886200"/>
            <a:ext cx="1371600" cy="1524000"/>
          </a:xfrm>
          <a:prstGeom prst="verticalScroll">
            <a:avLst>
              <a:gd name="adj" fmla="val 10596"/>
            </a:avLst>
          </a:prstGeom>
          <a:solidFill>
            <a:srgbClr val="C9F1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Pre</a:t>
            </a:r>
          </a:p>
          <a:p>
            <a:pPr algn="ctr"/>
            <a:r>
              <a:rPr lang="en-US" sz="1600" b="1" dirty="0" smtClean="0">
                <a:solidFill>
                  <a:schemeClr val="tx1"/>
                </a:solidFill>
              </a:rPr>
              <a:t>State Transition Rules</a:t>
            </a:r>
            <a:endParaRPr lang="en-US" sz="1600" b="1" dirty="0">
              <a:solidFill>
                <a:schemeClr val="tx1"/>
              </a:solidFill>
            </a:endParaRPr>
          </a:p>
        </p:txBody>
      </p:sp>
      <p:sp>
        <p:nvSpPr>
          <p:cNvPr id="46" name="Vertical Scroll 45"/>
          <p:cNvSpPr/>
          <p:nvPr/>
        </p:nvSpPr>
        <p:spPr>
          <a:xfrm>
            <a:off x="7696200" y="3886200"/>
            <a:ext cx="1371600" cy="1524000"/>
          </a:xfrm>
          <a:prstGeom prst="verticalScroll">
            <a:avLst>
              <a:gd name="adj" fmla="val 10596"/>
            </a:avLst>
          </a:prstGeom>
          <a:solidFill>
            <a:srgbClr val="C9F1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Post</a:t>
            </a:r>
          </a:p>
          <a:p>
            <a:pPr algn="ctr"/>
            <a:r>
              <a:rPr lang="en-US" sz="1600" b="1" dirty="0" smtClean="0">
                <a:solidFill>
                  <a:schemeClr val="tx1"/>
                </a:solidFill>
              </a:rPr>
              <a:t>State Transition Rules</a:t>
            </a:r>
            <a:endParaRPr lang="en-US" sz="1600" b="1" dirty="0">
              <a:solidFill>
                <a:schemeClr val="tx1"/>
              </a:solidFill>
            </a:endParaRPr>
          </a:p>
        </p:txBody>
      </p:sp>
      <p:sp>
        <p:nvSpPr>
          <p:cNvPr id="104" name="Rectangular Callout 103"/>
          <p:cNvSpPr/>
          <p:nvPr/>
        </p:nvSpPr>
        <p:spPr>
          <a:xfrm>
            <a:off x="4343400" y="1066800"/>
            <a:ext cx="4724400" cy="838200"/>
          </a:xfrm>
          <a:prstGeom prst="wedgeRectCallout">
            <a:avLst>
              <a:gd name="adj1" fmla="val -107016"/>
              <a:gd name="adj2" fmla="val 105753"/>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buNone/>
            </a:pPr>
            <a:r>
              <a:rPr lang="en-US" sz="1400" dirty="0" smtClean="0">
                <a:solidFill>
                  <a:schemeClr val="tx1"/>
                </a:solidFill>
                <a:latin typeface="Courier New" pitchFamily="49" charset="0"/>
                <a:cs typeface="Courier New" pitchFamily="49" charset="0"/>
              </a:rPr>
              <a:t>If random &lt; </a:t>
            </a:r>
            <a:r>
              <a:rPr lang="en-US" sz="1400" dirty="0" err="1" smtClean="0">
                <a:solidFill>
                  <a:schemeClr val="tx1"/>
                </a:solidFill>
                <a:latin typeface="Courier New" pitchFamily="49" charset="0"/>
                <a:cs typeface="Courier New" pitchFamily="49" charset="0"/>
              </a:rPr>
              <a:t>OccurrenceProbability</a:t>
            </a:r>
            <a:r>
              <a:rPr lang="en-US" sz="1400" dirty="0" smtClean="0">
                <a:solidFill>
                  <a:schemeClr val="tx1"/>
                </a:solidFill>
                <a:latin typeface="Courier New" pitchFamily="49" charset="0"/>
                <a:cs typeface="Courier New" pitchFamily="49" charset="0"/>
              </a:rPr>
              <a:t>: </a:t>
            </a:r>
          </a:p>
          <a:p>
            <a:pPr marL="171450" lvl="1">
              <a:buNone/>
            </a:pP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AffectedParameter</a:t>
            </a:r>
            <a:r>
              <a:rPr lang="en-US" sz="1400" dirty="0" smtClean="0">
                <a:solidFill>
                  <a:schemeClr val="tx1"/>
                </a:solidFill>
                <a:latin typeface="Courier New" pitchFamily="49" charset="0"/>
                <a:cs typeface="Courier New" pitchFamily="49" charset="0"/>
              </a:rPr>
              <a:t> = </a:t>
            </a:r>
            <a:r>
              <a:rPr lang="en-US" sz="1400" dirty="0" err="1" smtClean="0">
                <a:solidFill>
                  <a:schemeClr val="tx1"/>
                </a:solidFill>
                <a:latin typeface="Courier New" pitchFamily="49" charset="0"/>
                <a:cs typeface="Courier New" pitchFamily="49" charset="0"/>
              </a:rPr>
              <a:t>DefinedExpression</a:t>
            </a:r>
            <a:endParaRPr lang="en-US" sz="1400" dirty="0" smtClean="0">
              <a:solidFill>
                <a:schemeClr val="tx1"/>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up)">
                                      <p:cBhvr>
                                        <p:cTn id="7" dur="500"/>
                                        <p:tgtEl>
                                          <p:spTgt spid="7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9"/>
                                        </p:tgtEl>
                                        <p:attrNameLst>
                                          <p:attrName>style.visibility</p:attrName>
                                        </p:attrNameLst>
                                      </p:cBhvr>
                                      <p:to>
                                        <p:strVal val="visible"/>
                                      </p:to>
                                    </p:set>
                                    <p:animEffect transition="in" filter="wipe(up)">
                                      <p:cBhvr>
                                        <p:cTn id="11" dur="500"/>
                                        <p:tgtEl>
                                          <p:spTgt spid="89"/>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98"/>
                                        </p:tgtEl>
                                        <p:attrNameLst>
                                          <p:attrName>style.visibility</p:attrName>
                                        </p:attrNameLst>
                                      </p:cBhvr>
                                      <p:to>
                                        <p:strVal val="visible"/>
                                      </p:to>
                                    </p:set>
                                    <p:animEffect transition="in" filter="wipe(up)">
                                      <p:cBhvr>
                                        <p:cTn id="15" dur="500"/>
                                        <p:tgtEl>
                                          <p:spTgt spid="98"/>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90"/>
                                        </p:tgtEl>
                                        <p:attrNameLst>
                                          <p:attrName>style.visibility</p:attrName>
                                        </p:attrNameLst>
                                      </p:cBhvr>
                                      <p:to>
                                        <p:strVal val="visible"/>
                                      </p:to>
                                    </p:set>
                                    <p:animEffect transition="in" filter="wipe(up)">
                                      <p:cBhvr>
                                        <p:cTn id="19" dur="500"/>
                                        <p:tgtEl>
                                          <p:spTgt spid="90"/>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wipe(up)">
                                      <p:cBhvr>
                                        <p:cTn id="23" dur="500"/>
                                        <p:tgtEl>
                                          <p:spTgt spid="97"/>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wipe(left)">
                                      <p:cBhvr>
                                        <p:cTn id="27" dur="500"/>
                                        <p:tgtEl>
                                          <p:spTgt spid="51"/>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85"/>
                                        </p:tgtEl>
                                        <p:attrNameLst>
                                          <p:attrName>style.visibility</p:attrName>
                                        </p:attrNameLst>
                                      </p:cBhvr>
                                      <p:to>
                                        <p:strVal val="visible"/>
                                      </p:to>
                                    </p:set>
                                    <p:animEffect transition="in" filter="wipe(left)">
                                      <p:cBhvr>
                                        <p:cTn id="31" dur="500"/>
                                        <p:tgtEl>
                                          <p:spTgt spid="85"/>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wipe(up)">
                                      <p:cBhvr>
                                        <p:cTn id="35" dur="500"/>
                                        <p:tgtEl>
                                          <p:spTgt spid="46"/>
                                        </p:tgtEl>
                                      </p:cBhvr>
                                    </p:animEffect>
                                  </p:childTnLst>
                                </p:cTn>
                              </p:par>
                            </p:childTnLst>
                          </p:cTn>
                        </p:par>
                        <p:par>
                          <p:cTn id="36" fill="hold">
                            <p:stCondLst>
                              <p:cond delay="4000"/>
                            </p:stCondLst>
                            <p:childTnLst>
                              <p:par>
                                <p:cTn id="37" presetID="22" presetClass="entr" presetSubtype="2" fill="hold" grpId="0" nodeType="after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wipe(right)">
                                      <p:cBhvr>
                                        <p:cTn id="39" dur="500"/>
                                        <p:tgtEl>
                                          <p:spTgt spid="53"/>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91"/>
                                        </p:tgtEl>
                                        <p:attrNameLst>
                                          <p:attrName>style.visibility</p:attrName>
                                        </p:attrNameLst>
                                      </p:cBhvr>
                                      <p:to>
                                        <p:strVal val="visible"/>
                                      </p:to>
                                    </p:set>
                                    <p:animEffect transition="in" filter="wipe(right)">
                                      <p:cBhvr>
                                        <p:cTn id="42" dur="500"/>
                                        <p:tgtEl>
                                          <p:spTgt spid="91"/>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89" grpId="0" animBg="1"/>
      <p:bldP spid="90" grpId="0" animBg="1"/>
      <p:bldP spid="91" grpId="0"/>
      <p:bldP spid="95" grpId="0" animBg="1"/>
      <p:bldP spid="98" grpId="0" animBg="1"/>
      <p:bldP spid="101" grpId="0" animBg="1"/>
      <p:bldP spid="102" grpId="0" animBg="1"/>
      <p:bldP spid="85" grpId="0" animBg="1"/>
      <p:bldP spid="51" grpId="0" animBg="1"/>
      <p:bldP spid="97" grpId="0" animBg="1"/>
      <p:bldP spid="46" grpId="0" animBg="1"/>
      <p:bldP spid="10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Monte Carlo Initialization: </a:t>
            </a:r>
            <a:br>
              <a:rPr lang="en-US" dirty="0" smtClean="0"/>
            </a:br>
            <a:r>
              <a:rPr lang="en-US" dirty="0" smtClean="0"/>
              <a:t>Distribution to Population Generation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system:</a:t>
            </a:r>
          </a:p>
          <a:p>
            <a:pPr lvl="1"/>
            <a:r>
              <a:rPr lang="en-US" dirty="0" smtClean="0"/>
              <a:t>Compiles distributions into initialization code before simulation</a:t>
            </a:r>
          </a:p>
          <a:p>
            <a:pPr lvl="1"/>
            <a:r>
              <a:rPr lang="en-US" dirty="0" smtClean="0"/>
              <a:t>Automatically resolves calculation order</a:t>
            </a:r>
          </a:p>
          <a:p>
            <a:pPr lvl="1"/>
            <a:r>
              <a:rPr lang="en-US" dirty="0" smtClean="0"/>
              <a:t>Can handle interdependencies more complicated than statistical functions</a:t>
            </a:r>
          </a:p>
          <a:p>
            <a:endParaRPr lang="en-US" dirty="0" smtClean="0"/>
          </a:p>
          <a:p>
            <a:r>
              <a:rPr lang="en-US" dirty="0" smtClean="0"/>
              <a:t>Example:</a:t>
            </a:r>
          </a:p>
          <a:p>
            <a:pPr lvl="1">
              <a:buNone/>
            </a:pPr>
            <a:r>
              <a:rPr lang="en-US" dirty="0" smtClean="0"/>
              <a:t>Age ~ </a:t>
            </a:r>
            <a:r>
              <a:rPr lang="en-US" dirty="0" smtClean="0">
                <a:solidFill>
                  <a:srgbClr val="0070C0"/>
                </a:solidFill>
              </a:rPr>
              <a:t>61+8.2*CappedGaussian3</a:t>
            </a:r>
          </a:p>
          <a:p>
            <a:pPr lvl="1">
              <a:buNone/>
            </a:pPr>
            <a:r>
              <a:rPr lang="en-US" dirty="0" smtClean="0"/>
              <a:t>Male ~ </a:t>
            </a:r>
            <a:r>
              <a:rPr lang="en-US" dirty="0" smtClean="0">
                <a:solidFill>
                  <a:srgbClr val="0070C0"/>
                </a:solidFill>
              </a:rPr>
              <a:t>Bernoulli(803/1199)</a:t>
            </a:r>
          </a:p>
          <a:p>
            <a:pPr lvl="1">
              <a:buNone/>
            </a:pPr>
            <a:r>
              <a:rPr lang="en-US" dirty="0" smtClean="0"/>
              <a:t>SBP ~ </a:t>
            </a:r>
            <a:r>
              <a:rPr lang="en-US" dirty="0" smtClean="0">
                <a:solidFill>
                  <a:srgbClr val="0070C0"/>
                </a:solidFill>
              </a:rPr>
              <a:t>133.4+16.4*CappedGaussian3</a:t>
            </a:r>
          </a:p>
          <a:p>
            <a:pPr lvl="1">
              <a:buNone/>
            </a:pPr>
            <a:r>
              <a:rPr lang="en-US" dirty="0" err="1" smtClean="0"/>
              <a:t>AgeAtDiagnosisOfDiabetes</a:t>
            </a:r>
            <a:r>
              <a:rPr lang="en-US" dirty="0" smtClean="0"/>
              <a:t> ~ </a:t>
            </a:r>
            <a:r>
              <a:rPr lang="en-US" dirty="0" smtClean="0">
                <a:solidFill>
                  <a:srgbClr val="0070C0"/>
                </a:solidFill>
              </a:rPr>
              <a:t>Age - 8</a:t>
            </a:r>
          </a:p>
          <a:p>
            <a:endParaRPr lang="en-US" dirty="0" smtClean="0"/>
          </a:p>
          <a:p>
            <a:r>
              <a:rPr lang="en-US" b="1" dirty="0" smtClean="0"/>
              <a:t>Good for: </a:t>
            </a:r>
          </a:p>
          <a:p>
            <a:pPr lvl="1"/>
            <a:r>
              <a:rPr lang="en-US" dirty="0" smtClean="0"/>
              <a:t>Using published aggregate data from clinical trial publications</a:t>
            </a:r>
          </a:p>
          <a:p>
            <a:pPr lvl="1"/>
            <a:r>
              <a:rPr lang="en-US" dirty="0" smtClean="0"/>
              <a:t>Avoiding using individual data that is typically restricted</a:t>
            </a:r>
          </a:p>
          <a:p>
            <a:pPr lvl="1"/>
            <a:r>
              <a:rPr lang="en-US" dirty="0" smtClean="0"/>
              <a:t>Allowing access to more population information</a:t>
            </a:r>
          </a:p>
          <a:p>
            <a:pPr lvl="1">
              <a:buNone/>
            </a:pPr>
            <a:endParaRPr lang="en-US" dirty="0" smtClean="0"/>
          </a:p>
          <a:p>
            <a:pPr lvl="1"/>
            <a:endParaRPr lang="en-US" dirty="0" smtClean="0"/>
          </a:p>
          <a:p>
            <a:pPr lvl="1"/>
            <a:endParaRPr lang="en-US" dirty="0" smtClean="0"/>
          </a:p>
          <a:p>
            <a:pPr lvl="1"/>
            <a:endParaRPr lang="en-US" dirty="0" smtClean="0"/>
          </a:p>
          <a:p>
            <a:pPr lvl="1"/>
            <a:endParaRPr lang="en-US" dirty="0" smtClean="0"/>
          </a:p>
          <a:p>
            <a:endParaRPr lang="en-US" dirty="0" smtClean="0"/>
          </a:p>
          <a:p>
            <a:endParaRPr lang="en-US" dirty="0" smtClean="0"/>
          </a:p>
        </p:txBody>
      </p:sp>
      <p:graphicFrame>
        <p:nvGraphicFramePr>
          <p:cNvPr id="4" name="Table 3"/>
          <p:cNvGraphicFramePr>
            <a:graphicFrameLocks noGrp="1"/>
          </p:cNvGraphicFramePr>
          <p:nvPr/>
        </p:nvGraphicFramePr>
        <p:xfrm>
          <a:off x="4800599" y="3158490"/>
          <a:ext cx="4038600" cy="1337310"/>
        </p:xfrm>
        <a:graphic>
          <a:graphicData uri="http://schemas.openxmlformats.org/drawingml/2006/table">
            <a:tbl>
              <a:tblPr firstRow="1" bandRow="1">
                <a:tableStyleId>{073A0DAA-6AF3-43AB-8588-CEC1D06C72B9}</a:tableStyleId>
              </a:tblPr>
              <a:tblGrid>
                <a:gridCol w="854318"/>
                <a:gridCol w="465992"/>
                <a:gridCol w="698988"/>
                <a:gridCol w="2019302"/>
              </a:tblGrid>
              <a:tr h="124204">
                <a:tc>
                  <a:txBody>
                    <a:bodyPr/>
                    <a:lstStyle/>
                    <a:p>
                      <a:pPr algn="ctr" fontAlgn="b"/>
                      <a:r>
                        <a:rPr lang="en-US" sz="1400" u="none" strike="noStrike" dirty="0"/>
                        <a:t>Age</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a:t>Male</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SBP</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err="1"/>
                        <a:t>AgeAtDiagnosisOfDiabetes</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dirty="0"/>
                        <a:t>65.51415</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1</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129.1721</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57.51415</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a:t>53.76856</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1</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137.4234</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45.76856</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a:t>73.71445</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a:t>0</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132.8542</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65.71445</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dirty="0"/>
                        <a:t>45.79667</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a:t>1</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a:t>147.5537</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37.79667</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dirty="0"/>
                        <a:t>57.21742</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a:t>1</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a:t>122.68</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49.21742</a:t>
                      </a:r>
                      <a:endParaRPr lang="en-US" sz="1400" b="0" i="0" u="none" strike="noStrike" dirty="0">
                        <a:solidFill>
                          <a:srgbClr val="000000"/>
                        </a:solidFill>
                        <a:latin typeface="Calibri"/>
                      </a:endParaRPr>
                    </a:p>
                  </a:txBody>
                  <a:tcPr marL="9525" marR="9525" marT="9525" marB="0" anchor="b"/>
                </a:tc>
              </a:tr>
            </a:tbl>
          </a:graphicData>
        </a:graphic>
      </p:graphicFrame>
      <p:sp>
        <p:nvSpPr>
          <p:cNvPr id="5" name="Right Arrow 4"/>
          <p:cNvSpPr/>
          <p:nvPr/>
        </p:nvSpPr>
        <p:spPr>
          <a:xfrm>
            <a:off x="4419600" y="3733800"/>
            <a:ext cx="381000" cy="304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Reproducibility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MIST stores random state of each simulation</a:t>
            </a:r>
          </a:p>
          <a:p>
            <a:endParaRPr lang="en-US" dirty="0" smtClean="0"/>
          </a:p>
          <a:p>
            <a:r>
              <a:rPr lang="en-US" dirty="0" smtClean="0"/>
              <a:t>MIST can recreate a simulation from Trace Back upon request </a:t>
            </a:r>
          </a:p>
          <a:p>
            <a:endParaRPr lang="en-US" dirty="0" smtClean="0"/>
          </a:p>
          <a:p>
            <a:r>
              <a:rPr lang="en-US" dirty="0" smtClean="0"/>
              <a:t>MIST records additional traceability information in compiled simulation files to help debugging</a:t>
            </a:r>
          </a:p>
          <a:p>
            <a:endParaRPr lang="en-US" dirty="0" smtClean="0"/>
          </a:p>
          <a:p>
            <a:r>
              <a:rPr lang="en-US" b="1" dirty="0" smtClean="0"/>
              <a:t>Good For:</a:t>
            </a:r>
          </a:p>
          <a:p>
            <a:pPr lvl="1"/>
            <a:r>
              <a:rPr lang="en-US" dirty="0" smtClean="0"/>
              <a:t>Saving storage space</a:t>
            </a:r>
          </a:p>
          <a:p>
            <a:pPr lvl="1"/>
            <a:r>
              <a:rPr lang="en-US" dirty="0" smtClean="0"/>
              <a:t>Debugging</a:t>
            </a:r>
          </a:p>
          <a:p>
            <a:pPr lvl="1"/>
            <a:r>
              <a:rPr lang="en-US" dirty="0" smtClean="0"/>
              <a:t>Distributing results &amp; publication</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MIST Runs Over the Cloud!</a:t>
            </a:r>
            <a:endParaRPr lang="en-US" dirty="0"/>
          </a:p>
        </p:txBody>
      </p:sp>
      <p:sp>
        <p:nvSpPr>
          <p:cNvPr id="3" name="Content Placeholder 2"/>
          <p:cNvSpPr>
            <a:spLocks noGrp="1"/>
          </p:cNvSpPr>
          <p:nvPr>
            <p:ph idx="1"/>
          </p:nvPr>
        </p:nvSpPr>
        <p:spPr/>
        <p:txBody>
          <a:bodyPr>
            <a:normAutofit fontScale="55000" lnSpcReduction="20000"/>
          </a:bodyPr>
          <a:lstStyle/>
          <a:p>
            <a:pPr algn="ctr">
              <a:buNone/>
            </a:pPr>
            <a:r>
              <a:rPr lang="en-US" sz="4400" b="1" dirty="0" smtClean="0">
                <a:solidFill>
                  <a:srgbClr val="FF0000"/>
                </a:solidFill>
              </a:rPr>
              <a:t>Anaconda drives MIST to run over the Amazon cloud! </a:t>
            </a:r>
          </a:p>
          <a:p>
            <a:endParaRPr lang="en-US" dirty="0" smtClean="0"/>
          </a:p>
          <a:p>
            <a:r>
              <a:rPr lang="en-US" dirty="0" smtClean="0"/>
              <a:t>Batch mode MIST utilities allow:</a:t>
            </a:r>
          </a:p>
          <a:p>
            <a:pPr lvl="1"/>
            <a:r>
              <a:rPr lang="en-US" dirty="0" smtClean="0"/>
              <a:t>Submitting jobs to Sun Grid Engine (SGE)</a:t>
            </a:r>
          </a:p>
          <a:p>
            <a:pPr lvl="1"/>
            <a:r>
              <a:rPr lang="en-US" dirty="0" smtClean="0"/>
              <a:t>Running simulations</a:t>
            </a:r>
          </a:p>
          <a:p>
            <a:pPr lvl="1"/>
            <a:r>
              <a:rPr lang="en-US" dirty="0" smtClean="0"/>
              <a:t>Generating reports</a:t>
            </a:r>
          </a:p>
          <a:p>
            <a:pPr lvl="1"/>
            <a:r>
              <a:rPr lang="en-US" dirty="0" smtClean="0"/>
              <a:t>Combining reports from multiple repetitions/scenarios</a:t>
            </a:r>
          </a:p>
          <a:p>
            <a:pPr lvl="1"/>
            <a:endParaRPr lang="en-US" dirty="0" smtClean="0"/>
          </a:p>
          <a:p>
            <a:r>
              <a:rPr lang="en-US" dirty="0" smtClean="0"/>
              <a:t>Star Cluster creates an SGE cluster on the Amazon Elastic Compute Cloud </a:t>
            </a:r>
          </a:p>
          <a:p>
            <a:endParaRPr lang="en-US" dirty="0" smtClean="0"/>
          </a:p>
          <a:p>
            <a:r>
              <a:rPr lang="en-US" dirty="0" smtClean="0"/>
              <a:t>The Anaconda Amazon Machine Image (AMI) is used for the cluster master / nodes</a:t>
            </a:r>
          </a:p>
          <a:p>
            <a:endParaRPr lang="en-US" dirty="0" smtClean="0"/>
          </a:p>
          <a:p>
            <a:r>
              <a:rPr lang="en-US" b="1" dirty="0" smtClean="0"/>
              <a:t>Good for: </a:t>
            </a:r>
          </a:p>
          <a:p>
            <a:pPr lvl="1"/>
            <a:r>
              <a:rPr lang="en-US" dirty="0" smtClean="0"/>
              <a:t>Cutting down computation time by renting computing power</a:t>
            </a:r>
          </a:p>
          <a:p>
            <a:pPr lvl="1"/>
            <a:r>
              <a:rPr lang="en-US" dirty="0" smtClean="0"/>
              <a:t>Saving initial and maintenance costs associated with a cluster</a:t>
            </a:r>
          </a:p>
        </p:txBody>
      </p:sp>
      <p:sp>
        <p:nvSpPr>
          <p:cNvPr id="4" name="Cloud Callout 3"/>
          <p:cNvSpPr/>
          <p:nvPr/>
        </p:nvSpPr>
        <p:spPr>
          <a:xfrm>
            <a:off x="381000" y="5562600"/>
            <a:ext cx="3200400" cy="4572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endParaRPr lang="en-US" dirty="0" smtClean="0">
              <a:solidFill>
                <a:schemeClr val="tx1"/>
              </a:solidFill>
            </a:endParaRPr>
          </a:p>
        </p:txBody>
      </p:sp>
      <p:sp>
        <p:nvSpPr>
          <p:cNvPr id="5" name="Cloud Callout 4"/>
          <p:cNvSpPr/>
          <p:nvPr/>
        </p:nvSpPr>
        <p:spPr>
          <a:xfrm>
            <a:off x="762000" y="5943600"/>
            <a:ext cx="3200400" cy="838200"/>
          </a:xfrm>
          <a:prstGeom prst="cloudCallout">
            <a:avLst>
              <a:gd name="adj1" fmla="val 79884"/>
              <a:gd name="adj2" fmla="val 914"/>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 name="Cloud Callout 6"/>
          <p:cNvSpPr/>
          <p:nvPr/>
        </p:nvSpPr>
        <p:spPr>
          <a:xfrm>
            <a:off x="2743200" y="5943600"/>
            <a:ext cx="3200400" cy="838200"/>
          </a:xfrm>
          <a:prstGeom prst="cloudCallout">
            <a:avLst>
              <a:gd name="adj1" fmla="val 79884"/>
              <a:gd name="adj2" fmla="val 914"/>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Cloud</a:t>
            </a:r>
            <a:endParaRPr lang="en-US" dirty="0" smtClean="0">
              <a:solidFill>
                <a:schemeClr val="tx1"/>
              </a:solidFill>
            </a:endParaRPr>
          </a:p>
        </p:txBody>
      </p:sp>
      <p:sp>
        <p:nvSpPr>
          <p:cNvPr id="8" name="Cloud Callout 7"/>
          <p:cNvSpPr/>
          <p:nvPr/>
        </p:nvSpPr>
        <p:spPr>
          <a:xfrm>
            <a:off x="5029200" y="5943600"/>
            <a:ext cx="3200400" cy="838200"/>
          </a:xfrm>
          <a:prstGeom prst="cloudCallout">
            <a:avLst>
              <a:gd name="adj1" fmla="val 47295"/>
              <a:gd name="adj2" fmla="val -791"/>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73 0.00116 C -0.00035 -0.0037 0.00104 -0.00833 0.00226 -0.00833 C 0.0033 -0.00833 0.00365 -0.00069 0.00504 0.00162 C 0.00643 0.0037 0.0099 0.00625 0.01059 0.00509 C 0.01129 0.00394 0.01077 -0.00532 0.00903 -0.00509 C 0.00747 -0.00486 0.00295 0.00625 0.00035 0.00718 C -0.00208 0.0081 -0.00607 0.00093 -0.00607 -0.00046 C -0.00607 -0.00162 -0.00173 -0.00069 -1.94444E-6 -3.7037E-7 " pathEditMode="relative" rAng="0" ptsTypes="aaaaaaaA">
                                      <p:cBhvr>
                                        <p:cTn id="6" dur="5000" fill="hold"/>
                                        <p:tgtEl>
                                          <p:spTgt spid="5"/>
                                        </p:tgtEl>
                                        <p:attrNameLst>
                                          <p:attrName>ppt_x</p:attrName>
                                          <p:attrName>ppt_y</p:attrName>
                                        </p:attrNameLst>
                                      </p:cBhvr>
                                      <p:rCtr x="4" y="-1"/>
                                    </p:animMotion>
                                  </p:childTnLst>
                                </p:cTn>
                              </p:par>
                              <p:par>
                                <p:cTn id="7" presetID="0" presetClass="path" presetSubtype="0" accel="50000" decel="50000" fill="hold" grpId="0" nodeType="withEffect">
                                  <p:stCondLst>
                                    <p:cond delay="0"/>
                                  </p:stCondLst>
                                  <p:childTnLst>
                                    <p:animMotion origin="layout" path="M -0.00486 0.00903 C 0.00538 0.0051 0.0158 0.00139 0.01788 0.00232 C 0.02014 0.00325 0.01024 0.01575 0.00799 0.01575 C 0.00573 0.01575 0.00538 0.00162 0.00399 0.00232 C 0.00261 0.00301 -0.00278 0.02084 -0.00104 0.02014 C 0.00087 0.01945 0.0125 -0.00277 0.01493 -0.00208 C 0.01736 -0.00138 0.01632 0.02431 0.01389 0.02454 C 0.01146 0.025 0.0033 0.00278 -1.11111E-6 -4.44444E-6 " pathEditMode="relative" rAng="0" ptsTypes="aaaaaaaA">
                                      <p:cBhvr>
                                        <p:cTn id="8" dur="5000" fill="hold"/>
                                        <p:tgtEl>
                                          <p:spTgt spid="7"/>
                                        </p:tgtEl>
                                        <p:attrNameLst>
                                          <p:attrName>ppt_x</p:attrName>
                                          <p:attrName>ppt_y</p:attrName>
                                        </p:attrNameLst>
                                      </p:cBhvr>
                                      <p:rCtr x="13" y="2"/>
                                    </p:animMotion>
                                  </p:childTnLst>
                                </p:cTn>
                              </p:par>
                              <p:par>
                                <p:cTn id="9" presetID="0" presetClass="path" presetSubtype="0" accel="50000" decel="50000" fill="hold" grpId="0" nodeType="withEffect">
                                  <p:stCondLst>
                                    <p:cond delay="0"/>
                                  </p:stCondLst>
                                  <p:childTnLst>
                                    <p:animMotion origin="layout" path="M 1.11022E-16 2.22222E-6 L 0.01111 -0.00209 L 0.01111 0.01666 L 0.00764 -0.00209 L 1.11022E-16 0.01458 L 0.0066 0.01041 L 0.01667 0.00208 L 1.11022E-16 2.22222E-6 Z " pathEditMode="relative" rAng="0" ptsTypes="AAAAAAAA">
                                      <p:cBhvr>
                                        <p:cTn id="10" dur="5000" fill="hold"/>
                                        <p:tgtEl>
                                          <p:spTgt spid="8"/>
                                        </p:tgtEl>
                                        <p:attrNameLst>
                                          <p:attrName>ppt_x</p:attrName>
                                          <p:attrName>ppt_y</p:attrName>
                                        </p:attrNameLst>
                                      </p:cBhvr>
                                      <p:rCtr x="8" y="7"/>
                                    </p:animMotion>
                                  </p:childTnLst>
                                </p:cTn>
                              </p:par>
                              <p:par>
                                <p:cTn id="11" presetID="0" presetClass="path" presetSubtype="0" accel="50000" decel="50000" fill="hold" grpId="0" nodeType="withEffect">
                                  <p:stCondLst>
                                    <p:cond delay="0"/>
                                  </p:stCondLst>
                                  <p:childTnLst>
                                    <p:animMotion origin="layout" path="M 3.33333E-6 -0.00138 C 0.01458 0.0007 0.02934 0.00278 0.05173 0.00417 C 0.07413 0.00579 0.10868 0.00764 0.13385 0.00764 C 0.15902 0.00741 0.1717 0.00463 0.20347 0.00301 C 0.23524 0.00139 0.28333 -0.00277 0.325 -0.00254 C 0.36666 -0.00208 0.41041 0.00487 0.45347 0.00533 C 0.49652 0.00579 0.55104 -4.44444E-6 0.58385 0.00093 C 0.61666 0.00186 0.63906 0.00996 0.65 0.01112 " pathEditMode="relative" rAng="0" ptsTypes="aaaaaaaA">
                                      <p:cBhvr>
                                        <p:cTn id="12" dur="3000" fill="hold"/>
                                        <p:tgtEl>
                                          <p:spTgt spid="4"/>
                                        </p:tgtEl>
                                        <p:attrNameLst>
                                          <p:attrName>ppt_x</p:attrName>
                                          <p:attrName>ppt_y</p:attrName>
                                        </p:attrNameLst>
                                      </p:cBhvr>
                                      <p:rCtr x="325" y="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4703</TotalTime>
  <Words>3860</Words>
  <Application>Microsoft Office PowerPoint</Application>
  <PresentationFormat>On-screen Show (4:3)</PresentationFormat>
  <Paragraphs>3071</Paragraphs>
  <Slides>15</Slides>
  <Notes>0</Notes>
  <HiddenSlides>1</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MIST: Micro-Simulation Tool to Support Disease Modeling</vt:lpstr>
      <vt:lpstr>The Basics</vt:lpstr>
      <vt:lpstr>From IEST to MIST</vt:lpstr>
      <vt:lpstr>Form Based User Interface</vt:lpstr>
      <vt:lpstr>Simulation Language / Compiler</vt:lpstr>
      <vt:lpstr>Monte Carlo Simulation  </vt:lpstr>
      <vt:lpstr>Monte Carlo Initialization:  Distribution to Population Generation </vt:lpstr>
      <vt:lpstr>Reproducibility</vt:lpstr>
      <vt:lpstr>MIST Runs Over the Cloud!</vt:lpstr>
      <vt:lpstr>Summary &amp; Points to Remember</vt:lpstr>
      <vt:lpstr>Acknowledgments</vt:lpstr>
      <vt:lpstr>The Reference Model</vt:lpstr>
      <vt:lpstr>The Reference Model Ranks  Model and Population Fitness</vt:lpstr>
      <vt:lpstr>Possible Future Directions</vt:lpstr>
      <vt:lpstr>MIST Main Features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Reference Model</dc:title>
  <dc:creator>Work</dc:creator>
  <cp:lastModifiedBy>Work</cp:lastModifiedBy>
  <cp:revision>604</cp:revision>
  <dcterms:created xsi:type="dcterms:W3CDTF">2012-03-14T20:44:16Z</dcterms:created>
  <dcterms:modified xsi:type="dcterms:W3CDTF">2013-06-25T23:30:14Z</dcterms:modified>
</cp:coreProperties>
</file>