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57" r:id="rId2"/>
    <p:sldId id="368" r:id="rId3"/>
    <p:sldId id="348" r:id="rId4"/>
    <p:sldId id="352" r:id="rId5"/>
    <p:sldId id="356" r:id="rId6"/>
    <p:sldId id="375" r:id="rId7"/>
    <p:sldId id="374" r:id="rId8"/>
    <p:sldId id="376" r:id="rId9"/>
    <p:sldId id="378" r:id="rId10"/>
    <p:sldId id="380" r:id="rId11"/>
    <p:sldId id="379" r:id="rId12"/>
    <p:sldId id="381" r:id="rId13"/>
    <p:sldId id="377" r:id="rId14"/>
    <p:sldId id="373" r:id="rId15"/>
    <p:sldId id="350" r:id="rId16"/>
    <p:sldId id="34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F34D37-A234-42DC-9F54-064D359987C3}">
          <p14:sldIdLst>
            <p14:sldId id="257"/>
            <p14:sldId id="368"/>
          </p14:sldIdLst>
        </p14:section>
        <p14:section name="LSST Overview" id="{BD3189C2-B1AC-4FD3-AC09-20952F5CD480}">
          <p14:sldIdLst>
            <p14:sldId id="348"/>
          </p14:sldIdLst>
        </p14:section>
        <p14:section name="LSST Software Stack" id="{535FD1A8-A99D-4453-A673-92DBB0BECAE2}">
          <p14:sldIdLst>
            <p14:sldId id="352"/>
            <p14:sldId id="356"/>
            <p14:sldId id="375"/>
            <p14:sldId id="374"/>
            <p14:sldId id="376"/>
          </p14:sldIdLst>
        </p14:section>
        <p14:section name="Lessons Learned on C++ and Python" id="{A7540B9D-E6D5-4004-8B47-F9AC3B40A30B}">
          <p14:sldIdLst>
            <p14:sldId id="378"/>
            <p14:sldId id="380"/>
            <p14:sldId id="379"/>
          </p14:sldIdLst>
        </p14:section>
        <p14:section name="ndarray" id="{53434446-861A-4015-8945-EA2E9FAE5B49}">
          <p14:sldIdLst>
            <p14:sldId id="381"/>
          </p14:sldIdLst>
        </p14:section>
        <p14:section name="Conclusion" id="{63DC3707-0384-40C0-AFFA-6F660D669DD5}">
          <p14:sldIdLst>
            <p14:sldId id="377"/>
          </p14:sldIdLst>
        </p14:section>
        <p14:section name="Extra Slides" id="{1F5FECA3-94F9-4F90-94A3-8A302C352028}">
          <p14:sldIdLst>
            <p14:sldId id="373"/>
            <p14:sldId id="350"/>
            <p14:sldId id="34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8" autoAdjust="0"/>
    <p:restoredTop sz="85036" autoAdjust="0"/>
  </p:normalViewPr>
  <p:slideViewPr>
    <p:cSldViewPr snapToObjects="1">
      <p:cViewPr varScale="1">
        <p:scale>
          <a:sx n="78" d="100"/>
          <a:sy n="78" d="100"/>
        </p:scale>
        <p:origin x="-2004" y="-8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8B261-234F-4842-8A6C-84241541B903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FED29-969C-4F7D-A872-5F0B7C1B8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Broad</a:t>
            </a:r>
            <a:r>
              <a:rPr lang="en-US" baseline="0" dirty="0" smtClean="0"/>
              <a:t> range of topics, so I hope to have something both for astronomers (current state of our software) and others interested in the C++/Python boundary (what we’ve learned, and a library we’ve built that may be of more general use).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FED29-969C-4F7D-A872-5F0B7C1B8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10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FED29-969C-4F7D-A872-5F0B7C1B8F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35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Construction underway, but it will ramp up significantly in the next year or two.</a:t>
            </a:r>
          </a:p>
          <a:p>
            <a:r>
              <a:rPr lang="en-US" baseline="0" dirty="0" smtClean="0"/>
              <a:t>Software is in many ways ahead of schedule – it has to be, because we’re also using it for HSC: recurring theme: camera-generic.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FED29-969C-4F7D-A872-5F0B7C1B8F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22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FED29-969C-4F7D-A872-5F0B7C1B8F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0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 cadence:</a:t>
            </a:r>
            <a:r>
              <a:rPr lang="en-US" baseline="0" dirty="0" smtClean="0"/>
              <a:t> full sky every few days.</a:t>
            </a:r>
          </a:p>
          <a:p>
            <a:r>
              <a:rPr lang="en-US" dirty="0" smtClean="0"/>
              <a:t>Lots</a:t>
            </a:r>
            <a:r>
              <a:rPr lang="en-US" baseline="0" dirty="0" smtClean="0"/>
              <a:t> to tell about hardware, site, but I won’t.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FED29-969C-4F7D-A872-5F0B7C1B8F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46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don’t do all of all of these things yet, but we at least mostly do almost all of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FED29-969C-4F7D-A872-5F0B7C1B8F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5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FED29-969C-4F7D-A872-5F0B7C1B8F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23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some code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FED29-969C-4F7D-A872-5F0B7C1B8F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23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FED29-969C-4F7D-A872-5F0B7C1B8F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23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fact that we’ve put the primitives in C++ is why we use so few third-party Python astronomy libraries; we’d need C/C++ APIs to be able to make full use of them.  But clearly this isn’t an ideal situation, and we should discuss how we could all be sharing code better.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FED29-969C-4F7D-A872-5F0B7C1B8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23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don’t know enough about </a:t>
            </a:r>
            <a:r>
              <a:rPr lang="en-US" dirty="0" err="1" smtClean="0"/>
              <a:t>Cython</a:t>
            </a:r>
            <a:r>
              <a:rPr lang="en-US" dirty="0" smtClean="0"/>
              <a:t> to include it in this comparison (it wasn’t really a</a:t>
            </a:r>
            <a:r>
              <a:rPr lang="en-US" baseline="0" dirty="0" smtClean="0"/>
              <a:t>n option when we started this project)</a:t>
            </a:r>
            <a:r>
              <a:rPr lang="en-US" dirty="0" smtClean="0"/>
              <a:t>.</a:t>
            </a:r>
            <a:r>
              <a:rPr lang="en-US" baseline="0" dirty="0" smtClean="0"/>
              <a:t>  One of my goals at </a:t>
            </a:r>
            <a:r>
              <a:rPr lang="en-US" baseline="0" dirty="0" err="1" smtClean="0"/>
              <a:t>SciPy</a:t>
            </a:r>
            <a:r>
              <a:rPr lang="en-US" baseline="0" dirty="0" smtClean="0"/>
              <a:t> 2013 is to learn more about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FED29-969C-4F7D-A872-5F0B7C1B8F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23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FED29-969C-4F7D-A872-5F0B7C1B8F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2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DR-Camer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81769"/>
            <a:ext cx="7772400" cy="3113162"/>
          </a:xfrm>
        </p:spPr>
        <p:txBody>
          <a:bodyPr/>
          <a:lstStyle>
            <a:lvl1pPr algn="r"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10" descr="LogoW-ShadowTransBack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0413" y="0"/>
            <a:ext cx="19843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650381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 err="1" smtClean="0">
                <a:solidFill>
                  <a:schemeClr val="bg1"/>
                </a:solidFill>
                <a:latin typeface="Calibri" charset="0"/>
              </a:rPr>
              <a:t>SciPy</a:t>
            </a:r>
            <a:r>
              <a:rPr lang="en-US" sz="1000" baseline="0" dirty="0" smtClean="0">
                <a:solidFill>
                  <a:schemeClr val="bg1"/>
                </a:solidFill>
                <a:latin typeface="Calibri" charset="0"/>
              </a:rPr>
              <a:t> 2013 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• Austin, TX  • June</a:t>
            </a:r>
            <a:r>
              <a:rPr lang="en-US" sz="1000" baseline="0" dirty="0" smtClean="0">
                <a:solidFill>
                  <a:schemeClr val="bg1"/>
                </a:solidFill>
                <a:latin typeface="Calibri" charset="0"/>
              </a:rPr>
              <a:t> 26-29</a:t>
            </a:r>
            <a:endParaRPr lang="en-US" sz="1000" dirty="0" smtClean="0">
              <a:solidFill>
                <a:schemeClr val="bg1"/>
              </a:solidFill>
              <a:latin typeface="Calibri" charset="0"/>
            </a:endParaRPr>
          </a:p>
          <a:p>
            <a:pPr algn="ctr">
              <a:defRPr/>
            </a:pPr>
            <a:endParaRPr lang="en-US" sz="1000" dirty="0">
              <a:solidFill>
                <a:schemeClr val="bg1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199" y="1014412"/>
            <a:ext cx="8229601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61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457199" y="1014412"/>
            <a:ext cx="4038601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0"/>
          </p:nvPr>
        </p:nvSpPr>
        <p:spPr bwMode="auto">
          <a:xfrm>
            <a:off x="4724400" y="1014412"/>
            <a:ext cx="3962400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8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04DAA5-4892-4479-920D-F18F59F04F3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19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8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FC49E-2EF0-4B50-81EF-C899D4D6BA8C}" type="datetimeFigureOut">
              <a:rPr lang="sr-Latn-CS"/>
              <a:pPr>
                <a:defRPr/>
              </a:pPr>
              <a:t>26.6.2013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B7C03-9F98-4BD0-9A8E-9A6D7128F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rot="10800000">
            <a:off x="66675" y="808038"/>
            <a:ext cx="9028113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1033" name="Picture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66675" y="90021"/>
            <a:ext cx="1074455" cy="8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141130" y="142875"/>
            <a:ext cx="6188357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199" y="1014412"/>
            <a:ext cx="8229601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rot="10800000">
            <a:off x="66675" y="6497638"/>
            <a:ext cx="9028113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2" name="TextBox 11"/>
          <p:cNvSpPr txBox="1"/>
          <p:nvPr/>
        </p:nvSpPr>
        <p:spPr>
          <a:xfrm>
            <a:off x="8424863" y="6521450"/>
            <a:ext cx="566737" cy="274638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fld id="{A51F6B24-625B-6B48-B1AE-970688573CDB}" type="slidenum">
              <a:rPr lang="en-US" sz="1200">
                <a:solidFill>
                  <a:prstClr val="black"/>
                </a:solidFill>
              </a:rPr>
              <a:pPr defTabSz="457200"/>
              <a:t>‹#›</a:t>
            </a:fld>
            <a:endParaRPr lang="en-US" sz="1200">
              <a:solidFill>
                <a:prstClr val="black"/>
              </a:solidFill>
            </a:endParaRPr>
          </a:p>
        </p:txBody>
      </p:sp>
      <p:pic>
        <p:nvPicPr>
          <p:cNvPr id="1031" name="Picture 10" descr="LogoW-ShadowTransBack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10413" y="0"/>
            <a:ext cx="19843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57200" y="6521450"/>
            <a:ext cx="8229600" cy="246221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457200">
              <a:defRPr/>
            </a:pPr>
            <a:r>
              <a:rPr lang="fr-FR" sz="1000" dirty="0" err="1" smtClean="0">
                <a:solidFill>
                  <a:prstClr val="white">
                    <a:lumMod val="65000"/>
                  </a:prstClr>
                </a:solidFill>
              </a:rPr>
              <a:t>SciPy</a:t>
            </a:r>
            <a:r>
              <a:rPr lang="fr-FR" sz="1000" dirty="0" smtClean="0">
                <a:solidFill>
                  <a:prstClr val="white">
                    <a:lumMod val="65000"/>
                  </a:prstClr>
                </a:solidFill>
              </a:rPr>
              <a:t> 2013 • Austin, TX  • </a:t>
            </a:r>
            <a:r>
              <a:rPr lang="fr-FR" sz="1000" dirty="0" err="1" smtClean="0">
                <a:solidFill>
                  <a:prstClr val="white">
                    <a:lumMod val="65000"/>
                  </a:prstClr>
                </a:solidFill>
              </a:rPr>
              <a:t>June</a:t>
            </a:r>
            <a:r>
              <a:rPr lang="fr-FR" sz="1000" dirty="0" smtClean="0">
                <a:solidFill>
                  <a:prstClr val="white">
                    <a:lumMod val="65000"/>
                  </a:prstClr>
                </a:solidFill>
              </a:rPr>
              <a:t> 26-29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3" r:id="rId3"/>
    <p:sldLayoutId id="2147483846" r:id="rId4"/>
    <p:sldLayoutId id="2147483847" r:id="rId5"/>
    <p:sldLayoutId id="2147483848" r:id="rId6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1F497D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2400" kern="1200">
          <a:solidFill>
            <a:srgbClr val="1F497D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1F497D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1F497D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1F497D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1F497D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Combining C++ and Python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in the LSST Software Stack </a:t>
            </a:r>
            <a:r>
              <a:rPr lang="en-US" sz="2400" b="1" dirty="0" smtClean="0">
                <a:solidFill>
                  <a:schemeClr val="tx1"/>
                </a:solidFill>
              </a:rPr>
              <a:t/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Jim Bosch</a:t>
            </a:r>
            <a:br>
              <a:rPr lang="en-US" sz="2400" b="1" dirty="0" smtClean="0"/>
            </a:br>
            <a:r>
              <a:rPr lang="en-US" sz="2400" b="1" dirty="0" smtClean="0"/>
              <a:t>Princeton University</a:t>
            </a:r>
            <a:br>
              <a:rPr lang="en-US" sz="2400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SciPy</a:t>
            </a:r>
            <a:r>
              <a:rPr lang="en-US" dirty="0"/>
              <a:t> </a:t>
            </a:r>
            <a:r>
              <a:rPr lang="en-US" dirty="0" smtClean="0"/>
              <a:t>2013</a:t>
            </a:r>
            <a:br>
              <a:rPr lang="en-US" dirty="0" smtClean="0"/>
            </a:br>
            <a:r>
              <a:rPr lang="en-US" dirty="0" smtClean="0"/>
              <a:t>Austin, TX, June </a:t>
            </a:r>
            <a:r>
              <a:rPr lang="en-US" dirty="0" smtClean="0"/>
              <a:t>26-29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to Python Tools: What’s Available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990600"/>
            <a:ext cx="8229601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LSST is currently using Swig.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It’s great for simple C++ code and isolated modules.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Most of the time, it still works well for more complex C++ code and multiple interrelated modules.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When it doesn’t work, it can be </a:t>
            </a:r>
            <a:r>
              <a:rPr lang="en-US" sz="2000" i="1" dirty="0" smtClean="0">
                <a:solidFill>
                  <a:schemeClr val="tx2"/>
                </a:solidFill>
              </a:rPr>
              <a:t>extremely</a:t>
            </a:r>
            <a:r>
              <a:rPr lang="en-US" sz="2000" dirty="0" smtClean="0">
                <a:solidFill>
                  <a:schemeClr val="tx2"/>
                </a:solidFill>
              </a:rPr>
              <a:t> difficult to debug.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Many of Swig’s customization features are documented as being purely declarative, but the order in which they appear actually matters; determining the correct order is often a matter of trial and error.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Swig-generated modules that depend on a large number of other Swig-generated modules can be huge, resulting in long compile times and heavy memory usage during compilation.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I’m a big </a:t>
            </a:r>
            <a:r>
              <a:rPr lang="en-US" sz="2000" b="1" dirty="0" err="1" smtClean="0">
                <a:solidFill>
                  <a:schemeClr val="tx2"/>
                </a:solidFill>
              </a:rPr>
              <a:t>Boost.Python</a:t>
            </a:r>
            <a:r>
              <a:rPr lang="en-US" sz="2000" b="1" dirty="0" smtClean="0">
                <a:solidFill>
                  <a:schemeClr val="tx2"/>
                </a:solidFill>
              </a:rPr>
              <a:t> fan, from my pre-LSST days.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Excellent</a:t>
            </a:r>
            <a:r>
              <a:rPr lang="en-US" sz="2000" dirty="0" smtClean="0">
                <a:solidFill>
                  <a:schemeClr val="tx2"/>
                </a:solidFill>
              </a:rPr>
              <a:t> handling of advanced C++ (but not C++11)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Can be extended directly with C++ and the Python C-API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Virtually no active development</a:t>
            </a:r>
            <a:r>
              <a:rPr lang="en-US" sz="2000" dirty="0" smtClean="0">
                <a:solidFill>
                  <a:schemeClr val="tx2"/>
                </a:solidFill>
              </a:rPr>
              <a:t>; STL and code generation is third-party</a:t>
            </a:r>
            <a:endParaRPr lang="en-US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14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to Python Tools: How It </a:t>
            </a:r>
            <a:r>
              <a:rPr lang="en-US" i="1" dirty="0"/>
              <a:t>S</a:t>
            </a:r>
            <a:r>
              <a:rPr lang="en-US" i="1" dirty="0" smtClean="0"/>
              <a:t>hould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e </a:t>
            </a:r>
            <a:r>
              <a:rPr lang="en-US" dirty="0"/>
              <a:t>D</a:t>
            </a:r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990600"/>
            <a:ext cx="8229601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If we were to write a new tool to perform this job, here are some guidelines: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DO</a:t>
            </a:r>
            <a:r>
              <a:rPr lang="en-US" sz="2000" dirty="0" smtClean="0">
                <a:solidFill>
                  <a:schemeClr val="tx2"/>
                </a:solidFill>
              </a:rPr>
              <a:t> extract as much information as possible from the original C++ headers, so users don’t have to repeat any of it.  </a:t>
            </a:r>
            <a:r>
              <a:rPr lang="en-US" sz="2000" b="1" dirty="0" smtClean="0">
                <a:solidFill>
                  <a:schemeClr val="tx2"/>
                </a:solidFill>
              </a:rPr>
              <a:t>DON’T</a:t>
            </a:r>
            <a:r>
              <a:rPr lang="en-US" sz="2000" dirty="0" smtClean="0">
                <a:solidFill>
                  <a:schemeClr val="tx2"/>
                </a:solidFill>
              </a:rPr>
              <a:t> expect that information to be sufficient to specify how to map C++ to Python for any but the simplest classes.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DON’T </a:t>
            </a:r>
            <a:r>
              <a:rPr lang="en-US" sz="2000" dirty="0" smtClean="0">
                <a:solidFill>
                  <a:schemeClr val="tx2"/>
                </a:solidFill>
              </a:rPr>
              <a:t>write your own C++ parser.  </a:t>
            </a:r>
            <a:r>
              <a:rPr lang="en-US" sz="2000" b="1" dirty="0" smtClean="0">
                <a:solidFill>
                  <a:schemeClr val="tx2"/>
                </a:solidFill>
              </a:rPr>
              <a:t>DO </a:t>
            </a:r>
            <a:r>
              <a:rPr lang="en-US" sz="2000" dirty="0" smtClean="0">
                <a:solidFill>
                  <a:schemeClr val="tx2"/>
                </a:solidFill>
              </a:rPr>
              <a:t>use </a:t>
            </a:r>
            <a:r>
              <a:rPr lang="en-US" sz="2000" dirty="0" smtClean="0">
                <a:solidFill>
                  <a:schemeClr val="tx2"/>
                </a:solidFill>
              </a:rPr>
              <a:t>clang’s (or </a:t>
            </a:r>
            <a:r>
              <a:rPr lang="en-US" sz="2000" dirty="0" err="1" smtClean="0">
                <a:solidFill>
                  <a:schemeClr val="tx2"/>
                </a:solidFill>
              </a:rPr>
              <a:t>gccxml</a:t>
            </a:r>
            <a:r>
              <a:rPr lang="en-US" sz="2000" dirty="0" smtClean="0">
                <a:solidFill>
                  <a:schemeClr val="tx2"/>
                </a:solidFill>
              </a:rPr>
              <a:t>?)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b="1" dirty="0" smtClean="0">
                <a:solidFill>
                  <a:schemeClr val="tx2"/>
                </a:solidFill>
              </a:rPr>
              <a:t>DO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provide detailed control over how to do memory management for C++ functions that return raw pointers and references</a:t>
            </a:r>
            <a:r>
              <a:rPr lang="en-US" sz="2000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DO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use C++ RTTI to look up type </a:t>
            </a:r>
            <a:r>
              <a:rPr lang="en-US" sz="2000" dirty="0" smtClean="0">
                <a:solidFill>
                  <a:schemeClr val="tx2"/>
                </a:solidFill>
              </a:rPr>
              <a:t>conversions.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DON’T</a:t>
            </a:r>
            <a:r>
              <a:rPr lang="en-US" sz="2000" dirty="0" smtClean="0">
                <a:solidFill>
                  <a:schemeClr val="tx2"/>
                </a:solidFill>
              </a:rPr>
              <a:t> silently map instances of unrecognized C++ classes to opaque Python objects; unrecognized classes should generate errors as early as possible.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DO</a:t>
            </a:r>
            <a:r>
              <a:rPr lang="en-US" sz="2000" dirty="0" smtClean="0">
                <a:solidFill>
                  <a:schemeClr val="tx2"/>
                </a:solidFill>
              </a:rPr>
              <a:t> concentrate on generating high-quality wrappers (even in edge cases) before coming up with a pretty way to specify them, and </a:t>
            </a:r>
            <a:r>
              <a:rPr lang="en-US" sz="2000" b="1" dirty="0" smtClean="0">
                <a:solidFill>
                  <a:schemeClr val="tx2"/>
                </a:solidFill>
              </a:rPr>
              <a:t>DON’T</a:t>
            </a:r>
            <a:r>
              <a:rPr lang="en-US" sz="2000" dirty="0" smtClean="0">
                <a:solidFill>
                  <a:schemeClr val="tx2"/>
                </a:solidFill>
              </a:rPr>
              <a:t> mix your pretty-specification-parsing code with your wrapper-generation code.</a:t>
            </a:r>
          </a:p>
        </p:txBody>
      </p:sp>
    </p:spTree>
    <p:extLst>
      <p:ext uri="{BB962C8B-B14F-4D97-AF65-F5344CB8AC3E}">
        <p14:creationId xmlns:p14="http://schemas.microsoft.com/office/powerpoint/2010/main" val="58471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Custom Tool: </a:t>
            </a:r>
            <a:r>
              <a:rPr lang="en-US" i="1" dirty="0" err="1" smtClean="0"/>
              <a:t>ndarray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ndarray</a:t>
            </a:r>
            <a:r>
              <a:rPr lang="en-US" dirty="0" smtClean="0"/>
              <a:t> is a C++ library that provides multidimensional array classes that are designed to behave as much as possible like </a:t>
            </a:r>
            <a:r>
              <a:rPr lang="en-US" dirty="0" err="1" smtClean="0"/>
              <a:t>NumPy</a:t>
            </a:r>
            <a:r>
              <a:rPr lang="en-US" dirty="0" smtClean="0"/>
              <a:t> arrays:</a:t>
            </a:r>
          </a:p>
          <a:p>
            <a:r>
              <a:rPr lang="en-US" dirty="0" smtClean="0"/>
              <a:t>shared, </a:t>
            </a:r>
            <a:r>
              <a:rPr lang="en-US" dirty="0" err="1" smtClean="0"/>
              <a:t>strided</a:t>
            </a:r>
            <a:r>
              <a:rPr lang="en-US" dirty="0" smtClean="0"/>
              <a:t> memory model</a:t>
            </a:r>
          </a:p>
          <a:p>
            <a:r>
              <a:rPr lang="en-US" dirty="0" smtClean="0"/>
              <a:t>similar view-specification syntax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More importantly, it also provides to/from </a:t>
            </a:r>
            <a:r>
              <a:rPr lang="en-US" dirty="0" err="1" smtClean="0"/>
              <a:t>NumPy</a:t>
            </a:r>
            <a:r>
              <a:rPr lang="en-US" dirty="0" smtClean="0"/>
              <a:t> conversions for both Swig and </a:t>
            </a:r>
            <a:r>
              <a:rPr lang="en-US" dirty="0" err="1" smtClean="0"/>
              <a:t>Boost.Python</a:t>
            </a:r>
            <a:r>
              <a:rPr lang="en-US" dirty="0" smtClean="0"/>
              <a:t>.  These allow memory to be shared between C++ and Python, with correct reference counting, whether the arrays originate in C++ or Python.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Currently LSST is the main consumer, but it’s available for general use, and it’s starting to pick up outside users.</a:t>
            </a:r>
          </a:p>
        </p:txBody>
      </p:sp>
    </p:spTree>
    <p:extLst>
      <p:ext uri="{BB962C8B-B14F-4D97-AF65-F5344CB8AC3E}">
        <p14:creationId xmlns:p14="http://schemas.microsoft.com/office/powerpoint/2010/main" val="6518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the Conversation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Interested in talking about any of this in greater detail?</a:t>
            </a:r>
          </a:p>
          <a:p>
            <a:pPr marL="0" indent="0">
              <a:buNone/>
            </a:pPr>
            <a:r>
              <a:rPr lang="en-US" dirty="0" smtClean="0"/>
              <a:t>Please find me later in the week!</a:t>
            </a:r>
          </a:p>
          <a:p>
            <a:pPr marL="0" indent="0">
              <a:buNone/>
            </a:pPr>
            <a:r>
              <a:rPr lang="en-US" dirty="0" smtClean="0"/>
              <a:t>Or email: jbosch@astro.princeton.edu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Interested in using </a:t>
            </a:r>
            <a:r>
              <a:rPr lang="en-US" b="1" dirty="0" smtClean="0"/>
              <a:t>the LSST software </a:t>
            </a:r>
            <a:r>
              <a:rPr lang="en-US" b="1" dirty="0"/>
              <a:t>stack?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smtClean="0"/>
              <a:t>dev.lsstcorp.org/trac/wiki/DM/Policy/UsingDMCode/FAQ</a:t>
            </a:r>
          </a:p>
          <a:p>
            <a:pPr marL="0" indent="0">
              <a:buNone/>
            </a:pPr>
            <a:r>
              <a:rPr lang="en-US" dirty="0"/>
              <a:t>https://dev.lsstcorp.org/cgit/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Interested in using </a:t>
            </a:r>
            <a:r>
              <a:rPr lang="en-US" b="1" i="1" dirty="0" err="1" smtClean="0"/>
              <a:t>ndarray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r>
              <a:rPr lang="en-US" dirty="0"/>
              <a:t>https://github.com/ndarray/ndarray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This page intentionally left blank.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3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Timeline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8077200" cy="546856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24000" y="1447800"/>
            <a:ext cx="2819400" cy="4572000"/>
          </a:xfrm>
          <a:prstGeom prst="rect">
            <a:avLst/>
          </a:prstGeom>
          <a:solidFill>
            <a:schemeClr val="accent6">
              <a:alpha val="78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Subaru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Hyper-</a:t>
            </a:r>
            <a:r>
              <a:rPr lang="en-US" sz="2400" b="1" dirty="0" err="1" smtClean="0">
                <a:solidFill>
                  <a:schemeClr val="tx1"/>
                </a:solidFill>
              </a:rPr>
              <a:t>Suprime</a:t>
            </a:r>
            <a:r>
              <a:rPr lang="en-US" sz="2400" b="1" dirty="0" smtClean="0">
                <a:solidFill>
                  <a:schemeClr val="tx1"/>
                </a:solidFill>
              </a:rPr>
              <a:t> Cam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Commissioning and Survey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9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Visualizing 3.2 </a:t>
            </a:r>
            <a:r>
              <a:rPr lang="en-US" b="1" dirty="0" err="1" smtClean="0"/>
              <a:t>Gigapixels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5715000" cy="3790950"/>
          </a:xfrm>
          <a:effectLst>
            <a:softEdge rad="12700"/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75" y="1370180"/>
            <a:ext cx="4582973" cy="4501937"/>
          </a:xfrm>
          <a:ln w="25400">
            <a:noFill/>
          </a:ln>
          <a:effectLst>
            <a:softEdge rad="12700"/>
          </a:effectLst>
        </p:spPr>
      </p:pic>
      <p:grpSp>
        <p:nvGrpSpPr>
          <p:cNvPr id="36" name="Group 35"/>
          <p:cNvGrpSpPr/>
          <p:nvPr/>
        </p:nvGrpSpPr>
        <p:grpSpPr>
          <a:xfrm>
            <a:off x="2555800" y="1370180"/>
            <a:ext cx="6075848" cy="4501937"/>
            <a:chOff x="2555800" y="989180"/>
            <a:chExt cx="6075848" cy="4501937"/>
          </a:xfrm>
        </p:grpSpPr>
        <p:sp>
          <p:nvSpPr>
            <p:cNvPr id="14" name="Rectangle 13"/>
            <p:cNvSpPr/>
            <p:nvPr/>
          </p:nvSpPr>
          <p:spPr>
            <a:xfrm>
              <a:off x="2555800" y="3484258"/>
              <a:ext cx="152400" cy="152400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555800" y="989180"/>
              <a:ext cx="6075848" cy="2495078"/>
            </a:xfrm>
            <a:custGeom>
              <a:avLst/>
              <a:gdLst>
                <a:gd name="connsiteX0" fmla="*/ 1496291 w 6075848"/>
                <a:gd name="connsiteY0" fmla="*/ 0 h 2493818"/>
                <a:gd name="connsiteX1" fmla="*/ 0 w 6075848"/>
                <a:gd name="connsiteY1" fmla="*/ 2493818 h 2493818"/>
                <a:gd name="connsiteX2" fmla="*/ 173812 w 6075848"/>
                <a:gd name="connsiteY2" fmla="*/ 2493818 h 2493818"/>
                <a:gd name="connsiteX3" fmla="*/ 6075848 w 6075848"/>
                <a:gd name="connsiteY3" fmla="*/ 7557 h 2493818"/>
                <a:gd name="connsiteX4" fmla="*/ 1496291 w 6075848"/>
                <a:gd name="connsiteY4" fmla="*/ 0 h 2493818"/>
                <a:gd name="connsiteX0" fmla="*/ 1496291 w 6074322"/>
                <a:gd name="connsiteY0" fmla="*/ 0 h 2493818"/>
                <a:gd name="connsiteX1" fmla="*/ 0 w 6074322"/>
                <a:gd name="connsiteY1" fmla="*/ 2493818 h 2493818"/>
                <a:gd name="connsiteX2" fmla="*/ 173812 w 6074322"/>
                <a:gd name="connsiteY2" fmla="*/ 2493818 h 2493818"/>
                <a:gd name="connsiteX3" fmla="*/ 6074322 w 6074322"/>
                <a:gd name="connsiteY3" fmla="*/ 7557 h 2493818"/>
                <a:gd name="connsiteX4" fmla="*/ 1496291 w 6074322"/>
                <a:gd name="connsiteY4" fmla="*/ 0 h 2493818"/>
                <a:gd name="connsiteX0" fmla="*/ 1488360 w 6074322"/>
                <a:gd name="connsiteY0" fmla="*/ 0 h 2493818"/>
                <a:gd name="connsiteX1" fmla="*/ 0 w 6074322"/>
                <a:gd name="connsiteY1" fmla="*/ 2493818 h 2493818"/>
                <a:gd name="connsiteX2" fmla="*/ 173812 w 6074322"/>
                <a:gd name="connsiteY2" fmla="*/ 2493818 h 2493818"/>
                <a:gd name="connsiteX3" fmla="*/ 6074322 w 6074322"/>
                <a:gd name="connsiteY3" fmla="*/ 7557 h 2493818"/>
                <a:gd name="connsiteX4" fmla="*/ 1488360 w 6074322"/>
                <a:gd name="connsiteY4" fmla="*/ 0 h 249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322" h="2493818">
                  <a:moveTo>
                    <a:pt x="1488360" y="0"/>
                  </a:moveTo>
                  <a:lnTo>
                    <a:pt x="0" y="2493818"/>
                  </a:lnTo>
                  <a:lnTo>
                    <a:pt x="173812" y="2493818"/>
                  </a:lnTo>
                  <a:lnTo>
                    <a:pt x="6074322" y="7557"/>
                  </a:lnTo>
                  <a:lnTo>
                    <a:pt x="1488360" y="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flipV="1">
              <a:off x="2555800" y="3636658"/>
              <a:ext cx="6075848" cy="1854459"/>
            </a:xfrm>
            <a:custGeom>
              <a:avLst/>
              <a:gdLst>
                <a:gd name="connsiteX0" fmla="*/ 1496291 w 6075848"/>
                <a:gd name="connsiteY0" fmla="*/ 0 h 2493818"/>
                <a:gd name="connsiteX1" fmla="*/ 0 w 6075848"/>
                <a:gd name="connsiteY1" fmla="*/ 2493818 h 2493818"/>
                <a:gd name="connsiteX2" fmla="*/ 173812 w 6075848"/>
                <a:gd name="connsiteY2" fmla="*/ 2493818 h 2493818"/>
                <a:gd name="connsiteX3" fmla="*/ 6075848 w 6075848"/>
                <a:gd name="connsiteY3" fmla="*/ 7557 h 2493818"/>
                <a:gd name="connsiteX4" fmla="*/ 1496291 w 6075848"/>
                <a:gd name="connsiteY4" fmla="*/ 0 h 2493818"/>
                <a:gd name="connsiteX0" fmla="*/ 1496291 w 6074322"/>
                <a:gd name="connsiteY0" fmla="*/ 0 h 2493818"/>
                <a:gd name="connsiteX1" fmla="*/ 0 w 6074322"/>
                <a:gd name="connsiteY1" fmla="*/ 2493818 h 2493818"/>
                <a:gd name="connsiteX2" fmla="*/ 173812 w 6074322"/>
                <a:gd name="connsiteY2" fmla="*/ 2493818 h 2493818"/>
                <a:gd name="connsiteX3" fmla="*/ 6074322 w 6074322"/>
                <a:gd name="connsiteY3" fmla="*/ 7557 h 2493818"/>
                <a:gd name="connsiteX4" fmla="*/ 1496291 w 6074322"/>
                <a:gd name="connsiteY4" fmla="*/ 0 h 249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322" h="2493818">
                  <a:moveTo>
                    <a:pt x="1496291" y="0"/>
                  </a:moveTo>
                  <a:lnTo>
                    <a:pt x="0" y="2493818"/>
                  </a:lnTo>
                  <a:lnTo>
                    <a:pt x="173812" y="2493818"/>
                  </a:lnTo>
                  <a:lnTo>
                    <a:pt x="6074322" y="7557"/>
                  </a:lnTo>
                  <a:lnTo>
                    <a:pt x="1496291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2729548" y="998162"/>
              <a:ext cx="5902100" cy="4476594"/>
            </a:xfrm>
            <a:custGeom>
              <a:avLst/>
              <a:gdLst>
                <a:gd name="connsiteX0" fmla="*/ 1496291 w 6075848"/>
                <a:gd name="connsiteY0" fmla="*/ 0 h 2493818"/>
                <a:gd name="connsiteX1" fmla="*/ 0 w 6075848"/>
                <a:gd name="connsiteY1" fmla="*/ 2493818 h 2493818"/>
                <a:gd name="connsiteX2" fmla="*/ 173812 w 6075848"/>
                <a:gd name="connsiteY2" fmla="*/ 2493818 h 2493818"/>
                <a:gd name="connsiteX3" fmla="*/ 6075848 w 6075848"/>
                <a:gd name="connsiteY3" fmla="*/ 7557 h 2493818"/>
                <a:gd name="connsiteX4" fmla="*/ 1496291 w 6075848"/>
                <a:gd name="connsiteY4" fmla="*/ 0 h 2493818"/>
                <a:gd name="connsiteX0" fmla="*/ 1496291 w 6074322"/>
                <a:gd name="connsiteY0" fmla="*/ 0 h 2493818"/>
                <a:gd name="connsiteX1" fmla="*/ 0 w 6074322"/>
                <a:gd name="connsiteY1" fmla="*/ 2493818 h 2493818"/>
                <a:gd name="connsiteX2" fmla="*/ 173812 w 6074322"/>
                <a:gd name="connsiteY2" fmla="*/ 2493818 h 2493818"/>
                <a:gd name="connsiteX3" fmla="*/ 6074322 w 6074322"/>
                <a:gd name="connsiteY3" fmla="*/ 7557 h 2493818"/>
                <a:gd name="connsiteX4" fmla="*/ 1496291 w 6074322"/>
                <a:gd name="connsiteY4" fmla="*/ 0 h 2493818"/>
                <a:gd name="connsiteX0" fmla="*/ 1488360 w 6074322"/>
                <a:gd name="connsiteY0" fmla="*/ 0 h 2493818"/>
                <a:gd name="connsiteX1" fmla="*/ 0 w 6074322"/>
                <a:gd name="connsiteY1" fmla="*/ 2493818 h 2493818"/>
                <a:gd name="connsiteX2" fmla="*/ 173812 w 6074322"/>
                <a:gd name="connsiteY2" fmla="*/ 2493818 h 2493818"/>
                <a:gd name="connsiteX3" fmla="*/ 6074322 w 6074322"/>
                <a:gd name="connsiteY3" fmla="*/ 7557 h 2493818"/>
                <a:gd name="connsiteX4" fmla="*/ 1488360 w 6074322"/>
                <a:gd name="connsiteY4" fmla="*/ 0 h 2493818"/>
                <a:gd name="connsiteX0" fmla="*/ 1316953 w 5902915"/>
                <a:gd name="connsiteY0" fmla="*/ 0 h 2625841"/>
                <a:gd name="connsiteX1" fmla="*/ 0 w 5902915"/>
                <a:gd name="connsiteY1" fmla="*/ 2625841 h 2625841"/>
                <a:gd name="connsiteX2" fmla="*/ 2405 w 5902915"/>
                <a:gd name="connsiteY2" fmla="*/ 2493818 h 2625841"/>
                <a:gd name="connsiteX3" fmla="*/ 5902915 w 5902915"/>
                <a:gd name="connsiteY3" fmla="*/ 7557 h 2625841"/>
                <a:gd name="connsiteX4" fmla="*/ 1316953 w 5902915"/>
                <a:gd name="connsiteY4" fmla="*/ 0 h 2625841"/>
                <a:gd name="connsiteX0" fmla="*/ 1316953 w 5902915"/>
                <a:gd name="connsiteY0" fmla="*/ 0 h 2648316"/>
                <a:gd name="connsiteX1" fmla="*/ 0 w 5902915"/>
                <a:gd name="connsiteY1" fmla="*/ 2648316 h 2648316"/>
                <a:gd name="connsiteX2" fmla="*/ 2405 w 5902915"/>
                <a:gd name="connsiteY2" fmla="*/ 2493818 h 2648316"/>
                <a:gd name="connsiteX3" fmla="*/ 5902915 w 5902915"/>
                <a:gd name="connsiteY3" fmla="*/ 7557 h 2648316"/>
                <a:gd name="connsiteX4" fmla="*/ 1316953 w 5902915"/>
                <a:gd name="connsiteY4" fmla="*/ 0 h 2648316"/>
                <a:gd name="connsiteX0" fmla="*/ 5849383 w 5902915"/>
                <a:gd name="connsiteY0" fmla="*/ 4195606 h 4195606"/>
                <a:gd name="connsiteX1" fmla="*/ 0 w 5902915"/>
                <a:gd name="connsiteY1" fmla="*/ 2640759 h 4195606"/>
                <a:gd name="connsiteX2" fmla="*/ 2405 w 5902915"/>
                <a:gd name="connsiteY2" fmla="*/ 2486261 h 4195606"/>
                <a:gd name="connsiteX3" fmla="*/ 5902915 w 5902915"/>
                <a:gd name="connsiteY3" fmla="*/ 0 h 4195606"/>
                <a:gd name="connsiteX4" fmla="*/ 5849383 w 5902915"/>
                <a:gd name="connsiteY4" fmla="*/ 4195606 h 4195606"/>
                <a:gd name="connsiteX0" fmla="*/ 5886004 w 5902915"/>
                <a:gd name="connsiteY0" fmla="*/ 4474333 h 4474333"/>
                <a:gd name="connsiteX1" fmla="*/ 0 w 5902915"/>
                <a:gd name="connsiteY1" fmla="*/ 2640759 h 4474333"/>
                <a:gd name="connsiteX2" fmla="*/ 2405 w 5902915"/>
                <a:gd name="connsiteY2" fmla="*/ 2486261 h 4474333"/>
                <a:gd name="connsiteX3" fmla="*/ 5902915 w 5902915"/>
                <a:gd name="connsiteY3" fmla="*/ 0 h 4474333"/>
                <a:gd name="connsiteX4" fmla="*/ 5886004 w 5902915"/>
                <a:gd name="connsiteY4" fmla="*/ 4474333 h 4474333"/>
                <a:gd name="connsiteX0" fmla="*/ 5883707 w 5900618"/>
                <a:gd name="connsiteY0" fmla="*/ 4474333 h 4474333"/>
                <a:gd name="connsiteX1" fmla="*/ 2464 w 5900618"/>
                <a:gd name="connsiteY1" fmla="*/ 2653705 h 4474333"/>
                <a:gd name="connsiteX2" fmla="*/ 108 w 5900618"/>
                <a:gd name="connsiteY2" fmla="*/ 2486261 h 4474333"/>
                <a:gd name="connsiteX3" fmla="*/ 5900618 w 5900618"/>
                <a:gd name="connsiteY3" fmla="*/ 0 h 4474333"/>
                <a:gd name="connsiteX4" fmla="*/ 5883707 w 5900618"/>
                <a:gd name="connsiteY4" fmla="*/ 4474333 h 4474333"/>
                <a:gd name="connsiteX0" fmla="*/ 5883707 w 5900618"/>
                <a:gd name="connsiteY0" fmla="*/ 4474333 h 4474333"/>
                <a:gd name="connsiteX1" fmla="*/ 2463 w 5900618"/>
                <a:gd name="connsiteY1" fmla="*/ 2638084 h 4474333"/>
                <a:gd name="connsiteX2" fmla="*/ 108 w 5900618"/>
                <a:gd name="connsiteY2" fmla="*/ 2486261 h 4474333"/>
                <a:gd name="connsiteX3" fmla="*/ 5900618 w 5900618"/>
                <a:gd name="connsiteY3" fmla="*/ 0 h 4474333"/>
                <a:gd name="connsiteX4" fmla="*/ 5883707 w 5900618"/>
                <a:gd name="connsiteY4" fmla="*/ 4474333 h 447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00618" h="4474333">
                  <a:moveTo>
                    <a:pt x="5883707" y="4474333"/>
                  </a:moveTo>
                  <a:lnTo>
                    <a:pt x="2463" y="2638084"/>
                  </a:lnTo>
                  <a:cubicBezTo>
                    <a:pt x="3265" y="2594076"/>
                    <a:pt x="-694" y="2530269"/>
                    <a:pt x="108" y="2486261"/>
                  </a:cubicBezTo>
                  <a:lnTo>
                    <a:pt x="5900618" y="0"/>
                  </a:lnTo>
                  <a:lnTo>
                    <a:pt x="5883707" y="4474333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565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LSST Introduction and Overview</a:t>
            </a:r>
          </a:p>
          <a:p>
            <a:endParaRPr lang="en-US" dirty="0" smtClean="0"/>
          </a:p>
          <a:p>
            <a:r>
              <a:rPr lang="en-US" dirty="0" smtClean="0"/>
              <a:t>The LSST Software Stack: what it is, what it will be</a:t>
            </a:r>
          </a:p>
          <a:p>
            <a:endParaRPr lang="en-US" dirty="0" smtClean="0"/>
          </a:p>
          <a:p>
            <a:r>
              <a:rPr lang="en-US" dirty="0" smtClean="0"/>
              <a:t>Lessons learned for hybrid C++/Python software:</a:t>
            </a:r>
          </a:p>
          <a:p>
            <a:pPr lvl="1"/>
            <a:r>
              <a:rPr lang="en-US" dirty="0" smtClean="0"/>
              <a:t>Where do we draw the line?</a:t>
            </a:r>
          </a:p>
          <a:p>
            <a:pPr lvl="1"/>
            <a:r>
              <a:rPr lang="en-US" dirty="0" smtClean="0"/>
              <a:t>Swig and the search for the least-bad tool for generating wrappers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spin-off project: the </a:t>
            </a:r>
            <a:r>
              <a:rPr lang="en-US" i="1" dirty="0" err="1" smtClean="0"/>
              <a:t>ndarray</a:t>
            </a:r>
            <a:r>
              <a:rPr lang="en-US" i="1" dirty="0" smtClean="0"/>
              <a:t> </a:t>
            </a:r>
            <a:r>
              <a:rPr lang="en-US" dirty="0" smtClean="0"/>
              <a:t>C++ library</a:t>
            </a:r>
          </a:p>
        </p:txBody>
      </p:sp>
    </p:spTree>
    <p:extLst>
      <p:ext uri="{BB962C8B-B14F-4D97-AF65-F5344CB8AC3E}">
        <p14:creationId xmlns:p14="http://schemas.microsoft.com/office/powerpoint/2010/main" val="28319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Large Synoptic Survey Telescope</a:t>
            </a:r>
            <a:endParaRPr lang="en-US" b="1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" y="838200"/>
            <a:ext cx="8991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660033"/>
              </a:buClr>
              <a:buFont typeface="Wingdings" pitchFamily="2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8.4m telescope	18000+ deg</a:t>
            </a:r>
            <a:r>
              <a:rPr lang="en-US" baseline="30000" dirty="0" smtClean="0">
                <a:solidFill>
                  <a:schemeClr val="tx2"/>
                </a:solidFill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	10mas </a:t>
            </a:r>
            <a:r>
              <a:rPr lang="en-US" dirty="0" err="1" smtClean="0">
                <a:solidFill>
                  <a:schemeClr val="tx2"/>
                </a:solidFill>
              </a:rPr>
              <a:t>astrom</a:t>
            </a:r>
            <a:r>
              <a:rPr lang="en-US" dirty="0" smtClean="0">
                <a:solidFill>
                  <a:schemeClr val="tx2"/>
                </a:solidFill>
              </a:rPr>
              <a:t>.	r&lt;24.5 (&lt;27.5@10yr)</a:t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 smtClean="0">
              <a:solidFill>
                <a:schemeClr val="tx2"/>
              </a:solidFill>
            </a:endParaRPr>
          </a:p>
          <a:p>
            <a:pPr marL="742950" lvl="1" indent="-285750" algn="ctr">
              <a:lnSpc>
                <a:spcPct val="80000"/>
              </a:lnSpc>
              <a:spcBef>
                <a:spcPct val="20000"/>
              </a:spcBef>
              <a:buClr>
                <a:srgbClr val="660033"/>
              </a:buClr>
              <a:buFont typeface="Wingdings" pitchFamily="2" charset="2"/>
              <a:buNone/>
            </a:pPr>
            <a:r>
              <a:rPr lang="en-US" dirty="0" err="1" smtClean="0">
                <a:solidFill>
                  <a:schemeClr val="tx2"/>
                </a:solidFill>
              </a:rPr>
              <a:t>ugrizy</a:t>
            </a: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0.5-1% photometry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 r="1266"/>
          <a:stretch>
            <a:fillRect/>
          </a:stretch>
        </p:blipFill>
        <p:spPr bwMode="auto">
          <a:xfrm>
            <a:off x="4648200" y="2438400"/>
            <a:ext cx="4038600" cy="2624138"/>
          </a:xfrm>
          <a:prstGeom prst="roundRect">
            <a:avLst>
              <a:gd name="adj" fmla="val 39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52400" y="54102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ctr">
              <a:lnSpc>
                <a:spcPct val="80000"/>
              </a:lnSpc>
              <a:spcBef>
                <a:spcPct val="20000"/>
              </a:spcBef>
              <a:buClr>
                <a:srgbClr val="660033"/>
              </a:buClr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</a:rPr>
              <a:t>3.2Gpix </a:t>
            </a:r>
            <a:r>
              <a:rPr lang="en-US" dirty="0" smtClean="0">
                <a:solidFill>
                  <a:schemeClr val="tx2"/>
                </a:solidFill>
              </a:rPr>
              <a:t>camera</a:t>
            </a: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2x(15sec exp+</a:t>
            </a:r>
            <a:r>
              <a:rPr lang="en-US" dirty="0">
                <a:solidFill>
                  <a:schemeClr val="tx2"/>
                </a:solidFill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sec </a:t>
            </a:r>
            <a:r>
              <a:rPr lang="en-US" dirty="0" err="1" smtClean="0">
                <a:solidFill>
                  <a:schemeClr val="tx2"/>
                </a:solidFill>
              </a:rPr>
              <a:t>rd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15TB/night</a:t>
            </a: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20 B objects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pPr marL="742950" lvl="1" indent="-285750" algn="ctr">
              <a:lnSpc>
                <a:spcPct val="80000"/>
              </a:lnSpc>
              <a:spcBef>
                <a:spcPct val="20000"/>
              </a:spcBef>
              <a:buClr>
                <a:srgbClr val="660033"/>
              </a:buClr>
              <a:buFont typeface="Wingdings" pitchFamily="2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Imaging the </a:t>
            </a:r>
            <a:r>
              <a:rPr lang="en-US" dirty="0">
                <a:solidFill>
                  <a:schemeClr val="tx2"/>
                </a:solidFill>
              </a:rPr>
              <a:t>visible </a:t>
            </a:r>
            <a:r>
              <a:rPr lang="en-US" dirty="0" smtClean="0">
                <a:solidFill>
                  <a:schemeClr val="tx2"/>
                </a:solidFill>
              </a:rPr>
              <a:t>sky, </a:t>
            </a:r>
            <a:r>
              <a:rPr lang="en-US" dirty="0">
                <a:solidFill>
                  <a:schemeClr val="tx2"/>
                </a:solidFill>
              </a:rPr>
              <a:t>once every 3 </a:t>
            </a:r>
            <a:r>
              <a:rPr lang="en-US" dirty="0" smtClean="0">
                <a:solidFill>
                  <a:schemeClr val="tx2"/>
                </a:solidFill>
              </a:rPr>
              <a:t>days, </a:t>
            </a:r>
            <a:r>
              <a:rPr lang="en-US" dirty="0">
                <a:solidFill>
                  <a:schemeClr val="tx2"/>
                </a:solidFill>
              </a:rPr>
              <a:t>for 10 </a:t>
            </a:r>
            <a:r>
              <a:rPr lang="en-US" dirty="0" smtClean="0">
                <a:solidFill>
                  <a:schemeClr val="tx2"/>
                </a:solidFill>
              </a:rPr>
              <a:t>years (825 revisits)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9" y="1732070"/>
            <a:ext cx="4595931" cy="345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09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be 166"/>
          <p:cNvSpPr/>
          <p:nvPr/>
        </p:nvSpPr>
        <p:spPr>
          <a:xfrm>
            <a:off x="272021" y="4467993"/>
            <a:ext cx="1371600" cy="139060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Deep</a:t>
            </a:r>
          </a:p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Coadd</a:t>
            </a:r>
            <a:r>
              <a:rPr lang="en-US" b="1" dirty="0" smtClean="0">
                <a:solidFill>
                  <a:schemeClr val="tx1"/>
                </a:solidFill>
              </a:rPr>
              <a:t> Images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Pixels to Catalogs: Nightly Processing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953183" y="4741503"/>
            <a:ext cx="2514600" cy="11599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Difference Imaging</a:t>
            </a:r>
          </a:p>
          <a:p>
            <a:pPr algn="ctr"/>
            <a:r>
              <a:rPr lang="en-US" sz="1400" dirty="0" smtClean="0"/>
              <a:t>match PSFs</a:t>
            </a:r>
          </a:p>
          <a:p>
            <a:pPr algn="ctr"/>
            <a:r>
              <a:rPr lang="en-US" sz="1400" dirty="0" smtClean="0"/>
              <a:t>subtract images</a:t>
            </a:r>
          </a:p>
          <a:p>
            <a:pPr algn="ctr"/>
            <a:r>
              <a:rPr lang="en-US" sz="1400" dirty="0"/>
              <a:t>d</a:t>
            </a:r>
            <a:r>
              <a:rPr lang="en-US" sz="1400" dirty="0" smtClean="0"/>
              <a:t>etect sources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6187000" y="5528241"/>
            <a:ext cx="2195000" cy="66070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Generation</a:t>
            </a:r>
          </a:p>
          <a:p>
            <a:pPr algn="ctr"/>
            <a:r>
              <a:rPr lang="en-US" sz="1400" dirty="0" smtClean="0"/>
              <a:t>1 minute after readout!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400800" y="2341925"/>
            <a:ext cx="2514600" cy="8901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MOPS</a:t>
            </a:r>
          </a:p>
          <a:p>
            <a:pPr algn="ctr"/>
            <a:r>
              <a:rPr lang="en-US" sz="1400" dirty="0"/>
              <a:t>l</a:t>
            </a:r>
            <a:r>
              <a:rPr lang="en-US" sz="1400" dirty="0" smtClean="0"/>
              <a:t>ink “</a:t>
            </a:r>
            <a:r>
              <a:rPr lang="en-US" sz="1400" dirty="0" err="1" smtClean="0"/>
              <a:t>tracklets</a:t>
            </a:r>
            <a:r>
              <a:rPr lang="en-US" sz="1400" dirty="0" smtClean="0"/>
              <a:t>” into “tracks”</a:t>
            </a:r>
          </a:p>
          <a:p>
            <a:pPr algn="ctr"/>
            <a:r>
              <a:rPr lang="en-US" sz="1400" dirty="0"/>
              <a:t>d</a:t>
            </a:r>
            <a:r>
              <a:rPr lang="en-US" sz="1400" dirty="0" smtClean="0"/>
              <a:t>etermine orbits</a:t>
            </a:r>
          </a:p>
        </p:txBody>
      </p:sp>
      <p:sp>
        <p:nvSpPr>
          <p:cNvPr id="7" name="Can 6"/>
          <p:cNvSpPr/>
          <p:nvPr/>
        </p:nvSpPr>
        <p:spPr>
          <a:xfrm>
            <a:off x="4816522" y="2597581"/>
            <a:ext cx="1280160" cy="1078676"/>
          </a:xfrm>
          <a:prstGeom prst="can">
            <a:avLst>
              <a:gd name="adj" fmla="val 207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Difference</a:t>
            </a:r>
          </a:p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8" name="Can 7"/>
          <p:cNvSpPr/>
          <p:nvPr/>
        </p:nvSpPr>
        <p:spPr>
          <a:xfrm>
            <a:off x="5576983" y="1122725"/>
            <a:ext cx="1280160" cy="950280"/>
          </a:xfrm>
          <a:prstGeom prst="can">
            <a:avLst>
              <a:gd name="adj" fmla="val 207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Moving Object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3" idx="3"/>
            <a:endCxn id="7" idx="2"/>
          </p:cNvCxnSpPr>
          <p:nvPr/>
        </p:nvCxnSpPr>
        <p:spPr>
          <a:xfrm flipV="1">
            <a:off x="4467783" y="3136919"/>
            <a:ext cx="348739" cy="21845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4"/>
            <a:endCxn id="6" idx="1"/>
          </p:cNvCxnSpPr>
          <p:nvPr/>
        </p:nvCxnSpPr>
        <p:spPr>
          <a:xfrm flipV="1">
            <a:off x="6096682" y="2786992"/>
            <a:ext cx="304118" cy="3499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0"/>
            <a:endCxn id="8" idx="4"/>
          </p:cNvCxnSpPr>
          <p:nvPr/>
        </p:nvCxnSpPr>
        <p:spPr>
          <a:xfrm rot="16200000" flipV="1">
            <a:off x="6885592" y="1569416"/>
            <a:ext cx="744060" cy="80095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3"/>
            <a:endCxn id="21" idx="1"/>
          </p:cNvCxnSpPr>
          <p:nvPr/>
        </p:nvCxnSpPr>
        <p:spPr>
          <a:xfrm rot="5400000">
            <a:off x="4963634" y="3987911"/>
            <a:ext cx="804623" cy="181315"/>
          </a:xfrm>
          <a:prstGeom prst="bentConnector4">
            <a:avLst>
              <a:gd name="adj1" fmla="val 22237"/>
              <a:gd name="adj2" fmla="val 22607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/>
          <p:cNvSpPr/>
          <p:nvPr/>
        </p:nvSpPr>
        <p:spPr>
          <a:xfrm>
            <a:off x="380882" y="3105846"/>
            <a:ext cx="3288943" cy="9247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Signature Removal</a:t>
            </a:r>
          </a:p>
          <a:p>
            <a:pPr algn="ctr"/>
            <a:r>
              <a:rPr lang="en-US" sz="1400" dirty="0" smtClean="0"/>
              <a:t>combine amplifier images</a:t>
            </a:r>
          </a:p>
          <a:p>
            <a:pPr algn="ctr"/>
            <a:r>
              <a:rPr lang="en-US" sz="1400" dirty="0" smtClean="0"/>
              <a:t>apply flat, bias, fringe frames</a:t>
            </a:r>
          </a:p>
        </p:txBody>
      </p:sp>
      <p:cxnSp>
        <p:nvCxnSpPr>
          <p:cNvPr id="156" name="Elbow Connector 155"/>
          <p:cNvCxnSpPr>
            <a:stCxn id="177" idx="3"/>
            <a:endCxn id="146" idx="0"/>
          </p:cNvCxnSpPr>
          <p:nvPr/>
        </p:nvCxnSpPr>
        <p:spPr>
          <a:xfrm rot="5400000">
            <a:off x="1961168" y="2555710"/>
            <a:ext cx="614322" cy="48595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78" idx="3"/>
            <a:endCxn id="146" idx="0"/>
          </p:cNvCxnSpPr>
          <p:nvPr/>
        </p:nvCxnSpPr>
        <p:spPr>
          <a:xfrm rot="16200000" flipH="1">
            <a:off x="1245157" y="2325649"/>
            <a:ext cx="614322" cy="946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46" idx="2"/>
            <a:endCxn id="3" idx="0"/>
          </p:cNvCxnSpPr>
          <p:nvPr/>
        </p:nvCxnSpPr>
        <p:spPr>
          <a:xfrm rot="16200000" flipH="1">
            <a:off x="2262481" y="3793501"/>
            <a:ext cx="710874" cy="118512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67" idx="5"/>
            <a:endCxn id="3" idx="1"/>
          </p:cNvCxnSpPr>
          <p:nvPr/>
        </p:nvCxnSpPr>
        <p:spPr>
          <a:xfrm>
            <a:off x="1643621" y="4991844"/>
            <a:ext cx="309562" cy="32962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1" idx="2"/>
            <a:endCxn id="5" idx="0"/>
          </p:cNvCxnSpPr>
          <p:nvPr/>
        </p:nvCxnSpPr>
        <p:spPr>
          <a:xfrm rot="16200000" flipH="1">
            <a:off x="6703504" y="4947245"/>
            <a:ext cx="600578" cy="5614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6" idx="2"/>
            <a:endCxn id="5" idx="3"/>
          </p:cNvCxnSpPr>
          <p:nvPr/>
        </p:nvCxnSpPr>
        <p:spPr>
          <a:xfrm rot="16200000" flipH="1">
            <a:off x="6706782" y="4183376"/>
            <a:ext cx="2626536" cy="723900"/>
          </a:xfrm>
          <a:prstGeom prst="bentConnector4">
            <a:avLst>
              <a:gd name="adj1" fmla="val 18782"/>
              <a:gd name="adj2" fmla="val 16159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275287" y="4034097"/>
            <a:ext cx="2895599" cy="893566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Association</a:t>
            </a:r>
          </a:p>
          <a:p>
            <a:pPr algn="ctr"/>
            <a:r>
              <a:rPr lang="en-US" sz="1400" dirty="0" smtClean="0"/>
              <a:t>match transients to known objects</a:t>
            </a:r>
          </a:p>
        </p:txBody>
      </p:sp>
      <p:sp>
        <p:nvSpPr>
          <p:cNvPr id="178" name="Cube 177"/>
          <p:cNvSpPr/>
          <p:nvPr/>
        </p:nvSpPr>
        <p:spPr>
          <a:xfrm>
            <a:off x="390641" y="1295048"/>
            <a:ext cx="1676400" cy="119647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Calibration Images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0" name="Elbow Connector 189"/>
          <p:cNvCxnSpPr>
            <a:stCxn id="146" idx="3"/>
            <a:endCxn id="120" idx="3"/>
          </p:cNvCxnSpPr>
          <p:nvPr/>
        </p:nvCxnSpPr>
        <p:spPr>
          <a:xfrm flipV="1">
            <a:off x="3669825" y="2488350"/>
            <a:ext cx="310789" cy="10798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Cube 176"/>
          <p:cNvSpPr/>
          <p:nvPr/>
        </p:nvSpPr>
        <p:spPr>
          <a:xfrm>
            <a:off x="1977904" y="1272324"/>
            <a:ext cx="1371600" cy="1219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Raw Science Images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0" name="Cube 119"/>
          <p:cNvSpPr/>
          <p:nvPr/>
        </p:nvSpPr>
        <p:spPr>
          <a:xfrm>
            <a:off x="3269820" y="1269150"/>
            <a:ext cx="1726388" cy="1219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Calibrated Science Images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4" name="Can 193"/>
          <p:cNvSpPr/>
          <p:nvPr/>
        </p:nvSpPr>
        <p:spPr>
          <a:xfrm>
            <a:off x="4725865" y="5426295"/>
            <a:ext cx="1280160" cy="950280"/>
          </a:xfrm>
          <a:prstGeom prst="can">
            <a:avLst>
              <a:gd name="adj" fmla="val 207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Object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cxnSp>
        <p:nvCxnSpPr>
          <p:cNvPr id="198" name="Elbow Connector 197"/>
          <p:cNvCxnSpPr>
            <a:stCxn id="194" idx="1"/>
            <a:endCxn id="21" idx="1"/>
          </p:cNvCxnSpPr>
          <p:nvPr/>
        </p:nvCxnSpPr>
        <p:spPr>
          <a:xfrm rot="16200000" flipV="1">
            <a:off x="4847909" y="4908259"/>
            <a:ext cx="945415" cy="90658"/>
          </a:xfrm>
          <a:prstGeom prst="bentConnector4">
            <a:avLst>
              <a:gd name="adj1" fmla="val 26371"/>
              <a:gd name="adj2" fmla="val 60953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510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Pixels to Catalogs: Data Release Processing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6981" y="3438460"/>
            <a:ext cx="2036844" cy="137748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</a:t>
            </a:r>
            <a:r>
              <a:rPr lang="en-US" dirty="0" err="1" smtClean="0"/>
              <a:t>Coaddition</a:t>
            </a:r>
            <a:endParaRPr lang="en-US" dirty="0" smtClean="0"/>
          </a:p>
          <a:p>
            <a:pPr algn="ctr"/>
            <a:r>
              <a:rPr lang="en-US" sz="1400" dirty="0" smtClean="0"/>
              <a:t>match PSFs</a:t>
            </a:r>
          </a:p>
          <a:p>
            <a:pPr algn="ctr"/>
            <a:r>
              <a:rPr lang="en-US" sz="1400" dirty="0" smtClean="0"/>
              <a:t>warp images</a:t>
            </a:r>
          </a:p>
          <a:p>
            <a:pPr algn="ctr"/>
            <a:r>
              <a:rPr lang="en-US" sz="1400" dirty="0" smtClean="0"/>
              <a:t>add images</a:t>
            </a:r>
          </a:p>
          <a:p>
            <a:pPr algn="ctr"/>
            <a:r>
              <a:rPr lang="en-US" sz="1400" i="1" dirty="0" smtClean="0">
                <a:solidFill>
                  <a:schemeClr val="accent1"/>
                </a:solidFill>
              </a:rPr>
              <a:t> PARALLELIZE OVER SMALL SKY PATCHES</a:t>
            </a:r>
          </a:p>
        </p:txBody>
      </p:sp>
      <p:sp>
        <p:nvSpPr>
          <p:cNvPr id="8" name="Can 7"/>
          <p:cNvSpPr/>
          <p:nvPr/>
        </p:nvSpPr>
        <p:spPr>
          <a:xfrm>
            <a:off x="2928073" y="1301447"/>
            <a:ext cx="1280160" cy="950280"/>
          </a:xfrm>
          <a:prstGeom prst="can">
            <a:avLst>
              <a:gd name="adj" fmla="val 207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Object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3" idx="0"/>
            <a:endCxn id="167" idx="3"/>
          </p:cNvCxnSpPr>
          <p:nvPr/>
        </p:nvCxnSpPr>
        <p:spPr>
          <a:xfrm rot="16200000" flipV="1">
            <a:off x="1187110" y="3210166"/>
            <a:ext cx="279502" cy="1770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Cube 176"/>
          <p:cNvSpPr/>
          <p:nvPr/>
        </p:nvSpPr>
        <p:spPr>
          <a:xfrm>
            <a:off x="381000" y="5079830"/>
            <a:ext cx="2175251" cy="9906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Calibrated Science Images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841027" y="2590273"/>
            <a:ext cx="3442706" cy="871856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Deep Detection</a:t>
            </a:r>
          </a:p>
          <a:p>
            <a:pPr algn="ctr"/>
            <a:r>
              <a:rPr lang="en-US" sz="1400" dirty="0" smtClean="0"/>
              <a:t>threshold image, </a:t>
            </a:r>
            <a:r>
              <a:rPr lang="en-US" sz="1400" dirty="0" err="1" smtClean="0"/>
              <a:t>deblend</a:t>
            </a:r>
            <a:endParaRPr lang="en-US" sz="1400" dirty="0" smtClean="0"/>
          </a:p>
          <a:p>
            <a:pPr algn="ctr"/>
            <a:r>
              <a:rPr lang="en-US" sz="1400" i="1" dirty="0" smtClean="0">
                <a:solidFill>
                  <a:schemeClr val="accent1"/>
                </a:solidFill>
              </a:rPr>
              <a:t>PARALLELIZE OVER LARGE </a:t>
            </a:r>
            <a:r>
              <a:rPr lang="en-US" sz="1400" i="1" dirty="0">
                <a:solidFill>
                  <a:schemeClr val="accent1"/>
                </a:solidFill>
              </a:rPr>
              <a:t>SKY </a:t>
            </a:r>
            <a:r>
              <a:rPr lang="en-US" sz="1400" i="1" dirty="0" smtClean="0">
                <a:solidFill>
                  <a:schemeClr val="accent1"/>
                </a:solidFill>
              </a:rPr>
              <a:t>PATCHES</a:t>
            </a:r>
            <a:endParaRPr lang="en-US" sz="1400" i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1122725"/>
            <a:ext cx="2057400" cy="847170"/>
          </a:xfrm>
          <a:prstGeom prst="rect">
            <a:avLst/>
          </a:prstGeom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Re-run Nightly Processing</a:t>
            </a:r>
            <a:endParaRPr lang="en-US" b="1" dirty="0"/>
          </a:p>
        </p:txBody>
      </p:sp>
      <p:cxnSp>
        <p:nvCxnSpPr>
          <p:cNvPr id="12" name="Elbow Connector 11"/>
          <p:cNvCxnSpPr>
            <a:stCxn id="9" idx="1"/>
            <a:endCxn id="177" idx="2"/>
          </p:cNvCxnSpPr>
          <p:nvPr/>
        </p:nvCxnSpPr>
        <p:spPr>
          <a:xfrm rot="10800000" flipV="1">
            <a:off x="381000" y="1546309"/>
            <a:ext cx="12700" cy="4152645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Cube 166"/>
          <p:cNvSpPr/>
          <p:nvPr/>
        </p:nvSpPr>
        <p:spPr>
          <a:xfrm>
            <a:off x="405448" y="2263284"/>
            <a:ext cx="1889659" cy="89567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Deep </a:t>
            </a:r>
            <a:r>
              <a:rPr lang="en-US" b="1" dirty="0" err="1" smtClean="0">
                <a:solidFill>
                  <a:schemeClr val="tx1"/>
                </a:solidFill>
              </a:rPr>
              <a:t>Coadd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Images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6" name="Elbow Connector 45"/>
          <p:cNvCxnSpPr>
            <a:stCxn id="167" idx="0"/>
            <a:endCxn id="9" idx="2"/>
          </p:cNvCxnSpPr>
          <p:nvPr/>
        </p:nvCxnSpPr>
        <p:spPr>
          <a:xfrm rot="16200000" flipV="1">
            <a:off x="1289275" y="2090321"/>
            <a:ext cx="293389" cy="525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7" idx="5"/>
            <a:endCxn id="21" idx="1"/>
          </p:cNvCxnSpPr>
          <p:nvPr/>
        </p:nvCxnSpPr>
        <p:spPr>
          <a:xfrm>
            <a:off x="2295107" y="2599162"/>
            <a:ext cx="545920" cy="42703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21" idx="0"/>
            <a:endCxn id="8" idx="3"/>
          </p:cNvCxnSpPr>
          <p:nvPr/>
        </p:nvCxnSpPr>
        <p:spPr>
          <a:xfrm rot="16200000" flipV="1">
            <a:off x="3895994" y="1923886"/>
            <a:ext cx="338546" cy="994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8" idx="2"/>
            <a:endCxn id="9" idx="3"/>
          </p:cNvCxnSpPr>
          <p:nvPr/>
        </p:nvCxnSpPr>
        <p:spPr>
          <a:xfrm rot="10800000">
            <a:off x="2438401" y="1546311"/>
            <a:ext cx="489673" cy="23027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2928073" y="3781683"/>
            <a:ext cx="3486197" cy="980699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MultiFit</a:t>
            </a:r>
            <a:r>
              <a:rPr lang="en-US" dirty="0" smtClean="0"/>
              <a:t> and Forced Photometry</a:t>
            </a:r>
          </a:p>
          <a:p>
            <a:pPr algn="ctr"/>
            <a:r>
              <a:rPr lang="en-US" sz="1400" dirty="0" smtClean="0"/>
              <a:t>fit models to all exposures simultaneously</a:t>
            </a:r>
          </a:p>
          <a:p>
            <a:pPr algn="ctr"/>
            <a:r>
              <a:rPr lang="en-US" sz="1400" i="1" dirty="0" smtClean="0">
                <a:solidFill>
                  <a:schemeClr val="accent1"/>
                </a:solidFill>
              </a:rPr>
              <a:t>PARALLELIZE OVER OBJECTS</a:t>
            </a:r>
          </a:p>
        </p:txBody>
      </p:sp>
      <p:cxnSp>
        <p:nvCxnSpPr>
          <p:cNvPr id="136" name="Elbow Connector 135"/>
          <p:cNvCxnSpPr>
            <a:stCxn id="21" idx="2"/>
            <a:endCxn id="80" idx="0"/>
          </p:cNvCxnSpPr>
          <p:nvPr/>
        </p:nvCxnSpPr>
        <p:spPr>
          <a:xfrm rot="16200000" flipH="1">
            <a:off x="4456999" y="3567510"/>
            <a:ext cx="319554" cy="10879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77" idx="5"/>
            <a:endCxn id="80" idx="1"/>
          </p:cNvCxnSpPr>
          <p:nvPr/>
        </p:nvCxnSpPr>
        <p:spPr>
          <a:xfrm flipV="1">
            <a:off x="2556251" y="4272033"/>
            <a:ext cx="371822" cy="11792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77" idx="0"/>
            <a:endCxn id="3" idx="2"/>
          </p:cNvCxnSpPr>
          <p:nvPr/>
        </p:nvCxnSpPr>
        <p:spPr>
          <a:xfrm rot="16200000" flipV="1">
            <a:off x="1371985" y="4859364"/>
            <a:ext cx="263884" cy="177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80" idx="3"/>
            <a:endCxn id="8" idx="4"/>
          </p:cNvCxnSpPr>
          <p:nvPr/>
        </p:nvCxnSpPr>
        <p:spPr>
          <a:xfrm flipH="1" flipV="1">
            <a:off x="4208233" y="1776587"/>
            <a:ext cx="2206037" cy="2495446"/>
          </a:xfrm>
          <a:prstGeom prst="bentConnector3">
            <a:avLst>
              <a:gd name="adj1" fmla="val -103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Can 186"/>
          <p:cNvSpPr/>
          <p:nvPr/>
        </p:nvSpPr>
        <p:spPr>
          <a:xfrm>
            <a:off x="6796562" y="2915648"/>
            <a:ext cx="1280160" cy="950280"/>
          </a:xfrm>
          <a:prstGeom prst="can">
            <a:avLst>
              <a:gd name="adj" fmla="val 207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Forced Source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3559685" y="5054430"/>
            <a:ext cx="4409880" cy="882988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Single-Frame Detection and Measurement</a:t>
            </a:r>
          </a:p>
          <a:p>
            <a:pPr algn="ctr"/>
            <a:r>
              <a:rPr lang="en-US" sz="1400" dirty="0" smtClean="0"/>
              <a:t>threshold image, </a:t>
            </a:r>
            <a:r>
              <a:rPr lang="en-US" sz="1400" dirty="0" err="1" smtClean="0"/>
              <a:t>deblend</a:t>
            </a:r>
            <a:r>
              <a:rPr lang="en-US" sz="1400" dirty="0" smtClean="0"/>
              <a:t>, measure</a:t>
            </a:r>
          </a:p>
          <a:p>
            <a:pPr algn="ctr"/>
            <a:r>
              <a:rPr lang="en-US" sz="1400" i="1" dirty="0" smtClean="0">
                <a:solidFill>
                  <a:schemeClr val="accent1"/>
                </a:solidFill>
              </a:rPr>
              <a:t>PARALLELIZE OVER CCDS</a:t>
            </a:r>
          </a:p>
        </p:txBody>
      </p:sp>
      <p:cxnSp>
        <p:nvCxnSpPr>
          <p:cNvPr id="296" name="Elbow Connector 295"/>
          <p:cNvCxnSpPr>
            <a:stCxn id="80" idx="3"/>
            <a:endCxn id="187" idx="3"/>
          </p:cNvCxnSpPr>
          <p:nvPr/>
        </p:nvCxnSpPr>
        <p:spPr>
          <a:xfrm flipV="1">
            <a:off x="6414270" y="3865928"/>
            <a:ext cx="1022372" cy="40610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/>
          <p:cNvCxnSpPr>
            <a:stCxn id="177" idx="5"/>
            <a:endCxn id="229" idx="1"/>
          </p:cNvCxnSpPr>
          <p:nvPr/>
        </p:nvCxnSpPr>
        <p:spPr>
          <a:xfrm>
            <a:off x="2556251" y="5451305"/>
            <a:ext cx="1003434" cy="4461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Can 303"/>
          <p:cNvSpPr/>
          <p:nvPr/>
        </p:nvSpPr>
        <p:spPr>
          <a:xfrm>
            <a:off x="7543800" y="4071510"/>
            <a:ext cx="1280160" cy="950280"/>
          </a:xfrm>
          <a:prstGeom prst="can">
            <a:avLst>
              <a:gd name="adj" fmla="val 207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Source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cxnSp>
        <p:nvCxnSpPr>
          <p:cNvPr id="341" name="Elbow Connector 340"/>
          <p:cNvCxnSpPr>
            <a:stCxn id="229" idx="3"/>
            <a:endCxn id="304" idx="3"/>
          </p:cNvCxnSpPr>
          <p:nvPr/>
        </p:nvCxnSpPr>
        <p:spPr>
          <a:xfrm flipV="1">
            <a:off x="7969565" y="5021790"/>
            <a:ext cx="214315" cy="4741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7" name="Rounded Rectangle 346"/>
          <p:cNvSpPr/>
          <p:nvPr/>
        </p:nvSpPr>
        <p:spPr>
          <a:xfrm>
            <a:off x="6779151" y="1661450"/>
            <a:ext cx="2235763" cy="893566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Association</a:t>
            </a:r>
          </a:p>
          <a:p>
            <a:pPr algn="ctr"/>
            <a:r>
              <a:rPr lang="en-US" sz="1400" dirty="0" smtClean="0"/>
              <a:t>match objects to sources</a:t>
            </a:r>
          </a:p>
        </p:txBody>
      </p:sp>
      <p:cxnSp>
        <p:nvCxnSpPr>
          <p:cNvPr id="349" name="Elbow Connector 348"/>
          <p:cNvCxnSpPr>
            <a:stCxn id="8" idx="1"/>
            <a:endCxn id="347" idx="0"/>
          </p:cNvCxnSpPr>
          <p:nvPr/>
        </p:nvCxnSpPr>
        <p:spPr>
          <a:xfrm rot="16200000" flipH="1">
            <a:off x="5552591" y="-682992"/>
            <a:ext cx="360003" cy="4328880"/>
          </a:xfrm>
          <a:prstGeom prst="bentConnector3">
            <a:avLst>
              <a:gd name="adj1" fmla="val -634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347" idx="2"/>
            <a:endCxn id="304" idx="1"/>
          </p:cNvCxnSpPr>
          <p:nvPr/>
        </p:nvCxnSpPr>
        <p:spPr>
          <a:xfrm rot="16200000" flipH="1">
            <a:off x="7282209" y="3169839"/>
            <a:ext cx="1516494" cy="286847"/>
          </a:xfrm>
          <a:prstGeom prst="bentConnector3">
            <a:avLst>
              <a:gd name="adj1" fmla="val 1799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526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Stack Overview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990600"/>
            <a:ext cx="8229601" cy="5334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</a:t>
            </a:r>
            <a:r>
              <a:rPr lang="en-US" dirty="0" smtClean="0">
                <a:solidFill>
                  <a:schemeClr val="tx2"/>
                </a:solidFill>
              </a:rPr>
              <a:t>ulti-package framework for astronomical image processing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Low-level algorithmic code and primitives in C++; wrapped for Python using Swig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High-level pipeline and data access code in Python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Build system uses </a:t>
            </a:r>
            <a:r>
              <a:rPr lang="en-US" dirty="0" err="1" smtClean="0">
                <a:solidFill>
                  <a:schemeClr val="tx2"/>
                </a:solidFill>
              </a:rPr>
              <a:t>SCons</a:t>
            </a:r>
            <a:r>
              <a:rPr lang="en-US" dirty="0" smtClean="0">
                <a:solidFill>
                  <a:schemeClr val="tx2"/>
                </a:solidFill>
              </a:rPr>
              <a:t> (with lots of customization)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Most third-party libraries we use are C/C++ (Boost, CFITSIO, </a:t>
            </a:r>
            <a:r>
              <a:rPr lang="en-US" dirty="0" err="1" smtClean="0">
                <a:solidFill>
                  <a:schemeClr val="tx2"/>
                </a:solidFill>
              </a:rPr>
              <a:t>wcslib</a:t>
            </a:r>
            <a:r>
              <a:rPr lang="en-US" dirty="0" smtClean="0">
                <a:solidFill>
                  <a:schemeClr val="tx2"/>
                </a:solidFill>
              </a:rPr>
              <a:t>, GSL, ...), but we do use </a:t>
            </a:r>
            <a:r>
              <a:rPr lang="en-US" dirty="0" err="1" smtClean="0">
                <a:solidFill>
                  <a:schemeClr val="tx2"/>
                </a:solidFill>
              </a:rPr>
              <a:t>NumPy</a:t>
            </a:r>
            <a:r>
              <a:rPr lang="en-US" dirty="0" smtClean="0">
                <a:solidFill>
                  <a:schemeClr val="tx2"/>
                </a:solidFill>
              </a:rPr>
              <a:t> and </a:t>
            </a:r>
            <a:r>
              <a:rPr lang="en-US" dirty="0" err="1" smtClean="0">
                <a:solidFill>
                  <a:schemeClr val="tx2"/>
                </a:solidFill>
              </a:rPr>
              <a:t>Matplotlib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Thin specialization layer for different instruments, surveys: </a:t>
            </a:r>
            <a:r>
              <a:rPr lang="en-US" b="1" i="1" dirty="0" smtClean="0">
                <a:solidFill>
                  <a:schemeClr val="tx2"/>
                </a:solidFill>
              </a:rPr>
              <a:t>most code is </a:t>
            </a:r>
            <a:r>
              <a:rPr lang="en-US" b="1" i="1" dirty="0" smtClean="0">
                <a:solidFill>
                  <a:schemeClr val="tx2"/>
                </a:solidFill>
              </a:rPr>
              <a:t>camera-agnostic:</a:t>
            </a:r>
            <a:endParaRPr lang="en-US" b="1" i="1" dirty="0" smtClean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we’ve already processed data from LSST </a:t>
            </a:r>
            <a:r>
              <a:rPr lang="en-US" dirty="0" err="1" smtClean="0">
                <a:solidFill>
                  <a:schemeClr val="tx2"/>
                </a:solidFill>
              </a:rPr>
              <a:t>Simuluations</a:t>
            </a:r>
            <a:r>
              <a:rPr lang="en-US" dirty="0" smtClean="0">
                <a:solidFill>
                  <a:schemeClr val="tx2"/>
                </a:solidFill>
              </a:rPr>
              <a:t>, Subaru </a:t>
            </a:r>
            <a:r>
              <a:rPr lang="en-US" dirty="0" err="1" smtClean="0">
                <a:solidFill>
                  <a:schemeClr val="tx2"/>
                </a:solidFill>
              </a:rPr>
              <a:t>Suprime</a:t>
            </a:r>
            <a:r>
              <a:rPr lang="en-US" dirty="0" smtClean="0">
                <a:solidFill>
                  <a:schemeClr val="tx2"/>
                </a:solidFill>
              </a:rPr>
              <a:t>-Cam, Subaru </a:t>
            </a:r>
            <a:r>
              <a:rPr lang="en-US" dirty="0" err="1" smtClean="0">
                <a:solidFill>
                  <a:schemeClr val="tx2"/>
                </a:solidFill>
              </a:rPr>
              <a:t>Hypersuprime</a:t>
            </a:r>
            <a:r>
              <a:rPr lang="en-US" dirty="0" smtClean="0">
                <a:solidFill>
                  <a:schemeClr val="tx2"/>
                </a:solidFill>
              </a:rPr>
              <a:t>-Cam, SDSS, CFHT, NOAO MOSAIC, DES, SST, ...</a:t>
            </a:r>
          </a:p>
          <a:p>
            <a:endParaRPr lang="en-US" b="1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0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Stack Overview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13004" y="1274064"/>
            <a:ext cx="4038600" cy="1926336"/>
          </a:xfrm>
          <a:prstGeom prst="roundRect">
            <a:avLst>
              <a:gd name="adj" fmla="val 747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Astronomical Primitives</a:t>
            </a:r>
          </a:p>
          <a:p>
            <a:pPr algn="ctr"/>
            <a:endParaRPr lang="en-US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geometry (points, boxes, transforms, ellipses)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images, masks, threshold-based detection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convolution, warping/resampling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image statistics, spatial functions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camera geometry abstraction layer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catalogs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00600" y="1554480"/>
            <a:ext cx="3886200" cy="2307336"/>
          </a:xfrm>
          <a:prstGeom prst="roundRect">
            <a:avLst>
              <a:gd name="adj" fmla="val 74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Access and Pipeline Framework</a:t>
            </a:r>
          </a:p>
          <a:p>
            <a:pPr algn="ctr"/>
            <a:endParaRPr lang="en-US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data butler abstraction layer for I/O: instrument-agnostic access to raw data and processing outputs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Python-parsed plugin-capable configuration “language”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command-line parsing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basic parallelization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4464" y="3581400"/>
            <a:ext cx="3371088" cy="1627632"/>
          </a:xfrm>
          <a:prstGeom prst="roundRect">
            <a:avLst>
              <a:gd name="adj" fmla="val 747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Pixel-level Algorithms</a:t>
            </a:r>
          </a:p>
          <a:p>
            <a:pPr algn="ctr"/>
            <a:endParaRPr lang="en-US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PSF modeling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deblending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source measurement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difference-kernel estimation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19600" y="4191000"/>
            <a:ext cx="3581400" cy="1746504"/>
          </a:xfrm>
          <a:prstGeom prst="roundRect">
            <a:avLst>
              <a:gd name="adj" fmla="val 74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High-level Processing Scripts</a:t>
            </a:r>
          </a:p>
          <a:p>
            <a:pPr algn="ctr"/>
            <a:endParaRPr lang="en-US" sz="12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prstClr val="white"/>
                </a:solidFill>
              </a:rPr>
              <a:t>basic single-CCD processing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prstClr val="white"/>
                </a:solidFill>
              </a:rPr>
              <a:t>image </a:t>
            </a:r>
            <a:r>
              <a:rPr lang="en-US" sz="1400" dirty="0" err="1" smtClean="0">
                <a:solidFill>
                  <a:prstClr val="white"/>
                </a:solidFill>
              </a:rPr>
              <a:t>coaddition</a:t>
            </a:r>
            <a:endParaRPr lang="en-US" sz="1400" dirty="0" smtClean="0">
              <a:solidFill>
                <a:prstClr val="white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prstClr val="white"/>
                </a:solidFill>
              </a:rPr>
              <a:t>forced photometry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prstClr val="white"/>
                </a:solidFill>
              </a:rPr>
              <a:t>image subtraction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62000" y="5450483"/>
            <a:ext cx="1386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C++/Swig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1464" y="1043231"/>
            <a:ext cx="1759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Pure Python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Stack Maturity/Stability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990600"/>
            <a:ext cx="8229601" cy="5334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Lots of extremely useful astronomical primitives...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...with unstable and generally </a:t>
            </a:r>
            <a:r>
              <a:rPr lang="en-US" dirty="0" err="1" smtClean="0">
                <a:solidFill>
                  <a:schemeClr val="accent6"/>
                </a:solidFill>
              </a:rPr>
              <a:t>unpythonic</a:t>
            </a:r>
            <a:r>
              <a:rPr lang="en-US" dirty="0" smtClean="0">
                <a:solidFill>
                  <a:schemeClr val="accent6"/>
                </a:solidFill>
              </a:rPr>
              <a:t> APIs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Moderately mature high-level algorithms, many </a:t>
            </a:r>
            <a:r>
              <a:rPr lang="en-US" dirty="0">
                <a:solidFill>
                  <a:schemeClr val="tx2"/>
                </a:solidFill>
              </a:rPr>
              <a:t>of them </a:t>
            </a:r>
            <a:r>
              <a:rPr lang="en-US" dirty="0" smtClean="0">
                <a:solidFill>
                  <a:schemeClr val="tx2"/>
                </a:solidFill>
              </a:rPr>
              <a:t>state-of-the-art...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	...with generally poor documentation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Camera-agnostic pipeline-level processing scripts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...</a:t>
            </a:r>
            <a:r>
              <a:rPr lang="en-US" dirty="0">
                <a:solidFill>
                  <a:schemeClr val="accent6"/>
                </a:solidFill>
              </a:rPr>
              <a:t>with a fair amount of overhead necessary before running on even extremely simple </a:t>
            </a:r>
            <a:r>
              <a:rPr lang="en-US" dirty="0" smtClean="0">
                <a:solidFill>
                  <a:schemeClr val="accent6"/>
                </a:solidFill>
              </a:rPr>
              <a:t>data</a:t>
            </a:r>
          </a:p>
          <a:p>
            <a:pPr marL="457200" lvl="1" indent="0">
              <a:buNone/>
            </a:pPr>
            <a:endParaRPr lang="en-US" i="1" dirty="0">
              <a:solidFill>
                <a:schemeClr val="accent6"/>
              </a:solidFill>
            </a:endParaRPr>
          </a:p>
          <a:p>
            <a:pPr marL="0" lvl="1" indent="0" algn="ctr">
              <a:buNone/>
            </a:pPr>
            <a:r>
              <a:rPr lang="en-US" b="1" i="1" dirty="0" smtClean="0">
                <a:solidFill>
                  <a:schemeClr val="tx2"/>
                </a:solidFill>
              </a:rPr>
              <a:t>Already a very powerful framework for those who are willing to dive in, read code, and adapt to frequent changes</a:t>
            </a:r>
          </a:p>
          <a:p>
            <a:pPr marL="0" lvl="1" indent="0" algn="ctr">
              <a:buNone/>
            </a:pPr>
            <a:r>
              <a:rPr lang="en-US" b="1" i="1" dirty="0" smtClean="0">
                <a:solidFill>
                  <a:schemeClr val="accent6"/>
                </a:solidFill>
              </a:rPr>
              <a:t>Casual users should probably wait a year or two</a:t>
            </a:r>
            <a:endParaRPr lang="en-US" b="1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46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C++ and Python: Where to draw the line?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990600"/>
            <a:ext cx="8229601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We probably all agree on this much: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loops over pixels need to happen in a compiled language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high-level script code should be in Python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The Big Question: Where do you put the primitives?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In Python</a:t>
            </a:r>
          </a:p>
          <a:p>
            <a:pPr lvl="2"/>
            <a:r>
              <a:rPr lang="en-US" sz="2000" dirty="0" smtClean="0">
                <a:solidFill>
                  <a:schemeClr val="tx2"/>
                </a:solidFill>
              </a:rPr>
              <a:t>easier and faster to write the primitives themselves</a:t>
            </a:r>
          </a:p>
          <a:p>
            <a:pPr lvl="2"/>
            <a:r>
              <a:rPr lang="en-US" sz="2000" dirty="0" smtClean="0">
                <a:solidFill>
                  <a:schemeClr val="tx2"/>
                </a:solidFill>
              </a:rPr>
              <a:t>probably a nicer, more </a:t>
            </a:r>
            <a:r>
              <a:rPr lang="en-US" sz="2000" dirty="0" err="1" smtClean="0">
                <a:solidFill>
                  <a:schemeClr val="tx2"/>
                </a:solidFill>
              </a:rPr>
              <a:t>pythonic</a:t>
            </a:r>
            <a:r>
              <a:rPr lang="en-US" sz="2000" dirty="0" smtClean="0">
                <a:solidFill>
                  <a:schemeClr val="tx2"/>
                </a:solidFill>
              </a:rPr>
              <a:t> API, leading to easier-to-read high-level code</a:t>
            </a:r>
          </a:p>
          <a:p>
            <a:pPr lvl="2"/>
            <a:r>
              <a:rPr lang="en-US" sz="2000" dirty="0" smtClean="0">
                <a:solidFill>
                  <a:schemeClr val="tx2"/>
                </a:solidFill>
              </a:rPr>
              <a:t>can use more third-party Python libraries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In C++, with wrappers</a:t>
            </a:r>
          </a:p>
          <a:p>
            <a:pPr lvl="2"/>
            <a:r>
              <a:rPr lang="en-US" sz="2000" dirty="0" smtClean="0">
                <a:solidFill>
                  <a:schemeClr val="tx2"/>
                </a:solidFill>
              </a:rPr>
              <a:t>low-level algorithmic code is easier to read and write</a:t>
            </a:r>
          </a:p>
          <a:p>
            <a:pPr lvl="2"/>
            <a:r>
              <a:rPr lang="en-US" sz="2000" dirty="0" smtClean="0">
                <a:solidFill>
                  <a:schemeClr val="tx2"/>
                </a:solidFill>
              </a:rPr>
              <a:t>no need to refactor when “bumping” performance-critical algorithms from Python to C++</a:t>
            </a:r>
          </a:p>
        </p:txBody>
      </p:sp>
    </p:spTree>
    <p:extLst>
      <p:ext uri="{BB962C8B-B14F-4D97-AF65-F5344CB8AC3E}">
        <p14:creationId xmlns:p14="http://schemas.microsoft.com/office/powerpoint/2010/main" val="76299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-05-hann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BrazilWorkshopApril2012-Petascale-8</Template>
  <TotalTime>1481</TotalTime>
  <Words>1300</Words>
  <Application>Microsoft Office PowerPoint</Application>
  <PresentationFormat>On-screen Show (4:3)</PresentationFormat>
  <Paragraphs>196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2012-05-hannover</vt:lpstr>
      <vt:lpstr>Combining C++ and Python in the LSST Software Stack   Jim Bosch Princeton University  SciPy 2013 Austin, TX, June 26-29</vt:lpstr>
      <vt:lpstr>Outline</vt:lpstr>
      <vt:lpstr>The Large Synoptic Survey Telescope</vt:lpstr>
      <vt:lpstr>Pixels to Catalogs: Nightly Processing</vt:lpstr>
      <vt:lpstr>Pixels to Catalogs: Data Release Processing</vt:lpstr>
      <vt:lpstr>Software Stack Overview</vt:lpstr>
      <vt:lpstr>Software Stack Overview</vt:lpstr>
      <vt:lpstr>Software Stack Maturity/Stability</vt:lpstr>
      <vt:lpstr>C++ and Python: Where to draw the line?</vt:lpstr>
      <vt:lpstr>C++ to Python Tools: What’s Available</vt:lpstr>
      <vt:lpstr>C++ to Python Tools: How It Should Be Done</vt:lpstr>
      <vt:lpstr>One Custom Tool: ndarray</vt:lpstr>
      <vt:lpstr>Continuing the Conversation</vt:lpstr>
      <vt:lpstr>PowerPoint Presentation</vt:lpstr>
      <vt:lpstr>Timeline</vt:lpstr>
      <vt:lpstr>Visualizing 3.2 Gigapixels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LSST: New Algorithms and Architectures</dc:title>
  <dc:creator>jbosch</dc:creator>
  <cp:lastModifiedBy>jbosch</cp:lastModifiedBy>
  <cp:revision>139</cp:revision>
  <dcterms:created xsi:type="dcterms:W3CDTF">2012-04-29T23:22:19Z</dcterms:created>
  <dcterms:modified xsi:type="dcterms:W3CDTF">2013-06-26T21:02:29Z</dcterms:modified>
</cp:coreProperties>
</file>