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97" r:id="rId2"/>
    <p:sldId id="296" r:id="rId3"/>
    <p:sldId id="298" r:id="rId4"/>
    <p:sldId id="295" r:id="rId5"/>
    <p:sldId id="257" r:id="rId6"/>
    <p:sldId id="288" r:id="rId7"/>
    <p:sldId id="259" r:id="rId8"/>
    <p:sldId id="276" r:id="rId9"/>
    <p:sldId id="275" r:id="rId10"/>
    <p:sldId id="280" r:id="rId11"/>
    <p:sldId id="279" r:id="rId12"/>
    <p:sldId id="287" r:id="rId13"/>
    <p:sldId id="281" r:id="rId14"/>
    <p:sldId id="299" r:id="rId15"/>
    <p:sldId id="282" r:id="rId16"/>
    <p:sldId id="283" r:id="rId17"/>
    <p:sldId id="284" r:id="rId18"/>
    <p:sldId id="285" r:id="rId19"/>
    <p:sldId id="286" r:id="rId20"/>
    <p:sldId id="289" r:id="rId21"/>
    <p:sldId id="290" r:id="rId22"/>
    <p:sldId id="291" r:id="rId23"/>
    <p:sldId id="294" r:id="rId24"/>
    <p:sldId id="300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8" autoAdjust="0"/>
    <p:restoredTop sz="94660"/>
  </p:normalViewPr>
  <p:slideViewPr>
    <p:cSldViewPr snapToGrid="0">
      <p:cViewPr>
        <p:scale>
          <a:sx n="95" d="100"/>
          <a:sy n="95" d="100"/>
        </p:scale>
        <p:origin x="-176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58E77-A1C0-234D-8C62-4A9D52246D47}" type="datetimeFigureOut">
              <a:rPr lang="en-US" smtClean="0"/>
              <a:t>6/26/13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8D332-3CBD-C649-AD00-63DD8F4D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8BE5E-D007-42B4-9A68-B54CF8B904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debate</a:t>
            </a:r>
            <a:r>
              <a:rPr lang="en-US" baseline="0" dirty="0" smtClean="0"/>
              <a:t> with excellent points on both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8D332-3CBD-C649-AD00-63DD8F4D4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ECB630-3E55-8D41-8166-747B6281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3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ECB630-3E55-8D41-8166-747B6281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ECB630-3E55-8D41-8166-747B6281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3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0D686-A922-A346-9F8C-A4C390359482}" type="datetimeFigureOut">
              <a:rPr lang="en-US" smtClean="0"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ECB630-3E55-8D41-8166-747B6281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" y="6"/>
            <a:ext cx="9143999" cy="685799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ECB630-3E55-8D41-8166-747B6281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ranklin Gothic Medium" pitchFamily="34" charset="0"/>
          <a:ea typeface="+mj-ea"/>
          <a:cs typeface="Franklin Gothic Medium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 pitchFamily="34" charset="0"/>
          <a:ea typeface="+mn-ea"/>
          <a:cs typeface="Franklin Gothic Book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ranklin Gothic Book" pitchFamily="34" charset="0"/>
          <a:ea typeface="+mn-ea"/>
          <a:cs typeface="Franklin Gothic Book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ranklin Gothic Book" pitchFamily="34" charset="0"/>
          <a:ea typeface="+mn-ea"/>
          <a:cs typeface="Franklin Gothic Book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Franklin Gothic Book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ranklin Gothic Book" pitchFamily="34" charset="0"/>
          <a:ea typeface="+mn-ea"/>
          <a:cs typeface="Franklin Gothic Book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rata.oreilly.com/2012/03/machine-learning-expertise-google-analytic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000" y="127001"/>
            <a:ext cx="8890000" cy="6604000"/>
          </a:xfrm>
          <a:prstGeom prst="rect">
            <a:avLst/>
          </a:prstGeom>
          <a:noFill/>
          <a:ln w="254000" cmpd="sng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64806" y="883206"/>
            <a:ext cx="4648706" cy="4648706"/>
            <a:chOff x="1921427" y="-342629"/>
            <a:chExt cx="5755640" cy="5755640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921427" y="-342629"/>
              <a:ext cx="5755640" cy="5755640"/>
            </a:xfrm>
            <a:prstGeom prst="ellipse">
              <a:avLst/>
            </a:prstGeom>
            <a:solidFill>
              <a:srgbClr val="FFFFFF">
                <a:alpha val="4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183047" y="-76200"/>
              <a:ext cx="5232400" cy="523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Oval 62"/>
          <p:cNvSpPr>
            <a:spLocks noChangeAspect="1"/>
          </p:cNvSpPr>
          <p:nvPr/>
        </p:nvSpPr>
        <p:spPr>
          <a:xfrm>
            <a:off x="4452106" y="2598393"/>
            <a:ext cx="2489537" cy="2489537"/>
          </a:xfrm>
          <a:prstGeom prst="ellipse">
            <a:avLst/>
          </a:prstGeom>
          <a:solidFill>
            <a:srgbClr val="FFFFFF">
              <a:alpha val="48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4630429" y="2776622"/>
            <a:ext cx="2127585" cy="2127585"/>
          </a:xfrm>
          <a:prstGeom prst="ellipse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39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-25000" noProof="0" dirty="0" smtClean="0">
              <a:ln>
                <a:noFill/>
              </a:ln>
              <a:solidFill>
                <a:srgbClr val="474746"/>
              </a:solidFill>
              <a:effectLst/>
              <a:uLnTx/>
              <a:uFillTx/>
              <a:latin typeface="Arial" charset="0"/>
              <a:ea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1994" y="3309918"/>
            <a:ext cx="1950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spc="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cs typeface="Cambria Math"/>
              </a:rPr>
              <a:t>Nick Kridler</a:t>
            </a:r>
            <a:endParaRPr kumimoji="0" lang="en-US" sz="2800" b="0" i="0" u="none" strike="noStrike" kern="0" spc="10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pic>
        <p:nvPicPr>
          <p:cNvPr id="69" name="Picture 68" descr="Accretive-Health-squar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77" y="178741"/>
            <a:ext cx="1850832" cy="138812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41993" y="2546232"/>
            <a:ext cx="41018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Franklin Gothic Medium" pitchFamily="34" charset="0"/>
                <a:ea typeface="+mj-ea"/>
                <a:cs typeface="Franklin Gothic Medium" pitchFamily="34" charset="0"/>
              </a:defRPr>
            </a:lvl1pPr>
          </a:lstStyle>
          <a:p>
            <a:r>
              <a:rPr lang="en-US" sz="3200" dirty="0" smtClean="0">
                <a:latin typeface="Cambria"/>
                <a:cs typeface="Cambria"/>
              </a:rPr>
              <a:t>Data Agnosticism:</a:t>
            </a:r>
            <a:br>
              <a:rPr lang="en-US" sz="3200" dirty="0" smtClean="0">
                <a:latin typeface="Cambria"/>
                <a:cs typeface="Cambria"/>
              </a:rPr>
            </a:br>
            <a:r>
              <a:rPr lang="en-US" sz="3200" dirty="0" smtClean="0">
                <a:latin typeface="Cambria"/>
                <a:cs typeface="Cambria"/>
              </a:rPr>
              <a:t>Feature Engineering Without Domain Expertise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SciPy2013</a:t>
            </a:r>
          </a:p>
          <a:p>
            <a:r>
              <a:rPr lang="en-US" sz="3200" dirty="0" smtClean="0">
                <a:latin typeface="Cambria"/>
                <a:cs typeface="Cambria"/>
              </a:rPr>
              <a:t>June 27th</a:t>
            </a:r>
            <a:endParaRPr lang="en-US" sz="3200" dirty="0">
              <a:latin typeface="Cambria"/>
              <a:cs typeface="Cambria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540955" y="4914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>
                <a:latin typeface="Cambria"/>
                <a:cs typeface="Cambria"/>
              </a:rPr>
              <a:t>nkridler@accretivehealth.com</a:t>
            </a:r>
            <a:endParaRPr lang="en-US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4625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969" y="2101509"/>
            <a:ext cx="3911031" cy="24840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A Process For Finding Whales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3" name="Picture 2" descr="NRWcalf_NOA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" r="2881" b="6254"/>
          <a:stretch/>
        </p:blipFill>
        <p:spPr>
          <a:xfrm>
            <a:off x="0" y="-156277"/>
            <a:ext cx="5192230" cy="3419453"/>
          </a:xfrm>
          <a:prstGeom prst="rect">
            <a:avLst/>
          </a:prstGeom>
        </p:spPr>
      </p:pic>
      <p:pic>
        <p:nvPicPr>
          <p:cNvPr id="4" name="Picture 3" descr="rightwhalebreach_NOA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2086" r="5108" b="5404"/>
          <a:stretch/>
        </p:blipFill>
        <p:spPr>
          <a:xfrm>
            <a:off x="-1" y="3247786"/>
            <a:ext cx="5184289" cy="3846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0118" y="6530684"/>
            <a:ext cx="3807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www.birds.cornell.edu</a:t>
            </a:r>
            <a:r>
              <a:rPr lang="en-US" sz="1600" dirty="0"/>
              <a:t>/</a:t>
            </a:r>
            <a:r>
              <a:rPr lang="en-US" sz="1600" dirty="0" err="1"/>
              <a:t>brp</a:t>
            </a:r>
            <a:r>
              <a:rPr lang="en-US" sz="1600" dirty="0"/>
              <a:t>/research</a:t>
            </a:r>
          </a:p>
        </p:txBody>
      </p:sp>
    </p:spTree>
    <p:extLst>
      <p:ext uri="{BB962C8B-B14F-4D97-AF65-F5344CB8AC3E}">
        <p14:creationId xmlns:p14="http://schemas.microsoft.com/office/powerpoint/2010/main" val="364612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2582" y="1741894"/>
            <a:ext cx="6761418" cy="4101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2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/>
                <a:cs typeface="Cambria"/>
              </a:rPr>
              <a:t>North Atlantic Right Whale Up-Call Detection</a:t>
            </a:r>
            <a:endParaRPr lang="en-US" sz="3600" dirty="0">
              <a:latin typeface="Cambria"/>
              <a:cs typeface="Cambria"/>
            </a:endParaRPr>
          </a:p>
        </p:txBody>
      </p:sp>
      <p:pic>
        <p:nvPicPr>
          <p:cNvPr id="5" name="Picture 4" descr="whale_detection_challenge-cwc-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50" y="1740678"/>
            <a:ext cx="5472203" cy="4104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8281" y="2079164"/>
            <a:ext cx="4477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Marine Mammal Acoustics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8426" y="2871679"/>
            <a:ext cx="30846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Signal 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9912" y="3664194"/>
            <a:ext cx="30769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Audio Spectrograms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3541" y="4384436"/>
            <a:ext cx="33685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Mel-Frequency </a:t>
            </a:r>
            <a:r>
              <a:rPr lang="en-US" sz="2400" dirty="0" err="1" smtClean="0">
                <a:solidFill>
                  <a:srgbClr val="000000"/>
                </a:solidFill>
                <a:latin typeface="Cambria"/>
                <a:cs typeface="Cambria"/>
              </a:rPr>
              <a:t>Cepstral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 Coefficients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964" y="4883736"/>
            <a:ext cx="44771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latin typeface="Cambria"/>
                <a:cs typeface="Cambria"/>
              </a:rPr>
              <a:t>Spectrogram of a Right Whale Call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916716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Determine the Probability a 2 Second Audio Clip Contains a Whale Call</a:t>
            </a:r>
          </a:p>
          <a:p>
            <a:pPr algn="ctr" defTabSz="914400"/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Maximize Area Under Curve (AUC) Metric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3607" y="5517865"/>
            <a:ext cx="1249305" cy="369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Time (s)</a:t>
            </a:r>
          </a:p>
        </p:txBody>
      </p:sp>
      <p:pic>
        <p:nvPicPr>
          <p:cNvPr id="6" name="Picture 5" descr="Screen Shot 2013-03-11 at 12.40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17" y="5839682"/>
            <a:ext cx="9204110" cy="8385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987526" y="3613708"/>
            <a:ext cx="234438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28927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123" y="68761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Where Do We Start?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73" y="1867370"/>
            <a:ext cx="7516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Google ‘Whale Detection’?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848" y="3062538"/>
            <a:ext cx="65046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Throw The Whole Thing In A Random Forest?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2706" y="4825548"/>
            <a:ext cx="44771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What can we do in a few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0542" y="2391451"/>
            <a:ext cx="51934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Found Competition Website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2165" y="3689863"/>
            <a:ext cx="4477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What Would We Do After That?</a:t>
            </a:r>
          </a:p>
        </p:txBody>
      </p:sp>
    </p:spTree>
    <p:extLst>
      <p:ext uri="{BB962C8B-B14F-4D97-AF65-F5344CB8AC3E}">
        <p14:creationId xmlns:p14="http://schemas.microsoft.com/office/powerpoint/2010/main" val="185520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59661" y="0"/>
            <a:ext cx="3884339" cy="6869238"/>
            <a:chOff x="5259661" y="0"/>
            <a:chExt cx="3884339" cy="6869238"/>
          </a:xfrm>
        </p:grpSpPr>
        <p:sp>
          <p:nvSpPr>
            <p:cNvPr id="14" name="Rectangle 13"/>
            <p:cNvSpPr/>
            <p:nvPr/>
          </p:nvSpPr>
          <p:spPr>
            <a:xfrm>
              <a:off x="5259661" y="0"/>
              <a:ext cx="3884339" cy="6858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725584" y="5351"/>
              <a:ext cx="3164165" cy="6556691"/>
              <a:chOff x="5725584" y="185159"/>
              <a:chExt cx="3164165" cy="6556691"/>
            </a:xfrm>
          </p:grpSpPr>
          <p:pic>
            <p:nvPicPr>
              <p:cNvPr id="3" name="Picture 2" descr="xLocDensity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8191" y="2448246"/>
                <a:ext cx="3066398" cy="2125476"/>
              </a:xfrm>
              <a:prstGeom prst="rect">
                <a:avLst/>
              </a:prstGeom>
            </p:spPr>
          </p:pic>
          <p:pic>
            <p:nvPicPr>
              <p:cNvPr id="4" name="Picture 3" descr="yLocDensit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425" y="4648261"/>
                <a:ext cx="3103146" cy="2093589"/>
              </a:xfrm>
              <a:prstGeom prst="rect">
                <a:avLst/>
              </a:prstGeom>
            </p:spPr>
          </p:pic>
          <p:pic>
            <p:nvPicPr>
              <p:cNvPr id="5" name="Picture 4" descr="firstCutCorrDensity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5584" y="185159"/>
                <a:ext cx="3164165" cy="2134757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5877322" y="68801"/>
              <a:ext cx="2850127" cy="5884228"/>
              <a:chOff x="5877322" y="68801"/>
              <a:chExt cx="2850127" cy="58842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438132" y="2876932"/>
                <a:ext cx="1249305" cy="923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 Frequency Location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478144" y="5029699"/>
                <a:ext cx="12493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</a:t>
                </a:r>
              </a:p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Time</a:t>
                </a:r>
              </a:p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Location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77322" y="68801"/>
                <a:ext cx="25516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 Correlation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93918" y="2461452"/>
              <a:ext cx="3624583" cy="4407786"/>
              <a:chOff x="5293918" y="2461452"/>
              <a:chExt cx="3624583" cy="4407786"/>
            </a:xfrm>
          </p:grpSpPr>
          <p:sp>
            <p:nvSpPr>
              <p:cNvPr id="20" name="TextBox 19"/>
              <p:cNvSpPr txBox="1"/>
              <p:nvPr/>
            </p:nvSpPr>
            <p:spPr>
              <a:xfrm rot="16200000">
                <a:off x="4405068" y="3350302"/>
                <a:ext cx="2147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Probability Density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99112" y="6499906"/>
                <a:ext cx="31193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Normalized Feature Value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75" y="377882"/>
            <a:ext cx="468460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mbria"/>
                <a:cs typeface="Cambria"/>
              </a:rPr>
              <a:t>Start Simple</a:t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sz="2700" dirty="0" smtClean="0">
                <a:latin typeface="Cambria"/>
                <a:cs typeface="Cambria"/>
              </a:rPr>
              <a:t>A Correlation-Based Model</a:t>
            </a:r>
            <a:endParaRPr lang="en-US" sz="2700" dirty="0">
              <a:latin typeface="Cambria"/>
              <a:cs typeface="Cambria"/>
            </a:endParaRPr>
          </a:p>
        </p:txBody>
      </p:sp>
      <p:pic>
        <p:nvPicPr>
          <p:cNvPr id="6" name="Picture 5" descr="meanH1Tmp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" y="2066221"/>
            <a:ext cx="4472599" cy="30500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216" y="2261049"/>
            <a:ext cx="358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Mean of Right Whale Spectrograms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26489"/>
            <a:ext cx="56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Cambria"/>
                <a:cs typeface="Cambria"/>
              </a:rPr>
              <a:t>How well does this chip correlate with the spectrograms from the audio clips?</a:t>
            </a:r>
            <a:endParaRPr lang="en-US" sz="28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29222" y="1352500"/>
            <a:ext cx="2588969" cy="4162748"/>
            <a:chOff x="3229222" y="1352500"/>
            <a:chExt cx="2588969" cy="4162748"/>
          </a:xfrm>
        </p:grpSpPr>
        <p:pic>
          <p:nvPicPr>
            <p:cNvPr id="11" name="Picture 10" descr="whale_detection_challenge-cwc-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370" y="3314141"/>
              <a:ext cx="1201061" cy="9007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29222" y="3476865"/>
              <a:ext cx="4401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*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11" idx="3"/>
            </p:cNvCxnSpPr>
            <p:nvPr/>
          </p:nvCxnSpPr>
          <p:spPr>
            <a:xfrm flipV="1">
              <a:off x="4835431" y="1352500"/>
              <a:ext cx="822621" cy="24120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3" idx="1"/>
            </p:cNvCxnSpPr>
            <p:nvPr/>
          </p:nvCxnSpPr>
          <p:spPr>
            <a:xfrm flipV="1">
              <a:off x="4835431" y="3331176"/>
              <a:ext cx="982760" cy="4333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4" idx="1"/>
            </p:cNvCxnSpPr>
            <p:nvPr/>
          </p:nvCxnSpPr>
          <p:spPr>
            <a:xfrm>
              <a:off x="4835431" y="3764539"/>
              <a:ext cx="937994" cy="17507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65727" y="5056047"/>
            <a:ext cx="4469449" cy="369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Time (s)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260610" y="3561439"/>
            <a:ext cx="3355088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98625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884339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3624583" cy="6863887"/>
            <a:chOff x="5293918" y="5351"/>
            <a:chExt cx="3624583" cy="6863887"/>
          </a:xfrm>
        </p:grpSpPr>
        <p:grpSp>
          <p:nvGrpSpPr>
            <p:cNvPr id="6" name="Group 5"/>
            <p:cNvGrpSpPr/>
            <p:nvPr/>
          </p:nvGrpSpPr>
          <p:grpSpPr>
            <a:xfrm>
              <a:off x="5725584" y="5351"/>
              <a:ext cx="3164165" cy="6556691"/>
              <a:chOff x="5725584" y="185159"/>
              <a:chExt cx="3164165" cy="6556691"/>
            </a:xfrm>
          </p:grpSpPr>
          <p:pic>
            <p:nvPicPr>
              <p:cNvPr id="14" name="Picture 13" descr="xLocDensity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8191" y="2448246"/>
                <a:ext cx="3066398" cy="2125476"/>
              </a:xfrm>
              <a:prstGeom prst="rect">
                <a:avLst/>
              </a:prstGeom>
            </p:spPr>
          </p:pic>
          <p:pic>
            <p:nvPicPr>
              <p:cNvPr id="15" name="Picture 14" descr="yLocDensit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425" y="4648261"/>
                <a:ext cx="3103146" cy="2093589"/>
              </a:xfrm>
              <a:prstGeom prst="rect">
                <a:avLst/>
              </a:prstGeom>
            </p:spPr>
          </p:pic>
          <p:pic>
            <p:nvPicPr>
              <p:cNvPr id="16" name="Picture 15" descr="firstCutCorrDensity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5584" y="185159"/>
                <a:ext cx="3164165" cy="2134757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5877322" y="68801"/>
              <a:ext cx="2850127" cy="5884228"/>
              <a:chOff x="5877322" y="68801"/>
              <a:chExt cx="2850127" cy="588422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438132" y="2876932"/>
                <a:ext cx="1249305" cy="923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 Frequency Location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78144" y="5029699"/>
                <a:ext cx="12493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</a:t>
                </a:r>
              </a:p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Time</a:t>
                </a:r>
              </a:p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Location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77322" y="68801"/>
                <a:ext cx="25516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Max Correlation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93918" y="2461452"/>
              <a:ext cx="3624583" cy="4407786"/>
              <a:chOff x="5293918" y="2461452"/>
              <a:chExt cx="3624583" cy="4407786"/>
            </a:xfrm>
          </p:grpSpPr>
          <p:sp>
            <p:nvSpPr>
              <p:cNvPr id="9" name="TextBox 8"/>
              <p:cNvSpPr txBox="1"/>
              <p:nvPr/>
            </p:nvSpPr>
            <p:spPr>
              <a:xfrm rot="16200000">
                <a:off x="4405068" y="3350302"/>
                <a:ext cx="2147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Probability Density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99112" y="6499906"/>
                <a:ext cx="31193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Normalized Feature Value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362197" y="2047729"/>
            <a:ext cx="3392431" cy="3245377"/>
            <a:chOff x="4452106" y="2598393"/>
            <a:chExt cx="2489537" cy="2489537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452106" y="2598393"/>
              <a:ext cx="2489537" cy="2489537"/>
            </a:xfrm>
            <a:prstGeom prst="ellipse">
              <a:avLst/>
            </a:prstGeom>
            <a:solidFill>
              <a:srgbClr val="FFFFFF">
                <a:alpha val="48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4630429" y="2776622"/>
              <a:ext cx="2127585" cy="2127585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39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 charset="0"/>
                <a:ea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9222" y="1067379"/>
            <a:ext cx="1974246" cy="4442518"/>
            <a:chOff x="3229222" y="1067379"/>
            <a:chExt cx="1974246" cy="4442518"/>
          </a:xfrm>
        </p:grpSpPr>
        <p:sp>
          <p:nvSpPr>
            <p:cNvPr id="19" name="TextBox 18"/>
            <p:cNvSpPr txBox="1"/>
            <p:nvPr/>
          </p:nvSpPr>
          <p:spPr>
            <a:xfrm>
              <a:off x="3229222" y="3476865"/>
              <a:ext cx="4401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*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6" idx="3"/>
            </p:cNvCxnSpPr>
            <p:nvPr/>
          </p:nvCxnSpPr>
          <p:spPr>
            <a:xfrm>
              <a:off x="3595831" y="1067379"/>
              <a:ext cx="1607637" cy="17196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>
              <a:off x="3590671" y="3325825"/>
              <a:ext cx="1185731" cy="225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3"/>
            </p:cNvCxnSpPr>
            <p:nvPr/>
          </p:nvCxnSpPr>
          <p:spPr>
            <a:xfrm flipV="1">
              <a:off x="3582653" y="4124352"/>
              <a:ext cx="1620815" cy="1385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Picture 32" descr="Screen Shot 2013-06-14 at 9.32.16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/>
          <a:stretch/>
        </p:blipFill>
        <p:spPr>
          <a:xfrm>
            <a:off x="4888186" y="2934295"/>
            <a:ext cx="2247900" cy="57210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105345" y="3579630"/>
            <a:ext cx="1950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spc="1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cs typeface="Cambria Math"/>
              </a:rPr>
              <a:t>Random Forest</a:t>
            </a:r>
            <a:endParaRPr kumimoji="0" lang="en-US" sz="2800" b="0" i="0" u="none" strike="noStrike" kern="0" spc="10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7272" y="145763"/>
            <a:ext cx="56867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0000"/>
                </a:solidFill>
                <a:latin typeface="Cambria"/>
                <a:cs typeface="Cambria"/>
              </a:rPr>
              <a:t>Leverage Great Work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57272" y="5805289"/>
            <a:ext cx="5686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0000"/>
                </a:solidFill>
                <a:latin typeface="Cambria"/>
                <a:cs typeface="Cambria"/>
              </a:rPr>
              <a:t>Random Forests are Quick, High Performing, and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69298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68754"/>
            <a:ext cx="9144000" cy="500091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How’d We Do?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3" name="Picture 2" descr="firstCut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721"/>
            <a:ext cx="9144000" cy="417640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7798" y="1693206"/>
            <a:ext cx="3595802" cy="3634198"/>
            <a:chOff x="247798" y="1693206"/>
            <a:chExt cx="3595802" cy="3634198"/>
          </a:xfrm>
        </p:grpSpPr>
        <p:sp>
          <p:nvSpPr>
            <p:cNvPr id="4" name="Rectangle 3"/>
            <p:cNvSpPr/>
            <p:nvPr/>
          </p:nvSpPr>
          <p:spPr>
            <a:xfrm>
              <a:off x="247798" y="1693206"/>
              <a:ext cx="1621011" cy="3634198"/>
            </a:xfrm>
            <a:prstGeom prst="rect">
              <a:avLst/>
            </a:prstGeom>
            <a:solidFill>
              <a:srgbClr val="C0504D">
                <a:alpha val="3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234" y="3034960"/>
              <a:ext cx="34133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dirty="0" smtClean="0">
                  <a:solidFill>
                    <a:srgbClr val="000000"/>
                  </a:solidFill>
                  <a:latin typeface="Cambria"/>
                  <a:cs typeface="Cambria"/>
                </a:rPr>
                <a:t>What’s going on over here?</a:t>
              </a:r>
            </a:p>
          </p:txBody>
        </p:sp>
      </p:grpSp>
      <p:pic>
        <p:nvPicPr>
          <p:cNvPr id="7" name="Picture 6" descr="Screen Shot 2013-03-11 at 12.40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10" y="6019490"/>
            <a:ext cx="9204110" cy="838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0922" y="5495389"/>
            <a:ext cx="2272012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False Alarm Rate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432250" y="3343995"/>
            <a:ext cx="2272012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True Positive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524" y="5519238"/>
            <a:ext cx="29112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Probability of Right Whale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439" y="1210145"/>
            <a:ext cx="29112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Probability Density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5994" y="1205213"/>
            <a:ext cx="4428006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Receiver Operating Characteristic Curve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2304" y="4205764"/>
            <a:ext cx="2911257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200" dirty="0" smtClean="0">
                <a:solidFill>
                  <a:srgbClr val="000000"/>
                </a:solidFill>
                <a:latin typeface="Cambria"/>
                <a:cs typeface="Cambria"/>
              </a:rPr>
              <a:t>Area Under Curve ~0.92!</a:t>
            </a:r>
          </a:p>
        </p:txBody>
      </p:sp>
    </p:spTree>
    <p:extLst>
      <p:ext uri="{BB962C8B-B14F-4D97-AF65-F5344CB8AC3E}">
        <p14:creationId xmlns:p14="http://schemas.microsoft.com/office/powerpoint/2010/main" val="28078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sic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2" y="0"/>
            <a:ext cx="6934422" cy="688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4123"/>
            <a:ext cx="9144000" cy="1143000"/>
          </a:xfrm>
          <a:solidFill>
            <a:srgbClr val="0000FF">
              <a:alpha val="84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ambria"/>
                <a:cs typeface="Cambria"/>
              </a:rPr>
              <a:t>The Model Missed These Whales</a:t>
            </a:r>
            <a:br>
              <a:rPr lang="en-US" b="1" dirty="0" smtClean="0">
                <a:latin typeface="Cambria"/>
                <a:cs typeface="Cambria"/>
              </a:rPr>
            </a:br>
            <a:r>
              <a:rPr lang="en-US" b="1" dirty="0" smtClean="0">
                <a:latin typeface="Cambria"/>
                <a:cs typeface="Cambria"/>
              </a:rPr>
              <a:t>Notice Anything?</a:t>
            </a:r>
            <a:endParaRPr lang="en-US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2081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ast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1" y="13187"/>
            <a:ext cx="6924896" cy="6875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4123"/>
            <a:ext cx="9144000" cy="1143000"/>
          </a:xfrm>
          <a:solidFill>
            <a:srgbClr val="0000FF">
              <a:alpha val="84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mbria"/>
                <a:cs typeface="Cambria"/>
              </a:rPr>
              <a:t>How About Now?</a:t>
            </a:r>
            <a:endParaRPr lang="en-US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157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68754"/>
            <a:ext cx="9144000" cy="47087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/>
                <a:cs typeface="Cambria"/>
              </a:rPr>
              <a:t>Do Our Changes Make A Difference?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contImprov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31" y="1188644"/>
            <a:ext cx="6452430" cy="435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986" y="5692553"/>
            <a:ext cx="8683253" cy="11766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More Separation! AUC = 0.94</a:t>
            </a:r>
            <a:endParaRPr lang="en-US" sz="3200" dirty="0"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733" y="3114303"/>
            <a:ext cx="2147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Probability Density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9281" y="5488484"/>
            <a:ext cx="3119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Normalized Feature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8857" y="1372411"/>
            <a:ext cx="25516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Max Template-Sample Correlation</a:t>
            </a:r>
          </a:p>
        </p:txBody>
      </p:sp>
    </p:spTree>
    <p:extLst>
      <p:ext uri="{BB962C8B-B14F-4D97-AF65-F5344CB8AC3E}">
        <p14:creationId xmlns:p14="http://schemas.microsoft.com/office/powerpoint/2010/main" val="222415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The Process (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Good </a:t>
            </a:r>
            <a:r>
              <a:rPr lang="en-US" dirty="0" smtClean="0">
                <a:latin typeface="Cambria"/>
                <a:cs typeface="Cambria"/>
              </a:rPr>
              <a:t>Vs.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Bad</a:t>
            </a:r>
            <a:r>
              <a:rPr lang="en-US" dirty="0" smtClean="0">
                <a:latin typeface="Cambria"/>
                <a:cs typeface="Cambria"/>
              </a:rPr>
              <a:t>)</a:t>
            </a:r>
            <a:endParaRPr lang="en-US" dirty="0">
              <a:latin typeface="Cambria"/>
              <a:cs typeface="Cambri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7554" y="1011072"/>
            <a:ext cx="7712505" cy="5243678"/>
            <a:chOff x="861553" y="1273943"/>
            <a:chExt cx="7712505" cy="5243678"/>
          </a:xfrm>
        </p:grpSpPr>
        <p:sp>
          <p:nvSpPr>
            <p:cNvPr id="13" name="Circular Arrow 12"/>
            <p:cNvSpPr/>
            <p:nvPr/>
          </p:nvSpPr>
          <p:spPr>
            <a:xfrm rot="19184331">
              <a:off x="2630689" y="1273943"/>
              <a:ext cx="4987854" cy="509127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4550430"/>
                <a:gd name="adj5" fmla="val 12500"/>
              </a:avLst>
            </a:prstGeom>
            <a:solidFill>
              <a:srgbClr val="000090">
                <a:alpha val="4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355596" y="2405962"/>
              <a:ext cx="3252158" cy="2715340"/>
              <a:chOff x="2519272" y="2518527"/>
              <a:chExt cx="3252158" cy="2715340"/>
            </a:xfrm>
          </p:grpSpPr>
          <p:sp>
            <p:nvSpPr>
              <p:cNvPr id="4" name="Circular Arrow 3"/>
              <p:cNvSpPr/>
              <p:nvPr/>
            </p:nvSpPr>
            <p:spPr>
              <a:xfrm rot="8369304">
                <a:off x="3106222" y="2810459"/>
                <a:ext cx="2368268" cy="2392174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635126"/>
                  <a:gd name="adj5" fmla="val 12500"/>
                </a:avLst>
              </a:prstGeom>
              <a:solidFill>
                <a:srgbClr val="FF0000"/>
              </a:solidFill>
              <a:ln>
                <a:solidFill>
                  <a:srgbClr val="D1282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Circular Arrow 4"/>
              <p:cNvSpPr/>
              <p:nvPr/>
            </p:nvSpPr>
            <p:spPr>
              <a:xfrm rot="14216946">
                <a:off x="3116810" y="2811904"/>
                <a:ext cx="2368268" cy="2392174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7947776"/>
                  <a:gd name="adj5" fmla="val 12500"/>
                </a:avLst>
              </a:prstGeom>
              <a:solidFill>
                <a:srgbClr val="FF0000"/>
              </a:solidFill>
              <a:ln>
                <a:solidFill>
                  <a:srgbClr val="D1282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519272" y="2518527"/>
                <a:ext cx="3252158" cy="2715340"/>
                <a:chOff x="2519272" y="2518527"/>
                <a:chExt cx="3252158" cy="2715340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608153" y="2518527"/>
                  <a:ext cx="131335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b="1" dirty="0" smtClean="0">
                      <a:solidFill>
                        <a:srgbClr val="000000"/>
                      </a:solidFill>
                      <a:latin typeface="Arial"/>
                    </a:rPr>
                    <a:t>Make</a:t>
                  </a:r>
                </a:p>
                <a:p>
                  <a:pPr algn="ctr" defTabSz="914400"/>
                  <a:r>
                    <a:rPr lang="en-US" b="1" dirty="0" smtClean="0">
                      <a:solidFill>
                        <a:srgbClr val="000000"/>
                      </a:solidFill>
                      <a:latin typeface="Arial"/>
                    </a:rPr>
                    <a:t>Prediction</a:t>
                  </a:r>
                  <a:endParaRPr lang="en-US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637285" y="4214822"/>
                  <a:ext cx="113414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b="1" dirty="0" smtClean="0">
                      <a:solidFill>
                        <a:srgbClr val="000000"/>
                      </a:solidFill>
                      <a:latin typeface="Arial"/>
                    </a:rPr>
                    <a:t>Evaluate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19272" y="4124880"/>
                  <a:ext cx="18135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b="1" dirty="0" smtClean="0">
                      <a:solidFill>
                        <a:srgbClr val="000000"/>
                      </a:solidFill>
                      <a:latin typeface="Arial"/>
                    </a:rPr>
                    <a:t>Improve Model</a:t>
                  </a:r>
                  <a:endParaRPr lang="en-US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" name="Circular Arrow 9"/>
                <p:cNvSpPr/>
                <p:nvPr/>
              </p:nvSpPr>
              <p:spPr>
                <a:xfrm>
                  <a:off x="3106223" y="2841693"/>
                  <a:ext cx="2368268" cy="2392174"/>
                </a:xfrm>
                <a:prstGeom prst="circularArrow">
                  <a:avLst>
                    <a:gd name="adj1" fmla="val 12500"/>
                    <a:gd name="adj2" fmla="val 1142319"/>
                    <a:gd name="adj3" fmla="val 20457681"/>
                    <a:gd name="adj4" fmla="val 17906006"/>
                    <a:gd name="adj5" fmla="val 12500"/>
                  </a:avLst>
                </a:prstGeom>
                <a:solidFill>
                  <a:srgbClr val="FF0000"/>
                </a:solidFill>
                <a:ln>
                  <a:solidFill>
                    <a:srgbClr val="D1282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7260703" y="3270746"/>
              <a:ext cx="1313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Make</a:t>
              </a:r>
            </a:p>
            <a:p>
              <a:pPr algn="ctr" defTabSz="914400"/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Prediction</a:t>
              </a:r>
              <a:endParaRPr lang="en-US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1553" y="2244373"/>
              <a:ext cx="2896717" cy="97684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Random Walk Through Algorithm Land</a:t>
              </a:r>
              <a:endParaRPr lang="en-US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ircular Arrow 18"/>
            <p:cNvSpPr/>
            <p:nvPr/>
          </p:nvSpPr>
          <p:spPr>
            <a:xfrm rot="1610141">
              <a:off x="2628218" y="1426343"/>
              <a:ext cx="4987854" cy="509127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669906"/>
                <a:gd name="adj5" fmla="val 12500"/>
              </a:avLst>
            </a:prstGeom>
            <a:solidFill>
              <a:srgbClr val="000090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9747" y="5588395"/>
            <a:ext cx="8683253" cy="117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Don’t Get Stuck In Algorithm Land!</a:t>
            </a:r>
          </a:p>
          <a:p>
            <a:pPr algn="ctr"/>
            <a:r>
              <a:rPr lang="en-US" sz="3200" dirty="0" smtClean="0">
                <a:latin typeface="Cambria"/>
                <a:cs typeface="Cambria"/>
              </a:rPr>
              <a:t>Focus on Putting Better Data in the Algorithm</a:t>
            </a:r>
            <a:endParaRPr lang="en-US"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422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ago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600" dirty="0" smtClean="0">
                <a:latin typeface="Cambria Math"/>
                <a:cs typeface="Cambria Math"/>
              </a:rPr>
              <a:t>About Me</a:t>
            </a:r>
            <a:br>
              <a:rPr lang="en-US" sz="3600" dirty="0" smtClean="0">
                <a:latin typeface="Cambria Math"/>
                <a:cs typeface="Cambria Math"/>
              </a:rPr>
            </a:br>
            <a:r>
              <a:rPr lang="en-US" sz="3200" dirty="0" smtClean="0">
                <a:latin typeface="Cambria Math"/>
                <a:cs typeface="Cambria Math"/>
              </a:rPr>
              <a:t>Generalist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636" y="1600201"/>
            <a:ext cx="4080164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smtClean="0">
                <a:latin typeface="Cambria Math"/>
                <a:cs typeface="Cambria Math"/>
              </a:rPr>
              <a:t>Applied Mathematician</a:t>
            </a:r>
          </a:p>
          <a:p>
            <a:pPr marL="0" indent="0" algn="r">
              <a:buNone/>
            </a:pPr>
            <a:r>
              <a:rPr lang="en-US" dirty="0" smtClean="0">
                <a:latin typeface="Cambria Math"/>
                <a:cs typeface="Cambria Math"/>
              </a:rPr>
              <a:t>Data Scientist</a:t>
            </a:r>
          </a:p>
          <a:p>
            <a:pPr marL="0" indent="0" algn="r">
              <a:buNone/>
            </a:pPr>
            <a:r>
              <a:rPr lang="en-US" dirty="0" err="1" smtClean="0">
                <a:latin typeface="Cambria Math"/>
                <a:cs typeface="Cambria Math"/>
              </a:rPr>
              <a:t>Kaggle</a:t>
            </a:r>
            <a:r>
              <a:rPr lang="en-US" dirty="0" smtClean="0">
                <a:latin typeface="Cambria Math"/>
                <a:cs typeface="Cambria Math"/>
              </a:rPr>
              <a:t> Master </a:t>
            </a:r>
          </a:p>
          <a:p>
            <a:pPr marL="0" indent="0" algn="r">
              <a:buNone/>
            </a:pPr>
            <a:r>
              <a:rPr lang="en-US" dirty="0" smtClean="0">
                <a:latin typeface="Cambria Math"/>
                <a:cs typeface="Cambria Math"/>
              </a:rPr>
              <a:t>Level 50 Dragoon</a:t>
            </a:r>
          </a:p>
          <a:p>
            <a:pPr marL="0" indent="0" algn="r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 algn="r">
              <a:buNone/>
            </a:pPr>
            <a:r>
              <a:rPr lang="en-US" dirty="0" smtClean="0">
                <a:latin typeface="Cambria Math"/>
                <a:cs typeface="Cambria Math"/>
              </a:rPr>
              <a:t>Former Defense Scientist</a:t>
            </a:r>
          </a:p>
          <a:p>
            <a:pPr marL="0" indent="0" algn="r">
              <a:buNone/>
            </a:pPr>
            <a:r>
              <a:rPr lang="en-US" dirty="0">
                <a:latin typeface="Cambria Math"/>
                <a:cs typeface="Cambria Math"/>
              </a:rPr>
              <a:t>New to Healthcare</a:t>
            </a:r>
          </a:p>
          <a:p>
            <a:pPr marL="0" indent="0" algn="r">
              <a:buNone/>
            </a:pPr>
            <a:endParaRPr lang="en-US" dirty="0" smtClean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9385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irstCutPer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8"/>
          <a:stretch/>
        </p:blipFill>
        <p:spPr>
          <a:xfrm>
            <a:off x="6102022" y="2209914"/>
            <a:ext cx="1352564" cy="1217455"/>
          </a:xfrm>
          <a:prstGeom prst="rect">
            <a:avLst/>
          </a:prstGeom>
        </p:spPr>
      </p:pic>
      <p:pic>
        <p:nvPicPr>
          <p:cNvPr id="22" name="Picture 21" descr="meanH1Tm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23" y="2270788"/>
            <a:ext cx="1674549" cy="114194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874449" y="3588493"/>
            <a:ext cx="3252158" cy="2715340"/>
            <a:chOff x="2519272" y="2518527"/>
            <a:chExt cx="3252158" cy="2715340"/>
          </a:xfrm>
        </p:grpSpPr>
        <p:sp>
          <p:nvSpPr>
            <p:cNvPr id="9" name="Circular Arrow 8"/>
            <p:cNvSpPr/>
            <p:nvPr/>
          </p:nvSpPr>
          <p:spPr>
            <a:xfrm rot="8369304">
              <a:off x="3106222" y="2810459"/>
              <a:ext cx="2368268" cy="23921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635126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Circular Arrow 9"/>
            <p:cNvSpPr/>
            <p:nvPr/>
          </p:nvSpPr>
          <p:spPr>
            <a:xfrm rot="14216946">
              <a:off x="3116810" y="2811904"/>
              <a:ext cx="2368268" cy="23921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47776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19272" y="2518527"/>
              <a:ext cx="3252158" cy="2715340"/>
              <a:chOff x="2519272" y="2518527"/>
              <a:chExt cx="3252158" cy="271534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608153" y="2518527"/>
                <a:ext cx="13133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Make</a:t>
                </a:r>
              </a:p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Prediction</a:t>
                </a:r>
                <a:endParaRPr lang="en-US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37285" y="4214822"/>
                <a:ext cx="11341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Evaluate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19272" y="4124880"/>
                <a:ext cx="181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Improve Model</a:t>
                </a:r>
                <a:endParaRPr lang="en-US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Circular Arrow 14"/>
              <p:cNvSpPr/>
              <p:nvPr/>
            </p:nvSpPr>
            <p:spPr>
              <a:xfrm>
                <a:off x="3106223" y="2841693"/>
                <a:ext cx="2368268" cy="2392174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7906006"/>
                  <a:gd name="adj5" fmla="val 12500"/>
                </a:avLst>
              </a:prstGeom>
              <a:solidFill>
                <a:srgbClr val="FF0000"/>
              </a:solidFill>
              <a:ln>
                <a:solidFill>
                  <a:srgbClr val="D1282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157808" y="2693879"/>
            <a:ext cx="2896717" cy="9768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914400"/>
            <a:r>
              <a:rPr lang="en-US" b="1" dirty="0" smtClean="0">
                <a:solidFill>
                  <a:srgbClr val="000000"/>
                </a:solidFill>
                <a:latin typeface="Cambria"/>
                <a:cs typeface="Cambria"/>
              </a:rPr>
              <a:t>Choose an Algorithm, Generate a Model</a:t>
            </a:r>
            <a:endParaRPr lang="en-US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8259" y="4178128"/>
            <a:ext cx="2896717" cy="9768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914400"/>
            <a:r>
              <a:rPr lang="en-US" b="1" dirty="0" smtClean="0">
                <a:solidFill>
                  <a:srgbClr val="000000"/>
                </a:solidFill>
                <a:latin typeface="Cambria"/>
                <a:cs typeface="Cambria"/>
              </a:rPr>
              <a:t>Evaluate the Model,</a:t>
            </a:r>
          </a:p>
          <a:p>
            <a:pPr algn="ctr" defTabSz="914400"/>
            <a:r>
              <a:rPr lang="en-US" b="1" dirty="0" smtClean="0">
                <a:solidFill>
                  <a:srgbClr val="000000"/>
                </a:solidFill>
                <a:latin typeface="Cambria"/>
                <a:cs typeface="Cambria"/>
              </a:rPr>
              <a:t>Visualize The Failures</a:t>
            </a:r>
            <a:endParaRPr lang="en-US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pic>
        <p:nvPicPr>
          <p:cNvPr id="19" name="Picture 18" descr="basic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26" y="5058949"/>
            <a:ext cx="1647904" cy="1636217"/>
          </a:xfrm>
          <a:prstGeom prst="rect">
            <a:avLst/>
          </a:prstGeom>
        </p:spPr>
      </p:pic>
      <p:pic>
        <p:nvPicPr>
          <p:cNvPr id="20" name="Picture 19" descr="contrast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5" y="5085531"/>
            <a:ext cx="1563571" cy="1552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062" y="4278923"/>
            <a:ext cx="2896717" cy="9768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914400"/>
            <a:r>
              <a:rPr lang="en-US" b="1" dirty="0" smtClean="0">
                <a:solidFill>
                  <a:srgbClr val="000000"/>
                </a:solidFill>
                <a:latin typeface="Cambria"/>
                <a:cs typeface="Cambria"/>
              </a:rPr>
              <a:t>Turn Ideas into Code!</a:t>
            </a:r>
          </a:p>
        </p:txBody>
      </p:sp>
      <p:pic>
        <p:nvPicPr>
          <p:cNvPr id="21" name="Picture 20" descr="firstCutCorrDens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6" y="2807566"/>
            <a:ext cx="1832994" cy="1236660"/>
          </a:xfrm>
          <a:prstGeom prst="rect">
            <a:avLst/>
          </a:prstGeom>
        </p:spPr>
      </p:pic>
      <p:pic>
        <p:nvPicPr>
          <p:cNvPr id="24" name="Picture 23" descr="firstCutPer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7"/>
          <a:stretch/>
        </p:blipFill>
        <p:spPr>
          <a:xfrm>
            <a:off x="6655376" y="2643053"/>
            <a:ext cx="1521954" cy="141163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46644" y="595614"/>
            <a:ext cx="2679700" cy="2227935"/>
            <a:chOff x="3346644" y="595614"/>
            <a:chExt cx="2679700" cy="2227935"/>
          </a:xfrm>
        </p:grpSpPr>
        <p:grpSp>
          <p:nvGrpSpPr>
            <p:cNvPr id="25" name="Group 24"/>
            <p:cNvGrpSpPr/>
            <p:nvPr/>
          </p:nvGrpSpPr>
          <p:grpSpPr>
            <a:xfrm>
              <a:off x="3405293" y="595614"/>
              <a:ext cx="2385976" cy="2227935"/>
              <a:chOff x="1921427" y="-342629"/>
              <a:chExt cx="5755640" cy="5755640"/>
            </a:xfrm>
          </p:grpSpPr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921427" y="-342629"/>
                <a:ext cx="5755640" cy="5755640"/>
              </a:xfrm>
              <a:prstGeom prst="ellipse">
                <a:avLst/>
              </a:prstGeom>
              <a:solidFill>
                <a:srgbClr val="FFFFFF">
                  <a:alpha val="48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83047" y="-76200"/>
                <a:ext cx="5232400" cy="523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python-logo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44" y="1302280"/>
              <a:ext cx="2679700" cy="9017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How Do We Iterate Quickly?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804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15990"/>
            <a:ext cx="9144000" cy="312416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Cambria"/>
                <a:cs typeface="Cambria"/>
              </a:rPr>
              <a:t>From Data to Model in </a:t>
            </a:r>
            <a:r>
              <a:rPr lang="en-US" sz="3600" dirty="0" smtClean="0">
                <a:latin typeface="Cambria"/>
                <a:cs typeface="Cambria"/>
              </a:rPr>
              <a:t>No Time</a:t>
            </a:r>
            <a:br>
              <a:rPr lang="en-US" sz="3600" dirty="0" smtClean="0">
                <a:latin typeface="Cambria"/>
                <a:cs typeface="Cambria"/>
              </a:rPr>
            </a:br>
            <a:r>
              <a:rPr lang="en-US" sz="2800" dirty="0" smtClean="0">
                <a:latin typeface="Cambria"/>
                <a:cs typeface="Cambria"/>
              </a:rPr>
              <a:t>Leveraging Great Work</a:t>
            </a:r>
            <a:endParaRPr lang="en-US" sz="2800" dirty="0">
              <a:latin typeface="Cambria"/>
              <a:cs typeface="Cambria"/>
            </a:endParaRPr>
          </a:p>
        </p:txBody>
      </p:sp>
      <p:pic>
        <p:nvPicPr>
          <p:cNvPr id="5" name="Picture 4" descr="Screen Shot 2013-06-14 at 9.3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4" y="2774336"/>
            <a:ext cx="3676221" cy="726246"/>
          </a:xfrm>
          <a:prstGeom prst="rect">
            <a:avLst/>
          </a:prstGeom>
        </p:spPr>
      </p:pic>
      <p:pic>
        <p:nvPicPr>
          <p:cNvPr id="6" name="Picture 5" descr="scipyshiny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29" y="1417638"/>
            <a:ext cx="1361908" cy="1273384"/>
          </a:xfrm>
          <a:prstGeom prst="rect">
            <a:avLst/>
          </a:prstGeom>
        </p:spPr>
      </p:pic>
      <p:pic>
        <p:nvPicPr>
          <p:cNvPr id="7" name="Picture 6" descr="e1953_e1953_e1953_e1953_num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93" y="1693702"/>
            <a:ext cx="1812616" cy="621468"/>
          </a:xfrm>
          <a:prstGeom prst="rect">
            <a:avLst/>
          </a:prstGeom>
        </p:spPr>
      </p:pic>
      <p:pic>
        <p:nvPicPr>
          <p:cNvPr id="8" name="Picture 7" descr="Screen Shot 2013-06-14 at 9.32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08" y="1457014"/>
            <a:ext cx="1282700" cy="1346200"/>
          </a:xfrm>
          <a:prstGeom prst="rect">
            <a:avLst/>
          </a:prstGeom>
        </p:spPr>
      </p:pic>
      <p:pic>
        <p:nvPicPr>
          <p:cNvPr id="9" name="Picture 8" descr="Screen Shot 2013-06-14 at 9.32.16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/>
          <a:stretch/>
        </p:blipFill>
        <p:spPr>
          <a:xfrm>
            <a:off x="4876947" y="1743066"/>
            <a:ext cx="2247900" cy="572104"/>
          </a:xfrm>
          <a:prstGeom prst="rect">
            <a:avLst/>
          </a:prstGeom>
        </p:spPr>
      </p:pic>
      <p:pic>
        <p:nvPicPr>
          <p:cNvPr id="10" name="Picture 9" descr="IPy_hea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97" y="2894562"/>
            <a:ext cx="3537403" cy="4557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55754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"/>
                <a:cs typeface="Cambria"/>
              </a:rPr>
              <a:t>Shift the Focus From Algorithm Implementation to Data Analysis</a:t>
            </a:r>
          </a:p>
        </p:txBody>
      </p:sp>
      <p:pic>
        <p:nvPicPr>
          <p:cNvPr id="14" name="Picture 13" descr="logo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72" y="3681096"/>
            <a:ext cx="3895245" cy="7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2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59800"/>
            <a:ext cx="9144000" cy="40456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Consistent Data-Driven Improvement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sbWh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98" y="1887987"/>
            <a:ext cx="4322095" cy="3090410"/>
          </a:xfrm>
          <a:prstGeom prst="rect">
            <a:avLst/>
          </a:prstGeom>
        </p:spPr>
      </p:pic>
      <p:pic>
        <p:nvPicPr>
          <p:cNvPr id="5" name="Picture 4" descr="areteH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6" y="1927859"/>
            <a:ext cx="4270213" cy="2983603"/>
          </a:xfrm>
          <a:prstGeom prst="rect">
            <a:avLst/>
          </a:prstGeom>
        </p:spPr>
      </p:pic>
      <p:pic>
        <p:nvPicPr>
          <p:cNvPr id="8" name="Picture 7" descr="Screen Shot 2013-06-07 at 2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86" y="2126830"/>
            <a:ext cx="1218543" cy="1289527"/>
          </a:xfrm>
          <a:prstGeom prst="rect">
            <a:avLst/>
          </a:prstGeom>
        </p:spPr>
      </p:pic>
      <p:pic>
        <p:nvPicPr>
          <p:cNvPr id="9" name="Picture 8" descr="Screen Shot 2013-06-07 at 2.23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7" y="2840422"/>
            <a:ext cx="1295503" cy="1405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97609" y="1513571"/>
            <a:ext cx="29112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Public Leaderboard 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099" y="4733949"/>
            <a:ext cx="291125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Heritage Health Prize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461" y="4751493"/>
            <a:ext cx="2911257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Marinexplore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/Cornell Whale Detection Challenge</a:t>
            </a:r>
          </a:p>
        </p:txBody>
      </p:sp>
    </p:spTree>
    <p:extLst>
      <p:ext uri="{BB962C8B-B14F-4D97-AF65-F5344CB8AC3E}">
        <p14:creationId xmlns:p14="http://schemas.microsoft.com/office/powerpoint/2010/main" val="231307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/>
                <a:cs typeface="Cambria"/>
              </a:rPr>
              <a:t>ICML 2013 Whale Challenge</a:t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dirty="0" smtClean="0">
                <a:latin typeface="Cambria"/>
                <a:cs typeface="Cambria"/>
              </a:rPr>
              <a:t>Right Whale </a:t>
            </a:r>
            <a:r>
              <a:rPr lang="en-US" dirty="0" err="1" smtClean="0">
                <a:latin typeface="Cambria"/>
                <a:cs typeface="Cambria"/>
              </a:rPr>
              <a:t>Redux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Screen Shot 2013-06-17 at 6.0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7" y="1770238"/>
            <a:ext cx="7886700" cy="10541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926073" y="3330382"/>
            <a:ext cx="3252158" cy="2715340"/>
            <a:chOff x="2519272" y="2518527"/>
            <a:chExt cx="3252158" cy="2715340"/>
          </a:xfrm>
        </p:grpSpPr>
        <p:sp>
          <p:nvSpPr>
            <p:cNvPr id="6" name="Circular Arrow 5"/>
            <p:cNvSpPr/>
            <p:nvPr/>
          </p:nvSpPr>
          <p:spPr>
            <a:xfrm rot="8369304">
              <a:off x="3106222" y="2810459"/>
              <a:ext cx="2368268" cy="23921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635126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14216946">
              <a:off x="3116810" y="2811904"/>
              <a:ext cx="2368268" cy="23921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47776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19272" y="2518527"/>
              <a:ext cx="3252158" cy="2715340"/>
              <a:chOff x="2519272" y="2518527"/>
              <a:chExt cx="3252158" cy="271534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08153" y="2518527"/>
                <a:ext cx="13133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Make</a:t>
                </a:r>
              </a:p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Prediction</a:t>
                </a:r>
                <a:endParaRPr lang="en-US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37285" y="4214822"/>
                <a:ext cx="11341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Evaluate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19272" y="4124880"/>
                <a:ext cx="181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Arial"/>
                  </a:rPr>
                  <a:t>Improve Model</a:t>
                </a:r>
                <a:endParaRPr lang="en-US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>
                <a:off x="3106223" y="2841693"/>
                <a:ext cx="2368268" cy="2392174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7906006"/>
                  <a:gd name="adj5" fmla="val 12500"/>
                </a:avLst>
              </a:prstGeom>
              <a:solidFill>
                <a:srgbClr val="FF0000"/>
              </a:solidFill>
              <a:ln>
                <a:solidFill>
                  <a:srgbClr val="D1282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18701" y="3004408"/>
            <a:ext cx="419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/>
                <a:cs typeface="Cambria"/>
              </a:rPr>
              <a:t>Marinexplore</a:t>
            </a:r>
            <a:r>
              <a:rPr lang="en-US" dirty="0" smtClean="0">
                <a:latin typeface="Cambria"/>
                <a:cs typeface="Cambria"/>
              </a:rPr>
              <a:t> Challenge Code -&gt; 0.98707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15" name="Picture 14" descr="lfnoi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>
          <a:xfrm>
            <a:off x="6190812" y="3793788"/>
            <a:ext cx="2265292" cy="231052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936824" y="5523568"/>
            <a:ext cx="2767077" cy="1334432"/>
            <a:chOff x="5936824" y="5523568"/>
            <a:chExt cx="2767077" cy="1334432"/>
          </a:xfrm>
        </p:grpSpPr>
        <p:sp>
          <p:nvSpPr>
            <p:cNvPr id="17" name="TextBox 16"/>
            <p:cNvSpPr txBox="1"/>
            <p:nvPr/>
          </p:nvSpPr>
          <p:spPr>
            <a:xfrm>
              <a:off x="6132998" y="6143033"/>
              <a:ext cx="2280985" cy="71496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000000"/>
                  </a:solidFill>
                  <a:latin typeface="Cambria"/>
                  <a:cs typeface="Cambria"/>
                </a:rPr>
                <a:t>WTF is this?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36824" y="5523568"/>
              <a:ext cx="2767077" cy="722710"/>
            </a:xfrm>
            <a:prstGeom prst="ellipse">
              <a:avLst/>
            </a:prstGeom>
            <a:noFill/>
            <a:ln w="571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/>
                <a:cs typeface="Cambria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0659" y="2963110"/>
            <a:ext cx="2494866" cy="3894890"/>
            <a:chOff x="540659" y="2963110"/>
            <a:chExt cx="2494866" cy="3894890"/>
          </a:xfrm>
        </p:grpSpPr>
        <p:grpSp>
          <p:nvGrpSpPr>
            <p:cNvPr id="21" name="Group 20"/>
            <p:cNvGrpSpPr/>
            <p:nvPr/>
          </p:nvGrpSpPr>
          <p:grpSpPr>
            <a:xfrm>
              <a:off x="540659" y="3840684"/>
              <a:ext cx="2494866" cy="3017316"/>
              <a:chOff x="540659" y="3840684"/>
              <a:chExt cx="2494866" cy="3017316"/>
            </a:xfrm>
          </p:grpSpPr>
          <p:pic>
            <p:nvPicPr>
              <p:cNvPr id="16" name="Picture 15" descr="fixed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03"/>
              <a:stretch/>
            </p:blipFill>
            <p:spPr>
              <a:xfrm>
                <a:off x="669886" y="3840684"/>
                <a:ext cx="2272715" cy="2322998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40659" y="5988167"/>
                <a:ext cx="2494866" cy="869833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 defTabSz="914400"/>
                <a:r>
                  <a:rPr lang="en-US" b="1" dirty="0" smtClean="0">
                    <a:solidFill>
                      <a:srgbClr val="000000"/>
                    </a:solidFill>
                    <a:latin typeface="Cambria"/>
                    <a:cs typeface="Cambria"/>
                  </a:rPr>
                  <a:t>Just notch out low frequencies</a:t>
                </a:r>
              </a:p>
            </p:txBody>
          </p:sp>
        </p:grpSp>
        <p:sp>
          <p:nvSpPr>
            <p:cNvPr id="22" name="Up Arrow 21"/>
            <p:cNvSpPr/>
            <p:nvPr/>
          </p:nvSpPr>
          <p:spPr>
            <a:xfrm>
              <a:off x="1538412" y="2963110"/>
              <a:ext cx="671120" cy="74335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98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7549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/>
                <a:cs typeface="Cambria"/>
              </a:rPr>
              <a:t>Algorithms Only Care About Better Data</a:t>
            </a:r>
            <a:r>
              <a:rPr lang="en-US" sz="3600" dirty="0" smtClean="0">
                <a:latin typeface="Cambria"/>
                <a:cs typeface="Cambria"/>
              </a:rPr>
              <a:t/>
            </a:r>
            <a:br>
              <a:rPr lang="en-US" sz="3600" dirty="0" smtClean="0">
                <a:latin typeface="Cambria"/>
                <a:cs typeface="Cambria"/>
              </a:rPr>
            </a:br>
            <a:r>
              <a:rPr lang="en-US" sz="3200" dirty="0">
                <a:latin typeface="Cambria"/>
                <a:cs typeface="Cambria"/>
              </a:rPr>
              <a:t>Data </a:t>
            </a:r>
            <a:r>
              <a:rPr lang="en-US" sz="3200" dirty="0" smtClean="0">
                <a:latin typeface="Cambria"/>
                <a:cs typeface="Cambria"/>
              </a:rPr>
              <a:t>Agnosticism</a:t>
            </a:r>
            <a:endParaRPr lang="en-US" sz="3600" dirty="0">
              <a:latin typeface="Cambria"/>
              <a:cs typeface="Cambr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291" y="2066638"/>
            <a:ext cx="8229600" cy="44520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Cambria Math"/>
                <a:cs typeface="Cambria Math"/>
              </a:rPr>
              <a:t>Expert approaches involve…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Audio Enhancement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Mel-Frequency </a:t>
            </a:r>
            <a:r>
              <a:rPr lang="en-US" sz="2800" dirty="0" err="1" smtClean="0">
                <a:latin typeface="Cambria Math"/>
                <a:cs typeface="Cambria Math"/>
              </a:rPr>
              <a:t>Cepstral</a:t>
            </a:r>
            <a:r>
              <a:rPr lang="en-US" sz="2800" dirty="0" smtClean="0">
                <a:latin typeface="Cambria Math"/>
                <a:cs typeface="Cambria Math"/>
              </a:rPr>
              <a:t> Coefficients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Zero Crossing Rate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…and many other things I didn’t use</a:t>
            </a:r>
          </a:p>
          <a:p>
            <a:pPr marL="0" indent="0">
              <a:buFont typeface="Arial"/>
              <a:buNone/>
            </a:pPr>
            <a:endParaRPr lang="en-US" sz="2800" dirty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endParaRPr lang="en-US" sz="28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r>
              <a:rPr lang="en-US" sz="3600" dirty="0">
                <a:latin typeface="Cambria Math"/>
                <a:cs typeface="Cambria Math"/>
              </a:rPr>
              <a:t>	</a:t>
            </a:r>
            <a:endParaRPr lang="en-US" sz="36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sz="36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sz="36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sz="3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4745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6648"/>
            <a:ext cx="9039710" cy="16645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Responsible Data Analysis and Quick Iteration Produce High-Performing Predictive Models</a:t>
            </a:r>
            <a:endParaRPr lang="en-US" sz="3200" dirty="0">
              <a:latin typeface="Cambria"/>
              <a:cs typeface="Cambria"/>
            </a:endParaRPr>
          </a:p>
        </p:txBody>
      </p:sp>
      <p:pic>
        <p:nvPicPr>
          <p:cNvPr id="2" name="Picture 1" descr="Screen Shot 2013-06-07 at 2.2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257"/>
            <a:ext cx="9144000" cy="1397341"/>
          </a:xfrm>
          <a:prstGeom prst="rect">
            <a:avLst/>
          </a:prstGeom>
        </p:spPr>
      </p:pic>
      <p:pic>
        <p:nvPicPr>
          <p:cNvPr id="4" name="Picture 3" descr="Screen Shot 2013-06-19 at 9.04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6" y="3521556"/>
            <a:ext cx="3975114" cy="2188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199" y="1368983"/>
            <a:ext cx="8069443" cy="11766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Cambria"/>
                <a:cs typeface="Cambria"/>
              </a:rPr>
              <a:t>No Domain Expertise Required!</a:t>
            </a:r>
          </a:p>
        </p:txBody>
      </p:sp>
    </p:spTree>
    <p:extLst>
      <p:ext uri="{BB962C8B-B14F-4D97-AF65-F5344CB8AC3E}">
        <p14:creationId xmlns:p14="http://schemas.microsoft.com/office/powerpoint/2010/main" val="115120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9 at 9.1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29" y="0"/>
            <a:ext cx="4982188" cy="23599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1239" y="2303794"/>
            <a:ext cx="9144000" cy="278702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/>
                <a:cs typeface="Cambria"/>
              </a:rPr>
              <a:t>Contact Me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2460"/>
            <a:ext cx="8229600" cy="37437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mbria"/>
                <a:cs typeface="Cambria"/>
              </a:rPr>
              <a:t>nkridler@accretivehealth.com</a:t>
            </a:r>
          </a:p>
          <a:p>
            <a:pPr marL="0" indent="0">
              <a:buNone/>
            </a:pPr>
            <a:endParaRPr lang="en-US" sz="2400" dirty="0" smtClean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2400" dirty="0">
                <a:latin typeface="Cambria"/>
                <a:cs typeface="Cambria"/>
              </a:rPr>
              <a:t>http://www.kaggle.com/users/7947/nick-</a:t>
            </a:r>
            <a:r>
              <a:rPr lang="en-US" sz="2400" dirty="0" smtClean="0">
                <a:latin typeface="Cambria"/>
                <a:cs typeface="Cambria"/>
              </a:rPr>
              <a:t>kridler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mbria Math"/>
                <a:ea typeface="Lucida Grande"/>
                <a:cs typeface="Cambria Math"/>
              </a:rPr>
              <a:t>http</a:t>
            </a:r>
            <a:r>
              <a:rPr lang="en-US" sz="2400" dirty="0">
                <a:solidFill>
                  <a:srgbClr val="000000"/>
                </a:solidFill>
                <a:latin typeface="Cambria Math"/>
                <a:ea typeface="Lucida Grande"/>
                <a:cs typeface="Cambria Math"/>
              </a:rPr>
              <a:t>://www.linkedin.com/pub/nicholas-kridler/2b/a67/</a:t>
            </a:r>
            <a:r>
              <a:rPr lang="en-US" sz="2400" dirty="0" smtClean="0">
                <a:solidFill>
                  <a:srgbClr val="000000"/>
                </a:solidFill>
                <a:latin typeface="Cambria Math"/>
                <a:ea typeface="Lucida Grande"/>
                <a:cs typeface="Cambria Math"/>
              </a:rPr>
              <a:t>376</a:t>
            </a:r>
          </a:p>
          <a:p>
            <a:pPr marL="0" indent="0">
              <a:buNone/>
            </a:pPr>
            <a:r>
              <a:rPr lang="en-US" sz="2400" dirty="0">
                <a:latin typeface="Cambria"/>
                <a:cs typeface="Cambria"/>
              </a:rPr>
              <a:t>https://github.com/</a:t>
            </a:r>
            <a:r>
              <a:rPr lang="en-US" sz="2400" dirty="0" smtClean="0">
                <a:latin typeface="Cambria"/>
                <a:cs typeface="Cambria"/>
              </a:rPr>
              <a:t>nmkridler</a:t>
            </a:r>
          </a:p>
          <a:p>
            <a:pPr marL="0" indent="0">
              <a:buNone/>
            </a:pPr>
            <a:r>
              <a:rPr lang="en-US" sz="2400" dirty="0" smtClean="0">
                <a:latin typeface="Cambria"/>
                <a:cs typeface="Cambria"/>
              </a:rPr>
              <a:t>https</a:t>
            </a:r>
            <a:r>
              <a:rPr lang="en-US" sz="2400" dirty="0">
                <a:latin typeface="Cambria"/>
                <a:cs typeface="Cambria"/>
              </a:rPr>
              <a:t>://</a:t>
            </a:r>
            <a:r>
              <a:rPr lang="en-US" sz="2400" dirty="0" err="1">
                <a:latin typeface="Cambria"/>
                <a:cs typeface="Cambria"/>
              </a:rPr>
              <a:t>twitter.com</a:t>
            </a:r>
            <a:r>
              <a:rPr lang="en-US" sz="2400" dirty="0">
                <a:latin typeface="Cambria"/>
                <a:cs typeface="Cambria"/>
              </a:rPr>
              <a:t>/</a:t>
            </a:r>
            <a:r>
              <a:rPr lang="en-US" sz="2400" dirty="0" err="1">
                <a:latin typeface="Cambria"/>
                <a:cs typeface="Cambria"/>
              </a:rPr>
              <a:t>nmkridler</a:t>
            </a:r>
            <a:endParaRPr lang="en-US" sz="2400" dirty="0" smtClean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</p:txBody>
      </p:sp>
      <p:pic>
        <p:nvPicPr>
          <p:cNvPr id="5" name="Picture 4" descr="Screen Shot 2013-06-19 at 9.13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2" r="5012"/>
          <a:stretch/>
        </p:blipFill>
        <p:spPr>
          <a:xfrm>
            <a:off x="78669" y="3719370"/>
            <a:ext cx="415828" cy="495300"/>
          </a:xfrm>
          <a:prstGeom prst="rect">
            <a:avLst/>
          </a:prstGeom>
        </p:spPr>
      </p:pic>
      <p:pic>
        <p:nvPicPr>
          <p:cNvPr id="6" name="Picture 5" descr="Screen Shot 2013-06-19 at 9.13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3" r="35299" b="1357"/>
          <a:stretch/>
        </p:blipFill>
        <p:spPr>
          <a:xfrm>
            <a:off x="78671" y="4152720"/>
            <a:ext cx="415828" cy="488581"/>
          </a:xfrm>
          <a:prstGeom prst="rect">
            <a:avLst/>
          </a:prstGeom>
        </p:spPr>
      </p:pic>
      <p:pic>
        <p:nvPicPr>
          <p:cNvPr id="7" name="Picture 6" descr="Screen Shot 2013-06-19 at 9.13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64797"/>
          <a:stretch/>
        </p:blipFill>
        <p:spPr>
          <a:xfrm>
            <a:off x="56192" y="4602242"/>
            <a:ext cx="438305" cy="49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32542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"/>
                <a:cs typeface="Cambria"/>
              </a:rPr>
              <a:t>Accretive </a:t>
            </a:r>
            <a:r>
              <a:rPr lang="en-US" sz="4000" smtClean="0">
                <a:latin typeface="Cambria"/>
                <a:cs typeface="Cambria"/>
              </a:rPr>
              <a:t>is Hiring!</a:t>
            </a:r>
            <a:endParaRPr lang="en-US" sz="4000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2586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1724" y="-438727"/>
            <a:ext cx="8067103" cy="7654636"/>
            <a:chOff x="1921427" y="-342629"/>
            <a:chExt cx="5755640" cy="575564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921427" y="-342629"/>
              <a:ext cx="5755640" cy="5755640"/>
            </a:xfrm>
            <a:prstGeom prst="ellipse">
              <a:avLst/>
            </a:prstGeom>
            <a:solidFill>
              <a:srgbClr val="FFFFFF">
                <a:alpha val="4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83047" y="-76200"/>
              <a:ext cx="5232400" cy="523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 descr="rightwhale_phoenix_calf_seatoshorealliance_permit1548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65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473" y="39009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 Math"/>
                <a:cs typeface="Cambria Math"/>
              </a:rPr>
              <a:t>Today’s Talk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472" y="1507835"/>
            <a:ext cx="501534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Elaborate on 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‘Data Agnosticism’</a:t>
            </a: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Save Whales from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Ship Collisions</a:t>
            </a: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Illustrate my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data analysis process</a:t>
            </a: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Discuss Python’s 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impact on my work</a:t>
            </a: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347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</a:t>
            </a:r>
            <a:r>
              <a:rPr lang="en-US" sz="1400" dirty="0" err="1">
                <a:solidFill>
                  <a:schemeClr val="bg1"/>
                </a:solidFill>
              </a:rPr>
              <a:t>www.nmfs.noaa.gov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pr</a:t>
            </a:r>
            <a:r>
              <a:rPr lang="en-US" sz="1400" dirty="0">
                <a:solidFill>
                  <a:schemeClr val="bg1"/>
                </a:solidFill>
              </a:rPr>
              <a:t>/species/mammals/cetaceans/</a:t>
            </a:r>
            <a:r>
              <a:rPr lang="en-US" sz="1400" dirty="0" err="1">
                <a:solidFill>
                  <a:schemeClr val="bg1"/>
                </a:solidFill>
              </a:rPr>
              <a:t>rightwhale_photos.htm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7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85211"/>
            <a:ext cx="9144000" cy="15697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344" y="2071037"/>
            <a:ext cx="8069443" cy="117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dirty="0" smtClean="0">
                <a:latin typeface="Cambria"/>
                <a:cs typeface="Cambria"/>
              </a:rPr>
              <a:t>Responsible Data Analysis and Quick Iteration Produce High-Performing Predictive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71" y="3493341"/>
            <a:ext cx="8069443" cy="11766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Cambria"/>
                <a:cs typeface="Cambria"/>
              </a:rPr>
              <a:t>No Domain Expertise Required!</a:t>
            </a:r>
          </a:p>
        </p:txBody>
      </p:sp>
    </p:spTree>
    <p:extLst>
      <p:ext uri="{BB962C8B-B14F-4D97-AF65-F5344CB8AC3E}">
        <p14:creationId xmlns:p14="http://schemas.microsoft.com/office/powerpoint/2010/main" val="88491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08" y="0"/>
            <a:ext cx="9144000" cy="215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01" y="357234"/>
            <a:ext cx="8229600" cy="1143000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latin typeface="Cambria"/>
                <a:cs typeface="Cambria"/>
              </a:rPr>
              <a:t>“In data science, domain expertise is more important than machine learning skill.”</a:t>
            </a:r>
            <a:endParaRPr lang="en-US" sz="3600" dirty="0">
              <a:latin typeface="Cambria"/>
              <a:cs typeface="Cambr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6302" y="1545709"/>
            <a:ext cx="6128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 – Motion from the “Data Science Debate” at Strata CA 2012</a:t>
            </a:r>
            <a:r>
              <a:rPr lang="en-US" baseline="30000" dirty="0" smtClean="0">
                <a:latin typeface="Cambria"/>
                <a:cs typeface="Cambria"/>
              </a:rPr>
              <a:t>1,2</a:t>
            </a:r>
            <a:endParaRPr lang="en-US" dirty="0" smtClean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6374503"/>
            <a:ext cx="801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hlinkClick r:id="rId3"/>
              </a:rPr>
              <a:t>http://strata.oreilly.com/2012/03/machine-learning-expertise-google-analytics.html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http://</a:t>
            </a:r>
            <a:r>
              <a:rPr lang="en-US" sz="1400" dirty="0" err="1" smtClean="0"/>
              <a:t>medriscoll.com</a:t>
            </a:r>
            <a:r>
              <a:rPr lang="en-US" sz="1400" dirty="0" smtClean="0"/>
              <a:t>/post/18784448854/the-data-science-debate-domain-expertise-or-machine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2184" y="2973732"/>
            <a:ext cx="8069443" cy="117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 smtClean="0">
                <a:latin typeface="Cambria"/>
                <a:cs typeface="Cambria"/>
              </a:rPr>
              <a:t>Subject Matter Experts Know Which Data and Features are Important</a:t>
            </a:r>
            <a:endParaRPr lang="en-US" sz="3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7515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92916"/>
            <a:ext cx="9144000" cy="16086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mbria"/>
                <a:cs typeface="Cambria"/>
              </a:rPr>
              <a:t>Algorithms Don’t Care</a:t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sz="3600" dirty="0" smtClean="0">
                <a:latin typeface="Cambria"/>
                <a:cs typeface="Cambria"/>
              </a:rPr>
              <a:t>They don’t know who generated the data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992" y="2763447"/>
            <a:ext cx="8069443" cy="117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 smtClean="0">
                <a:latin typeface="Cambria"/>
                <a:cs typeface="Cambria"/>
              </a:rPr>
              <a:t>Just Like Garbage In     Garbage Out,</a:t>
            </a:r>
          </a:p>
          <a:p>
            <a:pPr algn="ctr"/>
            <a:r>
              <a:rPr lang="en-US" sz="3600" dirty="0" smtClean="0">
                <a:latin typeface="Cambria"/>
                <a:cs typeface="Cambria"/>
              </a:rPr>
              <a:t>Bad Assumptions </a:t>
            </a:r>
            <a:r>
              <a:rPr lang="en-US" sz="3600" dirty="0">
                <a:latin typeface="Cambria"/>
                <a:cs typeface="Cambria"/>
              </a:rPr>
              <a:t> </a:t>
            </a:r>
            <a:r>
              <a:rPr lang="en-US" sz="3600" dirty="0" smtClean="0">
                <a:latin typeface="Cambria"/>
                <a:cs typeface="Cambria"/>
              </a:rPr>
              <a:t>   Bad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392" y="4789097"/>
            <a:ext cx="8416775" cy="117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 smtClean="0">
                <a:latin typeface="Cambria"/>
                <a:cs typeface="Cambria"/>
              </a:rPr>
              <a:t> Models Will Help Us Find Features </a:t>
            </a:r>
          </a:p>
          <a:p>
            <a:pPr algn="ctr"/>
            <a:r>
              <a:rPr lang="en-US" sz="3600" dirty="0" smtClean="0">
                <a:latin typeface="Cambria"/>
                <a:cs typeface="Cambria"/>
              </a:rPr>
              <a:t>(Without Domain Expertise!)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10150" y="3687233"/>
            <a:ext cx="369997" cy="27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546" y="3144646"/>
            <a:ext cx="369997" cy="27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9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091429" y="-658091"/>
            <a:ext cx="9272702" cy="8843818"/>
            <a:chOff x="1921427" y="-342629"/>
            <a:chExt cx="5755640" cy="5755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921427" y="-342629"/>
              <a:ext cx="5755640" cy="5755640"/>
            </a:xfrm>
            <a:prstGeom prst="ellipse">
              <a:avLst/>
            </a:prstGeom>
            <a:solidFill>
              <a:srgbClr val="FFFFFF">
                <a:alpha val="4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83047" y="-76200"/>
              <a:ext cx="5232400" cy="523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kaggle_whale_detection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907"/>
            <a:ext cx="5430905" cy="350847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Cambria"/>
                <a:cs typeface="Cambria"/>
              </a:rPr>
              <a:t>Kaggling</a:t>
            </a:r>
            <a:r>
              <a:rPr lang="en-US" sz="2800" dirty="0" smtClean="0">
                <a:latin typeface="Cambria"/>
                <a:cs typeface="Cambria"/>
              </a:rPr>
              <a:t> With an Emphasis on Feature Engineering</a:t>
            </a:r>
            <a:br>
              <a:rPr lang="en-US" sz="2800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No Prior Healthcare or Bio-Acoustics Experience</a:t>
            </a: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2" name="Picture 1" descr="Screen Shot 2013-06-17 at 5.22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74" y="5216752"/>
            <a:ext cx="1062181" cy="1333902"/>
          </a:xfrm>
          <a:prstGeom prst="rect">
            <a:avLst/>
          </a:prstGeom>
        </p:spPr>
      </p:pic>
      <p:pic>
        <p:nvPicPr>
          <p:cNvPr id="6" name="Picture 5" descr="hh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086"/>
            <a:ext cx="5438472" cy="2087566"/>
          </a:xfrm>
          <a:prstGeom prst="rect">
            <a:avLst/>
          </a:prstGeom>
        </p:spPr>
      </p:pic>
      <p:pic>
        <p:nvPicPr>
          <p:cNvPr id="7" name="Picture 6" descr="hhp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58" y="2689845"/>
            <a:ext cx="2436621" cy="304626"/>
          </a:xfrm>
          <a:prstGeom prst="rect">
            <a:avLst/>
          </a:prstGeom>
        </p:spPr>
      </p:pic>
      <p:pic>
        <p:nvPicPr>
          <p:cNvPr id="4" name="Picture 3" descr="right_wha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6923"/>
            <a:ext cx="5430904" cy="1821077"/>
          </a:xfrm>
          <a:prstGeom prst="rect">
            <a:avLst/>
          </a:prstGeom>
        </p:spPr>
      </p:pic>
      <p:pic>
        <p:nvPicPr>
          <p:cNvPr id="5" name="Picture 4" descr="icm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5" y="6184464"/>
            <a:ext cx="1434633" cy="673536"/>
          </a:xfrm>
          <a:prstGeom prst="rect">
            <a:avLst/>
          </a:prstGeom>
        </p:spPr>
      </p:pic>
      <p:pic>
        <p:nvPicPr>
          <p:cNvPr id="14" name="Picture 13" descr="Screen Shot 2013-06-07 at 2.23.3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85" y="3124423"/>
            <a:ext cx="1176172" cy="1276035"/>
          </a:xfrm>
          <a:prstGeom prst="rect">
            <a:avLst/>
          </a:prstGeom>
        </p:spPr>
      </p:pic>
      <p:pic>
        <p:nvPicPr>
          <p:cNvPr id="13" name="Picture 12" descr="Screen Shot 2013-06-07 at 2.23.4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6" y="1146010"/>
            <a:ext cx="1219067" cy="12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2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098"/>
            <a:ext cx="9144000" cy="16086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34" y="2550055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The Secret to My Success: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7269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086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3141" y="83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mbria"/>
                <a:cs typeface="Cambria"/>
              </a:rPr>
              <a:t>Responsible Data Analysis and Quick Iteration</a:t>
            </a:r>
            <a:endParaRPr lang="en-US" sz="3200" dirty="0">
              <a:latin typeface="Cambria"/>
              <a:cs typeface="Cambri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715" y="86030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Cambria"/>
                <a:cs typeface="Cambria"/>
              </a:rPr>
              <a:t>…and a Lot of Terrible Ideas</a:t>
            </a:r>
            <a:r>
              <a:rPr lang="en-US" sz="2800" dirty="0">
                <a:latin typeface="Cambria"/>
                <a:cs typeface="Cambria"/>
              </a:rPr>
              <a:t/>
            </a:r>
            <a:br>
              <a:rPr lang="en-US" sz="2800" dirty="0">
                <a:latin typeface="Cambria"/>
                <a:cs typeface="Cambria"/>
              </a:rPr>
            </a:br>
            <a:endParaRPr lang="en-US" sz="1800" dirty="0">
              <a:latin typeface="Cambria"/>
              <a:cs typeface="Cambr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44236"/>
            <a:ext cx="8229600" cy="4081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Franklin Gothic Book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ambria Math"/>
                <a:cs typeface="Cambria Math"/>
              </a:rPr>
              <a:t>Responsible Data Analysis?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Look at samples, not just the aggregates</a:t>
            </a:r>
          </a:p>
          <a:p>
            <a:pPr marL="0" indent="0">
              <a:buNone/>
            </a:pPr>
            <a:r>
              <a:rPr lang="en-US" sz="2400" dirty="0">
                <a:latin typeface="Cambria Math"/>
                <a:cs typeface="Cambria Math"/>
              </a:rPr>
              <a:t>	Pay attention to sources of </a:t>
            </a:r>
            <a:r>
              <a:rPr lang="en-US" sz="2400" dirty="0" smtClean="0">
                <a:latin typeface="Cambria Math"/>
                <a:cs typeface="Cambria Math"/>
              </a:rPr>
              <a:t>over-fitting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ambria Math"/>
                <a:cs typeface="Cambria Math"/>
              </a:rPr>
              <a:t>	Be skeptical of everything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ambria Math"/>
                <a:cs typeface="Cambria Math"/>
              </a:rPr>
              <a:t>	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ambria Math"/>
                <a:cs typeface="Cambria Math"/>
              </a:rPr>
              <a:t>Quick Iteration?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Reduce the advantage of having domain expertise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How else are you going to get through all those bad ideas?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endParaRPr lang="en-US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>
              <a:buFont typeface="Arial"/>
              <a:buNone/>
            </a:pP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2731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cot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scott1.pptx</Template>
  <TotalTime>1677</TotalTime>
  <Words>679</Words>
  <Application>Microsoft Macintosh PowerPoint</Application>
  <PresentationFormat>On-screen Show (4:3)</PresentationFormat>
  <Paragraphs>169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scott1</vt:lpstr>
      <vt:lpstr>PowerPoint Presentation</vt:lpstr>
      <vt:lpstr>About Me Generalist</vt:lpstr>
      <vt:lpstr>Today’s Talk</vt:lpstr>
      <vt:lpstr>PowerPoint Presentation</vt:lpstr>
      <vt:lpstr>“In data science, domain expertise is more important than machine learning skill.”</vt:lpstr>
      <vt:lpstr>Algorithms Don’t Care They don’t know who generated the data</vt:lpstr>
      <vt:lpstr>Kaggling With an Emphasis on Feature Engineering No Prior Healthcare or Bio-Acoustics Experience</vt:lpstr>
      <vt:lpstr>The Secret to My Success:</vt:lpstr>
      <vt:lpstr>…and a Lot of Terrible Ideas </vt:lpstr>
      <vt:lpstr>A Process For Finding Whales</vt:lpstr>
      <vt:lpstr>North Atlantic Right Whale Up-Call Detection</vt:lpstr>
      <vt:lpstr>Where Do We Start?</vt:lpstr>
      <vt:lpstr>Start Simple A Correlation-Based Model</vt:lpstr>
      <vt:lpstr>PowerPoint Presentation</vt:lpstr>
      <vt:lpstr>How’d We Do?</vt:lpstr>
      <vt:lpstr>The Model Missed These Whales Notice Anything?</vt:lpstr>
      <vt:lpstr>How About Now?</vt:lpstr>
      <vt:lpstr>Do Our Changes Make A Difference?</vt:lpstr>
      <vt:lpstr>The Process (Good Vs. Bad)</vt:lpstr>
      <vt:lpstr>How Do We Iterate Quickly?</vt:lpstr>
      <vt:lpstr>From Data to Model in No Time Leveraging Great Work</vt:lpstr>
      <vt:lpstr>Consistent Data-Driven Improvement</vt:lpstr>
      <vt:lpstr>ICML 2013 Whale Challenge Right Whale Redux</vt:lpstr>
      <vt:lpstr>Algorithms Only Care About Better Data Data Agnosticism</vt:lpstr>
      <vt:lpstr>PowerPoint Presentation</vt:lpstr>
      <vt:lpstr>Contact Me</vt:lpstr>
    </vt:vector>
  </TitlesOfParts>
  <Company>Accretive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Agnosticism Feature Engineering Without Domain Expertise</dc:title>
  <dc:creator>Nicholas Kridler</dc:creator>
  <cp:lastModifiedBy>Nicholas Kridler</cp:lastModifiedBy>
  <cp:revision>157</cp:revision>
  <dcterms:created xsi:type="dcterms:W3CDTF">2013-06-07T15:40:25Z</dcterms:created>
  <dcterms:modified xsi:type="dcterms:W3CDTF">2013-06-27T02:41:31Z</dcterms:modified>
</cp:coreProperties>
</file>