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 Slab"/>
      <p:regular r:id="rId31"/>
      <p:bold r:id="rId32"/>
    </p:embeddedFont>
    <p:embeddedFont>
      <p:font typeface="Abril Fatface"/>
      <p:regular r:id="rId33"/>
    </p:embeddedFont>
    <p:embeddedFont>
      <p:font typeface="Griffy"/>
      <p:regular r:id="rId34"/>
    </p:embeddedFont>
    <p:embeddedFont>
      <p:font typeface="Barlow Condensed SemiBold"/>
      <p:regular r:id="rId35"/>
      <p:bold r:id="rId36"/>
      <p:italic r:id="rId37"/>
      <p:boldItalic r:id="rId38"/>
    </p:embeddedFont>
    <p:embeddedFont>
      <p:font typeface="Barlow Condensed"/>
      <p:regular r:id="rId39"/>
      <p:bold r:id="rId40"/>
      <p:italic r:id="rId41"/>
      <p:boldItalic r:id="rId42"/>
    </p:embeddedFont>
    <p:embeddedFont>
      <p:font typeface="Oswald Medium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Poppins"/>
      <p:regular r:id="rId49"/>
      <p:bold r:id="rId50"/>
      <p:italic r:id="rId51"/>
      <p:boldItalic r:id="rId52"/>
    </p:embeddedFont>
    <p:embeddedFont>
      <p:font typeface="Arvo"/>
      <p:regular r:id="rId53"/>
      <p:bold r:id="rId54"/>
      <p:italic r:id="rId55"/>
      <p:boldItalic r:id="rId56"/>
    </p:embeddedFont>
    <p:embeddedFont>
      <p:font typeface="Open Sans Medium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  <p:embeddedFont>
      <p:font typeface="Homemade Apple"/>
      <p:regular r:id="rId63"/>
    </p:embeddedFont>
    <p:embeddedFont>
      <p:font typeface="Open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-bold.fntdata"/><Relationship Id="rId42" Type="http://schemas.openxmlformats.org/officeDocument/2006/relationships/font" Target="fonts/BarlowCondensed-boldItalic.fntdata"/><Relationship Id="rId41" Type="http://schemas.openxmlformats.org/officeDocument/2006/relationships/font" Target="fonts/BarlowCondensed-italic.fntdata"/><Relationship Id="rId44" Type="http://schemas.openxmlformats.org/officeDocument/2006/relationships/font" Target="fonts/OswaldMedium-bold.fntdata"/><Relationship Id="rId43" Type="http://schemas.openxmlformats.org/officeDocument/2006/relationships/font" Target="fonts/OswaldMedium-regular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33" Type="http://schemas.openxmlformats.org/officeDocument/2006/relationships/font" Target="fonts/AbrilFatface-regular.fntdata"/><Relationship Id="rId32" Type="http://schemas.openxmlformats.org/officeDocument/2006/relationships/font" Target="fonts/RobotoSlab-bold.fntdata"/><Relationship Id="rId35" Type="http://schemas.openxmlformats.org/officeDocument/2006/relationships/font" Target="fonts/BarlowCondensedSemiBold-regular.fntdata"/><Relationship Id="rId34" Type="http://schemas.openxmlformats.org/officeDocument/2006/relationships/font" Target="fonts/Griffy-regular.fntdata"/><Relationship Id="rId37" Type="http://schemas.openxmlformats.org/officeDocument/2006/relationships/font" Target="fonts/BarlowCondensedSemiBold-italic.fntdata"/><Relationship Id="rId36" Type="http://schemas.openxmlformats.org/officeDocument/2006/relationships/font" Target="fonts/BarlowCondensedSemiBold-bold.fntdata"/><Relationship Id="rId39" Type="http://schemas.openxmlformats.org/officeDocument/2006/relationships/font" Target="fonts/BarlowCondensed-regular.fntdata"/><Relationship Id="rId38" Type="http://schemas.openxmlformats.org/officeDocument/2006/relationships/font" Target="fonts/BarlowCondensedSemiBold-boldItalic.fntdata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5.xml"/><Relationship Id="rId64" Type="http://schemas.openxmlformats.org/officeDocument/2006/relationships/font" Target="fonts/OpenSans-regular.fntdata"/><Relationship Id="rId63" Type="http://schemas.openxmlformats.org/officeDocument/2006/relationships/font" Target="fonts/HomemadeApple-regular.fntdata"/><Relationship Id="rId22" Type="http://schemas.openxmlformats.org/officeDocument/2006/relationships/slide" Target="slides/slide17.xml"/><Relationship Id="rId66" Type="http://schemas.openxmlformats.org/officeDocument/2006/relationships/font" Target="fonts/OpenSans-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OpenSans-boldItalic.fntdata"/><Relationship Id="rId60" Type="http://schemas.openxmlformats.org/officeDocument/2006/relationships/font" Target="fonts/OpenSansMedium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-italic.fntdata"/><Relationship Id="rId50" Type="http://schemas.openxmlformats.org/officeDocument/2006/relationships/font" Target="fonts/Poppins-bold.fntdata"/><Relationship Id="rId53" Type="http://schemas.openxmlformats.org/officeDocument/2006/relationships/font" Target="fonts/Arvo-regular.fntdata"/><Relationship Id="rId52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55" Type="http://schemas.openxmlformats.org/officeDocument/2006/relationships/font" Target="fonts/Arvo-italic.fntdata"/><Relationship Id="rId10" Type="http://schemas.openxmlformats.org/officeDocument/2006/relationships/slide" Target="slides/slide5.xml"/><Relationship Id="rId54" Type="http://schemas.openxmlformats.org/officeDocument/2006/relationships/font" Target="fonts/Arvo-bold.fntdata"/><Relationship Id="rId13" Type="http://schemas.openxmlformats.org/officeDocument/2006/relationships/slide" Target="slides/slide8.xml"/><Relationship Id="rId57" Type="http://schemas.openxmlformats.org/officeDocument/2006/relationships/font" Target="fonts/OpenSansMedium-regular.fntdata"/><Relationship Id="rId12" Type="http://schemas.openxmlformats.org/officeDocument/2006/relationships/slide" Target="slides/slide7.xml"/><Relationship Id="rId56" Type="http://schemas.openxmlformats.org/officeDocument/2006/relationships/font" Target="fonts/Arvo-boldItalic.fntdata"/><Relationship Id="rId15" Type="http://schemas.openxmlformats.org/officeDocument/2006/relationships/slide" Target="slides/slide10.xml"/><Relationship Id="rId59" Type="http://schemas.openxmlformats.org/officeDocument/2006/relationships/font" Target="fonts/OpenSansMedium-italic.fntdata"/><Relationship Id="rId14" Type="http://schemas.openxmlformats.org/officeDocument/2006/relationships/slide" Target="slides/slide9.xml"/><Relationship Id="rId58" Type="http://schemas.openxmlformats.org/officeDocument/2006/relationships/font" Target="fonts/OpenSans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25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and welcome. Today we’ll be talking about the pyampute framework, a Python library for data amputation.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wondering what amputation is, we’ll get to that in a moment.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first…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d1420383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d1420383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does missing data affect our analyses? Let’s go through a sample workflow for any given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go </a:t>
            </a:r>
            <a:r>
              <a:rPr lang="en"/>
              <a:t>through</a:t>
            </a:r>
            <a:r>
              <a:rPr lang="en"/>
              <a:t> pipeline&gt;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but Davina, you just told me that this problem is everywhere, why would I want to get RID of data if I don’t already </a:t>
            </a:r>
            <a:r>
              <a:rPr lang="en"/>
              <a:t>have</a:t>
            </a:r>
            <a:r>
              <a:rPr lang="en"/>
              <a:t> that problem?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know how missingness affects our analyses.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this via </a:t>
            </a:r>
            <a:r>
              <a:rPr lang="en">
                <a:solidFill>
                  <a:schemeClr val="dk1"/>
                </a:solidFill>
              </a:rPr>
              <a:t>Controlled experiments.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if we want to understand how imputation models perform: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take a complete dataset (e.g., simulated/generated, filtered down)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ampute in a controlled manner, then impute, and analyze the results to characterize their behavior.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does it mean to ampute in a “controlled manner”? To understand that we need to ask the question: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will never do amputation by itself: you combine with imputation or some other missing data method, and in scipy you can combine them nicely in a pipeline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also answer: what is the most appropriate imputation method?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d1420383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d1420383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d142038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d142038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“”...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MCAR: </a:t>
            </a:r>
            <a:r>
              <a:rPr lang="en">
                <a:solidFill>
                  <a:schemeClr val="dk1"/>
                </a:solidFill>
              </a:rPr>
              <a:t>no systematic difference between those samples missing data and those not.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how does this all factor into pyampute?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MCAR: blood test equipment mishandled.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MNAR: suicidal peopel less likely to respond about suicidal ideation. or healthier patients less likely to have tests done bc they’re healthy/feel fine.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d142038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d142038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 by now I’ve convinced you that: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Missing data is a problem and it exists across most domains with a real-world dataset.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not so illogical to </a:t>
            </a:r>
            <a:r>
              <a:rPr b="1" lang="en"/>
              <a:t>ampute</a:t>
            </a:r>
            <a:r>
              <a:rPr lang="en"/>
              <a:t> or mask data in order to understand how missingness affects our analyses.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 I can now convince you that: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use pyampute to do so, following certain missingness mechanisms.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ingredients go into concocting missing data?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d1420383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d1420383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is the missingness mechanism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also want to know how much data do we want to be missing?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do we want missing? What features do we want to influence the missingness?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in the real world, there usually isn’t just one type of missingness occurring in the dataset.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d1420383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1d1420383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there may be multiple patterns of missingness in a single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Pyampute allows you to specify different patterns to </a:t>
            </a:r>
            <a:r>
              <a:rPr lang="en"/>
              <a:t>reflect</a:t>
            </a:r>
            <a:r>
              <a:rPr lang="en"/>
              <a:t>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does pyampute actually achieve missingness, accounting for all these components?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to a certain point…too many mechanisms will cause issues as we’ll see in a moment.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d1420383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d1420383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take a </a:t>
            </a:r>
            <a:r>
              <a:rPr lang="en"/>
              <a:t>complete</a:t>
            </a:r>
            <a:r>
              <a:rPr lang="en"/>
              <a:t> </a:t>
            </a:r>
            <a:r>
              <a:rPr lang="en"/>
              <a:t>dataset</a:t>
            </a:r>
            <a:r>
              <a:rPr lang="en"/>
              <a:t> (for </a:t>
            </a:r>
            <a:r>
              <a:rPr lang="en"/>
              <a:t>example</a:t>
            </a:r>
            <a:r>
              <a:rPr lang="en"/>
              <a:t>, a simulated or generated </a:t>
            </a:r>
            <a:r>
              <a:rPr lang="en"/>
              <a:t>dataset</a:t>
            </a:r>
            <a:r>
              <a:rPr lang="en"/>
              <a:t>) and a list of missingness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</a:t>
            </a:r>
            <a:r>
              <a:rPr lang="en"/>
              <a:t>, we assign samples to each pattern according to a desired relative frequency to other patterns..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sample in that pattern will be assigned a score which will influence its probability of missingness.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scores are calculated by computing the dot product with a set of user-specified weights for each feature, which determines the size of effect of each feature on the missingness for that pattern.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weighted sum scores are converted into a probability through a function, for example, the sigmoid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each sample it assigned an indicator of missingness based on its probability by applying the Binomial distribution with number of trials of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apply a mask according to the desired features missing (which are specified by the pattern) and the samples indicated to be missing.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now that we understand how pyampute works under the hood, what would I actually use this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P = probability of success on a single trial</a:t>
            </a:r>
            <a:endParaRPr sz="1050">
              <a:solidFill>
                <a:srgbClr val="BDC1C6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N = number of trials</a:t>
            </a:r>
            <a:endParaRPr sz="1050">
              <a:solidFill>
                <a:srgbClr val="BDC1C6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3b542183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3b542183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characterize the performance, but what does that really look like?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3b542183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3b542183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ideas of how to use pyampute could be:..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dive into a demo of how you’d use pyampute for the simple case of looking at bias introduced by certain missing data handling methods.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Davina, I’m a PhD candidate at UCLA in the CS department.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worked on this project with Rianne Schouten and Prabhant Singh of the Eindhoven University of 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Today we’ll be talking primarily about missing data.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341efca1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341efca1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we’ve gotten a taste of pyampute let’s wrap up with some takeaways and where we want to go from here.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1d1420383b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1d1420383b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use pyampute? What’s </a:t>
            </a:r>
            <a:r>
              <a:rPr lang="en"/>
              <a:t>different</a:t>
            </a:r>
            <a:r>
              <a:rPr lang="en"/>
              <a:t> about our work?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1d1420383b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1d1420383b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future, we’d like to…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univariate way: ampute X, then Y, then Z. But then you can’t control how the missingness relates in those variables.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341efca1ed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341efca1ed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data: not enough variation in the weighted sum scores leads to their subsequent probabilities of being missing to be the same for all the data, ultimately resulting in incorrect missingness proportions.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before I take any </a:t>
            </a:r>
            <a:r>
              <a:rPr lang="en"/>
              <a:t>questions</a:t>
            </a:r>
            <a:r>
              <a:rPr lang="en"/>
              <a:t> I want to shout out…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73618e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73618e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we’ll be giving motivation and context to pyampute: what it does on a high level, and what problem it attempts to address.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we’ll go over some background about missing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we’ll describe how pyampute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Followed by some </a:t>
            </a:r>
            <a:r>
              <a:rPr lang="en"/>
              <a:t>takeaways</a:t>
            </a:r>
            <a:r>
              <a:rPr lang="en"/>
              <a:t> and future work.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make pyampute?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first let’s dive a little more into what pyampute is…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d1420383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d1420383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Pyampute executes … “”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&lt;Use visual on the right with laser pointer&gt;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start with a complete dataset we ampute (which is a play on the word amputate + impute), removing data, resulting in an incomplete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Amputation is the opposite of imputation, which would take missing values and estimate those missing values, resulting in a complete </a:t>
            </a:r>
            <a:r>
              <a:rPr lang="en"/>
              <a:t>dataset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 this raises some questions for you, some important ones being…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d1420383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d1420383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wrong with you? … “”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promised, it all comes down to missing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It seems our presenter today is completely out of her mind.</a:t>
            </a:r>
            <a:endParaRPr strike="sngStrike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073618e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073618e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dive a little bit into missing data, why do we care?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d1420383b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d1420383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uncertainty? </a:t>
            </a:r>
            <a:r>
              <a:rPr lang="en"/>
              <a:t>Why do we not want that?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d1420383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d1420383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There are a few frameworks to think about uncertainty.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 One is through the lens of Logic and Probabiilty which says “”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The other is through the lens of statistics which says “”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Either way lacking in confidence or producing error are both undesirable outcomes for any analyses.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But, how does this affect </a:t>
            </a:r>
            <a:r>
              <a:rPr i="1"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me</a:t>
            </a: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? Well, can I get a raise of hands of anyone who’s ever worked with a dataset that wasn’t complete?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&lt;hopefully most people participate and it’s a majority, or else i can just “impute” and assume most people run into missing data&gt;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That’s right, data everywhere is messy, and part of that chaos is missing data.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Slab"/>
              <a:buChar char="■"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ERM error of predictor = approximation error + estimation error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Slab"/>
              <a:buChar char="■"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approximation error = inductive bias</a:t>
            </a:r>
            <a:endParaRPr sz="14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Slab"/>
              <a:buChar char="■"/>
            </a:pPr>
            <a:r>
              <a:rPr lang="en" sz="14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estimation error = true error - approximation error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598250" y="570000"/>
            <a:ext cx="11049000" cy="57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520325" y="2345975"/>
            <a:ext cx="91275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 rot="-2700000">
            <a:off x="-185251" y="833624"/>
            <a:ext cx="2584192" cy="54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2700000">
            <a:off x="9793049" y="5477924"/>
            <a:ext cx="2584192" cy="54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669100" y="0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3850" y="6152100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1834250" y="6742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1834250" y="10881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9000" y="5464025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9000" y="5877875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1926050" y="1582475"/>
            <a:ext cx="4500" cy="28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383050" y="2408075"/>
            <a:ext cx="4500" cy="28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2"/>
          <p:cNvCxnSpPr/>
          <p:nvPr/>
        </p:nvCxnSpPr>
        <p:spPr>
          <a:xfrm>
            <a:off x="5407825" y="6550275"/>
            <a:ext cx="4348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2"/>
          <p:cNvCxnSpPr/>
          <p:nvPr/>
        </p:nvCxnSpPr>
        <p:spPr>
          <a:xfrm>
            <a:off x="2298925" y="254700"/>
            <a:ext cx="4348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 flipH="1">
            <a:off x="8030325" y="0"/>
            <a:ext cx="416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flipH="1" rot="-5400000">
            <a:off x="11613738" y="62425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flipH="1" rot="-5400000">
            <a:off x="10925663" y="64077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flipH="1" rot="-5400000">
            <a:off x="11339513" y="64077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>
            <a:off x="197975" y="1375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1"/>
          <p:cNvCxnSpPr/>
          <p:nvPr/>
        </p:nvCxnSpPr>
        <p:spPr>
          <a:xfrm flipH="1">
            <a:off x="491675" y="646750"/>
            <a:ext cx="90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1"/>
          <p:cNvCxnSpPr/>
          <p:nvPr/>
        </p:nvCxnSpPr>
        <p:spPr>
          <a:xfrm>
            <a:off x="500675" y="6497300"/>
            <a:ext cx="4348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1"/>
          <p:cNvSpPr txBox="1"/>
          <p:nvPr>
            <p:ph type="title"/>
          </p:nvPr>
        </p:nvSpPr>
        <p:spPr>
          <a:xfrm>
            <a:off x="1151264" y="1454400"/>
            <a:ext cx="6165600" cy="3160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1202171" y="4813250"/>
            <a:ext cx="6165600" cy="15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11404945" y="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/>
          <p:nvPr/>
        </p:nvSpPr>
        <p:spPr>
          <a:xfrm rot="10800000">
            <a:off x="1653000" y="-25"/>
            <a:ext cx="10539000" cy="6839100"/>
          </a:xfrm>
          <a:prstGeom prst="snip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415600" y="610150"/>
            <a:ext cx="11360700" cy="88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/>
          <p:nvPr/>
        </p:nvSpPr>
        <p:spPr>
          <a:xfrm rot="10800000">
            <a:off x="415600" y="6225000"/>
            <a:ext cx="605400" cy="6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2"/>
          <p:cNvCxnSpPr/>
          <p:nvPr/>
        </p:nvCxnSpPr>
        <p:spPr>
          <a:xfrm rot="10800000">
            <a:off x="704500" y="2014200"/>
            <a:ext cx="138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2"/>
          <p:cNvSpPr/>
          <p:nvPr/>
        </p:nvSpPr>
        <p:spPr>
          <a:xfrm flipH="1" rot="-5400000">
            <a:off x="11113263" y="79343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 flipH="1" rot="-5400000">
            <a:off x="10425188" y="958588"/>
            <a:ext cx="192600" cy="1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"/>
          <p:cNvSpPr/>
          <p:nvPr/>
        </p:nvSpPr>
        <p:spPr>
          <a:xfrm flipH="1" rot="-5400000">
            <a:off x="10839038" y="958588"/>
            <a:ext cx="192600" cy="1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"/>
          <p:cNvSpPr txBox="1"/>
          <p:nvPr>
            <p:ph idx="1" type="subTitle"/>
          </p:nvPr>
        </p:nvSpPr>
        <p:spPr>
          <a:xfrm>
            <a:off x="5056206" y="1729975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6" name="Google Shape;146;p12"/>
          <p:cNvSpPr txBox="1"/>
          <p:nvPr>
            <p:ph idx="2" type="subTitle"/>
          </p:nvPr>
        </p:nvSpPr>
        <p:spPr>
          <a:xfrm>
            <a:off x="5056206" y="3334868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7" name="Google Shape;147;p12"/>
          <p:cNvSpPr txBox="1"/>
          <p:nvPr>
            <p:ph idx="3" type="subTitle"/>
          </p:nvPr>
        </p:nvSpPr>
        <p:spPr>
          <a:xfrm>
            <a:off x="5056206" y="4939762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8" name="Google Shape;148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4" type="body"/>
          </p:nvPr>
        </p:nvSpPr>
        <p:spPr>
          <a:xfrm>
            <a:off x="5056200" y="2167925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0" name="Google Shape;150;p12"/>
          <p:cNvSpPr txBox="1"/>
          <p:nvPr>
            <p:ph idx="5" type="body"/>
          </p:nvPr>
        </p:nvSpPr>
        <p:spPr>
          <a:xfrm>
            <a:off x="5056200" y="3761388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1" name="Google Shape;151;p12"/>
          <p:cNvSpPr txBox="1"/>
          <p:nvPr>
            <p:ph idx="6" type="body"/>
          </p:nvPr>
        </p:nvSpPr>
        <p:spPr>
          <a:xfrm>
            <a:off x="5056200" y="5353050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55" name="Google Shape;155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765425" y="2039975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14"/>
          <p:cNvSpPr/>
          <p:nvPr/>
        </p:nvSpPr>
        <p:spPr>
          <a:xfrm rot="5400000">
            <a:off x="78238" y="687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5400000">
            <a:off x="109661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5400000">
            <a:off x="68276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11669100" y="0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11834250" y="6742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11834250" y="10881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4"/>
          <p:cNvCxnSpPr/>
          <p:nvPr/>
        </p:nvCxnSpPr>
        <p:spPr>
          <a:xfrm>
            <a:off x="11926050" y="1582475"/>
            <a:ext cx="4500" cy="28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 flipH="1">
            <a:off x="665600" y="0"/>
            <a:ext cx="5147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288400" y="5317400"/>
            <a:ext cx="42390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2" type="body"/>
          </p:nvPr>
        </p:nvSpPr>
        <p:spPr>
          <a:xfrm>
            <a:off x="1288400" y="3575100"/>
            <a:ext cx="42390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3" type="body"/>
          </p:nvPr>
        </p:nvSpPr>
        <p:spPr>
          <a:xfrm>
            <a:off x="1288400" y="1832800"/>
            <a:ext cx="42390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hasCustomPrompt="1" type="title"/>
          </p:nvPr>
        </p:nvSpPr>
        <p:spPr>
          <a:xfrm>
            <a:off x="5963063" y="1843913"/>
            <a:ext cx="35103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idx="4" type="title"/>
          </p:nvPr>
        </p:nvSpPr>
        <p:spPr>
          <a:xfrm>
            <a:off x="6041300" y="593375"/>
            <a:ext cx="5585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hasCustomPrompt="1" idx="5" type="title"/>
          </p:nvPr>
        </p:nvSpPr>
        <p:spPr>
          <a:xfrm>
            <a:off x="5963063" y="3508550"/>
            <a:ext cx="35103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5"/>
          <p:cNvSpPr txBox="1"/>
          <p:nvPr>
            <p:ph hasCustomPrompt="1" idx="6" type="title"/>
          </p:nvPr>
        </p:nvSpPr>
        <p:spPr>
          <a:xfrm>
            <a:off x="5963063" y="5173188"/>
            <a:ext cx="35103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/>
          <p:nvPr/>
        </p:nvSpPr>
        <p:spPr>
          <a:xfrm rot="10800000">
            <a:off x="11626925" y="624260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5"/>
          <p:cNvCxnSpPr/>
          <p:nvPr/>
        </p:nvCxnSpPr>
        <p:spPr>
          <a:xfrm rot="10800000">
            <a:off x="11915825" y="2031800"/>
            <a:ext cx="138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5"/>
          <p:cNvSpPr/>
          <p:nvPr/>
        </p:nvSpPr>
        <p:spPr>
          <a:xfrm flipH="1" rot="-5400000">
            <a:off x="11498563" y="1612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flipH="1" rot="-5400000">
            <a:off x="10810488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 flipH="1" rot="-5400000">
            <a:off x="11224338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520100" y="433950"/>
            <a:ext cx="11181600" cy="59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-5400000">
            <a:off x="11021163" y="61223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 rot="-5400000">
            <a:off x="10333088" y="77738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 rot="-5400000">
            <a:off x="10746938" y="77738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11669100" y="0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1834250" y="6742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11834250" y="10881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16"/>
          <p:cNvCxnSpPr/>
          <p:nvPr/>
        </p:nvCxnSpPr>
        <p:spPr>
          <a:xfrm>
            <a:off x="11926050" y="1582475"/>
            <a:ext cx="4500" cy="28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383050" y="2408075"/>
            <a:ext cx="4500" cy="28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5407825" y="6550275"/>
            <a:ext cx="4348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2298925" y="254700"/>
            <a:ext cx="4348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6"/>
          <p:cNvSpPr/>
          <p:nvPr/>
        </p:nvSpPr>
        <p:spPr>
          <a:xfrm rot="-2700000">
            <a:off x="-185251" y="833624"/>
            <a:ext cx="2584192" cy="54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rot="-2700000">
            <a:off x="9793049" y="5477924"/>
            <a:ext cx="2584192" cy="54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2625400" y="17064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2625400" y="31821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2625400" y="46875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6476787" y="17237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476787" y="31821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476787" y="46875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type="title"/>
          </p:nvPr>
        </p:nvSpPr>
        <p:spPr>
          <a:xfrm>
            <a:off x="2213700" y="821975"/>
            <a:ext cx="800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ldrich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3" name="Google Shape;203;p16"/>
          <p:cNvSpPr txBox="1"/>
          <p:nvPr>
            <p:ph idx="7" type="body"/>
          </p:nvPr>
        </p:nvSpPr>
        <p:spPr>
          <a:xfrm>
            <a:off x="6476787" y="2132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8" type="body"/>
          </p:nvPr>
        </p:nvSpPr>
        <p:spPr>
          <a:xfrm>
            <a:off x="6476787" y="5104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16"/>
          <p:cNvSpPr txBox="1"/>
          <p:nvPr>
            <p:ph idx="9" type="body"/>
          </p:nvPr>
        </p:nvSpPr>
        <p:spPr>
          <a:xfrm>
            <a:off x="6476787" y="3580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6" name="Google Shape;206;p16"/>
          <p:cNvSpPr txBox="1"/>
          <p:nvPr>
            <p:ph idx="13" type="body"/>
          </p:nvPr>
        </p:nvSpPr>
        <p:spPr>
          <a:xfrm>
            <a:off x="2625400" y="2132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16"/>
          <p:cNvSpPr txBox="1"/>
          <p:nvPr>
            <p:ph idx="14" type="body"/>
          </p:nvPr>
        </p:nvSpPr>
        <p:spPr>
          <a:xfrm>
            <a:off x="2625400" y="5104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15" type="body"/>
          </p:nvPr>
        </p:nvSpPr>
        <p:spPr>
          <a:xfrm>
            <a:off x="2625400" y="3580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bg>
      <p:bgPr>
        <a:solidFill>
          <a:schemeClr val="accen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idx="1" type="subTitle"/>
          </p:nvPr>
        </p:nvSpPr>
        <p:spPr>
          <a:xfrm>
            <a:off x="8225931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7"/>
          <p:cNvSpPr txBox="1"/>
          <p:nvPr>
            <p:ph idx="2" type="subTitle"/>
          </p:nvPr>
        </p:nvSpPr>
        <p:spPr>
          <a:xfrm>
            <a:off x="8225931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4" name="Google Shape;214;p17"/>
          <p:cNvSpPr txBox="1"/>
          <p:nvPr>
            <p:ph idx="3" type="body"/>
          </p:nvPr>
        </p:nvSpPr>
        <p:spPr>
          <a:xfrm>
            <a:off x="8225925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idx="4" type="body"/>
          </p:nvPr>
        </p:nvSpPr>
        <p:spPr>
          <a:xfrm>
            <a:off x="8225925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17"/>
          <p:cNvSpPr/>
          <p:nvPr/>
        </p:nvSpPr>
        <p:spPr>
          <a:xfrm rot="5400000">
            <a:off x="78238" y="687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 rot="5400000">
            <a:off x="109661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 rot="5400000">
            <a:off x="68276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11669100" y="0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11834250" y="6742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834250" y="10881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17"/>
          <p:cNvCxnSpPr/>
          <p:nvPr/>
        </p:nvCxnSpPr>
        <p:spPr>
          <a:xfrm>
            <a:off x="11926050" y="1582475"/>
            <a:ext cx="4500" cy="28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17"/>
          <p:cNvSpPr/>
          <p:nvPr/>
        </p:nvSpPr>
        <p:spPr>
          <a:xfrm>
            <a:off x="601150" y="1586950"/>
            <a:ext cx="7404600" cy="527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>
            <a:off x="0" y="1881975"/>
            <a:ext cx="12192000" cy="361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>
            <p:ph idx="1" type="subTitle"/>
          </p:nvPr>
        </p:nvSpPr>
        <p:spPr>
          <a:xfrm>
            <a:off x="601150" y="2316000"/>
            <a:ext cx="1930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18"/>
          <p:cNvSpPr txBox="1"/>
          <p:nvPr>
            <p:ph idx="2" type="subTitle"/>
          </p:nvPr>
        </p:nvSpPr>
        <p:spPr>
          <a:xfrm>
            <a:off x="2881882" y="2316000"/>
            <a:ext cx="1930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18"/>
          <p:cNvSpPr txBox="1"/>
          <p:nvPr>
            <p:ph idx="3" type="subTitle"/>
          </p:nvPr>
        </p:nvSpPr>
        <p:spPr>
          <a:xfrm>
            <a:off x="5162615" y="2342500"/>
            <a:ext cx="1930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18"/>
          <p:cNvSpPr txBox="1"/>
          <p:nvPr>
            <p:ph idx="4" type="subTitle"/>
          </p:nvPr>
        </p:nvSpPr>
        <p:spPr>
          <a:xfrm>
            <a:off x="7443347" y="2342500"/>
            <a:ext cx="1930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18"/>
          <p:cNvSpPr txBox="1"/>
          <p:nvPr>
            <p:ph idx="5" type="subTitle"/>
          </p:nvPr>
        </p:nvSpPr>
        <p:spPr>
          <a:xfrm>
            <a:off x="9724079" y="2316000"/>
            <a:ext cx="1930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3" name="Google Shape;233;p18"/>
          <p:cNvSpPr txBox="1"/>
          <p:nvPr>
            <p:ph idx="6" type="body"/>
          </p:nvPr>
        </p:nvSpPr>
        <p:spPr>
          <a:xfrm>
            <a:off x="601150" y="3238625"/>
            <a:ext cx="19308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18"/>
          <p:cNvSpPr txBox="1"/>
          <p:nvPr>
            <p:ph idx="7" type="body"/>
          </p:nvPr>
        </p:nvSpPr>
        <p:spPr>
          <a:xfrm>
            <a:off x="2881881" y="3238625"/>
            <a:ext cx="19308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18"/>
          <p:cNvSpPr txBox="1"/>
          <p:nvPr>
            <p:ph idx="8" type="body"/>
          </p:nvPr>
        </p:nvSpPr>
        <p:spPr>
          <a:xfrm>
            <a:off x="5162611" y="3238625"/>
            <a:ext cx="19308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idx="9" type="body"/>
          </p:nvPr>
        </p:nvSpPr>
        <p:spPr>
          <a:xfrm>
            <a:off x="7443342" y="3238625"/>
            <a:ext cx="19308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13" type="body"/>
          </p:nvPr>
        </p:nvSpPr>
        <p:spPr>
          <a:xfrm>
            <a:off x="9724073" y="3238625"/>
            <a:ext cx="19308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18"/>
          <p:cNvSpPr/>
          <p:nvPr/>
        </p:nvSpPr>
        <p:spPr>
          <a:xfrm>
            <a:off x="11586525" y="1375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18"/>
          <p:cNvCxnSpPr/>
          <p:nvPr/>
        </p:nvCxnSpPr>
        <p:spPr>
          <a:xfrm>
            <a:off x="11889225" y="646750"/>
            <a:ext cx="90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8"/>
          <p:cNvCxnSpPr/>
          <p:nvPr/>
        </p:nvCxnSpPr>
        <p:spPr>
          <a:xfrm flipH="1">
            <a:off x="376400" y="2586925"/>
            <a:ext cx="9000" cy="42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18"/>
          <p:cNvSpPr/>
          <p:nvPr/>
        </p:nvSpPr>
        <p:spPr>
          <a:xfrm rot="5400000">
            <a:off x="78238" y="687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 rot="5400000">
            <a:off x="1096613" y="2339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 rot="5400000">
            <a:off x="682763" y="2339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18"/>
          <p:cNvCxnSpPr/>
          <p:nvPr/>
        </p:nvCxnSpPr>
        <p:spPr>
          <a:xfrm>
            <a:off x="5407825" y="6550275"/>
            <a:ext cx="4348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/>
          <p:nvPr/>
        </p:nvSpPr>
        <p:spPr>
          <a:xfrm rot="10800000">
            <a:off x="5779425" y="-13625"/>
            <a:ext cx="6412500" cy="5628000"/>
          </a:xfrm>
          <a:prstGeom prst="snip1Rect">
            <a:avLst>
              <a:gd fmla="val 3884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0" y="13750"/>
            <a:ext cx="605400" cy="6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19"/>
          <p:cNvCxnSpPr/>
          <p:nvPr/>
        </p:nvCxnSpPr>
        <p:spPr>
          <a:xfrm flipH="1">
            <a:off x="293700" y="646750"/>
            <a:ext cx="90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11806525" y="2586925"/>
            <a:ext cx="9000" cy="42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9"/>
          <p:cNvSpPr/>
          <p:nvPr/>
        </p:nvSpPr>
        <p:spPr>
          <a:xfrm flipH="1" rot="-5400000">
            <a:off x="11590788" y="687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 flipH="1" rot="-5400000">
            <a:off x="1090271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 flipH="1" rot="-5400000">
            <a:off x="1131656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6" name="Google Shape;256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 flipH="1" rot="10800000">
            <a:off x="0" y="-13625"/>
            <a:ext cx="6412500" cy="5628000"/>
          </a:xfrm>
          <a:prstGeom prst="snip1Rect">
            <a:avLst>
              <a:gd fmla="val 3884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11586525" y="1375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0"/>
          <p:cNvCxnSpPr/>
          <p:nvPr/>
        </p:nvCxnSpPr>
        <p:spPr>
          <a:xfrm>
            <a:off x="11889225" y="646750"/>
            <a:ext cx="90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0"/>
          <p:cNvCxnSpPr/>
          <p:nvPr/>
        </p:nvCxnSpPr>
        <p:spPr>
          <a:xfrm flipH="1">
            <a:off x="376400" y="2586925"/>
            <a:ext cx="9000" cy="42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0"/>
          <p:cNvSpPr/>
          <p:nvPr/>
        </p:nvSpPr>
        <p:spPr>
          <a:xfrm rot="5400000">
            <a:off x="78238" y="687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 rot="5400000">
            <a:off x="109661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rot="5400000">
            <a:off x="68276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 flipH="1">
            <a:off x="1338125" y="0"/>
            <a:ext cx="960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586525" y="1375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1889225" y="646750"/>
            <a:ext cx="90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/>
          <p:nvPr/>
        </p:nvSpPr>
        <p:spPr>
          <a:xfrm rot="5400000">
            <a:off x="1453138" y="62144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5400000">
            <a:off x="2471513" y="63796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5400000">
            <a:off x="2057663" y="63796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 flipH="1">
            <a:off x="5727725" y="0"/>
            <a:ext cx="6504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21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type="title"/>
          </p:nvPr>
        </p:nvSpPr>
        <p:spPr>
          <a:xfrm>
            <a:off x="61306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ldrich"/>
              <a:buNone/>
              <a:defRPr sz="7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bril Fatface"/>
              <a:buNone/>
              <a:defRPr sz="8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bril Fatface"/>
              <a:buNone/>
              <a:defRPr sz="8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bril Fatface"/>
              <a:buNone/>
              <a:defRPr sz="8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bril Fatface"/>
              <a:buNone/>
              <a:defRPr sz="8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bril Fatface"/>
              <a:buNone/>
              <a:defRPr sz="8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bril Fatface"/>
              <a:buNone/>
              <a:defRPr sz="8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bril Fatface"/>
              <a:buNone/>
              <a:defRPr sz="8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bril Fatface"/>
              <a:buNone/>
              <a:defRPr sz="8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2" name="Google Shape;272;p21"/>
          <p:cNvSpPr txBox="1"/>
          <p:nvPr>
            <p:ph idx="2" type="body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1"/>
          <p:cNvSpPr/>
          <p:nvPr/>
        </p:nvSpPr>
        <p:spPr>
          <a:xfrm rot="5400000">
            <a:off x="180238" y="1612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 rot="5400000">
            <a:off x="1198613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 rot="5400000">
            <a:off x="784763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 flipH="1" rot="10800000">
            <a:off x="197975" y="624260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1"/>
          <p:cNvCxnSpPr/>
          <p:nvPr/>
        </p:nvCxnSpPr>
        <p:spPr>
          <a:xfrm flipH="1" rot="10800000">
            <a:off x="500675" y="2031800"/>
            <a:ext cx="138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19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Google Shape;38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" name="Google Shape;39;p4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1" name="Google Shape;41;p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2" name="Google Shape;42;p4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5691725" y="1964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ldrich"/>
              <a:buNone/>
              <a:defRPr sz="7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5691700" y="3369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 flipH="1" rot="10800000">
            <a:off x="0" y="-13775"/>
            <a:ext cx="6412500" cy="5579700"/>
          </a:xfrm>
          <a:prstGeom prst="snip1Rect">
            <a:avLst>
              <a:gd fmla="val 3884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11586525" y="1375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11889225" y="646750"/>
            <a:ext cx="90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5"/>
          <p:cNvCxnSpPr/>
          <p:nvPr/>
        </p:nvCxnSpPr>
        <p:spPr>
          <a:xfrm flipH="1">
            <a:off x="376400" y="2586925"/>
            <a:ext cx="9000" cy="42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5"/>
          <p:cNvSpPr/>
          <p:nvPr/>
        </p:nvSpPr>
        <p:spPr>
          <a:xfrm rot="5400000">
            <a:off x="78238" y="687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5400000">
            <a:off x="109661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5400000">
            <a:off x="68276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0" y="0"/>
            <a:ext cx="11476500" cy="3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580725" y="610225"/>
            <a:ext cx="11360700" cy="41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6"/>
          <p:cNvCxnSpPr/>
          <p:nvPr/>
        </p:nvCxnSpPr>
        <p:spPr>
          <a:xfrm>
            <a:off x="2352950" y="6302575"/>
            <a:ext cx="4348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6"/>
          <p:cNvSpPr/>
          <p:nvPr/>
        </p:nvSpPr>
        <p:spPr>
          <a:xfrm>
            <a:off x="6701450" y="5903350"/>
            <a:ext cx="55167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57825" y="3473275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222975" y="27852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222975" y="31990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1669400" y="1050575"/>
            <a:ext cx="7437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2657025" y="3153925"/>
            <a:ext cx="8955600" cy="288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388795" y="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269150" y="0"/>
            <a:ext cx="3653700" cy="349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rot="10800000">
            <a:off x="11626925" y="624260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7"/>
          <p:cNvCxnSpPr/>
          <p:nvPr/>
        </p:nvCxnSpPr>
        <p:spPr>
          <a:xfrm rot="10800000">
            <a:off x="11915825" y="2031800"/>
            <a:ext cx="138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7"/>
          <p:cNvSpPr/>
          <p:nvPr/>
        </p:nvSpPr>
        <p:spPr>
          <a:xfrm rot="5400000">
            <a:off x="481863" y="62425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rot="5400000">
            <a:off x="1500238" y="64077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rot="5400000">
            <a:off x="1086388" y="64077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4253600" y="0"/>
            <a:ext cx="3653700" cy="349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78" name="Google Shape;78;p7"/>
          <p:cNvSpPr txBox="1"/>
          <p:nvPr>
            <p:ph idx="1" type="subTitle"/>
          </p:nvPr>
        </p:nvSpPr>
        <p:spPr>
          <a:xfrm>
            <a:off x="2689913" y="3718125"/>
            <a:ext cx="683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2670188" y="4651950"/>
            <a:ext cx="6820500" cy="207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 flipH="1">
            <a:off x="-31125" y="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7"/>
          <p:cNvCxnSpPr/>
          <p:nvPr/>
        </p:nvCxnSpPr>
        <p:spPr>
          <a:xfrm flipH="1">
            <a:off x="257775" y="633000"/>
            <a:ext cx="138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/>
          <p:nvPr/>
        </p:nvSpPr>
        <p:spPr>
          <a:xfrm flipH="1" rot="-5400000">
            <a:off x="11498563" y="1612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 flipH="1" rot="-5400000">
            <a:off x="10810488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 flipH="1" rot="-5400000">
            <a:off x="11224338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426575" y="0"/>
            <a:ext cx="5391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 rot="-5400000">
            <a:off x="11498563" y="1612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-5400000">
            <a:off x="10810488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 rot="-5400000">
            <a:off x="11224338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rot="10800000">
            <a:off x="11626925" y="624260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8"/>
          <p:cNvCxnSpPr/>
          <p:nvPr/>
        </p:nvCxnSpPr>
        <p:spPr>
          <a:xfrm rot="10800000">
            <a:off x="11915825" y="2031800"/>
            <a:ext cx="138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8"/>
          <p:cNvSpPr txBox="1"/>
          <p:nvPr>
            <p:ph idx="1" type="subTitle"/>
          </p:nvPr>
        </p:nvSpPr>
        <p:spPr>
          <a:xfrm>
            <a:off x="753667" y="2024167"/>
            <a:ext cx="39897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2" type="subTitle"/>
          </p:nvPr>
        </p:nvSpPr>
        <p:spPr>
          <a:xfrm>
            <a:off x="6401267" y="2024167"/>
            <a:ext cx="39897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720400" y="593375"/>
            <a:ext cx="456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ldrich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3" type="body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4" type="body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 rot="10800000">
            <a:off x="0" y="-13850"/>
            <a:ext cx="9087600" cy="6866700"/>
          </a:xfrm>
          <a:prstGeom prst="snip1Rect">
            <a:avLst>
              <a:gd fmla="val 3884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10742525" y="13750"/>
            <a:ext cx="1449300" cy="6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9"/>
          <p:cNvCxnSpPr/>
          <p:nvPr/>
        </p:nvCxnSpPr>
        <p:spPr>
          <a:xfrm>
            <a:off x="11889225" y="646750"/>
            <a:ext cx="9000" cy="42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9"/>
          <p:cNvSpPr/>
          <p:nvPr/>
        </p:nvSpPr>
        <p:spPr>
          <a:xfrm rot="5400000">
            <a:off x="78238" y="687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 rot="5400000">
            <a:off x="109661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rot="5400000">
            <a:off x="68276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 txBox="1"/>
          <p:nvPr>
            <p:ph idx="1" type="subTitle"/>
          </p:nvPr>
        </p:nvSpPr>
        <p:spPr>
          <a:xfrm>
            <a:off x="753677" y="2176575"/>
            <a:ext cx="4768800" cy="717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9"/>
          <p:cNvSpPr txBox="1"/>
          <p:nvPr>
            <p:ph type="title"/>
          </p:nvPr>
        </p:nvSpPr>
        <p:spPr>
          <a:xfrm>
            <a:off x="720400" y="1355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2" type="body"/>
          </p:nvPr>
        </p:nvSpPr>
        <p:spPr>
          <a:xfrm>
            <a:off x="1609650" y="3065350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9" name="Google Shape;109;p9"/>
          <p:cNvSpPr/>
          <p:nvPr/>
        </p:nvSpPr>
        <p:spPr>
          <a:xfrm flipH="1" rot="-5400000">
            <a:off x="11549750" y="6141313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 rot="-5400000">
            <a:off x="10861675" y="6306463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 rot="-5400000">
            <a:off x="11275525" y="6306463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40945" y="677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6701450" y="5903350"/>
            <a:ext cx="55167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11476500" cy="3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580725" y="610225"/>
            <a:ext cx="11360700" cy="44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0"/>
          <p:cNvCxnSpPr/>
          <p:nvPr/>
        </p:nvCxnSpPr>
        <p:spPr>
          <a:xfrm>
            <a:off x="2352950" y="6302575"/>
            <a:ext cx="43485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0"/>
          <p:cNvSpPr/>
          <p:nvPr/>
        </p:nvSpPr>
        <p:spPr>
          <a:xfrm>
            <a:off x="57825" y="3473275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222975" y="27852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>
            <a:off x="222975" y="31990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1271850" y="1873525"/>
            <a:ext cx="98730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3" name="Google Shape;123;p10"/>
          <p:cNvSpPr txBox="1"/>
          <p:nvPr/>
        </p:nvSpPr>
        <p:spPr>
          <a:xfrm>
            <a:off x="491775" y="-228600"/>
            <a:ext cx="19275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300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0"/>
          <p:cNvSpPr txBox="1"/>
          <p:nvPr>
            <p:ph idx="1" type="subTitle"/>
          </p:nvPr>
        </p:nvSpPr>
        <p:spPr>
          <a:xfrm>
            <a:off x="632875" y="57670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11388770" y="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Medium"/>
              <a:buNone/>
              <a:defRPr sz="40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epnote.com/workspace/davinas-workspace-d790da87-e742-4e16-a735-852997b628b9/project/Scipy22-pyampute-demo-051e05f3-d091-4d4b-88b5-51cda85dde80/%2Fnotebook.ipynb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RianneSchouten/pyampute" TargetMode="External"/><Relationship Id="rId4" Type="http://schemas.openxmlformats.org/officeDocument/2006/relationships/hyperlink" Target="https://pypi.org/project/pyampute/" TargetMode="External"/><Relationship Id="rId9" Type="http://schemas.openxmlformats.org/officeDocument/2006/relationships/hyperlink" Target="http://davinaz.me" TargetMode="External"/><Relationship Id="rId5" Type="http://schemas.openxmlformats.org/officeDocument/2006/relationships/hyperlink" Target="https://rianneschouten.github.io/pyampute/build/html/index.html" TargetMode="External"/><Relationship Id="rId6" Type="http://schemas.openxmlformats.org/officeDocument/2006/relationships/image" Target="../media/image12.png"/><Relationship Id="rId7" Type="http://schemas.openxmlformats.org/officeDocument/2006/relationships/hyperlink" Target="mailto:davina@cs.ucla.edu" TargetMode="External"/><Relationship Id="rId8" Type="http://schemas.openxmlformats.org/officeDocument/2006/relationships/hyperlink" Target="http://davinaz.m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Relationship Id="rId5" Type="http://schemas.openxmlformats.org/officeDocument/2006/relationships/hyperlink" Target="https://github.com/stefvanbuuren/mice" TargetMode="External"/><Relationship Id="rId6" Type="http://schemas.openxmlformats.org/officeDocument/2006/relationships/hyperlink" Target="https://rianneschouten.github.io/mice_ampute/vignette/amput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1559000" y="1709775"/>
            <a:ext cx="91275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pyampute: a Python library for data amputation</a:t>
            </a:r>
            <a:endParaRPr/>
          </a:p>
        </p:txBody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Rianne Schouten, </a:t>
            </a:r>
            <a:r>
              <a:rPr b="1" lang="en"/>
              <a:t>Davina Zamanzadeh</a:t>
            </a:r>
            <a:r>
              <a:rPr lang="en"/>
              <a:t>, Prabhant Singh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-9350" y="5604275"/>
            <a:ext cx="196500" cy="12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10838800" y="98525"/>
            <a:ext cx="8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SciPy’22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7" name="Google Shape;2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775" y="98525"/>
            <a:ext cx="394595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/>
          <p:nvPr/>
        </p:nvSpPr>
        <p:spPr>
          <a:xfrm>
            <a:off x="403450" y="5086100"/>
            <a:ext cx="3185700" cy="11502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0" name="Google Shape;390;p31"/>
          <p:cNvSpPr/>
          <p:nvPr/>
        </p:nvSpPr>
        <p:spPr>
          <a:xfrm>
            <a:off x="3145200" y="3865825"/>
            <a:ext cx="3185700" cy="11502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1" name="Google Shape;391;p31"/>
          <p:cNvSpPr/>
          <p:nvPr/>
        </p:nvSpPr>
        <p:spPr>
          <a:xfrm>
            <a:off x="536550" y="2614150"/>
            <a:ext cx="3048300" cy="11502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2" name="Google Shape;392;p31"/>
          <p:cNvSpPr/>
          <p:nvPr/>
        </p:nvSpPr>
        <p:spPr>
          <a:xfrm>
            <a:off x="3118600" y="1362475"/>
            <a:ext cx="2272800" cy="11502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3" name="Google Shape;393;p31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577400" y="5265525"/>
            <a:ext cx="2882100" cy="830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Profit?</a:t>
            </a:r>
            <a:b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run your prediction pipeline, but how do you know your results are reliable (re: </a:t>
            </a: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robustness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)?</a:t>
            </a:r>
            <a:endParaRPr sz="1600"/>
          </a:p>
        </p:txBody>
      </p:sp>
      <p:sp>
        <p:nvSpPr>
          <p:cNvPr id="395" name="Google Shape;395;p31"/>
          <p:cNvSpPr/>
          <p:nvPr/>
        </p:nvSpPr>
        <p:spPr>
          <a:xfrm>
            <a:off x="3213900" y="3997375"/>
            <a:ext cx="3048300" cy="830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Wrangling</a:t>
            </a:r>
            <a:b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Your model doesn’t accept missing values, so you either drop those samples or fill in estimates (impute).</a:t>
            </a:r>
            <a:endParaRPr sz="1600"/>
          </a:p>
        </p:txBody>
      </p:sp>
      <p:sp>
        <p:nvSpPr>
          <p:cNvPr id="396" name="Google Shape;396;p31"/>
          <p:cNvSpPr/>
          <p:nvPr/>
        </p:nvSpPr>
        <p:spPr>
          <a:xfrm>
            <a:off x="661793" y="2737853"/>
            <a:ext cx="2797800" cy="894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b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investigate your data to find missing data, because real world data is never perfect.</a:t>
            </a:r>
            <a:endParaRPr sz="1600"/>
          </a:p>
        </p:txBody>
      </p:sp>
      <p:sp>
        <p:nvSpPr>
          <p:cNvPr id="397" name="Google Shape;397;p31"/>
          <p:cNvSpPr/>
          <p:nvPr/>
        </p:nvSpPr>
        <p:spPr>
          <a:xfrm>
            <a:off x="3213900" y="1522400"/>
            <a:ext cx="2082900" cy="830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Acquired</a:t>
            </a:r>
            <a:b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Congratulations, you have a dataset! </a:t>
            </a:r>
            <a:endParaRPr sz="1600"/>
          </a:p>
        </p:txBody>
      </p:sp>
      <p:sp>
        <p:nvSpPr>
          <p:cNvPr id="398" name="Google Shape;398;p31"/>
          <p:cNvSpPr txBox="1"/>
          <p:nvPr/>
        </p:nvSpPr>
        <p:spPr>
          <a:xfrm>
            <a:off x="4144471" y="2813888"/>
            <a:ext cx="718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1866387" y="1577171"/>
            <a:ext cx="718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1866387" y="4035275"/>
            <a:ext cx="718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4144471" y="5249102"/>
            <a:ext cx="718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402" name="Google Shape;402;p31"/>
          <p:cNvGrpSpPr/>
          <p:nvPr/>
        </p:nvGrpSpPr>
        <p:grpSpPr>
          <a:xfrm>
            <a:off x="1540259" y="1242592"/>
            <a:ext cx="3661236" cy="5048011"/>
            <a:chOff x="2772462" y="468450"/>
            <a:chExt cx="3051030" cy="4206676"/>
          </a:xfrm>
        </p:grpSpPr>
        <p:cxnSp>
          <p:nvCxnSpPr>
            <p:cNvPr id="403" name="Google Shape;403;p31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04" name="Google Shape;404;p31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05" name="Google Shape;405;p31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06" name="Google Shape;406;p31"/>
            <p:cNvCxnSpPr>
              <a:stCxn id="399" idx="3"/>
            </p:cNvCxnSpPr>
            <p:nvPr/>
          </p:nvCxnSpPr>
          <p:spPr>
            <a:xfrm>
              <a:off x="3642735" y="1036141"/>
              <a:ext cx="44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407" name="Google Shape;407;p31"/>
            <p:cNvSpPr/>
            <p:nvPr/>
          </p:nvSpPr>
          <p:spPr>
            <a:xfrm>
              <a:off x="2772462" y="468450"/>
              <a:ext cx="3051030" cy="4206676"/>
            </a:xfrm>
            <a:custGeom>
              <a:rect b="b" l="l" r="r" t="t"/>
              <a:pathLst>
                <a:path extrusionOk="0" h="170328" w="123536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rgbClr val="FEBA8C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rgbClr val="FEBA8C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rgbClr val="FEBA8C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rgbClr val="FEBA8C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1"/>
          <p:cNvGrpSpPr/>
          <p:nvPr/>
        </p:nvGrpSpPr>
        <p:grpSpPr>
          <a:xfrm>
            <a:off x="2014561" y="4170821"/>
            <a:ext cx="419076" cy="414572"/>
            <a:chOff x="-34778075" y="2272675"/>
            <a:chExt cx="293800" cy="293025"/>
          </a:xfrm>
        </p:grpSpPr>
        <p:sp>
          <p:nvSpPr>
            <p:cNvPr id="417" name="Google Shape;417;p31"/>
            <p:cNvSpPr/>
            <p:nvPr/>
          </p:nvSpPr>
          <p:spPr>
            <a:xfrm>
              <a:off x="-34725300" y="2324675"/>
              <a:ext cx="187475" cy="188250"/>
            </a:xfrm>
            <a:custGeom>
              <a:rect b="b" l="l" r="r" t="t"/>
              <a:pathLst>
                <a:path extrusionOk="0" h="7530" w="7499">
                  <a:moveTo>
                    <a:pt x="4127" y="693"/>
                  </a:moveTo>
                  <a:lnTo>
                    <a:pt x="4127" y="1134"/>
                  </a:lnTo>
                  <a:cubicBezTo>
                    <a:pt x="4127" y="1292"/>
                    <a:pt x="4253" y="1418"/>
                    <a:pt x="4411" y="1449"/>
                  </a:cubicBezTo>
                  <a:cubicBezTo>
                    <a:pt x="4600" y="1481"/>
                    <a:pt x="4821" y="1607"/>
                    <a:pt x="4978" y="1701"/>
                  </a:cubicBezTo>
                  <a:cubicBezTo>
                    <a:pt x="5023" y="1724"/>
                    <a:pt x="5075" y="1734"/>
                    <a:pt x="5130" y="1734"/>
                  </a:cubicBezTo>
                  <a:cubicBezTo>
                    <a:pt x="5230" y="1734"/>
                    <a:pt x="5338" y="1699"/>
                    <a:pt x="5419" y="1638"/>
                  </a:cubicBezTo>
                  <a:lnTo>
                    <a:pt x="5734" y="1323"/>
                  </a:lnTo>
                  <a:lnTo>
                    <a:pt x="6207" y="1796"/>
                  </a:lnTo>
                  <a:lnTo>
                    <a:pt x="5892" y="2111"/>
                  </a:lnTo>
                  <a:cubicBezTo>
                    <a:pt x="5766" y="2237"/>
                    <a:pt x="5766" y="2394"/>
                    <a:pt x="5860" y="2552"/>
                  </a:cubicBezTo>
                  <a:cubicBezTo>
                    <a:pt x="5986" y="2741"/>
                    <a:pt x="6049" y="2961"/>
                    <a:pt x="6081" y="3150"/>
                  </a:cubicBezTo>
                  <a:cubicBezTo>
                    <a:pt x="6144" y="3308"/>
                    <a:pt x="6238" y="3434"/>
                    <a:pt x="6396" y="3434"/>
                  </a:cubicBezTo>
                  <a:lnTo>
                    <a:pt x="6837" y="3434"/>
                  </a:lnTo>
                  <a:lnTo>
                    <a:pt x="6837" y="4096"/>
                  </a:lnTo>
                  <a:lnTo>
                    <a:pt x="6396" y="4096"/>
                  </a:lnTo>
                  <a:cubicBezTo>
                    <a:pt x="6238" y="4096"/>
                    <a:pt x="6144" y="4222"/>
                    <a:pt x="6081" y="4379"/>
                  </a:cubicBezTo>
                  <a:cubicBezTo>
                    <a:pt x="6049" y="4568"/>
                    <a:pt x="5923" y="4789"/>
                    <a:pt x="5860" y="4946"/>
                  </a:cubicBezTo>
                  <a:cubicBezTo>
                    <a:pt x="5766" y="5072"/>
                    <a:pt x="5829" y="5261"/>
                    <a:pt x="5892" y="5387"/>
                  </a:cubicBezTo>
                  <a:lnTo>
                    <a:pt x="6207" y="5702"/>
                  </a:lnTo>
                  <a:lnTo>
                    <a:pt x="5734" y="6175"/>
                  </a:lnTo>
                  <a:lnTo>
                    <a:pt x="5419" y="5860"/>
                  </a:lnTo>
                  <a:cubicBezTo>
                    <a:pt x="5352" y="5792"/>
                    <a:pt x="5275" y="5761"/>
                    <a:pt x="5194" y="5761"/>
                  </a:cubicBezTo>
                  <a:cubicBezTo>
                    <a:pt x="5124" y="5761"/>
                    <a:pt x="5051" y="5785"/>
                    <a:pt x="4978" y="5828"/>
                  </a:cubicBezTo>
                  <a:cubicBezTo>
                    <a:pt x="4789" y="5954"/>
                    <a:pt x="4600" y="6017"/>
                    <a:pt x="4411" y="6049"/>
                  </a:cubicBezTo>
                  <a:cubicBezTo>
                    <a:pt x="4253" y="6080"/>
                    <a:pt x="4127" y="6206"/>
                    <a:pt x="4127" y="6364"/>
                  </a:cubicBezTo>
                  <a:lnTo>
                    <a:pt x="4127" y="6805"/>
                  </a:lnTo>
                  <a:lnTo>
                    <a:pt x="3466" y="6805"/>
                  </a:lnTo>
                  <a:lnTo>
                    <a:pt x="3466" y="6364"/>
                  </a:lnTo>
                  <a:cubicBezTo>
                    <a:pt x="3466" y="6206"/>
                    <a:pt x="3340" y="6112"/>
                    <a:pt x="3182" y="6049"/>
                  </a:cubicBezTo>
                  <a:cubicBezTo>
                    <a:pt x="2993" y="6017"/>
                    <a:pt x="2741" y="5891"/>
                    <a:pt x="2584" y="5828"/>
                  </a:cubicBezTo>
                  <a:cubicBezTo>
                    <a:pt x="2549" y="5794"/>
                    <a:pt x="2497" y="5780"/>
                    <a:pt x="2441" y="5780"/>
                  </a:cubicBezTo>
                  <a:cubicBezTo>
                    <a:pt x="2344" y="5780"/>
                    <a:pt x="2234" y="5820"/>
                    <a:pt x="2174" y="5860"/>
                  </a:cubicBezTo>
                  <a:lnTo>
                    <a:pt x="1859" y="6175"/>
                  </a:lnTo>
                  <a:lnTo>
                    <a:pt x="1387" y="5702"/>
                  </a:lnTo>
                  <a:lnTo>
                    <a:pt x="1702" y="5387"/>
                  </a:lnTo>
                  <a:cubicBezTo>
                    <a:pt x="1796" y="5261"/>
                    <a:pt x="1796" y="5104"/>
                    <a:pt x="1733" y="4946"/>
                  </a:cubicBezTo>
                  <a:cubicBezTo>
                    <a:pt x="1607" y="4757"/>
                    <a:pt x="1544" y="4568"/>
                    <a:pt x="1481" y="4379"/>
                  </a:cubicBezTo>
                  <a:cubicBezTo>
                    <a:pt x="1450" y="4222"/>
                    <a:pt x="1324" y="4096"/>
                    <a:pt x="1166" y="4096"/>
                  </a:cubicBezTo>
                  <a:lnTo>
                    <a:pt x="756" y="4096"/>
                  </a:lnTo>
                  <a:lnTo>
                    <a:pt x="756" y="3434"/>
                  </a:lnTo>
                  <a:lnTo>
                    <a:pt x="1166" y="3434"/>
                  </a:lnTo>
                  <a:cubicBezTo>
                    <a:pt x="1324" y="3434"/>
                    <a:pt x="1450" y="3308"/>
                    <a:pt x="1481" y="3150"/>
                  </a:cubicBezTo>
                  <a:cubicBezTo>
                    <a:pt x="1544" y="2961"/>
                    <a:pt x="1639" y="2709"/>
                    <a:pt x="1733" y="2552"/>
                  </a:cubicBezTo>
                  <a:cubicBezTo>
                    <a:pt x="1796" y="2426"/>
                    <a:pt x="1765" y="2237"/>
                    <a:pt x="1702" y="2111"/>
                  </a:cubicBezTo>
                  <a:lnTo>
                    <a:pt x="1387" y="1796"/>
                  </a:lnTo>
                  <a:lnTo>
                    <a:pt x="1859" y="1323"/>
                  </a:lnTo>
                  <a:lnTo>
                    <a:pt x="2174" y="1638"/>
                  </a:lnTo>
                  <a:cubicBezTo>
                    <a:pt x="2230" y="1712"/>
                    <a:pt x="2307" y="1743"/>
                    <a:pt x="2392" y="1743"/>
                  </a:cubicBezTo>
                  <a:cubicBezTo>
                    <a:pt x="2453" y="1743"/>
                    <a:pt x="2518" y="1727"/>
                    <a:pt x="2584" y="1701"/>
                  </a:cubicBezTo>
                  <a:cubicBezTo>
                    <a:pt x="2804" y="1575"/>
                    <a:pt x="2993" y="1481"/>
                    <a:pt x="3182" y="1449"/>
                  </a:cubicBezTo>
                  <a:cubicBezTo>
                    <a:pt x="3340" y="1418"/>
                    <a:pt x="3466" y="1292"/>
                    <a:pt x="3466" y="1134"/>
                  </a:cubicBezTo>
                  <a:lnTo>
                    <a:pt x="3466" y="693"/>
                  </a:lnTo>
                  <a:close/>
                  <a:moveTo>
                    <a:pt x="3056" y="0"/>
                  </a:moveTo>
                  <a:cubicBezTo>
                    <a:pt x="2867" y="0"/>
                    <a:pt x="2710" y="158"/>
                    <a:pt x="2710" y="347"/>
                  </a:cubicBezTo>
                  <a:lnTo>
                    <a:pt x="2710" y="851"/>
                  </a:lnTo>
                  <a:cubicBezTo>
                    <a:pt x="2584" y="914"/>
                    <a:pt x="2521" y="945"/>
                    <a:pt x="2426" y="977"/>
                  </a:cubicBezTo>
                  <a:lnTo>
                    <a:pt x="2080" y="630"/>
                  </a:lnTo>
                  <a:cubicBezTo>
                    <a:pt x="1985" y="536"/>
                    <a:pt x="1922" y="504"/>
                    <a:pt x="1828" y="504"/>
                  </a:cubicBezTo>
                  <a:cubicBezTo>
                    <a:pt x="1765" y="504"/>
                    <a:pt x="1639" y="536"/>
                    <a:pt x="1607" y="630"/>
                  </a:cubicBezTo>
                  <a:lnTo>
                    <a:pt x="630" y="1607"/>
                  </a:lnTo>
                  <a:cubicBezTo>
                    <a:pt x="536" y="1701"/>
                    <a:pt x="504" y="1764"/>
                    <a:pt x="504" y="1859"/>
                  </a:cubicBezTo>
                  <a:cubicBezTo>
                    <a:pt x="504" y="1922"/>
                    <a:pt x="536" y="2048"/>
                    <a:pt x="630" y="2079"/>
                  </a:cubicBezTo>
                  <a:lnTo>
                    <a:pt x="977" y="2426"/>
                  </a:lnTo>
                  <a:cubicBezTo>
                    <a:pt x="945" y="2520"/>
                    <a:pt x="914" y="2646"/>
                    <a:pt x="851" y="2709"/>
                  </a:cubicBezTo>
                  <a:lnTo>
                    <a:pt x="347" y="2709"/>
                  </a:lnTo>
                  <a:cubicBezTo>
                    <a:pt x="158" y="2709"/>
                    <a:pt x="0" y="2867"/>
                    <a:pt x="0" y="3056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851" y="4789"/>
                  </a:lnTo>
                  <a:cubicBezTo>
                    <a:pt x="882" y="4915"/>
                    <a:pt x="945" y="5009"/>
                    <a:pt x="977" y="5072"/>
                  </a:cubicBezTo>
                  <a:lnTo>
                    <a:pt x="630" y="5419"/>
                  </a:lnTo>
                  <a:cubicBezTo>
                    <a:pt x="536" y="5513"/>
                    <a:pt x="504" y="5576"/>
                    <a:pt x="504" y="5671"/>
                  </a:cubicBezTo>
                  <a:cubicBezTo>
                    <a:pt x="504" y="5734"/>
                    <a:pt x="536" y="5860"/>
                    <a:pt x="630" y="5891"/>
                  </a:cubicBezTo>
                  <a:lnTo>
                    <a:pt x="1607" y="6900"/>
                  </a:lnTo>
                  <a:cubicBezTo>
                    <a:pt x="1670" y="6963"/>
                    <a:pt x="1765" y="6994"/>
                    <a:pt x="1828" y="6994"/>
                  </a:cubicBezTo>
                  <a:cubicBezTo>
                    <a:pt x="1922" y="6994"/>
                    <a:pt x="2048" y="6963"/>
                    <a:pt x="2080" y="6900"/>
                  </a:cubicBezTo>
                  <a:lnTo>
                    <a:pt x="2426" y="6521"/>
                  </a:lnTo>
                  <a:cubicBezTo>
                    <a:pt x="2521" y="6585"/>
                    <a:pt x="2615" y="6616"/>
                    <a:pt x="2710" y="6648"/>
                  </a:cubicBezTo>
                  <a:lnTo>
                    <a:pt x="2710" y="7152"/>
                  </a:lnTo>
                  <a:cubicBezTo>
                    <a:pt x="2710" y="7372"/>
                    <a:pt x="2867" y="7530"/>
                    <a:pt x="3056" y="7530"/>
                  </a:cubicBezTo>
                  <a:lnTo>
                    <a:pt x="4443" y="7530"/>
                  </a:lnTo>
                  <a:cubicBezTo>
                    <a:pt x="4632" y="7530"/>
                    <a:pt x="4789" y="7372"/>
                    <a:pt x="4789" y="7152"/>
                  </a:cubicBezTo>
                  <a:lnTo>
                    <a:pt x="4789" y="6648"/>
                  </a:lnTo>
                  <a:cubicBezTo>
                    <a:pt x="4915" y="6616"/>
                    <a:pt x="4978" y="6585"/>
                    <a:pt x="5073" y="6521"/>
                  </a:cubicBezTo>
                  <a:lnTo>
                    <a:pt x="5419" y="6900"/>
                  </a:lnTo>
                  <a:cubicBezTo>
                    <a:pt x="5514" y="6963"/>
                    <a:pt x="5577" y="6994"/>
                    <a:pt x="5671" y="6994"/>
                  </a:cubicBezTo>
                  <a:cubicBezTo>
                    <a:pt x="5734" y="6994"/>
                    <a:pt x="5860" y="6963"/>
                    <a:pt x="5892" y="6900"/>
                  </a:cubicBezTo>
                  <a:lnTo>
                    <a:pt x="6868" y="5891"/>
                  </a:lnTo>
                  <a:cubicBezTo>
                    <a:pt x="6994" y="5797"/>
                    <a:pt x="6994" y="5545"/>
                    <a:pt x="6868" y="5419"/>
                  </a:cubicBezTo>
                  <a:lnTo>
                    <a:pt x="6522" y="5072"/>
                  </a:lnTo>
                  <a:cubicBezTo>
                    <a:pt x="6553" y="5009"/>
                    <a:pt x="6616" y="4883"/>
                    <a:pt x="6648" y="4789"/>
                  </a:cubicBezTo>
                  <a:lnTo>
                    <a:pt x="7152" y="4789"/>
                  </a:lnTo>
                  <a:cubicBezTo>
                    <a:pt x="7341" y="4789"/>
                    <a:pt x="7499" y="4631"/>
                    <a:pt x="7499" y="4442"/>
                  </a:cubicBezTo>
                  <a:lnTo>
                    <a:pt x="7499" y="3056"/>
                  </a:lnTo>
                  <a:cubicBezTo>
                    <a:pt x="7499" y="2867"/>
                    <a:pt x="7341" y="2709"/>
                    <a:pt x="7152" y="2709"/>
                  </a:cubicBezTo>
                  <a:lnTo>
                    <a:pt x="6648" y="2709"/>
                  </a:lnTo>
                  <a:cubicBezTo>
                    <a:pt x="6616" y="2583"/>
                    <a:pt x="6553" y="2520"/>
                    <a:pt x="6522" y="2426"/>
                  </a:cubicBezTo>
                  <a:lnTo>
                    <a:pt x="6868" y="2079"/>
                  </a:lnTo>
                  <a:cubicBezTo>
                    <a:pt x="6994" y="1953"/>
                    <a:pt x="6994" y="1733"/>
                    <a:pt x="6868" y="1607"/>
                  </a:cubicBezTo>
                  <a:lnTo>
                    <a:pt x="5892" y="630"/>
                  </a:lnTo>
                  <a:cubicBezTo>
                    <a:pt x="5829" y="536"/>
                    <a:pt x="5734" y="504"/>
                    <a:pt x="5671" y="504"/>
                  </a:cubicBezTo>
                  <a:cubicBezTo>
                    <a:pt x="5577" y="504"/>
                    <a:pt x="5451" y="536"/>
                    <a:pt x="5419" y="630"/>
                  </a:cubicBezTo>
                  <a:lnTo>
                    <a:pt x="5073" y="977"/>
                  </a:lnTo>
                  <a:cubicBezTo>
                    <a:pt x="4978" y="945"/>
                    <a:pt x="4884" y="914"/>
                    <a:pt x="4789" y="851"/>
                  </a:cubicBezTo>
                  <a:lnTo>
                    <a:pt x="4789" y="347"/>
                  </a:ln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-34673325" y="2375850"/>
              <a:ext cx="85100" cy="84300"/>
            </a:xfrm>
            <a:custGeom>
              <a:rect b="b" l="l" r="r" t="t"/>
              <a:pathLst>
                <a:path extrusionOk="0" h="3372" w="3404">
                  <a:moveTo>
                    <a:pt x="1702" y="662"/>
                  </a:moveTo>
                  <a:cubicBezTo>
                    <a:pt x="2238" y="662"/>
                    <a:pt x="2710" y="1135"/>
                    <a:pt x="2710" y="1702"/>
                  </a:cubicBezTo>
                  <a:cubicBezTo>
                    <a:pt x="2710" y="2238"/>
                    <a:pt x="2238" y="2710"/>
                    <a:pt x="1702" y="2710"/>
                  </a:cubicBezTo>
                  <a:cubicBezTo>
                    <a:pt x="1135" y="2710"/>
                    <a:pt x="662" y="2238"/>
                    <a:pt x="662" y="1702"/>
                  </a:cubicBezTo>
                  <a:cubicBezTo>
                    <a:pt x="662" y="1135"/>
                    <a:pt x="1135" y="662"/>
                    <a:pt x="1702" y="662"/>
                  </a:cubicBezTo>
                  <a:close/>
                  <a:moveTo>
                    <a:pt x="1702" y="1"/>
                  </a:moveTo>
                  <a:cubicBezTo>
                    <a:pt x="757" y="1"/>
                    <a:pt x="1" y="757"/>
                    <a:pt x="1" y="1702"/>
                  </a:cubicBezTo>
                  <a:cubicBezTo>
                    <a:pt x="1" y="2647"/>
                    <a:pt x="757" y="3372"/>
                    <a:pt x="1702" y="3372"/>
                  </a:cubicBezTo>
                  <a:cubicBezTo>
                    <a:pt x="2647" y="3372"/>
                    <a:pt x="3403" y="2647"/>
                    <a:pt x="3403" y="1702"/>
                  </a:cubicBezTo>
                  <a:cubicBezTo>
                    <a:pt x="3372" y="757"/>
                    <a:pt x="2647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-34778075" y="2272675"/>
              <a:ext cx="293800" cy="293025"/>
            </a:xfrm>
            <a:custGeom>
              <a:rect b="b" l="l" r="r" t="t"/>
              <a:pathLst>
                <a:path extrusionOk="0" h="11721" w="11752">
                  <a:moveTo>
                    <a:pt x="5892" y="694"/>
                  </a:moveTo>
                  <a:cubicBezTo>
                    <a:pt x="8727" y="694"/>
                    <a:pt x="11027" y="3025"/>
                    <a:pt x="11027" y="5861"/>
                  </a:cubicBezTo>
                  <a:cubicBezTo>
                    <a:pt x="10996" y="8665"/>
                    <a:pt x="8727" y="10964"/>
                    <a:pt x="5892" y="10964"/>
                  </a:cubicBezTo>
                  <a:cubicBezTo>
                    <a:pt x="4884" y="10964"/>
                    <a:pt x="3939" y="10712"/>
                    <a:pt x="3119" y="10177"/>
                  </a:cubicBezTo>
                  <a:cubicBezTo>
                    <a:pt x="3075" y="10154"/>
                    <a:pt x="2999" y="10132"/>
                    <a:pt x="2936" y="10132"/>
                  </a:cubicBezTo>
                  <a:cubicBezTo>
                    <a:pt x="2910" y="10132"/>
                    <a:pt x="2886" y="10136"/>
                    <a:pt x="2867" y="10145"/>
                  </a:cubicBezTo>
                  <a:lnTo>
                    <a:pt x="914" y="10775"/>
                  </a:lnTo>
                  <a:lnTo>
                    <a:pt x="1544" y="8854"/>
                  </a:lnTo>
                  <a:cubicBezTo>
                    <a:pt x="1576" y="8759"/>
                    <a:pt x="1544" y="8665"/>
                    <a:pt x="1513" y="8570"/>
                  </a:cubicBezTo>
                  <a:cubicBezTo>
                    <a:pt x="1009" y="7751"/>
                    <a:pt x="725" y="6806"/>
                    <a:pt x="725" y="5861"/>
                  </a:cubicBezTo>
                  <a:cubicBezTo>
                    <a:pt x="725" y="3025"/>
                    <a:pt x="3056" y="694"/>
                    <a:pt x="5892" y="694"/>
                  </a:cubicBezTo>
                  <a:close/>
                  <a:moveTo>
                    <a:pt x="5892" y="1"/>
                  </a:moveTo>
                  <a:cubicBezTo>
                    <a:pt x="4348" y="1"/>
                    <a:pt x="2867" y="568"/>
                    <a:pt x="1733" y="1733"/>
                  </a:cubicBezTo>
                  <a:cubicBezTo>
                    <a:pt x="631" y="2836"/>
                    <a:pt x="0" y="4285"/>
                    <a:pt x="0" y="5861"/>
                  </a:cubicBezTo>
                  <a:cubicBezTo>
                    <a:pt x="0" y="6869"/>
                    <a:pt x="284" y="7908"/>
                    <a:pt x="851" y="8822"/>
                  </a:cubicBezTo>
                  <a:lnTo>
                    <a:pt x="63" y="11248"/>
                  </a:lnTo>
                  <a:cubicBezTo>
                    <a:pt x="0" y="11374"/>
                    <a:pt x="63" y="11531"/>
                    <a:pt x="127" y="11594"/>
                  </a:cubicBezTo>
                  <a:cubicBezTo>
                    <a:pt x="197" y="11665"/>
                    <a:pt x="304" y="11701"/>
                    <a:pt x="392" y="11701"/>
                  </a:cubicBezTo>
                  <a:cubicBezTo>
                    <a:pt x="422" y="11701"/>
                    <a:pt x="449" y="11697"/>
                    <a:pt x="473" y="11689"/>
                  </a:cubicBezTo>
                  <a:lnTo>
                    <a:pt x="2930" y="10901"/>
                  </a:lnTo>
                  <a:cubicBezTo>
                    <a:pt x="3844" y="11437"/>
                    <a:pt x="4852" y="11720"/>
                    <a:pt x="5892" y="11720"/>
                  </a:cubicBezTo>
                  <a:cubicBezTo>
                    <a:pt x="7404" y="11720"/>
                    <a:pt x="8916" y="11122"/>
                    <a:pt x="10019" y="9988"/>
                  </a:cubicBezTo>
                  <a:cubicBezTo>
                    <a:pt x="11122" y="8885"/>
                    <a:pt x="11752" y="7436"/>
                    <a:pt x="11752" y="5861"/>
                  </a:cubicBezTo>
                  <a:cubicBezTo>
                    <a:pt x="11752" y="4317"/>
                    <a:pt x="11153" y="2805"/>
                    <a:pt x="10019" y="1702"/>
                  </a:cubicBezTo>
                  <a:cubicBezTo>
                    <a:pt x="8885" y="568"/>
                    <a:pt x="7404" y="1"/>
                    <a:pt x="5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1"/>
          <p:cNvSpPr/>
          <p:nvPr/>
        </p:nvSpPr>
        <p:spPr>
          <a:xfrm>
            <a:off x="4294039" y="2964225"/>
            <a:ext cx="419078" cy="419028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1"/>
          <p:cNvGrpSpPr/>
          <p:nvPr/>
        </p:nvGrpSpPr>
        <p:grpSpPr>
          <a:xfrm>
            <a:off x="2016215" y="1714252"/>
            <a:ext cx="419051" cy="419051"/>
            <a:chOff x="-6354300" y="2757075"/>
            <a:chExt cx="292225" cy="292225"/>
          </a:xfrm>
        </p:grpSpPr>
        <p:sp>
          <p:nvSpPr>
            <p:cNvPr id="422" name="Google Shape;422;p31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1"/>
          <p:cNvGrpSpPr/>
          <p:nvPr/>
        </p:nvGrpSpPr>
        <p:grpSpPr>
          <a:xfrm>
            <a:off x="4293877" y="5385880"/>
            <a:ext cx="419014" cy="419014"/>
            <a:chOff x="2081650" y="4993750"/>
            <a:chExt cx="483125" cy="483125"/>
          </a:xfrm>
        </p:grpSpPr>
        <p:sp>
          <p:nvSpPr>
            <p:cNvPr id="427" name="Google Shape;427;p31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429" name="Google Shape;429;p31"/>
          <p:cNvSpPr/>
          <p:nvPr/>
        </p:nvSpPr>
        <p:spPr>
          <a:xfrm>
            <a:off x="7963775" y="3942750"/>
            <a:ext cx="3185700" cy="101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1"/>
          <p:cNvGrpSpPr/>
          <p:nvPr/>
        </p:nvGrpSpPr>
        <p:grpSpPr>
          <a:xfrm>
            <a:off x="8151629" y="4032202"/>
            <a:ext cx="230698" cy="230698"/>
            <a:chOff x="3271200" y="4992125"/>
            <a:chExt cx="481825" cy="481825"/>
          </a:xfrm>
        </p:grpSpPr>
        <p:sp>
          <p:nvSpPr>
            <p:cNvPr id="431" name="Google Shape;431;p31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434" name="Google Shape;434;p31"/>
          <p:cNvSpPr txBox="1"/>
          <p:nvPr/>
        </p:nvSpPr>
        <p:spPr>
          <a:xfrm>
            <a:off x="8101208" y="4262900"/>
            <a:ext cx="30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 process of cleaning/transforming data to be usable for a downstream task (e.g., imputation, error handling).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8383552" y="3970550"/>
            <a:ext cx="141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Data Wrangling</a:t>
            </a:r>
            <a:endParaRPr b="1" sz="1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6262200" y="700575"/>
            <a:ext cx="4887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Missing data is everywhere…</a:t>
            </a:r>
            <a:endParaRPr b="1" sz="4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6262200" y="2451000"/>
            <a:ext cx="5203500" cy="6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>
                <a:solidFill>
                  <a:srgbClr val="FEBA8C"/>
                </a:solidFill>
                <a:latin typeface="Oswald"/>
                <a:ea typeface="Oswald"/>
                <a:cs typeface="Oswald"/>
                <a:sym typeface="Oswald"/>
              </a:rPr>
              <a:t>How does it affect our analyses?</a:t>
            </a:r>
            <a:endParaRPr i="1" sz="3300">
              <a:solidFill>
                <a:srgbClr val="FEBA8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Google Shape;438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/>
          <p:nvPr>
            <p:ph type="title"/>
          </p:nvPr>
        </p:nvSpPr>
        <p:spPr>
          <a:xfrm>
            <a:off x="664250" y="644300"/>
            <a:ext cx="7278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can we understand how missingness affects our analyses?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4" name="Google Shape;444;p32"/>
          <p:cNvSpPr txBox="1"/>
          <p:nvPr>
            <p:ph idx="1" type="subTitle"/>
          </p:nvPr>
        </p:nvSpPr>
        <p:spPr>
          <a:xfrm>
            <a:off x="753677" y="2176575"/>
            <a:ext cx="4768800" cy="717900"/>
          </a:xfrm>
          <a:prstGeom prst="rect">
            <a:avLst/>
          </a:prstGeom>
          <a:solidFill>
            <a:srgbClr val="E68FB8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Experiments</a:t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-9350" y="5604275"/>
            <a:ext cx="196500" cy="123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1877176" y="5342242"/>
            <a:ext cx="2841600" cy="11424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3761146" y="3267397"/>
            <a:ext cx="1047300" cy="13623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720257" y="3245470"/>
            <a:ext cx="1047300" cy="13623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1871291" y="3698165"/>
            <a:ext cx="777300" cy="777300"/>
          </a:xfrm>
          <a:prstGeom prst="ellipse">
            <a:avLst/>
          </a:prstGeom>
          <a:solidFill>
            <a:srgbClr val="E68FB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32"/>
          <p:cNvGrpSpPr/>
          <p:nvPr/>
        </p:nvGrpSpPr>
        <p:grpSpPr>
          <a:xfrm>
            <a:off x="4508516" y="4041599"/>
            <a:ext cx="595655" cy="116886"/>
            <a:chOff x="2430200" y="1562233"/>
            <a:chExt cx="442800" cy="86891"/>
          </a:xfrm>
        </p:grpSpPr>
        <p:cxnSp>
          <p:nvCxnSpPr>
            <p:cNvPr id="451" name="Google Shape;451;p32"/>
            <p:cNvCxnSpPr/>
            <p:nvPr/>
          </p:nvCxnSpPr>
          <p:spPr>
            <a:xfrm>
              <a:off x="2430200" y="1605675"/>
              <a:ext cx="442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2" name="Google Shape;452;p32"/>
            <p:cNvGrpSpPr/>
            <p:nvPr/>
          </p:nvGrpSpPr>
          <p:grpSpPr>
            <a:xfrm>
              <a:off x="2558956" y="1562233"/>
              <a:ext cx="156817" cy="86891"/>
              <a:chOff x="4791775" y="1877500"/>
              <a:chExt cx="66725" cy="36975"/>
            </a:xfrm>
          </p:grpSpPr>
          <p:sp>
            <p:nvSpPr>
              <p:cNvPr id="453" name="Google Shape;453;p32"/>
              <p:cNvSpPr/>
              <p:nvPr/>
            </p:nvSpPr>
            <p:spPr>
              <a:xfrm>
                <a:off x="4791775" y="1877500"/>
                <a:ext cx="36075" cy="36975"/>
              </a:xfrm>
              <a:custGeom>
                <a:rect b="b" l="l" r="r" t="t"/>
                <a:pathLst>
                  <a:path extrusionOk="0" h="1479" w="1443">
                    <a:moveTo>
                      <a:pt x="0" y="0"/>
                    </a:moveTo>
                    <a:lnTo>
                      <a:pt x="743" y="736"/>
                    </a:lnTo>
                    <a:lnTo>
                      <a:pt x="0" y="1479"/>
                    </a:lnTo>
                    <a:lnTo>
                      <a:pt x="700" y="1479"/>
                    </a:lnTo>
                    <a:lnTo>
                      <a:pt x="1442" y="736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4822425" y="1877500"/>
                <a:ext cx="36075" cy="36975"/>
              </a:xfrm>
              <a:custGeom>
                <a:rect b="b" l="l" r="r" t="t"/>
                <a:pathLst>
                  <a:path extrusionOk="0" h="1479" w="1443">
                    <a:moveTo>
                      <a:pt x="0" y="0"/>
                    </a:moveTo>
                    <a:lnTo>
                      <a:pt x="743" y="736"/>
                    </a:lnTo>
                    <a:lnTo>
                      <a:pt x="0" y="1479"/>
                    </a:lnTo>
                    <a:lnTo>
                      <a:pt x="700" y="1479"/>
                    </a:lnTo>
                    <a:lnTo>
                      <a:pt x="1443" y="736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5" name="Google Shape;455;p32"/>
          <p:cNvGrpSpPr/>
          <p:nvPr/>
        </p:nvGrpSpPr>
        <p:grpSpPr>
          <a:xfrm>
            <a:off x="3554811" y="4041599"/>
            <a:ext cx="595655" cy="116886"/>
            <a:chOff x="2430200" y="1562233"/>
            <a:chExt cx="442800" cy="86891"/>
          </a:xfrm>
        </p:grpSpPr>
        <p:cxnSp>
          <p:nvCxnSpPr>
            <p:cNvPr id="456" name="Google Shape;456;p32"/>
            <p:cNvCxnSpPr/>
            <p:nvPr/>
          </p:nvCxnSpPr>
          <p:spPr>
            <a:xfrm>
              <a:off x="2430200" y="1605675"/>
              <a:ext cx="442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7" name="Google Shape;457;p32"/>
            <p:cNvGrpSpPr/>
            <p:nvPr/>
          </p:nvGrpSpPr>
          <p:grpSpPr>
            <a:xfrm>
              <a:off x="2558956" y="1562233"/>
              <a:ext cx="156817" cy="86891"/>
              <a:chOff x="4791775" y="1877500"/>
              <a:chExt cx="66725" cy="36975"/>
            </a:xfrm>
          </p:grpSpPr>
          <p:sp>
            <p:nvSpPr>
              <p:cNvPr id="458" name="Google Shape;458;p32"/>
              <p:cNvSpPr/>
              <p:nvPr/>
            </p:nvSpPr>
            <p:spPr>
              <a:xfrm>
                <a:off x="4791775" y="1877500"/>
                <a:ext cx="36075" cy="36975"/>
              </a:xfrm>
              <a:custGeom>
                <a:rect b="b" l="l" r="r" t="t"/>
                <a:pathLst>
                  <a:path extrusionOk="0" h="1479" w="1443">
                    <a:moveTo>
                      <a:pt x="0" y="0"/>
                    </a:moveTo>
                    <a:lnTo>
                      <a:pt x="743" y="736"/>
                    </a:lnTo>
                    <a:lnTo>
                      <a:pt x="0" y="1479"/>
                    </a:lnTo>
                    <a:lnTo>
                      <a:pt x="700" y="1479"/>
                    </a:lnTo>
                    <a:lnTo>
                      <a:pt x="1442" y="736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4822425" y="1877500"/>
                <a:ext cx="36075" cy="36975"/>
              </a:xfrm>
              <a:custGeom>
                <a:rect b="b" l="l" r="r" t="t"/>
                <a:pathLst>
                  <a:path extrusionOk="0" h="1479" w="1443">
                    <a:moveTo>
                      <a:pt x="0" y="0"/>
                    </a:moveTo>
                    <a:lnTo>
                      <a:pt x="743" y="736"/>
                    </a:lnTo>
                    <a:lnTo>
                      <a:pt x="0" y="1479"/>
                    </a:lnTo>
                    <a:lnTo>
                      <a:pt x="700" y="1479"/>
                    </a:lnTo>
                    <a:lnTo>
                      <a:pt x="1443" y="736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32"/>
          <p:cNvGrpSpPr/>
          <p:nvPr/>
        </p:nvGrpSpPr>
        <p:grpSpPr>
          <a:xfrm>
            <a:off x="2483686" y="4028348"/>
            <a:ext cx="595655" cy="116886"/>
            <a:chOff x="2430200" y="1562233"/>
            <a:chExt cx="442800" cy="86891"/>
          </a:xfrm>
        </p:grpSpPr>
        <p:cxnSp>
          <p:nvCxnSpPr>
            <p:cNvPr id="461" name="Google Shape;461;p32"/>
            <p:cNvCxnSpPr/>
            <p:nvPr/>
          </p:nvCxnSpPr>
          <p:spPr>
            <a:xfrm>
              <a:off x="2430200" y="1605675"/>
              <a:ext cx="442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2" name="Google Shape;462;p32"/>
            <p:cNvGrpSpPr/>
            <p:nvPr/>
          </p:nvGrpSpPr>
          <p:grpSpPr>
            <a:xfrm>
              <a:off x="2558956" y="1562233"/>
              <a:ext cx="156817" cy="86891"/>
              <a:chOff x="4791775" y="1877500"/>
              <a:chExt cx="66725" cy="36975"/>
            </a:xfrm>
          </p:grpSpPr>
          <p:sp>
            <p:nvSpPr>
              <p:cNvPr id="463" name="Google Shape;463;p32"/>
              <p:cNvSpPr/>
              <p:nvPr/>
            </p:nvSpPr>
            <p:spPr>
              <a:xfrm>
                <a:off x="4791775" y="1877500"/>
                <a:ext cx="36075" cy="36975"/>
              </a:xfrm>
              <a:custGeom>
                <a:rect b="b" l="l" r="r" t="t"/>
                <a:pathLst>
                  <a:path extrusionOk="0" h="1479" w="1443">
                    <a:moveTo>
                      <a:pt x="0" y="0"/>
                    </a:moveTo>
                    <a:lnTo>
                      <a:pt x="743" y="736"/>
                    </a:lnTo>
                    <a:lnTo>
                      <a:pt x="0" y="1479"/>
                    </a:lnTo>
                    <a:lnTo>
                      <a:pt x="700" y="1479"/>
                    </a:lnTo>
                    <a:lnTo>
                      <a:pt x="1442" y="736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4822425" y="1877500"/>
                <a:ext cx="36075" cy="36975"/>
              </a:xfrm>
              <a:custGeom>
                <a:rect b="b" l="l" r="r" t="t"/>
                <a:pathLst>
                  <a:path extrusionOk="0" h="1479" w="1443">
                    <a:moveTo>
                      <a:pt x="0" y="0"/>
                    </a:moveTo>
                    <a:lnTo>
                      <a:pt x="743" y="736"/>
                    </a:lnTo>
                    <a:lnTo>
                      <a:pt x="0" y="1479"/>
                    </a:lnTo>
                    <a:lnTo>
                      <a:pt x="700" y="1479"/>
                    </a:lnTo>
                    <a:lnTo>
                      <a:pt x="1443" y="736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5" name="Google Shape;465;p32"/>
          <p:cNvGrpSpPr/>
          <p:nvPr/>
        </p:nvGrpSpPr>
        <p:grpSpPr>
          <a:xfrm>
            <a:off x="3040992" y="3761315"/>
            <a:ext cx="513732" cy="650942"/>
            <a:chOff x="2315375" y="1373575"/>
            <a:chExt cx="381900" cy="483900"/>
          </a:xfrm>
        </p:grpSpPr>
        <p:sp>
          <p:nvSpPr>
            <p:cNvPr id="466" name="Google Shape;466;p32"/>
            <p:cNvSpPr/>
            <p:nvPr/>
          </p:nvSpPr>
          <p:spPr>
            <a:xfrm>
              <a:off x="2315375" y="1373575"/>
              <a:ext cx="381900" cy="483900"/>
            </a:xfrm>
            <a:prstGeom prst="roundRect">
              <a:avLst>
                <a:gd fmla="val 16667" name="adj"/>
              </a:avLst>
            </a:prstGeom>
            <a:solidFill>
              <a:srgbClr val="E68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2315375" y="1477275"/>
              <a:ext cx="76500" cy="4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503650" y="1659900"/>
              <a:ext cx="76500" cy="4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2503650" y="1519575"/>
              <a:ext cx="76500" cy="4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391875" y="1659900"/>
              <a:ext cx="76500" cy="4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503650" y="1717725"/>
              <a:ext cx="76500" cy="4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2620775" y="1717725"/>
              <a:ext cx="76500" cy="4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32"/>
          <p:cNvSpPr/>
          <p:nvPr/>
        </p:nvSpPr>
        <p:spPr>
          <a:xfrm>
            <a:off x="965072" y="3761323"/>
            <a:ext cx="513600" cy="651000"/>
          </a:xfrm>
          <a:prstGeom prst="roundRect">
            <a:avLst>
              <a:gd fmla="val 16667" name="adj"/>
            </a:avLst>
          </a:prstGeom>
          <a:solidFill>
            <a:srgbClr val="E68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5111840" y="3774573"/>
            <a:ext cx="513600" cy="651000"/>
          </a:xfrm>
          <a:prstGeom prst="roundRect">
            <a:avLst>
              <a:gd fmla="val 16667" name="adj"/>
            </a:avLst>
          </a:prstGeom>
          <a:solidFill>
            <a:srgbClr val="E68FB8"/>
          </a:solidFill>
          <a:ln cap="flat" cmpd="sng" w="9525">
            <a:solidFill>
              <a:srgbClr val="8070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4061058" y="3876281"/>
            <a:ext cx="447559" cy="447559"/>
            <a:chOff x="-44512325" y="3176075"/>
            <a:chExt cx="300900" cy="300900"/>
          </a:xfrm>
        </p:grpSpPr>
        <p:sp>
          <p:nvSpPr>
            <p:cNvPr id="476" name="Google Shape;476;p32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2"/>
          <p:cNvGrpSpPr/>
          <p:nvPr/>
        </p:nvGrpSpPr>
        <p:grpSpPr>
          <a:xfrm>
            <a:off x="2036210" y="3862433"/>
            <a:ext cx="447559" cy="448749"/>
            <a:chOff x="-44528075" y="1982825"/>
            <a:chExt cx="300900" cy="301700"/>
          </a:xfrm>
        </p:grpSpPr>
        <p:sp>
          <p:nvSpPr>
            <p:cNvPr id="480" name="Google Shape;480;p32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2"/>
          <p:cNvGrpSpPr/>
          <p:nvPr/>
        </p:nvGrpSpPr>
        <p:grpSpPr>
          <a:xfrm>
            <a:off x="2726601" y="5244486"/>
            <a:ext cx="1142553" cy="1142530"/>
            <a:chOff x="2739186" y="2142599"/>
            <a:chExt cx="1468200" cy="1468170"/>
          </a:xfrm>
        </p:grpSpPr>
        <p:grpSp>
          <p:nvGrpSpPr>
            <p:cNvPr id="488" name="Google Shape;488;p32"/>
            <p:cNvGrpSpPr/>
            <p:nvPr/>
          </p:nvGrpSpPr>
          <p:grpSpPr>
            <a:xfrm rot="-8100056">
              <a:off x="2955071" y="2356735"/>
              <a:ext cx="1036429" cy="1039898"/>
              <a:chOff x="4829800" y="1519575"/>
              <a:chExt cx="59525" cy="59725"/>
            </a:xfrm>
          </p:grpSpPr>
          <p:sp>
            <p:nvSpPr>
              <p:cNvPr id="489" name="Google Shape;489;p32"/>
              <p:cNvSpPr/>
              <p:nvPr/>
            </p:nvSpPr>
            <p:spPr>
              <a:xfrm>
                <a:off x="4869825" y="1519575"/>
                <a:ext cx="19500" cy="23825"/>
              </a:xfrm>
              <a:custGeom>
                <a:rect b="b" l="l" r="r" t="t"/>
                <a:pathLst>
                  <a:path extrusionOk="0" h="953" w="780">
                    <a:moveTo>
                      <a:pt x="304" y="1"/>
                    </a:moveTo>
                    <a:lnTo>
                      <a:pt x="1" y="354"/>
                    </a:lnTo>
                    <a:cubicBezTo>
                      <a:pt x="181" y="506"/>
                      <a:pt x="289" y="722"/>
                      <a:pt x="311" y="953"/>
                    </a:cubicBezTo>
                    <a:lnTo>
                      <a:pt x="780" y="953"/>
                    </a:lnTo>
                    <a:cubicBezTo>
                      <a:pt x="751" y="585"/>
                      <a:pt x="585" y="239"/>
                      <a:pt x="3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857575" y="1547700"/>
                <a:ext cx="31575" cy="31600"/>
              </a:xfrm>
              <a:custGeom>
                <a:rect b="b" l="l" r="r" t="t"/>
                <a:pathLst>
                  <a:path extrusionOk="0" h="1264" w="1263">
                    <a:moveTo>
                      <a:pt x="801" y="1"/>
                    </a:moveTo>
                    <a:cubicBezTo>
                      <a:pt x="758" y="419"/>
                      <a:pt x="426" y="751"/>
                      <a:pt x="1" y="794"/>
                    </a:cubicBezTo>
                    <a:lnTo>
                      <a:pt x="1" y="1263"/>
                    </a:lnTo>
                    <a:cubicBezTo>
                      <a:pt x="679" y="1213"/>
                      <a:pt x="1219" y="679"/>
                      <a:pt x="126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829800" y="1560150"/>
                <a:ext cx="23650" cy="18950"/>
              </a:xfrm>
              <a:custGeom>
                <a:rect b="b" l="l" r="r" t="t"/>
                <a:pathLst>
                  <a:path extrusionOk="0" h="758" w="946">
                    <a:moveTo>
                      <a:pt x="376" y="1"/>
                    </a:moveTo>
                    <a:lnTo>
                      <a:pt x="1" y="282"/>
                    </a:lnTo>
                    <a:cubicBezTo>
                      <a:pt x="239" y="563"/>
                      <a:pt x="578" y="736"/>
                      <a:pt x="946" y="758"/>
                    </a:cubicBezTo>
                    <a:lnTo>
                      <a:pt x="946" y="289"/>
                    </a:lnTo>
                    <a:cubicBezTo>
                      <a:pt x="722" y="267"/>
                      <a:pt x="520" y="166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2" name="Google Shape;492;p32"/>
            <p:cNvSpPr/>
            <p:nvPr/>
          </p:nvSpPr>
          <p:spPr>
            <a:xfrm>
              <a:off x="3368831" y="2853341"/>
              <a:ext cx="209398" cy="209228"/>
            </a:xfrm>
            <a:custGeom>
              <a:rect b="b" l="l" r="r" t="t"/>
              <a:pathLst>
                <a:path extrusionOk="0" h="1306" w="1307">
                  <a:moveTo>
                    <a:pt x="657" y="0"/>
                  </a:moveTo>
                  <a:cubicBezTo>
                    <a:pt x="297" y="0"/>
                    <a:pt x="1" y="296"/>
                    <a:pt x="1" y="657"/>
                  </a:cubicBezTo>
                  <a:cubicBezTo>
                    <a:pt x="1" y="1017"/>
                    <a:pt x="297" y="1306"/>
                    <a:pt x="657" y="1306"/>
                  </a:cubicBezTo>
                  <a:cubicBezTo>
                    <a:pt x="1018" y="1306"/>
                    <a:pt x="1306" y="1017"/>
                    <a:pt x="1306" y="657"/>
                  </a:cubicBezTo>
                  <a:cubicBezTo>
                    <a:pt x="1306" y="296"/>
                    <a:pt x="1018" y="0"/>
                    <a:pt x="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32"/>
            <p:cNvGrpSpPr/>
            <p:nvPr/>
          </p:nvGrpSpPr>
          <p:grpSpPr>
            <a:xfrm rot="-2699953">
              <a:off x="3457369" y="2727676"/>
              <a:ext cx="354130" cy="174663"/>
              <a:chOff x="4920150" y="1977875"/>
              <a:chExt cx="68525" cy="33800"/>
            </a:xfrm>
          </p:grpSpPr>
          <p:sp>
            <p:nvSpPr>
              <p:cNvPr id="494" name="Google Shape;494;p32"/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rect b="b" l="l" r="r" t="t"/>
                <a:pathLst>
                  <a:path extrusionOk="0" h="1352" w="158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rect b="b" l="l" r="r" t="t"/>
                <a:pathLst>
                  <a:path extrusionOk="0" h="268" w="513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rect b="b" l="l" r="r" t="t"/>
                <a:pathLst>
                  <a:path extrusionOk="0" h="268" w="369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7" name="Google Shape;497;p32"/>
          <p:cNvGrpSpPr/>
          <p:nvPr/>
        </p:nvGrpSpPr>
        <p:grpSpPr>
          <a:xfrm>
            <a:off x="1473364" y="4028345"/>
            <a:ext cx="595655" cy="116886"/>
            <a:chOff x="2433450" y="2194483"/>
            <a:chExt cx="442800" cy="86891"/>
          </a:xfrm>
        </p:grpSpPr>
        <p:cxnSp>
          <p:nvCxnSpPr>
            <p:cNvPr id="498" name="Google Shape;498;p32"/>
            <p:cNvCxnSpPr/>
            <p:nvPr/>
          </p:nvCxnSpPr>
          <p:spPr>
            <a:xfrm>
              <a:off x="2433450" y="2237925"/>
              <a:ext cx="442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99" name="Google Shape;499;p32"/>
            <p:cNvGrpSpPr/>
            <p:nvPr/>
          </p:nvGrpSpPr>
          <p:grpSpPr>
            <a:xfrm>
              <a:off x="2566231" y="2194483"/>
              <a:ext cx="156817" cy="86891"/>
              <a:chOff x="4791775" y="1877500"/>
              <a:chExt cx="66725" cy="36975"/>
            </a:xfrm>
          </p:grpSpPr>
          <p:sp>
            <p:nvSpPr>
              <p:cNvPr id="500" name="Google Shape;500;p32"/>
              <p:cNvSpPr/>
              <p:nvPr/>
            </p:nvSpPr>
            <p:spPr>
              <a:xfrm>
                <a:off x="4791775" y="1877500"/>
                <a:ext cx="36075" cy="36975"/>
              </a:xfrm>
              <a:custGeom>
                <a:rect b="b" l="l" r="r" t="t"/>
                <a:pathLst>
                  <a:path extrusionOk="0" h="1479" w="1443">
                    <a:moveTo>
                      <a:pt x="0" y="0"/>
                    </a:moveTo>
                    <a:lnTo>
                      <a:pt x="743" y="736"/>
                    </a:lnTo>
                    <a:lnTo>
                      <a:pt x="0" y="1479"/>
                    </a:lnTo>
                    <a:lnTo>
                      <a:pt x="700" y="1479"/>
                    </a:lnTo>
                    <a:lnTo>
                      <a:pt x="1442" y="736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4822425" y="1877500"/>
                <a:ext cx="36075" cy="36975"/>
              </a:xfrm>
              <a:custGeom>
                <a:rect b="b" l="l" r="r" t="t"/>
                <a:pathLst>
                  <a:path extrusionOk="0" h="1479" w="1443">
                    <a:moveTo>
                      <a:pt x="0" y="0"/>
                    </a:moveTo>
                    <a:lnTo>
                      <a:pt x="743" y="736"/>
                    </a:lnTo>
                    <a:lnTo>
                      <a:pt x="0" y="1479"/>
                    </a:lnTo>
                    <a:lnTo>
                      <a:pt x="700" y="1479"/>
                    </a:lnTo>
                    <a:lnTo>
                      <a:pt x="1443" y="736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02" name="Google Shape;502;p32"/>
          <p:cNvCxnSpPr/>
          <p:nvPr/>
        </p:nvCxnSpPr>
        <p:spPr>
          <a:xfrm>
            <a:off x="1538569" y="4453801"/>
            <a:ext cx="1321200" cy="1054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03" name="Google Shape;503;p32"/>
          <p:cNvGrpSpPr/>
          <p:nvPr/>
        </p:nvGrpSpPr>
        <p:grpSpPr>
          <a:xfrm rot="2196427">
            <a:off x="1797750" y="4685275"/>
            <a:ext cx="210953" cy="116887"/>
            <a:chOff x="4791775" y="1877500"/>
            <a:chExt cx="66725" cy="36975"/>
          </a:xfrm>
        </p:grpSpPr>
        <p:sp>
          <p:nvSpPr>
            <p:cNvPr id="504" name="Google Shape;504;p32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2"/>
          <p:cNvGrpSpPr/>
          <p:nvPr/>
        </p:nvGrpSpPr>
        <p:grpSpPr>
          <a:xfrm rot="2196427">
            <a:off x="2364286" y="5137701"/>
            <a:ext cx="210953" cy="116887"/>
            <a:chOff x="4791775" y="1877500"/>
            <a:chExt cx="66725" cy="36975"/>
          </a:xfrm>
        </p:grpSpPr>
        <p:sp>
          <p:nvSpPr>
            <p:cNvPr id="507" name="Google Shape;507;p32"/>
            <p:cNvSpPr/>
            <p:nvPr/>
          </p:nvSpPr>
          <p:spPr>
            <a:xfrm>
              <a:off x="479177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822425" y="1877500"/>
              <a:ext cx="36075" cy="36975"/>
            </a:xfrm>
            <a:custGeom>
              <a:rect b="b" l="l" r="r" t="t"/>
              <a:pathLst>
                <a:path extrusionOk="0" h="1479" w="1443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9" name="Google Shape;509;p32"/>
          <p:cNvCxnSpPr/>
          <p:nvPr/>
        </p:nvCxnSpPr>
        <p:spPr>
          <a:xfrm flipH="1">
            <a:off x="3699418" y="4453801"/>
            <a:ext cx="1321200" cy="1054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0" name="Google Shape;510;p32"/>
          <p:cNvSpPr/>
          <p:nvPr/>
        </p:nvSpPr>
        <p:spPr>
          <a:xfrm flipH="1" rot="-2196427">
            <a:off x="4637899" y="4656401"/>
            <a:ext cx="114052" cy="116887"/>
          </a:xfrm>
          <a:custGeom>
            <a:rect b="b" l="l" r="r" t="t"/>
            <a:pathLst>
              <a:path extrusionOk="0" h="1479" w="1443">
                <a:moveTo>
                  <a:pt x="0" y="0"/>
                </a:moveTo>
                <a:lnTo>
                  <a:pt x="743" y="736"/>
                </a:lnTo>
                <a:lnTo>
                  <a:pt x="0" y="1479"/>
                </a:lnTo>
                <a:lnTo>
                  <a:pt x="700" y="1479"/>
                </a:lnTo>
                <a:lnTo>
                  <a:pt x="1442" y="736"/>
                </a:lnTo>
                <a:lnTo>
                  <a:pt x="7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 flipH="1" rot="-2196427">
            <a:off x="4560113" y="4714185"/>
            <a:ext cx="114052" cy="116887"/>
          </a:xfrm>
          <a:custGeom>
            <a:rect b="b" l="l" r="r" t="t"/>
            <a:pathLst>
              <a:path extrusionOk="0" h="1479" w="1443">
                <a:moveTo>
                  <a:pt x="0" y="0"/>
                </a:moveTo>
                <a:lnTo>
                  <a:pt x="743" y="736"/>
                </a:lnTo>
                <a:lnTo>
                  <a:pt x="0" y="1479"/>
                </a:lnTo>
                <a:lnTo>
                  <a:pt x="700" y="1479"/>
                </a:lnTo>
                <a:lnTo>
                  <a:pt x="1443" y="736"/>
                </a:lnTo>
                <a:lnTo>
                  <a:pt x="7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"/>
          <p:cNvSpPr/>
          <p:nvPr/>
        </p:nvSpPr>
        <p:spPr>
          <a:xfrm flipH="1" rot="-2196427">
            <a:off x="4071362" y="5108827"/>
            <a:ext cx="114052" cy="116887"/>
          </a:xfrm>
          <a:custGeom>
            <a:rect b="b" l="l" r="r" t="t"/>
            <a:pathLst>
              <a:path extrusionOk="0" h="1479" w="1443">
                <a:moveTo>
                  <a:pt x="0" y="0"/>
                </a:moveTo>
                <a:lnTo>
                  <a:pt x="743" y="736"/>
                </a:lnTo>
                <a:lnTo>
                  <a:pt x="0" y="1479"/>
                </a:lnTo>
                <a:lnTo>
                  <a:pt x="700" y="1479"/>
                </a:lnTo>
                <a:lnTo>
                  <a:pt x="1442" y="736"/>
                </a:lnTo>
                <a:lnTo>
                  <a:pt x="7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 flipH="1" rot="-2196427">
            <a:off x="3993576" y="5166612"/>
            <a:ext cx="114052" cy="116887"/>
          </a:xfrm>
          <a:custGeom>
            <a:rect b="b" l="l" r="r" t="t"/>
            <a:pathLst>
              <a:path extrusionOk="0" h="1479" w="1443">
                <a:moveTo>
                  <a:pt x="0" y="0"/>
                </a:moveTo>
                <a:lnTo>
                  <a:pt x="743" y="736"/>
                </a:lnTo>
                <a:lnTo>
                  <a:pt x="0" y="1479"/>
                </a:lnTo>
                <a:lnTo>
                  <a:pt x="700" y="1479"/>
                </a:lnTo>
                <a:lnTo>
                  <a:pt x="1443" y="736"/>
                </a:lnTo>
                <a:lnTo>
                  <a:pt x="7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1736316" y="3245470"/>
            <a:ext cx="1047300" cy="399600"/>
          </a:xfrm>
          <a:prstGeom prst="roundRect">
            <a:avLst>
              <a:gd fmla="val 34214" name="adj"/>
            </a:avLst>
          </a:prstGeom>
          <a:solidFill>
            <a:srgbClr val="E68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Ampute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3761163" y="3245470"/>
            <a:ext cx="1047300" cy="399600"/>
          </a:xfrm>
          <a:prstGeom prst="roundRect">
            <a:avLst>
              <a:gd fmla="val 34214" name="adj"/>
            </a:avLst>
          </a:prstGeom>
          <a:solidFill>
            <a:srgbClr val="E68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Impute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1877159" y="6081163"/>
            <a:ext cx="2841600" cy="399600"/>
          </a:xfrm>
          <a:prstGeom prst="roundRect">
            <a:avLst>
              <a:gd fmla="val 34214" name="adj"/>
            </a:avLst>
          </a:prstGeom>
          <a:solidFill>
            <a:srgbClr val="E68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Characterize Performance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7" name="Google Shape;517;p32"/>
          <p:cNvSpPr txBox="1"/>
          <p:nvPr/>
        </p:nvSpPr>
        <p:spPr>
          <a:xfrm>
            <a:off x="650713" y="3199750"/>
            <a:ext cx="11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Complete Data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9372975" y="2940847"/>
            <a:ext cx="2162700" cy="114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68FB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519" name="Google Shape;519;p32"/>
          <p:cNvGrpSpPr/>
          <p:nvPr/>
        </p:nvGrpSpPr>
        <p:grpSpPr>
          <a:xfrm>
            <a:off x="9475054" y="3030314"/>
            <a:ext cx="230698" cy="230698"/>
            <a:chOff x="3271200" y="4992125"/>
            <a:chExt cx="481825" cy="481825"/>
          </a:xfrm>
        </p:grpSpPr>
        <p:sp>
          <p:nvSpPr>
            <p:cNvPr id="520" name="Google Shape;520;p32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E68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E68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E68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35D74"/>
                </a:solidFill>
              </a:endParaRPr>
            </a:p>
          </p:txBody>
        </p:sp>
      </p:grpSp>
      <p:sp>
        <p:nvSpPr>
          <p:cNvPr id="523" name="Google Shape;523;p32"/>
          <p:cNvSpPr txBox="1"/>
          <p:nvPr/>
        </p:nvSpPr>
        <p:spPr>
          <a:xfrm>
            <a:off x="9423400" y="3261013"/>
            <a:ext cx="216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process of providing estimates for missing values.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9705713" y="2968650"/>
            <a:ext cx="12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68FB8"/>
                </a:solidFill>
                <a:latin typeface="Oswald"/>
                <a:ea typeface="Oswald"/>
                <a:cs typeface="Oswald"/>
                <a:sym typeface="Oswald"/>
              </a:rPr>
              <a:t>Imputation</a:t>
            </a:r>
            <a:endParaRPr b="1" sz="1300">
              <a:solidFill>
                <a:srgbClr val="E68FB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9423400" y="4299905"/>
            <a:ext cx="2162700" cy="136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68FB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526" name="Google Shape;526;p32"/>
          <p:cNvGrpSpPr/>
          <p:nvPr/>
        </p:nvGrpSpPr>
        <p:grpSpPr>
          <a:xfrm>
            <a:off x="9525467" y="4389352"/>
            <a:ext cx="230698" cy="230698"/>
            <a:chOff x="3271200" y="4992125"/>
            <a:chExt cx="481825" cy="481825"/>
          </a:xfrm>
        </p:grpSpPr>
        <p:sp>
          <p:nvSpPr>
            <p:cNvPr id="527" name="Google Shape;527;p32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E68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E68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E68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35D74"/>
                </a:solidFill>
              </a:endParaRPr>
            </a:p>
          </p:txBody>
        </p:sp>
      </p:grpSp>
      <p:sp>
        <p:nvSpPr>
          <p:cNvPr id="530" name="Google Shape;530;p32"/>
          <p:cNvSpPr txBox="1"/>
          <p:nvPr/>
        </p:nvSpPr>
        <p:spPr>
          <a:xfrm>
            <a:off x="9473812" y="4620038"/>
            <a:ext cx="2112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 process of masking or removing data (introducing missingness).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32"/>
          <p:cNvSpPr txBox="1"/>
          <p:nvPr/>
        </p:nvSpPr>
        <p:spPr>
          <a:xfrm>
            <a:off x="9756150" y="4327688"/>
            <a:ext cx="12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68FB8"/>
                </a:solidFill>
                <a:latin typeface="Oswald"/>
                <a:ea typeface="Oswald"/>
                <a:cs typeface="Oswald"/>
                <a:sym typeface="Oswald"/>
              </a:rPr>
              <a:t>Amputation</a:t>
            </a:r>
            <a:endParaRPr b="1" sz="1300">
              <a:solidFill>
                <a:srgbClr val="E68FB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2" name="Google Shape;532;p32"/>
          <p:cNvSpPr txBox="1"/>
          <p:nvPr>
            <p:ph idx="12" type="sldNum"/>
          </p:nvPr>
        </p:nvSpPr>
        <p:spPr>
          <a:xfrm>
            <a:off x="11340945" y="677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type="title"/>
          </p:nvPr>
        </p:nvSpPr>
        <p:spPr>
          <a:xfrm>
            <a:off x="4253600" y="0"/>
            <a:ext cx="3653700" cy="349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8" name="Google Shape;538;p33"/>
          <p:cNvSpPr txBox="1"/>
          <p:nvPr>
            <p:ph idx="1" type="subTitle"/>
          </p:nvPr>
        </p:nvSpPr>
        <p:spPr>
          <a:xfrm>
            <a:off x="2689913" y="3718125"/>
            <a:ext cx="683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39" name="Google Shape;539;p33"/>
          <p:cNvSpPr txBox="1"/>
          <p:nvPr>
            <p:ph idx="2" type="body"/>
          </p:nvPr>
        </p:nvSpPr>
        <p:spPr>
          <a:xfrm>
            <a:off x="2695613" y="4436025"/>
            <a:ext cx="6820500" cy="207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What causes missing data?</a:t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"/>
          <p:cNvSpPr txBox="1"/>
          <p:nvPr>
            <p:ph type="title"/>
          </p:nvPr>
        </p:nvSpPr>
        <p:spPr>
          <a:xfrm>
            <a:off x="2213700" y="821975"/>
            <a:ext cx="800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Missingness Mechanisms</a:t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3218950" y="4992483"/>
            <a:ext cx="5325000" cy="730500"/>
          </a:xfrm>
          <a:prstGeom prst="roundRect">
            <a:avLst>
              <a:gd fmla="val 16667" name="adj"/>
            </a:avLst>
          </a:prstGeom>
          <a:solidFill>
            <a:srgbClr val="4D7C8B">
              <a:alpha val="32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7637121" y="1728400"/>
            <a:ext cx="2809200" cy="30078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4810804" y="1728400"/>
            <a:ext cx="2809200" cy="30078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1984488" y="1738994"/>
            <a:ext cx="2809200" cy="30078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2745623" y="1846105"/>
            <a:ext cx="1285803" cy="1284553"/>
          </a:xfrm>
          <a:custGeom>
            <a:rect b="b" l="l" r="r" t="t"/>
            <a:pathLst>
              <a:path extrusionOk="0" h="26717" w="26743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rgbClr val="FEBA8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5573136" y="1846105"/>
            <a:ext cx="1284601" cy="1284553"/>
          </a:xfrm>
          <a:custGeom>
            <a:rect b="b" l="l" r="r" t="t"/>
            <a:pathLst>
              <a:path extrusionOk="0" h="26717" w="26718">
                <a:moveTo>
                  <a:pt x="13359" y="0"/>
                </a:moveTo>
                <a:cubicBezTo>
                  <a:pt x="5940" y="0"/>
                  <a:pt x="0" y="5940"/>
                  <a:pt x="0" y="13359"/>
                </a:cubicBezTo>
                <a:cubicBezTo>
                  <a:pt x="0" y="20677"/>
                  <a:pt x="5940" y="26717"/>
                  <a:pt x="13359" y="26717"/>
                </a:cubicBezTo>
                <a:cubicBezTo>
                  <a:pt x="20777" y="26717"/>
                  <a:pt x="26717" y="20677"/>
                  <a:pt x="26717" y="13359"/>
                </a:cubicBezTo>
                <a:cubicBezTo>
                  <a:pt x="26717" y="5940"/>
                  <a:pt x="20777" y="0"/>
                  <a:pt x="13359" y="0"/>
                </a:cubicBezTo>
                <a:close/>
              </a:path>
            </a:pathLst>
          </a:custGeom>
          <a:solidFill>
            <a:srgbClr val="E68FB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4"/>
          <p:cNvSpPr/>
          <p:nvPr/>
        </p:nvSpPr>
        <p:spPr>
          <a:xfrm>
            <a:off x="8399456" y="1846105"/>
            <a:ext cx="1284601" cy="1284553"/>
          </a:xfrm>
          <a:custGeom>
            <a:rect b="b" l="l" r="r" t="t"/>
            <a:pathLst>
              <a:path extrusionOk="0" h="26717" w="26718">
                <a:moveTo>
                  <a:pt x="13359" y="0"/>
                </a:moveTo>
                <a:cubicBezTo>
                  <a:pt x="5941" y="0"/>
                  <a:pt x="1" y="5940"/>
                  <a:pt x="1" y="13359"/>
                </a:cubicBezTo>
                <a:cubicBezTo>
                  <a:pt x="1" y="20677"/>
                  <a:pt x="5941" y="26717"/>
                  <a:pt x="13359" y="26717"/>
                </a:cubicBezTo>
                <a:cubicBezTo>
                  <a:pt x="20778" y="26717"/>
                  <a:pt x="26718" y="20677"/>
                  <a:pt x="26718" y="13359"/>
                </a:cubicBezTo>
                <a:cubicBezTo>
                  <a:pt x="26718" y="5940"/>
                  <a:pt x="20778" y="0"/>
                  <a:pt x="13359" y="0"/>
                </a:cubicBezTo>
                <a:close/>
              </a:path>
            </a:pathLst>
          </a:custGeom>
          <a:solidFill>
            <a:srgbClr val="FE938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4"/>
          <p:cNvSpPr/>
          <p:nvPr/>
        </p:nvSpPr>
        <p:spPr>
          <a:xfrm>
            <a:off x="2891442" y="1985866"/>
            <a:ext cx="994150" cy="1000208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FEBA8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MCAR</a:t>
            </a:r>
            <a:endParaRPr b="1"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6" name="Google Shape;556;p34"/>
          <p:cNvSpPr/>
          <p:nvPr/>
        </p:nvSpPr>
        <p:spPr>
          <a:xfrm>
            <a:off x="5718329" y="1985866"/>
            <a:ext cx="994150" cy="1000208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E68FB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MAR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8544073" y="1985866"/>
            <a:ext cx="994150" cy="1000208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FE938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MNAR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8" name="Google Shape;558;p34"/>
          <p:cNvSpPr txBox="1"/>
          <p:nvPr/>
        </p:nvSpPr>
        <p:spPr>
          <a:xfrm>
            <a:off x="2045112" y="3130627"/>
            <a:ext cx="26880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EBA8C"/>
                </a:solidFill>
                <a:latin typeface="Open Sans"/>
                <a:ea typeface="Open Sans"/>
                <a:cs typeface="Open Sans"/>
                <a:sym typeface="Open Sans"/>
              </a:rPr>
              <a:t>Missing Completely At Random</a:t>
            </a:r>
            <a:br>
              <a:rPr lang="en" sz="1200">
                <a:solidFill>
                  <a:srgbClr val="FEBA8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Missingness for a variable is unrelated to any variables (observed or not).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[e.g.] Equipment malfunctions for a day.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4871429" y="3130627"/>
            <a:ext cx="26880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68FB8"/>
                </a:solidFill>
                <a:latin typeface="Open Sans"/>
                <a:ea typeface="Open Sans"/>
                <a:cs typeface="Open Sans"/>
                <a:sym typeface="Open Sans"/>
              </a:rPr>
              <a:t>Missing At Random</a:t>
            </a:r>
            <a:br>
              <a:rPr lang="en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Missingness for a variable explained by observed variables.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[e.g.] Patients under 21 in the US* are less likely to fill out alcohol usage.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34"/>
          <p:cNvSpPr txBox="1"/>
          <p:nvPr/>
        </p:nvSpPr>
        <p:spPr>
          <a:xfrm>
            <a:off x="7697744" y="3130627"/>
            <a:ext cx="26880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E938C"/>
                </a:solidFill>
                <a:latin typeface="Open Sans"/>
                <a:ea typeface="Open Sans"/>
                <a:cs typeface="Open Sans"/>
                <a:sym typeface="Open Sans"/>
              </a:rPr>
              <a:t>Missing Not At Random</a:t>
            </a:r>
            <a:b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Missingness for a variable explained by the value itself, or another unobserved value/variable.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[e.g.] Equipment doesn’t register values over 100, or patient refuses testing for religious reasons but religion is not recorded.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34"/>
          <p:cNvSpPr txBox="1"/>
          <p:nvPr/>
        </p:nvSpPr>
        <p:spPr>
          <a:xfrm>
            <a:off x="3886200" y="5082350"/>
            <a:ext cx="46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The only known tests for mechanisms can only test for MCAR.</a:t>
            </a:r>
            <a:endParaRPr b="1" sz="19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3353562" y="5082349"/>
            <a:ext cx="487150" cy="490119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E54B4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3462662" y="5210630"/>
            <a:ext cx="269146" cy="233677"/>
            <a:chOff x="6218300" y="4416175"/>
            <a:chExt cx="516000" cy="448000"/>
          </a:xfrm>
        </p:grpSpPr>
        <p:sp>
          <p:nvSpPr>
            <p:cNvPr id="564" name="Google Shape;564;p34"/>
            <p:cNvSpPr/>
            <p:nvPr/>
          </p:nvSpPr>
          <p:spPr>
            <a:xfrm>
              <a:off x="6462150" y="4525375"/>
              <a:ext cx="28250" cy="141250"/>
            </a:xfrm>
            <a:custGeom>
              <a:rect b="b" l="l" r="r" t="t"/>
              <a:pathLst>
                <a:path extrusionOk="0" h="5650" w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218300" y="4416175"/>
              <a:ext cx="516000" cy="448000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6462150" y="47512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567" name="Google Shape;567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34"/>
          <p:cNvSpPr txBox="1"/>
          <p:nvPr/>
        </p:nvSpPr>
        <p:spPr>
          <a:xfrm>
            <a:off x="6997000" y="59792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*Note: Legal age to drink in the US is 21.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5"/>
          <p:cNvSpPr txBox="1"/>
          <p:nvPr>
            <p:ph type="title"/>
          </p:nvPr>
        </p:nvSpPr>
        <p:spPr>
          <a:xfrm>
            <a:off x="4253600" y="0"/>
            <a:ext cx="3653700" cy="349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4" name="Google Shape;574;p35"/>
          <p:cNvSpPr txBox="1"/>
          <p:nvPr>
            <p:ph idx="1" type="subTitle"/>
          </p:nvPr>
        </p:nvSpPr>
        <p:spPr>
          <a:xfrm>
            <a:off x="2689913" y="3718125"/>
            <a:ext cx="683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575" name="Google Shape;575;p35"/>
          <p:cNvSpPr txBox="1"/>
          <p:nvPr>
            <p:ph idx="2" type="body"/>
          </p:nvPr>
        </p:nvSpPr>
        <p:spPr>
          <a:xfrm>
            <a:off x="2695613" y="4436025"/>
            <a:ext cx="6820500" cy="207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How does pyampute introduce missingness?</a:t>
            </a:r>
            <a:endParaRPr/>
          </a:p>
        </p:txBody>
      </p:sp>
      <p:sp>
        <p:nvSpPr>
          <p:cNvPr id="576" name="Google Shape;576;p35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r>
              <a:rPr lang="en"/>
              <a:t> of missing data</a:t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 rot="5400000">
            <a:off x="2300438" y="20111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4" name="Google Shape;584;p36"/>
          <p:cNvSpPr/>
          <p:nvPr/>
        </p:nvSpPr>
        <p:spPr>
          <a:xfrm rot="5400000">
            <a:off x="2904963" y="21763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 rot="5400000">
            <a:off x="9154500" y="482173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 rot="5400000">
            <a:off x="9759025" y="498688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2823350" y="2817750"/>
            <a:ext cx="6393900" cy="1955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3125875" y="3464000"/>
            <a:ext cx="1764900" cy="10128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90" name="Google Shape;590;p36"/>
          <p:cNvGrpSpPr/>
          <p:nvPr/>
        </p:nvGrpSpPr>
        <p:grpSpPr>
          <a:xfrm>
            <a:off x="3823750" y="3816175"/>
            <a:ext cx="369300" cy="369300"/>
            <a:chOff x="1242300" y="2831075"/>
            <a:chExt cx="369300" cy="369300"/>
          </a:xfrm>
        </p:grpSpPr>
        <p:sp>
          <p:nvSpPr>
            <p:cNvPr id="591" name="Google Shape;591;p36"/>
            <p:cNvSpPr/>
            <p:nvPr/>
          </p:nvSpPr>
          <p:spPr>
            <a:xfrm>
              <a:off x="1242300" y="2831075"/>
              <a:ext cx="369300" cy="369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393650" y="2872750"/>
              <a:ext cx="66600" cy="6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593" name="Google Shape;593;p36"/>
          <p:cNvSpPr/>
          <p:nvPr/>
        </p:nvSpPr>
        <p:spPr>
          <a:xfrm>
            <a:off x="5235563" y="3494425"/>
            <a:ext cx="1764900" cy="10128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4" name="Google Shape;594;p36"/>
          <p:cNvSpPr txBox="1"/>
          <p:nvPr/>
        </p:nvSpPr>
        <p:spPr>
          <a:xfrm>
            <a:off x="3770800" y="3433875"/>
            <a:ext cx="4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5" name="Google Shape;595;p36"/>
          <p:cNvSpPr txBox="1"/>
          <p:nvPr/>
        </p:nvSpPr>
        <p:spPr>
          <a:xfrm>
            <a:off x="3198475" y="3800725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MCAR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6" name="Google Shape;596;p36"/>
          <p:cNvSpPr txBox="1"/>
          <p:nvPr/>
        </p:nvSpPr>
        <p:spPr>
          <a:xfrm>
            <a:off x="4245913" y="3800725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MNAR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7" name="Google Shape;597;p36"/>
          <p:cNvSpPr txBox="1"/>
          <p:nvPr/>
        </p:nvSpPr>
        <p:spPr>
          <a:xfrm>
            <a:off x="3125950" y="4127125"/>
            <a:ext cx="17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Missingness Mechanism</a:t>
            </a:r>
            <a:endParaRPr b="1"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98" name="Google Shape;598;p36"/>
          <p:cNvGrpSpPr/>
          <p:nvPr/>
        </p:nvGrpSpPr>
        <p:grpSpPr>
          <a:xfrm rot="2398856">
            <a:off x="5876757" y="3785789"/>
            <a:ext cx="369224" cy="369224"/>
            <a:chOff x="1242300" y="2831075"/>
            <a:chExt cx="369300" cy="369300"/>
          </a:xfrm>
        </p:grpSpPr>
        <p:sp>
          <p:nvSpPr>
            <p:cNvPr id="599" name="Google Shape;599;p36"/>
            <p:cNvSpPr/>
            <p:nvPr/>
          </p:nvSpPr>
          <p:spPr>
            <a:xfrm>
              <a:off x="1242300" y="2831075"/>
              <a:ext cx="369300" cy="369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393650" y="2872750"/>
              <a:ext cx="66600" cy="6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01" name="Google Shape;601;p36"/>
          <p:cNvSpPr txBox="1"/>
          <p:nvPr/>
        </p:nvSpPr>
        <p:spPr>
          <a:xfrm>
            <a:off x="5568750" y="3770900"/>
            <a:ext cx="2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Google Shape;602;p36"/>
          <p:cNvSpPr txBox="1"/>
          <p:nvPr/>
        </p:nvSpPr>
        <p:spPr>
          <a:xfrm>
            <a:off x="6278075" y="3770900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100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7167500" y="3105600"/>
            <a:ext cx="1791000" cy="13797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4" name="Google Shape;604;p36"/>
          <p:cNvSpPr txBox="1"/>
          <p:nvPr/>
        </p:nvSpPr>
        <p:spPr>
          <a:xfrm>
            <a:off x="5366100" y="4127125"/>
            <a:ext cx="15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Missingness Percent</a:t>
            </a:r>
            <a:endParaRPr b="1"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7345250" y="4127125"/>
            <a:ext cx="15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Features Involved</a:t>
            </a:r>
            <a:endParaRPr b="1"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06" name="Google Shape;606;p36"/>
          <p:cNvGrpSpPr/>
          <p:nvPr/>
        </p:nvGrpSpPr>
        <p:grpSpPr>
          <a:xfrm>
            <a:off x="7488650" y="3214300"/>
            <a:ext cx="1217100" cy="940275"/>
            <a:chOff x="4538338" y="2113313"/>
            <a:chExt cx="1217100" cy="940275"/>
          </a:xfrm>
        </p:grpSpPr>
        <p:grpSp>
          <p:nvGrpSpPr>
            <p:cNvPr id="607" name="Google Shape;607;p36"/>
            <p:cNvGrpSpPr/>
            <p:nvPr/>
          </p:nvGrpSpPr>
          <p:grpSpPr>
            <a:xfrm>
              <a:off x="4538338" y="2113313"/>
              <a:ext cx="1217100" cy="940275"/>
              <a:chOff x="5190650" y="2249575"/>
              <a:chExt cx="1217100" cy="940275"/>
            </a:xfrm>
          </p:grpSpPr>
          <p:sp>
            <p:nvSpPr>
              <p:cNvPr id="608" name="Google Shape;608;p36"/>
              <p:cNvSpPr/>
              <p:nvPr/>
            </p:nvSpPr>
            <p:spPr>
              <a:xfrm>
                <a:off x="5190650" y="2249575"/>
                <a:ext cx="1217100" cy="233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Select</a:t>
                </a:r>
                <a:endParaRPr b="1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5190650" y="2482975"/>
                <a:ext cx="1217100" cy="233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1</a:t>
                </a:r>
                <a:endParaRPr sz="800"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5190650" y="2701300"/>
                <a:ext cx="1217100" cy="233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2</a:t>
                </a:r>
                <a:endParaRPr sz="800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 flipH="1" rot="10800000">
                <a:off x="5190650" y="2934700"/>
                <a:ext cx="1217100" cy="233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12" name="Google Shape;612;p36"/>
              <p:cNvSpPr txBox="1"/>
              <p:nvPr/>
            </p:nvSpPr>
            <p:spPr>
              <a:xfrm>
                <a:off x="5220950" y="2882050"/>
                <a:ext cx="1156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3</a:t>
                </a:r>
                <a:endParaRPr sz="800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613" name="Google Shape;613;p36"/>
            <p:cNvSpPr/>
            <p:nvPr/>
          </p:nvSpPr>
          <p:spPr>
            <a:xfrm flipH="1" rot="10800000">
              <a:off x="5645100" y="2209900"/>
              <a:ext cx="62400" cy="6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14" name="Google Shape;614;p36"/>
          <p:cNvSpPr txBox="1"/>
          <p:nvPr/>
        </p:nvSpPr>
        <p:spPr>
          <a:xfrm>
            <a:off x="3198475" y="2417550"/>
            <a:ext cx="17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Pattern 1</a:t>
            </a:r>
            <a:endParaRPr b="1"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5" name="Google Shape;615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1054250" y="710125"/>
            <a:ext cx="6393900" cy="1955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1356775" y="1356375"/>
            <a:ext cx="1764900" cy="10128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23" name="Google Shape;623;p37"/>
          <p:cNvGrpSpPr/>
          <p:nvPr/>
        </p:nvGrpSpPr>
        <p:grpSpPr>
          <a:xfrm>
            <a:off x="2054650" y="1708550"/>
            <a:ext cx="369300" cy="369300"/>
            <a:chOff x="1242300" y="2831075"/>
            <a:chExt cx="369300" cy="369300"/>
          </a:xfrm>
        </p:grpSpPr>
        <p:sp>
          <p:nvSpPr>
            <p:cNvPr id="624" name="Google Shape;624;p37"/>
            <p:cNvSpPr/>
            <p:nvPr/>
          </p:nvSpPr>
          <p:spPr>
            <a:xfrm>
              <a:off x="1242300" y="2831075"/>
              <a:ext cx="369300" cy="369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1393650" y="2872750"/>
              <a:ext cx="66600" cy="6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26" name="Google Shape;626;p37"/>
          <p:cNvSpPr/>
          <p:nvPr/>
        </p:nvSpPr>
        <p:spPr>
          <a:xfrm>
            <a:off x="3466463" y="1386800"/>
            <a:ext cx="1764900" cy="10128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7" name="Google Shape;627;p37"/>
          <p:cNvSpPr txBox="1"/>
          <p:nvPr/>
        </p:nvSpPr>
        <p:spPr>
          <a:xfrm>
            <a:off x="2001700" y="1326250"/>
            <a:ext cx="4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8" name="Google Shape;628;p37"/>
          <p:cNvSpPr txBox="1"/>
          <p:nvPr/>
        </p:nvSpPr>
        <p:spPr>
          <a:xfrm>
            <a:off x="1429375" y="1693100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MCAR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9" name="Google Shape;629;p37"/>
          <p:cNvSpPr txBox="1"/>
          <p:nvPr/>
        </p:nvSpPr>
        <p:spPr>
          <a:xfrm>
            <a:off x="2476813" y="1693100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MNAR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0" name="Google Shape;630;p37"/>
          <p:cNvSpPr txBox="1"/>
          <p:nvPr/>
        </p:nvSpPr>
        <p:spPr>
          <a:xfrm>
            <a:off x="1356850" y="2019500"/>
            <a:ext cx="17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Missingness Mechanism</a:t>
            </a:r>
            <a:endParaRPr b="1"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31" name="Google Shape;631;p37"/>
          <p:cNvGrpSpPr/>
          <p:nvPr/>
        </p:nvGrpSpPr>
        <p:grpSpPr>
          <a:xfrm rot="2398856">
            <a:off x="4107657" y="1678164"/>
            <a:ext cx="369224" cy="369224"/>
            <a:chOff x="1242300" y="2831075"/>
            <a:chExt cx="369300" cy="369300"/>
          </a:xfrm>
        </p:grpSpPr>
        <p:sp>
          <p:nvSpPr>
            <p:cNvPr id="632" name="Google Shape;632;p37"/>
            <p:cNvSpPr/>
            <p:nvPr/>
          </p:nvSpPr>
          <p:spPr>
            <a:xfrm>
              <a:off x="1242300" y="2831075"/>
              <a:ext cx="369300" cy="369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393650" y="2872750"/>
              <a:ext cx="66600" cy="6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34" name="Google Shape;634;p37"/>
          <p:cNvSpPr txBox="1"/>
          <p:nvPr/>
        </p:nvSpPr>
        <p:spPr>
          <a:xfrm>
            <a:off x="3799650" y="1663275"/>
            <a:ext cx="2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Google Shape;635;p37"/>
          <p:cNvSpPr txBox="1"/>
          <p:nvPr/>
        </p:nvSpPr>
        <p:spPr>
          <a:xfrm>
            <a:off x="4508975" y="1663275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100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6" name="Google Shape;636;p37"/>
          <p:cNvSpPr/>
          <p:nvPr/>
        </p:nvSpPr>
        <p:spPr>
          <a:xfrm>
            <a:off x="5398400" y="997975"/>
            <a:ext cx="1791000" cy="13797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3597000" y="2019500"/>
            <a:ext cx="15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Missingness Percent</a:t>
            </a:r>
            <a:endParaRPr b="1"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5576150" y="2019500"/>
            <a:ext cx="15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Features Involved</a:t>
            </a:r>
            <a:endParaRPr b="1"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39" name="Google Shape;639;p37"/>
          <p:cNvGrpSpPr/>
          <p:nvPr/>
        </p:nvGrpSpPr>
        <p:grpSpPr>
          <a:xfrm>
            <a:off x="5719550" y="1106675"/>
            <a:ext cx="1217100" cy="940275"/>
            <a:chOff x="4538338" y="2113313"/>
            <a:chExt cx="1217100" cy="940275"/>
          </a:xfrm>
        </p:grpSpPr>
        <p:grpSp>
          <p:nvGrpSpPr>
            <p:cNvPr id="640" name="Google Shape;640;p37"/>
            <p:cNvGrpSpPr/>
            <p:nvPr/>
          </p:nvGrpSpPr>
          <p:grpSpPr>
            <a:xfrm>
              <a:off x="4538338" y="2113313"/>
              <a:ext cx="1217100" cy="940275"/>
              <a:chOff x="5190650" y="2249575"/>
              <a:chExt cx="1217100" cy="940275"/>
            </a:xfrm>
          </p:grpSpPr>
          <p:sp>
            <p:nvSpPr>
              <p:cNvPr id="641" name="Google Shape;641;p37"/>
              <p:cNvSpPr/>
              <p:nvPr/>
            </p:nvSpPr>
            <p:spPr>
              <a:xfrm>
                <a:off x="5190650" y="2249575"/>
                <a:ext cx="1217100" cy="233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Select</a:t>
                </a:r>
                <a:endParaRPr b="1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5190650" y="2482975"/>
                <a:ext cx="1217100" cy="233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1</a:t>
                </a:r>
                <a:endParaRPr sz="800"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5190650" y="2701300"/>
                <a:ext cx="1217100" cy="233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2</a:t>
                </a:r>
                <a:endParaRPr sz="800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 flipH="1" rot="10800000">
                <a:off x="5190650" y="2934700"/>
                <a:ext cx="1217100" cy="233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45" name="Google Shape;645;p37"/>
              <p:cNvSpPr txBox="1"/>
              <p:nvPr/>
            </p:nvSpPr>
            <p:spPr>
              <a:xfrm>
                <a:off x="5220950" y="2882050"/>
                <a:ext cx="1156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3</a:t>
                </a:r>
                <a:endParaRPr sz="800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646" name="Google Shape;646;p37"/>
            <p:cNvSpPr/>
            <p:nvPr/>
          </p:nvSpPr>
          <p:spPr>
            <a:xfrm flipH="1" rot="10800000">
              <a:off x="5645100" y="2209900"/>
              <a:ext cx="62400" cy="6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47" name="Google Shape;647;p37"/>
          <p:cNvSpPr txBox="1"/>
          <p:nvPr/>
        </p:nvSpPr>
        <p:spPr>
          <a:xfrm>
            <a:off x="1429375" y="309925"/>
            <a:ext cx="17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Pattern 1</a:t>
            </a:r>
            <a:endParaRPr b="1"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1054250" y="4129275"/>
            <a:ext cx="6393900" cy="1955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1356775" y="4775525"/>
            <a:ext cx="1764900" cy="10128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0" name="Google Shape;650;p37"/>
          <p:cNvGrpSpPr/>
          <p:nvPr/>
        </p:nvGrpSpPr>
        <p:grpSpPr>
          <a:xfrm>
            <a:off x="2054650" y="5127700"/>
            <a:ext cx="369300" cy="369300"/>
            <a:chOff x="1242300" y="2831075"/>
            <a:chExt cx="369300" cy="369300"/>
          </a:xfrm>
        </p:grpSpPr>
        <p:sp>
          <p:nvSpPr>
            <p:cNvPr id="651" name="Google Shape;651;p37"/>
            <p:cNvSpPr/>
            <p:nvPr/>
          </p:nvSpPr>
          <p:spPr>
            <a:xfrm>
              <a:off x="1242300" y="2831075"/>
              <a:ext cx="369300" cy="369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1393650" y="2872750"/>
              <a:ext cx="66600" cy="6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53" name="Google Shape;653;p37"/>
          <p:cNvSpPr/>
          <p:nvPr/>
        </p:nvSpPr>
        <p:spPr>
          <a:xfrm>
            <a:off x="3466463" y="4805950"/>
            <a:ext cx="1764900" cy="10128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2001700" y="4745400"/>
            <a:ext cx="4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5" name="Google Shape;655;p37"/>
          <p:cNvSpPr txBox="1"/>
          <p:nvPr/>
        </p:nvSpPr>
        <p:spPr>
          <a:xfrm>
            <a:off x="1429375" y="5112250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MCAR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Google Shape;656;p37"/>
          <p:cNvSpPr txBox="1"/>
          <p:nvPr/>
        </p:nvSpPr>
        <p:spPr>
          <a:xfrm>
            <a:off x="2476813" y="5112250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MNAR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7" name="Google Shape;657;p37"/>
          <p:cNvSpPr txBox="1"/>
          <p:nvPr/>
        </p:nvSpPr>
        <p:spPr>
          <a:xfrm>
            <a:off x="1356850" y="5438650"/>
            <a:ext cx="17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Missingness Mechanism</a:t>
            </a:r>
            <a:endParaRPr b="1"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8" name="Google Shape;658;p37"/>
          <p:cNvGrpSpPr/>
          <p:nvPr/>
        </p:nvGrpSpPr>
        <p:grpSpPr>
          <a:xfrm rot="2398856">
            <a:off x="4107657" y="5097314"/>
            <a:ext cx="369224" cy="369224"/>
            <a:chOff x="1242300" y="2831075"/>
            <a:chExt cx="369300" cy="369300"/>
          </a:xfrm>
        </p:grpSpPr>
        <p:sp>
          <p:nvSpPr>
            <p:cNvPr id="659" name="Google Shape;659;p37"/>
            <p:cNvSpPr/>
            <p:nvPr/>
          </p:nvSpPr>
          <p:spPr>
            <a:xfrm>
              <a:off x="1242300" y="2831075"/>
              <a:ext cx="369300" cy="369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93650" y="2872750"/>
              <a:ext cx="66600" cy="6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61" name="Google Shape;661;p37"/>
          <p:cNvSpPr txBox="1"/>
          <p:nvPr/>
        </p:nvSpPr>
        <p:spPr>
          <a:xfrm>
            <a:off x="3799650" y="5082425"/>
            <a:ext cx="2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2" name="Google Shape;662;p37"/>
          <p:cNvSpPr txBox="1"/>
          <p:nvPr/>
        </p:nvSpPr>
        <p:spPr>
          <a:xfrm>
            <a:off x="4508975" y="5082425"/>
            <a:ext cx="5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100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5398400" y="4417125"/>
            <a:ext cx="1791000" cy="1379700"/>
          </a:xfrm>
          <a:prstGeom prst="roundRect">
            <a:avLst>
              <a:gd fmla="val 16667" name="adj"/>
            </a:avLst>
          </a:prstGeom>
          <a:solidFill>
            <a:srgbClr val="C7A22F">
              <a:alpha val="46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Google Shape;664;p37"/>
          <p:cNvSpPr txBox="1"/>
          <p:nvPr/>
        </p:nvSpPr>
        <p:spPr>
          <a:xfrm>
            <a:off x="3597000" y="5438650"/>
            <a:ext cx="15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Missingness Percent</a:t>
            </a:r>
            <a:endParaRPr b="1"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Google Shape;665;p37"/>
          <p:cNvSpPr txBox="1"/>
          <p:nvPr/>
        </p:nvSpPr>
        <p:spPr>
          <a:xfrm>
            <a:off x="5576150" y="5438650"/>
            <a:ext cx="15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Features Involved</a:t>
            </a:r>
            <a:endParaRPr b="1"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66" name="Google Shape;666;p37"/>
          <p:cNvGrpSpPr/>
          <p:nvPr/>
        </p:nvGrpSpPr>
        <p:grpSpPr>
          <a:xfrm>
            <a:off x="5719550" y="4525825"/>
            <a:ext cx="1217100" cy="940275"/>
            <a:chOff x="4538338" y="2113313"/>
            <a:chExt cx="1217100" cy="940275"/>
          </a:xfrm>
        </p:grpSpPr>
        <p:grpSp>
          <p:nvGrpSpPr>
            <p:cNvPr id="667" name="Google Shape;667;p37"/>
            <p:cNvGrpSpPr/>
            <p:nvPr/>
          </p:nvGrpSpPr>
          <p:grpSpPr>
            <a:xfrm>
              <a:off x="4538338" y="2113313"/>
              <a:ext cx="1217100" cy="940275"/>
              <a:chOff x="5190650" y="2249575"/>
              <a:chExt cx="1217100" cy="940275"/>
            </a:xfrm>
          </p:grpSpPr>
          <p:sp>
            <p:nvSpPr>
              <p:cNvPr id="668" name="Google Shape;668;p37"/>
              <p:cNvSpPr/>
              <p:nvPr/>
            </p:nvSpPr>
            <p:spPr>
              <a:xfrm>
                <a:off x="5190650" y="2249575"/>
                <a:ext cx="1217100" cy="233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Select</a:t>
                </a:r>
                <a:endParaRPr b="1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5190650" y="2482975"/>
                <a:ext cx="1217100" cy="233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1</a:t>
                </a:r>
                <a:endParaRPr sz="800"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5190650" y="2701300"/>
                <a:ext cx="1217100" cy="233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2</a:t>
                </a:r>
                <a:endParaRPr sz="800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 flipH="1" rot="10800000">
                <a:off x="5190650" y="2934700"/>
                <a:ext cx="1217100" cy="233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672" name="Google Shape;672;p37"/>
              <p:cNvSpPr txBox="1"/>
              <p:nvPr/>
            </p:nvSpPr>
            <p:spPr>
              <a:xfrm>
                <a:off x="5220950" y="2882050"/>
                <a:ext cx="1156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 3</a:t>
                </a:r>
                <a:endParaRPr sz="800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673" name="Google Shape;673;p37"/>
            <p:cNvSpPr/>
            <p:nvPr/>
          </p:nvSpPr>
          <p:spPr>
            <a:xfrm flipH="1" rot="10800000">
              <a:off x="5645100" y="2209900"/>
              <a:ext cx="62400" cy="6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74" name="Google Shape;674;p37"/>
          <p:cNvSpPr txBox="1"/>
          <p:nvPr/>
        </p:nvSpPr>
        <p:spPr>
          <a:xfrm>
            <a:off x="1429375" y="3729075"/>
            <a:ext cx="17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Pattern k</a:t>
            </a:r>
            <a:endParaRPr b="1"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5" name="Google Shape;675;p37"/>
          <p:cNvSpPr txBox="1"/>
          <p:nvPr/>
        </p:nvSpPr>
        <p:spPr>
          <a:xfrm>
            <a:off x="3368750" y="2925963"/>
            <a:ext cx="176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…</a:t>
            </a:r>
            <a:endParaRPr b="1"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6" name="Google Shape;676;p37"/>
          <p:cNvSpPr txBox="1"/>
          <p:nvPr/>
        </p:nvSpPr>
        <p:spPr>
          <a:xfrm>
            <a:off x="8518125" y="2747475"/>
            <a:ext cx="3243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Multiple patterns of missingness within a single dataset.</a:t>
            </a:r>
            <a:endParaRPr sz="17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37"/>
          <p:cNvSpPr txBox="1"/>
          <p:nvPr>
            <p:ph idx="12" type="sldNum"/>
          </p:nvPr>
        </p:nvSpPr>
        <p:spPr>
          <a:xfrm>
            <a:off x="11404945" y="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8"/>
          <p:cNvSpPr/>
          <p:nvPr/>
        </p:nvSpPr>
        <p:spPr>
          <a:xfrm>
            <a:off x="7931225" y="2296700"/>
            <a:ext cx="2062800" cy="44067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6604675" y="2296700"/>
            <a:ext cx="1419600" cy="44067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4887928" y="2296700"/>
            <a:ext cx="1722900" cy="44067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3387238" y="2296700"/>
            <a:ext cx="1419600" cy="44067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10078500" y="2369300"/>
            <a:ext cx="1800600" cy="42615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736700" y="2369300"/>
            <a:ext cx="1884300" cy="42615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 txBox="1"/>
          <p:nvPr>
            <p:ph type="title"/>
          </p:nvPr>
        </p:nvSpPr>
        <p:spPr>
          <a:xfrm>
            <a:off x="1091000" y="536125"/>
            <a:ext cx="10435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Multivariate Amputation</a:t>
            </a:r>
            <a:endParaRPr sz="5100"/>
          </a:p>
        </p:txBody>
      </p:sp>
      <p:sp>
        <p:nvSpPr>
          <p:cNvPr id="689" name="Google Shape;689;p38"/>
          <p:cNvSpPr/>
          <p:nvPr/>
        </p:nvSpPr>
        <p:spPr>
          <a:xfrm>
            <a:off x="-9350" y="5604275"/>
            <a:ext cx="196500" cy="12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>
            <a:off x="888950" y="2425100"/>
            <a:ext cx="1573800" cy="414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Complete Data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91" name="Google Shape;691;p38"/>
          <p:cNvGrpSpPr/>
          <p:nvPr/>
        </p:nvGrpSpPr>
        <p:grpSpPr>
          <a:xfrm>
            <a:off x="811754" y="2184850"/>
            <a:ext cx="461676" cy="131100"/>
            <a:chOff x="4248250" y="2719950"/>
            <a:chExt cx="633300" cy="131100"/>
          </a:xfrm>
        </p:grpSpPr>
        <p:cxnSp>
          <p:nvCxnSpPr>
            <p:cNvPr id="692" name="Google Shape;692;p38"/>
            <p:cNvCxnSpPr/>
            <p:nvPr/>
          </p:nvCxnSpPr>
          <p:spPr>
            <a:xfrm>
              <a:off x="4248250" y="2719950"/>
              <a:ext cx="0" cy="131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38"/>
            <p:cNvCxnSpPr/>
            <p:nvPr/>
          </p:nvCxnSpPr>
          <p:spPr>
            <a:xfrm>
              <a:off x="4248250" y="2785475"/>
              <a:ext cx="63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4" name="Google Shape;694;p38"/>
          <p:cNvGrpSpPr/>
          <p:nvPr/>
        </p:nvGrpSpPr>
        <p:grpSpPr>
          <a:xfrm>
            <a:off x="1923589" y="2184850"/>
            <a:ext cx="461676" cy="131100"/>
            <a:chOff x="5525525" y="2719925"/>
            <a:chExt cx="633300" cy="131100"/>
          </a:xfrm>
        </p:grpSpPr>
        <p:cxnSp>
          <p:nvCxnSpPr>
            <p:cNvPr id="695" name="Google Shape;695;p38"/>
            <p:cNvCxnSpPr/>
            <p:nvPr/>
          </p:nvCxnSpPr>
          <p:spPr>
            <a:xfrm>
              <a:off x="6158825" y="2719925"/>
              <a:ext cx="0" cy="131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38"/>
            <p:cNvCxnSpPr/>
            <p:nvPr/>
          </p:nvCxnSpPr>
          <p:spPr>
            <a:xfrm>
              <a:off x="5525525" y="2785475"/>
              <a:ext cx="63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7" name="Google Shape;697;p38"/>
          <p:cNvSpPr txBox="1"/>
          <p:nvPr/>
        </p:nvSpPr>
        <p:spPr>
          <a:xfrm>
            <a:off x="1002467" y="1755975"/>
            <a:ext cx="11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98" name="Google Shape;698;p38"/>
          <p:cNvGrpSpPr/>
          <p:nvPr/>
        </p:nvGrpSpPr>
        <p:grpSpPr>
          <a:xfrm rot="-5400000">
            <a:off x="-90163" y="5797204"/>
            <a:ext cx="1423975" cy="131100"/>
            <a:chOff x="4248250" y="2719950"/>
            <a:chExt cx="633300" cy="131100"/>
          </a:xfrm>
        </p:grpSpPr>
        <p:cxnSp>
          <p:nvCxnSpPr>
            <p:cNvPr id="699" name="Google Shape;699;p38"/>
            <p:cNvCxnSpPr/>
            <p:nvPr/>
          </p:nvCxnSpPr>
          <p:spPr>
            <a:xfrm>
              <a:off x="4248250" y="2719950"/>
              <a:ext cx="0" cy="131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38"/>
            <p:cNvCxnSpPr/>
            <p:nvPr/>
          </p:nvCxnSpPr>
          <p:spPr>
            <a:xfrm>
              <a:off x="4248250" y="2785475"/>
              <a:ext cx="63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1" name="Google Shape;701;p38"/>
          <p:cNvGrpSpPr/>
          <p:nvPr/>
        </p:nvGrpSpPr>
        <p:grpSpPr>
          <a:xfrm rot="-5400000">
            <a:off x="-90163" y="3071342"/>
            <a:ext cx="1423975" cy="131100"/>
            <a:chOff x="5525525" y="2719925"/>
            <a:chExt cx="633300" cy="131100"/>
          </a:xfrm>
        </p:grpSpPr>
        <p:cxnSp>
          <p:nvCxnSpPr>
            <p:cNvPr id="702" name="Google Shape;702;p38"/>
            <p:cNvCxnSpPr/>
            <p:nvPr/>
          </p:nvCxnSpPr>
          <p:spPr>
            <a:xfrm>
              <a:off x="6158825" y="2719925"/>
              <a:ext cx="0" cy="131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38"/>
            <p:cNvCxnSpPr/>
            <p:nvPr/>
          </p:nvCxnSpPr>
          <p:spPr>
            <a:xfrm>
              <a:off x="5525525" y="2785475"/>
              <a:ext cx="63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4" name="Google Shape;704;p38"/>
          <p:cNvSpPr txBox="1"/>
          <p:nvPr/>
        </p:nvSpPr>
        <p:spPr>
          <a:xfrm rot="-5400000">
            <a:off x="-991250" y="4269190"/>
            <a:ext cx="31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 </a:t>
            </a: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samples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5" name="Google Shape;705;p38"/>
          <p:cNvSpPr/>
          <p:nvPr/>
        </p:nvSpPr>
        <p:spPr>
          <a:xfrm>
            <a:off x="3544900" y="2370613"/>
            <a:ext cx="1104300" cy="142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Candidates Pattern 1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Google Shape;706;p38"/>
          <p:cNvSpPr/>
          <p:nvPr/>
        </p:nvSpPr>
        <p:spPr>
          <a:xfrm>
            <a:off x="3544897" y="5150700"/>
            <a:ext cx="1104300" cy="142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Candidates Pattern k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07" name="Google Shape;707;p38"/>
          <p:cNvCxnSpPr>
            <a:stCxn id="690" idx="3"/>
            <a:endCxn id="705" idx="1"/>
          </p:cNvCxnSpPr>
          <p:nvPr/>
        </p:nvCxnSpPr>
        <p:spPr>
          <a:xfrm flipH="1" rot="10800000">
            <a:off x="2462750" y="3082550"/>
            <a:ext cx="1082100" cy="1417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38"/>
          <p:cNvCxnSpPr>
            <a:stCxn id="690" idx="3"/>
            <a:endCxn id="706" idx="1"/>
          </p:cNvCxnSpPr>
          <p:nvPr/>
        </p:nvCxnSpPr>
        <p:spPr>
          <a:xfrm>
            <a:off x="2462750" y="4500050"/>
            <a:ext cx="1082100" cy="136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38"/>
          <p:cNvSpPr txBox="1"/>
          <p:nvPr/>
        </p:nvSpPr>
        <p:spPr>
          <a:xfrm rot="-3316585">
            <a:off x="2150177" y="3496964"/>
            <a:ext cx="1453079" cy="4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frequency 1</a:t>
            </a:r>
            <a:endParaRPr/>
          </a:p>
        </p:txBody>
      </p:sp>
      <p:sp>
        <p:nvSpPr>
          <p:cNvPr id="710" name="Google Shape;710;p38"/>
          <p:cNvSpPr txBox="1"/>
          <p:nvPr/>
        </p:nvSpPr>
        <p:spPr>
          <a:xfrm rot="3035497">
            <a:off x="2258931" y="4705637"/>
            <a:ext cx="1412947" cy="461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frequency k</a:t>
            </a:r>
            <a:endParaRPr/>
          </a:p>
        </p:txBody>
      </p:sp>
      <p:sp>
        <p:nvSpPr>
          <p:cNvPr id="711" name="Google Shape;711;p38"/>
          <p:cNvSpPr/>
          <p:nvPr/>
        </p:nvSpPr>
        <p:spPr>
          <a:xfrm>
            <a:off x="4113762" y="1552450"/>
            <a:ext cx="1722900" cy="763500"/>
          </a:xfrm>
          <a:prstGeom prst="roundRect">
            <a:avLst>
              <a:gd fmla="val 34214" name="adj"/>
            </a:avLst>
          </a:prstGeom>
          <a:solidFill>
            <a:srgbClr val="E68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Calculate weighted sum scores (wss)</a:t>
            </a:r>
            <a:endParaRPr b="1"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8"/>
          <p:cNvSpPr txBox="1"/>
          <p:nvPr/>
        </p:nvSpPr>
        <p:spPr>
          <a:xfrm>
            <a:off x="3714538" y="4238450"/>
            <a:ext cx="76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…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13" name="Google Shape;713;p38"/>
          <p:cNvSpPr/>
          <p:nvPr/>
        </p:nvSpPr>
        <p:spPr>
          <a:xfrm>
            <a:off x="2464715" y="1552438"/>
            <a:ext cx="1308900" cy="763500"/>
          </a:xfrm>
          <a:prstGeom prst="roundRect">
            <a:avLst>
              <a:gd fmla="val 34214" name="adj"/>
            </a:avLst>
          </a:prstGeom>
          <a:solidFill>
            <a:srgbClr val="E68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Assign samples to patterns</a:t>
            </a:r>
            <a:endParaRPr b="1"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p38"/>
          <p:cNvSpPr/>
          <p:nvPr/>
        </p:nvSpPr>
        <p:spPr>
          <a:xfrm>
            <a:off x="4941650" y="2886175"/>
            <a:ext cx="884400" cy="39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eights 1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Google Shape;715;p38"/>
          <p:cNvSpPr/>
          <p:nvPr/>
        </p:nvSpPr>
        <p:spPr>
          <a:xfrm>
            <a:off x="4908600" y="5666250"/>
            <a:ext cx="947700" cy="39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weights k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Google Shape;716;p38"/>
          <p:cNvSpPr/>
          <p:nvPr/>
        </p:nvSpPr>
        <p:spPr>
          <a:xfrm>
            <a:off x="4729875" y="3017113"/>
            <a:ext cx="131100" cy="13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4729888" y="5862850"/>
            <a:ext cx="131100" cy="13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 rot="-5400000">
            <a:off x="5639938" y="2912338"/>
            <a:ext cx="1419600" cy="393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ss </a:t>
            </a: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9" name="Google Shape;719;p38"/>
          <p:cNvSpPr/>
          <p:nvPr/>
        </p:nvSpPr>
        <p:spPr>
          <a:xfrm rot="-5400000">
            <a:off x="5639950" y="5666275"/>
            <a:ext cx="1419600" cy="393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ss </a:t>
            </a: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k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20" name="Google Shape;720;p38"/>
          <p:cNvCxnSpPr>
            <a:stCxn id="714" idx="3"/>
            <a:endCxn id="718" idx="0"/>
          </p:cNvCxnSpPr>
          <p:nvPr/>
        </p:nvCxnSpPr>
        <p:spPr>
          <a:xfrm>
            <a:off x="5826050" y="3082675"/>
            <a:ext cx="327300" cy="26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38"/>
          <p:cNvCxnSpPr>
            <a:stCxn id="715" idx="3"/>
            <a:endCxn id="719" idx="0"/>
          </p:cNvCxnSpPr>
          <p:nvPr/>
        </p:nvCxnSpPr>
        <p:spPr>
          <a:xfrm>
            <a:off x="5856300" y="5862750"/>
            <a:ext cx="297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2" name="Google Shape;722;p38"/>
          <p:cNvSpPr/>
          <p:nvPr/>
        </p:nvSpPr>
        <p:spPr>
          <a:xfrm>
            <a:off x="6176800" y="1552450"/>
            <a:ext cx="1722900" cy="763500"/>
          </a:xfrm>
          <a:prstGeom prst="roundRect">
            <a:avLst>
              <a:gd fmla="val 34214" name="adj"/>
            </a:avLst>
          </a:prstGeom>
          <a:solidFill>
            <a:srgbClr val="E68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Convert wss to 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probability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to be missing</a:t>
            </a:r>
            <a:endParaRPr b="1"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8"/>
          <p:cNvSpPr/>
          <p:nvPr/>
        </p:nvSpPr>
        <p:spPr>
          <a:xfrm rot="-5400000">
            <a:off x="6993425" y="2886175"/>
            <a:ext cx="1419600" cy="393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probabilites</a:t>
            </a: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4" name="Google Shape;724;p38"/>
          <p:cNvSpPr/>
          <p:nvPr/>
        </p:nvSpPr>
        <p:spPr>
          <a:xfrm rot="-5400000">
            <a:off x="7016950" y="5666275"/>
            <a:ext cx="1419600" cy="393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probabilites k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25" name="Google Shape;725;p38"/>
          <p:cNvCxnSpPr>
            <a:stCxn id="719" idx="2"/>
            <a:endCxn id="724" idx="0"/>
          </p:cNvCxnSpPr>
          <p:nvPr/>
        </p:nvCxnSpPr>
        <p:spPr>
          <a:xfrm>
            <a:off x="6546250" y="5862775"/>
            <a:ext cx="984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38"/>
          <p:cNvCxnSpPr>
            <a:stCxn id="718" idx="2"/>
            <a:endCxn id="723" idx="0"/>
          </p:cNvCxnSpPr>
          <p:nvPr/>
        </p:nvCxnSpPr>
        <p:spPr>
          <a:xfrm flipH="1" rot="10800000">
            <a:off x="6546238" y="3082738"/>
            <a:ext cx="960600" cy="26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38"/>
          <p:cNvSpPr/>
          <p:nvPr/>
        </p:nvSpPr>
        <p:spPr>
          <a:xfrm>
            <a:off x="6782800" y="2915063"/>
            <a:ext cx="333240" cy="330559"/>
          </a:xfrm>
          <a:custGeom>
            <a:rect b="b" l="l" r="r" t="t"/>
            <a:pathLst>
              <a:path extrusionOk="0" h="12332" w="12432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rgbClr val="FE9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𝞼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8"/>
          <p:cNvSpPr/>
          <p:nvPr/>
        </p:nvSpPr>
        <p:spPr>
          <a:xfrm>
            <a:off x="6794562" y="5697488"/>
            <a:ext cx="333240" cy="330559"/>
          </a:xfrm>
          <a:custGeom>
            <a:rect b="b" l="l" r="r" t="t"/>
            <a:pathLst>
              <a:path extrusionOk="0" h="12332" w="12432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rgbClr val="FE9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𝞼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8"/>
          <p:cNvSpPr/>
          <p:nvPr/>
        </p:nvSpPr>
        <p:spPr>
          <a:xfrm>
            <a:off x="8239850" y="1552450"/>
            <a:ext cx="2198700" cy="763500"/>
          </a:xfrm>
          <a:prstGeom prst="roundRect">
            <a:avLst>
              <a:gd fmla="val 34214" name="adj"/>
            </a:avLst>
          </a:prstGeom>
          <a:solidFill>
            <a:srgbClr val="E68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Apply probabilities to candidates and merge</a:t>
            </a:r>
            <a:endParaRPr b="1"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p38"/>
          <p:cNvSpPr/>
          <p:nvPr/>
        </p:nvSpPr>
        <p:spPr>
          <a:xfrm>
            <a:off x="10182325" y="2425100"/>
            <a:ext cx="1573800" cy="414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Inc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omplete Data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1" name="Google Shape;731;p38"/>
          <p:cNvSpPr/>
          <p:nvPr/>
        </p:nvSpPr>
        <p:spPr>
          <a:xfrm>
            <a:off x="8778950" y="2370613"/>
            <a:ext cx="1104300" cy="142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Candidates Pattern 1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Missing Indicators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32" name="Google Shape;732;p38"/>
          <p:cNvCxnSpPr>
            <a:stCxn id="723" idx="2"/>
            <a:endCxn id="731" idx="1"/>
          </p:cNvCxnSpPr>
          <p:nvPr/>
        </p:nvCxnSpPr>
        <p:spPr>
          <a:xfrm>
            <a:off x="7899725" y="3082675"/>
            <a:ext cx="879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38"/>
          <p:cNvSpPr txBox="1"/>
          <p:nvPr/>
        </p:nvSpPr>
        <p:spPr>
          <a:xfrm>
            <a:off x="7838525" y="2682550"/>
            <a:ext cx="9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B(n=1, p)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38"/>
          <p:cNvSpPr/>
          <p:nvPr/>
        </p:nvSpPr>
        <p:spPr>
          <a:xfrm>
            <a:off x="8779000" y="5150713"/>
            <a:ext cx="1104300" cy="142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Candidates Pattern k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Missing Indicators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35" name="Google Shape;735;p38"/>
          <p:cNvCxnSpPr>
            <a:stCxn id="724" idx="2"/>
            <a:endCxn id="734" idx="1"/>
          </p:cNvCxnSpPr>
          <p:nvPr/>
        </p:nvCxnSpPr>
        <p:spPr>
          <a:xfrm>
            <a:off x="7923250" y="5862775"/>
            <a:ext cx="855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38"/>
          <p:cNvSpPr txBox="1"/>
          <p:nvPr/>
        </p:nvSpPr>
        <p:spPr>
          <a:xfrm>
            <a:off x="7838525" y="5462450"/>
            <a:ext cx="9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B(n=1, p)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7" name="Google Shape;737;p38"/>
          <p:cNvCxnSpPr>
            <a:stCxn id="731" idx="3"/>
            <a:endCxn id="730" idx="1"/>
          </p:cNvCxnSpPr>
          <p:nvPr/>
        </p:nvCxnSpPr>
        <p:spPr>
          <a:xfrm>
            <a:off x="9883250" y="3082663"/>
            <a:ext cx="299100" cy="1417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38"/>
          <p:cNvCxnSpPr>
            <a:stCxn id="734" idx="3"/>
            <a:endCxn id="730" idx="1"/>
          </p:cNvCxnSpPr>
          <p:nvPr/>
        </p:nvCxnSpPr>
        <p:spPr>
          <a:xfrm flipH="1" rot="10800000">
            <a:off x="9883300" y="4500163"/>
            <a:ext cx="299100" cy="136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9" name="Google Shape;739;p38"/>
          <p:cNvGrpSpPr/>
          <p:nvPr/>
        </p:nvGrpSpPr>
        <p:grpSpPr>
          <a:xfrm>
            <a:off x="10182325" y="2425100"/>
            <a:ext cx="1572000" cy="3552275"/>
            <a:chOff x="10182325" y="2425100"/>
            <a:chExt cx="1572000" cy="3552275"/>
          </a:xfrm>
        </p:grpSpPr>
        <p:sp>
          <p:nvSpPr>
            <p:cNvPr id="740" name="Google Shape;740;p38"/>
            <p:cNvSpPr/>
            <p:nvPr/>
          </p:nvSpPr>
          <p:spPr>
            <a:xfrm>
              <a:off x="10182325" y="288617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0935350" y="288617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0575325" y="348582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0968325" y="348582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10182325" y="5150700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0935350" y="5150700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0575325" y="2425100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10968325" y="2425100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10542350" y="574817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11361325" y="574817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/>
          <p:nvPr>
            <p:ph type="title"/>
          </p:nvPr>
        </p:nvSpPr>
        <p:spPr>
          <a:xfrm>
            <a:off x="472350" y="303350"/>
            <a:ext cx="11247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buy us?</a:t>
            </a:r>
            <a:endParaRPr/>
          </a:p>
        </p:txBody>
      </p:sp>
      <p:sp>
        <p:nvSpPr>
          <p:cNvPr id="756" name="Google Shape;756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7" name="Google Shape;7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79875"/>
            <a:ext cx="219125" cy="10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0"/>
          <p:cNvSpPr/>
          <p:nvPr/>
        </p:nvSpPr>
        <p:spPr>
          <a:xfrm>
            <a:off x="6219392" y="4620300"/>
            <a:ext cx="3462300" cy="14670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0"/>
          <p:cNvSpPr/>
          <p:nvPr/>
        </p:nvSpPr>
        <p:spPr>
          <a:xfrm>
            <a:off x="2313542" y="4620300"/>
            <a:ext cx="3462300" cy="14670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0"/>
          <p:cNvSpPr/>
          <p:nvPr/>
        </p:nvSpPr>
        <p:spPr>
          <a:xfrm>
            <a:off x="6219392" y="3208550"/>
            <a:ext cx="3462300" cy="14670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0"/>
          <p:cNvSpPr/>
          <p:nvPr/>
        </p:nvSpPr>
        <p:spPr>
          <a:xfrm>
            <a:off x="2313542" y="3208550"/>
            <a:ext cx="3462300" cy="1467000"/>
          </a:xfrm>
          <a:prstGeom prst="roundRect">
            <a:avLst>
              <a:gd fmla="val 16667" name="adj"/>
            </a:avLst>
          </a:prstGeom>
          <a:solidFill>
            <a:srgbClr val="365F6C">
              <a:alpha val="3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0"/>
          <p:cNvSpPr txBox="1"/>
          <p:nvPr>
            <p:ph idx="1" type="subTitle"/>
          </p:nvPr>
        </p:nvSpPr>
        <p:spPr>
          <a:xfrm>
            <a:off x="2313525" y="3208538"/>
            <a:ext cx="3559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Bias Analysis</a:t>
            </a:r>
            <a:endParaRPr/>
          </a:p>
        </p:txBody>
      </p:sp>
      <p:sp>
        <p:nvSpPr>
          <p:cNvPr id="767" name="Google Shape;767;p40"/>
          <p:cNvSpPr txBox="1"/>
          <p:nvPr>
            <p:ph idx="3" type="subTitle"/>
          </p:nvPr>
        </p:nvSpPr>
        <p:spPr>
          <a:xfrm>
            <a:off x="2313538" y="4675475"/>
            <a:ext cx="3462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Imputation Performance</a:t>
            </a:r>
            <a:endParaRPr/>
          </a:p>
        </p:txBody>
      </p:sp>
      <p:sp>
        <p:nvSpPr>
          <p:cNvPr id="768" name="Google Shape;768;p40"/>
          <p:cNvSpPr txBox="1"/>
          <p:nvPr>
            <p:ph idx="4" type="subTitle"/>
          </p:nvPr>
        </p:nvSpPr>
        <p:spPr>
          <a:xfrm>
            <a:off x="3713375" y="1630200"/>
            <a:ext cx="4898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/>
              <a:t>Model/Pipeline Robustness</a:t>
            </a:r>
            <a:endParaRPr sz="2400"/>
          </a:p>
        </p:txBody>
      </p:sp>
      <p:sp>
        <p:nvSpPr>
          <p:cNvPr id="769" name="Google Shape;769;p40"/>
          <p:cNvSpPr txBox="1"/>
          <p:nvPr>
            <p:ph idx="5" type="subTitle"/>
          </p:nvPr>
        </p:nvSpPr>
        <p:spPr>
          <a:xfrm>
            <a:off x="6319261" y="3170025"/>
            <a:ext cx="3559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Downstream Performance</a:t>
            </a:r>
            <a:endParaRPr/>
          </a:p>
        </p:txBody>
      </p:sp>
      <p:sp>
        <p:nvSpPr>
          <p:cNvPr id="770" name="Google Shape;770;p40"/>
          <p:cNvSpPr txBox="1"/>
          <p:nvPr>
            <p:ph idx="6" type="subTitle"/>
          </p:nvPr>
        </p:nvSpPr>
        <p:spPr>
          <a:xfrm>
            <a:off x="6416111" y="4675475"/>
            <a:ext cx="3462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Stress Testing</a:t>
            </a:r>
            <a:endParaRPr/>
          </a:p>
        </p:txBody>
      </p:sp>
      <p:sp>
        <p:nvSpPr>
          <p:cNvPr id="771" name="Google Shape;771;p40"/>
          <p:cNvSpPr txBox="1"/>
          <p:nvPr>
            <p:ph type="title"/>
          </p:nvPr>
        </p:nvSpPr>
        <p:spPr>
          <a:xfrm>
            <a:off x="2213700" y="821975"/>
            <a:ext cx="800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72" name="Google Shape;772;p40"/>
          <p:cNvSpPr txBox="1"/>
          <p:nvPr>
            <p:ph idx="7" type="body"/>
          </p:nvPr>
        </p:nvSpPr>
        <p:spPr>
          <a:xfrm>
            <a:off x="2213650" y="2179900"/>
            <a:ext cx="800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How robust is your model/data pipeline to different missingness scenarios?</a:t>
            </a:r>
            <a:endParaRPr sz="1800"/>
          </a:p>
        </p:txBody>
      </p:sp>
      <p:sp>
        <p:nvSpPr>
          <p:cNvPr id="773" name="Google Shape;773;p40"/>
          <p:cNvSpPr txBox="1"/>
          <p:nvPr>
            <p:ph idx="8" type="body"/>
          </p:nvPr>
        </p:nvSpPr>
        <p:spPr>
          <a:xfrm>
            <a:off x="6416111" y="5092298"/>
            <a:ext cx="3462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How robust is your model when certain subpopulations are missing data?</a:t>
            </a:r>
            <a:endParaRPr/>
          </a:p>
        </p:txBody>
      </p:sp>
      <p:sp>
        <p:nvSpPr>
          <p:cNvPr id="774" name="Google Shape;774;p40"/>
          <p:cNvSpPr txBox="1"/>
          <p:nvPr>
            <p:ph idx="9" type="body"/>
          </p:nvPr>
        </p:nvSpPr>
        <p:spPr>
          <a:xfrm>
            <a:off x="6319261" y="3568300"/>
            <a:ext cx="3559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How does different missingness scenarios affect the performance of a downstream predictive task?</a:t>
            </a:r>
            <a:endParaRPr/>
          </a:p>
        </p:txBody>
      </p:sp>
      <p:sp>
        <p:nvSpPr>
          <p:cNvPr id="775" name="Google Shape;775;p40"/>
          <p:cNvSpPr txBox="1"/>
          <p:nvPr>
            <p:ph idx="13" type="body"/>
          </p:nvPr>
        </p:nvSpPr>
        <p:spPr>
          <a:xfrm>
            <a:off x="2313525" y="3634738"/>
            <a:ext cx="3559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How does different missingness scenarios and imputation methods affect the bias of the resulting dataset?</a:t>
            </a:r>
            <a:endParaRPr/>
          </a:p>
        </p:txBody>
      </p:sp>
      <p:sp>
        <p:nvSpPr>
          <p:cNvPr id="776" name="Google Shape;776;p40"/>
          <p:cNvSpPr txBox="1"/>
          <p:nvPr>
            <p:ph idx="14" type="body"/>
          </p:nvPr>
        </p:nvSpPr>
        <p:spPr>
          <a:xfrm>
            <a:off x="2313538" y="5092298"/>
            <a:ext cx="3462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How accurate are different imputation methods on a given dataset under different missingness scenarios?</a:t>
            </a:r>
            <a:endParaRPr/>
          </a:p>
        </p:txBody>
      </p:sp>
      <p:sp>
        <p:nvSpPr>
          <p:cNvPr id="777" name="Google Shape;777;p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40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3"/>
          <p:cNvPicPr preferRelativeResize="0"/>
          <p:nvPr/>
        </p:nvPicPr>
        <p:blipFill rotWithShape="1">
          <a:blip r:embed="rId3">
            <a:alphaModFix/>
          </a:blip>
          <a:srcRect b="28305" l="0" r="0" t="0"/>
          <a:stretch/>
        </p:blipFill>
        <p:spPr>
          <a:xfrm>
            <a:off x="612763" y="649071"/>
            <a:ext cx="4171850" cy="491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>
            <p:ph type="title"/>
          </p:nvPr>
        </p:nvSpPr>
        <p:spPr>
          <a:xfrm>
            <a:off x="5691725" y="1964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5757200" y="33879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Davina</a:t>
            </a:r>
            <a:endParaRPr/>
          </a:p>
          <a:p>
            <a:pPr indent="0" lvl="0" marL="0" rtl="0" algn="r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I’m a PhD Candidate at UCLA in the Computer Science Department.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1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784" name="Google Shape;784;p41"/>
          <p:cNvGrpSpPr/>
          <p:nvPr/>
        </p:nvGrpSpPr>
        <p:grpSpPr>
          <a:xfrm>
            <a:off x="6679206" y="1476296"/>
            <a:ext cx="4670652" cy="3905411"/>
            <a:chOff x="1295330" y="1868507"/>
            <a:chExt cx="4365503" cy="3647530"/>
          </a:xfrm>
        </p:grpSpPr>
        <p:grpSp>
          <p:nvGrpSpPr>
            <p:cNvPr id="785" name="Google Shape;785;p41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786" name="Google Shape;786;p41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787" name="Google Shape;787;p41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41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41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0" name="Google Shape;790;p41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791" name="Google Shape;791;p41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41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3" name="Google Shape;793;p41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4" name="Google Shape;794;p41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Demonstrating how to use pyampute</a:t>
            </a:r>
            <a:endParaRPr/>
          </a:p>
        </p:txBody>
      </p:sp>
      <p:pic>
        <p:nvPicPr>
          <p:cNvPr id="795" name="Google Shape;795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09" r="209" t="0"/>
          <a:stretch/>
        </p:blipFill>
        <p:spPr>
          <a:xfrm>
            <a:off x="6776875" y="1732550"/>
            <a:ext cx="4475296" cy="2549726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41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2"/>
          <p:cNvSpPr txBox="1"/>
          <p:nvPr>
            <p:ph type="title"/>
          </p:nvPr>
        </p:nvSpPr>
        <p:spPr>
          <a:xfrm>
            <a:off x="4253600" y="0"/>
            <a:ext cx="3653700" cy="349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p42"/>
          <p:cNvSpPr txBox="1"/>
          <p:nvPr>
            <p:ph idx="1" type="subTitle"/>
          </p:nvPr>
        </p:nvSpPr>
        <p:spPr>
          <a:xfrm>
            <a:off x="2689913" y="3718125"/>
            <a:ext cx="683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Discussion and Future Work</a:t>
            </a:r>
            <a:endParaRPr/>
          </a:p>
        </p:txBody>
      </p:sp>
      <p:sp>
        <p:nvSpPr>
          <p:cNvPr id="804" name="Google Shape;804;p42"/>
          <p:cNvSpPr txBox="1"/>
          <p:nvPr>
            <p:ph idx="2" type="body"/>
          </p:nvPr>
        </p:nvSpPr>
        <p:spPr>
          <a:xfrm>
            <a:off x="2695613" y="4436025"/>
            <a:ext cx="6820500" cy="207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How do we plan on expanding upon pyampute?</a:t>
            </a: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3"/>
          <p:cNvSpPr txBox="1"/>
          <p:nvPr>
            <p:ph idx="1" type="body"/>
          </p:nvPr>
        </p:nvSpPr>
        <p:spPr>
          <a:xfrm>
            <a:off x="1132175" y="5317400"/>
            <a:ext cx="43953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Grid search over missingness scenarios.</a:t>
            </a:r>
            <a:endParaRPr sz="2700"/>
          </a:p>
        </p:txBody>
      </p:sp>
      <p:sp>
        <p:nvSpPr>
          <p:cNvPr id="812" name="Google Shape;812;p43"/>
          <p:cNvSpPr txBox="1"/>
          <p:nvPr>
            <p:ph idx="2" type="body"/>
          </p:nvPr>
        </p:nvSpPr>
        <p:spPr>
          <a:xfrm>
            <a:off x="1132175" y="3674600"/>
            <a:ext cx="44619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Amputation as part of a larger multi-step pipeline.</a:t>
            </a:r>
            <a:endParaRPr sz="2700"/>
          </a:p>
        </p:txBody>
      </p:sp>
      <p:sp>
        <p:nvSpPr>
          <p:cNvPr id="813" name="Google Shape;813;p43"/>
          <p:cNvSpPr txBox="1"/>
          <p:nvPr>
            <p:ph idx="3" type="body"/>
          </p:nvPr>
        </p:nvSpPr>
        <p:spPr>
          <a:xfrm>
            <a:off x="1288400" y="2009975"/>
            <a:ext cx="4239000" cy="92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Previous methodologies </a:t>
            </a:r>
            <a:r>
              <a:rPr lang="en" sz="2700"/>
              <a:t>ampute only in a univariate way.</a:t>
            </a:r>
            <a:endParaRPr sz="2700"/>
          </a:p>
        </p:txBody>
      </p:sp>
      <p:sp>
        <p:nvSpPr>
          <p:cNvPr id="814" name="Google Shape;814;p43"/>
          <p:cNvSpPr txBox="1"/>
          <p:nvPr>
            <p:ph type="title"/>
          </p:nvPr>
        </p:nvSpPr>
        <p:spPr>
          <a:xfrm>
            <a:off x="5963076" y="1843925"/>
            <a:ext cx="45972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</a:t>
            </a:r>
            <a:endParaRPr/>
          </a:p>
        </p:txBody>
      </p:sp>
      <p:sp>
        <p:nvSpPr>
          <p:cNvPr id="815" name="Google Shape;815;p43"/>
          <p:cNvSpPr txBox="1"/>
          <p:nvPr>
            <p:ph idx="4" type="title"/>
          </p:nvPr>
        </p:nvSpPr>
        <p:spPr>
          <a:xfrm>
            <a:off x="6041300" y="593375"/>
            <a:ext cx="5585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yampute vs…</a:t>
            </a:r>
            <a:endParaRPr/>
          </a:p>
        </p:txBody>
      </p:sp>
      <p:sp>
        <p:nvSpPr>
          <p:cNvPr id="816" name="Google Shape;816;p43"/>
          <p:cNvSpPr txBox="1"/>
          <p:nvPr>
            <p:ph idx="5" type="title"/>
          </p:nvPr>
        </p:nvSpPr>
        <p:spPr>
          <a:xfrm>
            <a:off x="5963082" y="3508550"/>
            <a:ext cx="55857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Sklearn integration</a:t>
            </a:r>
            <a:endParaRPr sz="5500"/>
          </a:p>
        </p:txBody>
      </p:sp>
      <p:sp>
        <p:nvSpPr>
          <p:cNvPr id="817" name="Google Shape;817;p43"/>
          <p:cNvSpPr txBox="1"/>
          <p:nvPr>
            <p:ph idx="6" type="title"/>
          </p:nvPr>
        </p:nvSpPr>
        <p:spPr>
          <a:xfrm>
            <a:off x="5963082" y="5173200"/>
            <a:ext cx="5585700" cy="1257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Systematic evaluation</a:t>
            </a:r>
            <a:endParaRPr sz="4900"/>
          </a:p>
        </p:txBody>
      </p:sp>
      <p:sp>
        <p:nvSpPr>
          <p:cNvPr id="818" name="Google Shape;818;p43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825" name="Google Shape;825;p44"/>
          <p:cNvSpPr txBox="1"/>
          <p:nvPr>
            <p:ph idx="1" type="subTitle"/>
          </p:nvPr>
        </p:nvSpPr>
        <p:spPr>
          <a:xfrm>
            <a:off x="863337" y="1827325"/>
            <a:ext cx="6767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When to Split?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826" name="Google Shape;826;p44"/>
          <p:cNvSpPr txBox="1"/>
          <p:nvPr>
            <p:ph idx="3" type="body"/>
          </p:nvPr>
        </p:nvSpPr>
        <p:spPr>
          <a:xfrm>
            <a:off x="863325" y="2263325"/>
            <a:ext cx="67671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After amputation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◆"/>
            </a:pPr>
            <a:r>
              <a:rPr lang="en" sz="1700">
                <a:solidFill>
                  <a:schemeClr val="dk2"/>
                </a:solidFill>
              </a:rPr>
              <a:t>Mimic real-world process of receiving a missing dataset in a simulated setting.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Before amputation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◆"/>
            </a:pPr>
            <a:r>
              <a:rPr lang="en" sz="1700">
                <a:solidFill>
                  <a:schemeClr val="dk2"/>
                </a:solidFill>
              </a:rPr>
              <a:t>Prevent leakage as the weighted sum scores are calculated per record.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27" name="Google Shape;827;p44"/>
          <p:cNvSpPr txBox="1"/>
          <p:nvPr>
            <p:ph idx="1" type="subTitle"/>
          </p:nvPr>
        </p:nvSpPr>
        <p:spPr>
          <a:xfrm>
            <a:off x="981162" y="4102750"/>
            <a:ext cx="6767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Longitudinal Amputation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828" name="Google Shape;828;p44"/>
          <p:cNvSpPr txBox="1"/>
          <p:nvPr>
            <p:ph idx="3" type="body"/>
          </p:nvPr>
        </p:nvSpPr>
        <p:spPr>
          <a:xfrm>
            <a:off x="981150" y="4538750"/>
            <a:ext cx="67671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Naive: ignore time dependency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◆"/>
            </a:pPr>
            <a:r>
              <a:rPr lang="en" sz="1700">
                <a:solidFill>
                  <a:schemeClr val="dk2"/>
                </a:solidFill>
              </a:rPr>
              <a:t>Ampute each time point independently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Introduce mechanisms (MCAR, MAR, MNAR) into time dimension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Replace weighted sum scores with time-series model score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29" name="Google Shape;829;p44"/>
          <p:cNvSpPr/>
          <p:nvPr/>
        </p:nvSpPr>
        <p:spPr>
          <a:xfrm>
            <a:off x="-9350" y="5604275"/>
            <a:ext cx="196500" cy="123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5"/>
          <p:cNvSpPr txBox="1"/>
          <p:nvPr>
            <p:ph type="title"/>
          </p:nvPr>
        </p:nvSpPr>
        <p:spPr>
          <a:xfrm>
            <a:off x="61306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36" name="Google Shape;836;p45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We would love to hear any feedback you have! </a:t>
            </a:r>
            <a:endParaRPr/>
          </a:p>
        </p:txBody>
      </p:sp>
      <p:grpSp>
        <p:nvGrpSpPr>
          <p:cNvPr id="837" name="Google Shape;837;p45"/>
          <p:cNvGrpSpPr/>
          <p:nvPr/>
        </p:nvGrpSpPr>
        <p:grpSpPr>
          <a:xfrm>
            <a:off x="1537342" y="3541893"/>
            <a:ext cx="3018022" cy="2806004"/>
            <a:chOff x="6435300" y="2742175"/>
            <a:chExt cx="266325" cy="232875"/>
          </a:xfrm>
        </p:grpSpPr>
        <p:sp>
          <p:nvSpPr>
            <p:cNvPr id="838" name="Google Shape;838;p45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45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6338700" y="4274100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us on github: </a:t>
            </a:r>
            <a:r>
              <a:rPr lang="en" sz="17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https://github.com/RianneSchouten/pyampute</a:t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ip package: </a:t>
            </a:r>
            <a:r>
              <a:rPr lang="en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https://pypi.org/project/pyampute/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https://rianneschouten.github.io/pyampute/build/html/index.html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42" name="Google Shape;842;p45"/>
          <p:cNvSpPr/>
          <p:nvPr/>
        </p:nvSpPr>
        <p:spPr>
          <a:xfrm>
            <a:off x="6096000" y="4404394"/>
            <a:ext cx="288892" cy="293356"/>
          </a:xfrm>
          <a:custGeom>
            <a:rect b="b" l="l" r="r" t="t"/>
            <a:pathLst>
              <a:path extrusionOk="0" h="6966" w="6860">
                <a:moveTo>
                  <a:pt x="1757" y="5559"/>
                </a:moveTo>
                <a:lnTo>
                  <a:pt x="1737" y="5559"/>
                </a:lnTo>
                <a:lnTo>
                  <a:pt x="1718" y="5569"/>
                </a:lnTo>
                <a:lnTo>
                  <a:pt x="1699" y="5559"/>
                </a:lnTo>
                <a:lnTo>
                  <a:pt x="1669" y="5540"/>
                </a:lnTo>
                <a:lnTo>
                  <a:pt x="1650" y="5520"/>
                </a:lnTo>
                <a:lnTo>
                  <a:pt x="1631" y="5491"/>
                </a:lnTo>
                <a:lnTo>
                  <a:pt x="1640" y="5472"/>
                </a:lnTo>
                <a:lnTo>
                  <a:pt x="1650" y="5452"/>
                </a:lnTo>
                <a:lnTo>
                  <a:pt x="1669" y="5433"/>
                </a:lnTo>
                <a:lnTo>
                  <a:pt x="1689" y="5433"/>
                </a:lnTo>
                <a:lnTo>
                  <a:pt x="1718" y="5443"/>
                </a:lnTo>
                <a:lnTo>
                  <a:pt x="1737" y="5462"/>
                </a:lnTo>
                <a:lnTo>
                  <a:pt x="1757" y="5491"/>
                </a:lnTo>
                <a:lnTo>
                  <a:pt x="1766" y="5511"/>
                </a:lnTo>
                <a:lnTo>
                  <a:pt x="1766" y="5540"/>
                </a:lnTo>
                <a:close/>
                <a:moveTo>
                  <a:pt x="1572" y="5268"/>
                </a:moveTo>
                <a:lnTo>
                  <a:pt x="1582" y="5297"/>
                </a:lnTo>
                <a:lnTo>
                  <a:pt x="1592" y="5326"/>
                </a:lnTo>
                <a:lnTo>
                  <a:pt x="1582" y="5346"/>
                </a:lnTo>
                <a:lnTo>
                  <a:pt x="1572" y="5365"/>
                </a:lnTo>
                <a:lnTo>
                  <a:pt x="1553" y="5375"/>
                </a:lnTo>
                <a:lnTo>
                  <a:pt x="1534" y="5365"/>
                </a:lnTo>
                <a:lnTo>
                  <a:pt x="1514" y="5355"/>
                </a:lnTo>
                <a:lnTo>
                  <a:pt x="1495" y="5326"/>
                </a:lnTo>
                <a:lnTo>
                  <a:pt x="1485" y="5297"/>
                </a:lnTo>
                <a:lnTo>
                  <a:pt x="1475" y="5278"/>
                </a:lnTo>
                <a:lnTo>
                  <a:pt x="1485" y="5258"/>
                </a:lnTo>
                <a:lnTo>
                  <a:pt x="1495" y="5249"/>
                </a:lnTo>
                <a:lnTo>
                  <a:pt x="1514" y="5239"/>
                </a:lnTo>
                <a:lnTo>
                  <a:pt x="1534" y="5239"/>
                </a:lnTo>
                <a:lnTo>
                  <a:pt x="1553" y="5249"/>
                </a:lnTo>
                <a:close/>
                <a:moveTo>
                  <a:pt x="1301" y="5006"/>
                </a:moveTo>
                <a:lnTo>
                  <a:pt x="1281" y="5016"/>
                </a:lnTo>
                <a:lnTo>
                  <a:pt x="1272" y="5025"/>
                </a:lnTo>
                <a:lnTo>
                  <a:pt x="1243" y="5016"/>
                </a:lnTo>
                <a:lnTo>
                  <a:pt x="1213" y="4987"/>
                </a:lnTo>
                <a:lnTo>
                  <a:pt x="1204" y="4977"/>
                </a:lnTo>
                <a:lnTo>
                  <a:pt x="1213" y="4958"/>
                </a:lnTo>
                <a:lnTo>
                  <a:pt x="1233" y="4938"/>
                </a:lnTo>
                <a:lnTo>
                  <a:pt x="1243" y="4938"/>
                </a:lnTo>
                <a:lnTo>
                  <a:pt x="1262" y="4948"/>
                </a:lnTo>
                <a:lnTo>
                  <a:pt x="1301" y="4967"/>
                </a:lnTo>
                <a:lnTo>
                  <a:pt x="1301" y="4987"/>
                </a:lnTo>
                <a:close/>
                <a:moveTo>
                  <a:pt x="1437" y="5161"/>
                </a:moveTo>
                <a:lnTo>
                  <a:pt x="1417" y="5171"/>
                </a:lnTo>
                <a:lnTo>
                  <a:pt x="1408" y="5171"/>
                </a:lnTo>
                <a:lnTo>
                  <a:pt x="1388" y="5161"/>
                </a:lnTo>
                <a:lnTo>
                  <a:pt x="1369" y="5142"/>
                </a:lnTo>
                <a:lnTo>
                  <a:pt x="1349" y="5122"/>
                </a:lnTo>
                <a:lnTo>
                  <a:pt x="1340" y="5093"/>
                </a:lnTo>
                <a:lnTo>
                  <a:pt x="1349" y="5084"/>
                </a:lnTo>
                <a:lnTo>
                  <a:pt x="1359" y="5064"/>
                </a:lnTo>
                <a:lnTo>
                  <a:pt x="1369" y="5064"/>
                </a:lnTo>
                <a:lnTo>
                  <a:pt x="1388" y="5064"/>
                </a:lnTo>
                <a:lnTo>
                  <a:pt x="1408" y="5064"/>
                </a:lnTo>
                <a:lnTo>
                  <a:pt x="1427" y="5084"/>
                </a:lnTo>
                <a:lnTo>
                  <a:pt x="1437" y="5103"/>
                </a:lnTo>
                <a:lnTo>
                  <a:pt x="1446" y="5122"/>
                </a:lnTo>
                <a:lnTo>
                  <a:pt x="1446" y="5142"/>
                </a:lnTo>
                <a:close/>
                <a:moveTo>
                  <a:pt x="2019" y="5666"/>
                </a:moveTo>
                <a:lnTo>
                  <a:pt x="1999" y="5695"/>
                </a:lnTo>
                <a:lnTo>
                  <a:pt x="1980" y="5705"/>
                </a:lnTo>
                <a:lnTo>
                  <a:pt x="1960" y="5705"/>
                </a:lnTo>
                <a:lnTo>
                  <a:pt x="1922" y="5695"/>
                </a:lnTo>
                <a:lnTo>
                  <a:pt x="1902" y="5685"/>
                </a:lnTo>
                <a:lnTo>
                  <a:pt x="1883" y="5666"/>
                </a:lnTo>
                <a:lnTo>
                  <a:pt x="1873" y="5646"/>
                </a:lnTo>
                <a:lnTo>
                  <a:pt x="1873" y="5627"/>
                </a:lnTo>
                <a:lnTo>
                  <a:pt x="1883" y="5598"/>
                </a:lnTo>
                <a:lnTo>
                  <a:pt x="1902" y="5588"/>
                </a:lnTo>
                <a:lnTo>
                  <a:pt x="1922" y="5588"/>
                </a:lnTo>
                <a:lnTo>
                  <a:pt x="1951" y="5588"/>
                </a:lnTo>
                <a:lnTo>
                  <a:pt x="1990" y="5608"/>
                </a:lnTo>
                <a:lnTo>
                  <a:pt x="2009" y="5617"/>
                </a:lnTo>
                <a:lnTo>
                  <a:pt x="2019" y="5646"/>
                </a:lnTo>
                <a:close/>
                <a:moveTo>
                  <a:pt x="2290" y="5695"/>
                </a:moveTo>
                <a:lnTo>
                  <a:pt x="2290" y="5714"/>
                </a:lnTo>
                <a:lnTo>
                  <a:pt x="2271" y="5724"/>
                </a:lnTo>
                <a:lnTo>
                  <a:pt x="2252" y="5724"/>
                </a:lnTo>
                <a:lnTo>
                  <a:pt x="2232" y="5734"/>
                </a:lnTo>
                <a:lnTo>
                  <a:pt x="2193" y="5734"/>
                </a:lnTo>
                <a:lnTo>
                  <a:pt x="2164" y="5724"/>
                </a:lnTo>
                <a:lnTo>
                  <a:pt x="2155" y="5714"/>
                </a:lnTo>
                <a:lnTo>
                  <a:pt x="2145" y="5695"/>
                </a:lnTo>
                <a:lnTo>
                  <a:pt x="2155" y="5666"/>
                </a:lnTo>
                <a:lnTo>
                  <a:pt x="2164" y="5656"/>
                </a:lnTo>
                <a:lnTo>
                  <a:pt x="2193" y="5646"/>
                </a:lnTo>
                <a:lnTo>
                  <a:pt x="2222" y="5637"/>
                </a:lnTo>
                <a:lnTo>
                  <a:pt x="2252" y="5637"/>
                </a:lnTo>
                <a:lnTo>
                  <a:pt x="2271" y="5646"/>
                </a:lnTo>
                <a:lnTo>
                  <a:pt x="2290" y="5666"/>
                </a:lnTo>
                <a:close/>
                <a:moveTo>
                  <a:pt x="2562" y="5646"/>
                </a:moveTo>
                <a:lnTo>
                  <a:pt x="2562" y="5666"/>
                </a:lnTo>
                <a:lnTo>
                  <a:pt x="2543" y="5685"/>
                </a:lnTo>
                <a:lnTo>
                  <a:pt x="2523" y="5695"/>
                </a:lnTo>
                <a:lnTo>
                  <a:pt x="2494" y="5714"/>
                </a:lnTo>
                <a:lnTo>
                  <a:pt x="2455" y="5714"/>
                </a:lnTo>
                <a:lnTo>
                  <a:pt x="2436" y="5714"/>
                </a:lnTo>
                <a:lnTo>
                  <a:pt x="2416" y="5695"/>
                </a:lnTo>
                <a:lnTo>
                  <a:pt x="2407" y="5675"/>
                </a:lnTo>
                <a:lnTo>
                  <a:pt x="2407" y="5646"/>
                </a:lnTo>
                <a:lnTo>
                  <a:pt x="2416" y="5627"/>
                </a:lnTo>
                <a:lnTo>
                  <a:pt x="2436" y="5608"/>
                </a:lnTo>
                <a:lnTo>
                  <a:pt x="2475" y="5598"/>
                </a:lnTo>
                <a:lnTo>
                  <a:pt x="2504" y="5598"/>
                </a:lnTo>
                <a:lnTo>
                  <a:pt x="2533" y="5608"/>
                </a:lnTo>
                <a:lnTo>
                  <a:pt x="2552" y="5617"/>
                </a:lnTo>
                <a:close/>
                <a:moveTo>
                  <a:pt x="6860" y="1300"/>
                </a:moveTo>
                <a:lnTo>
                  <a:pt x="6860" y="5666"/>
                </a:lnTo>
                <a:lnTo>
                  <a:pt x="6860" y="5792"/>
                </a:lnTo>
                <a:lnTo>
                  <a:pt x="6840" y="5918"/>
                </a:lnTo>
                <a:lnTo>
                  <a:pt x="6811" y="6044"/>
                </a:lnTo>
                <a:lnTo>
                  <a:pt x="6763" y="6160"/>
                </a:lnTo>
                <a:lnTo>
                  <a:pt x="6714" y="6267"/>
                </a:lnTo>
                <a:lnTo>
                  <a:pt x="6646" y="6384"/>
                </a:lnTo>
                <a:lnTo>
                  <a:pt x="6569" y="6481"/>
                </a:lnTo>
                <a:lnTo>
                  <a:pt x="6481" y="6578"/>
                </a:lnTo>
                <a:lnTo>
                  <a:pt x="6394" y="6675"/>
                </a:lnTo>
                <a:lnTo>
                  <a:pt x="6287" y="6752"/>
                </a:lnTo>
                <a:lnTo>
                  <a:pt x="6181" y="6820"/>
                </a:lnTo>
                <a:lnTo>
                  <a:pt x="6064" y="6878"/>
                </a:lnTo>
                <a:lnTo>
                  <a:pt x="5948" y="6908"/>
                </a:lnTo>
                <a:lnTo>
                  <a:pt x="5831" y="6946"/>
                </a:lnTo>
                <a:lnTo>
                  <a:pt x="5705" y="6966"/>
                </a:lnTo>
                <a:lnTo>
                  <a:pt x="5569" y="6966"/>
                </a:lnTo>
                <a:lnTo>
                  <a:pt x="4570" y="6966"/>
                </a:lnTo>
                <a:lnTo>
                  <a:pt x="4512" y="6966"/>
                </a:lnTo>
                <a:lnTo>
                  <a:pt x="4463" y="6966"/>
                </a:lnTo>
                <a:lnTo>
                  <a:pt x="4425" y="6956"/>
                </a:lnTo>
                <a:lnTo>
                  <a:pt x="4376" y="6937"/>
                </a:lnTo>
                <a:lnTo>
                  <a:pt x="4337" y="6908"/>
                </a:lnTo>
                <a:lnTo>
                  <a:pt x="4308" y="6878"/>
                </a:lnTo>
                <a:lnTo>
                  <a:pt x="4289" y="6820"/>
                </a:lnTo>
                <a:lnTo>
                  <a:pt x="4279" y="6743"/>
                </a:lnTo>
                <a:lnTo>
                  <a:pt x="4279" y="5666"/>
                </a:lnTo>
                <a:lnTo>
                  <a:pt x="4279" y="5559"/>
                </a:lnTo>
                <a:lnTo>
                  <a:pt x="4269" y="5462"/>
                </a:lnTo>
                <a:lnTo>
                  <a:pt x="4250" y="5375"/>
                </a:lnTo>
                <a:lnTo>
                  <a:pt x="4231" y="5287"/>
                </a:lnTo>
                <a:lnTo>
                  <a:pt x="4192" y="5210"/>
                </a:lnTo>
                <a:lnTo>
                  <a:pt x="4153" y="5142"/>
                </a:lnTo>
                <a:lnTo>
                  <a:pt x="4104" y="5074"/>
                </a:lnTo>
                <a:lnTo>
                  <a:pt x="4056" y="5025"/>
                </a:lnTo>
                <a:lnTo>
                  <a:pt x="4172" y="5006"/>
                </a:lnTo>
                <a:lnTo>
                  <a:pt x="4289" y="4987"/>
                </a:lnTo>
                <a:lnTo>
                  <a:pt x="4405" y="4967"/>
                </a:lnTo>
                <a:lnTo>
                  <a:pt x="4512" y="4938"/>
                </a:lnTo>
                <a:lnTo>
                  <a:pt x="4609" y="4899"/>
                </a:lnTo>
                <a:lnTo>
                  <a:pt x="4716" y="4870"/>
                </a:lnTo>
                <a:lnTo>
                  <a:pt x="4822" y="4822"/>
                </a:lnTo>
                <a:lnTo>
                  <a:pt x="4929" y="4763"/>
                </a:lnTo>
                <a:lnTo>
                  <a:pt x="5036" y="4705"/>
                </a:lnTo>
                <a:lnTo>
                  <a:pt x="5123" y="4628"/>
                </a:lnTo>
                <a:lnTo>
                  <a:pt x="5220" y="4550"/>
                </a:lnTo>
                <a:lnTo>
                  <a:pt x="5288" y="4463"/>
                </a:lnTo>
                <a:lnTo>
                  <a:pt x="5366" y="4366"/>
                </a:lnTo>
                <a:lnTo>
                  <a:pt x="5424" y="4249"/>
                </a:lnTo>
                <a:lnTo>
                  <a:pt x="5482" y="4123"/>
                </a:lnTo>
                <a:lnTo>
                  <a:pt x="5531" y="3987"/>
                </a:lnTo>
                <a:lnTo>
                  <a:pt x="5569" y="3832"/>
                </a:lnTo>
                <a:lnTo>
                  <a:pt x="5589" y="3667"/>
                </a:lnTo>
                <a:lnTo>
                  <a:pt x="5608" y="3493"/>
                </a:lnTo>
                <a:lnTo>
                  <a:pt x="5618" y="3299"/>
                </a:lnTo>
                <a:lnTo>
                  <a:pt x="5608" y="3172"/>
                </a:lnTo>
                <a:lnTo>
                  <a:pt x="5589" y="3037"/>
                </a:lnTo>
                <a:lnTo>
                  <a:pt x="5569" y="2911"/>
                </a:lnTo>
                <a:lnTo>
                  <a:pt x="5531" y="2794"/>
                </a:lnTo>
                <a:lnTo>
                  <a:pt x="5482" y="2678"/>
                </a:lnTo>
                <a:lnTo>
                  <a:pt x="5414" y="2571"/>
                </a:lnTo>
                <a:lnTo>
                  <a:pt x="5346" y="2464"/>
                </a:lnTo>
                <a:lnTo>
                  <a:pt x="5259" y="2367"/>
                </a:lnTo>
                <a:lnTo>
                  <a:pt x="5298" y="2261"/>
                </a:lnTo>
                <a:lnTo>
                  <a:pt x="5327" y="2154"/>
                </a:lnTo>
                <a:lnTo>
                  <a:pt x="5337" y="2047"/>
                </a:lnTo>
                <a:lnTo>
                  <a:pt x="5337" y="1931"/>
                </a:lnTo>
                <a:lnTo>
                  <a:pt x="5327" y="1814"/>
                </a:lnTo>
                <a:lnTo>
                  <a:pt x="5307" y="1698"/>
                </a:lnTo>
                <a:lnTo>
                  <a:pt x="5278" y="1572"/>
                </a:lnTo>
                <a:lnTo>
                  <a:pt x="5230" y="1436"/>
                </a:lnTo>
                <a:lnTo>
                  <a:pt x="5162" y="1426"/>
                </a:lnTo>
                <a:lnTo>
                  <a:pt x="5075" y="1426"/>
                </a:lnTo>
                <a:lnTo>
                  <a:pt x="4978" y="1455"/>
                </a:lnTo>
                <a:lnTo>
                  <a:pt x="4871" y="1494"/>
                </a:lnTo>
                <a:lnTo>
                  <a:pt x="4754" y="1543"/>
                </a:lnTo>
                <a:lnTo>
                  <a:pt x="4648" y="1581"/>
                </a:lnTo>
                <a:lnTo>
                  <a:pt x="4551" y="1640"/>
                </a:lnTo>
                <a:lnTo>
                  <a:pt x="4454" y="1688"/>
                </a:lnTo>
                <a:lnTo>
                  <a:pt x="4289" y="1795"/>
                </a:lnTo>
                <a:lnTo>
                  <a:pt x="4075" y="1746"/>
                </a:lnTo>
                <a:lnTo>
                  <a:pt x="3872" y="1717"/>
                </a:lnTo>
                <a:lnTo>
                  <a:pt x="3649" y="1688"/>
                </a:lnTo>
                <a:lnTo>
                  <a:pt x="3425" y="1678"/>
                </a:lnTo>
                <a:lnTo>
                  <a:pt x="3212" y="1688"/>
                </a:lnTo>
                <a:lnTo>
                  <a:pt x="2999" y="1717"/>
                </a:lnTo>
                <a:lnTo>
                  <a:pt x="2775" y="1746"/>
                </a:lnTo>
                <a:lnTo>
                  <a:pt x="2572" y="1795"/>
                </a:lnTo>
                <a:lnTo>
                  <a:pt x="2484" y="1737"/>
                </a:lnTo>
                <a:lnTo>
                  <a:pt x="2387" y="1678"/>
                </a:lnTo>
                <a:lnTo>
                  <a:pt x="2310" y="1640"/>
                </a:lnTo>
                <a:lnTo>
                  <a:pt x="2232" y="1591"/>
                </a:lnTo>
                <a:lnTo>
                  <a:pt x="2125" y="1552"/>
                </a:lnTo>
                <a:lnTo>
                  <a:pt x="2009" y="1504"/>
                </a:lnTo>
                <a:lnTo>
                  <a:pt x="1893" y="1455"/>
                </a:lnTo>
                <a:lnTo>
                  <a:pt x="1786" y="1436"/>
                </a:lnTo>
                <a:lnTo>
                  <a:pt x="1699" y="1426"/>
                </a:lnTo>
                <a:lnTo>
                  <a:pt x="1621" y="1436"/>
                </a:lnTo>
                <a:lnTo>
                  <a:pt x="1572" y="1572"/>
                </a:lnTo>
                <a:lnTo>
                  <a:pt x="1553" y="1698"/>
                </a:lnTo>
                <a:lnTo>
                  <a:pt x="1534" y="1814"/>
                </a:lnTo>
                <a:lnTo>
                  <a:pt x="1524" y="1931"/>
                </a:lnTo>
                <a:lnTo>
                  <a:pt x="1524" y="2047"/>
                </a:lnTo>
                <a:lnTo>
                  <a:pt x="1534" y="2154"/>
                </a:lnTo>
                <a:lnTo>
                  <a:pt x="1563" y="2261"/>
                </a:lnTo>
                <a:lnTo>
                  <a:pt x="1592" y="2367"/>
                </a:lnTo>
                <a:lnTo>
                  <a:pt x="1514" y="2464"/>
                </a:lnTo>
                <a:lnTo>
                  <a:pt x="1437" y="2571"/>
                </a:lnTo>
                <a:lnTo>
                  <a:pt x="1378" y="2678"/>
                </a:lnTo>
                <a:lnTo>
                  <a:pt x="1330" y="2794"/>
                </a:lnTo>
                <a:lnTo>
                  <a:pt x="1291" y="2911"/>
                </a:lnTo>
                <a:lnTo>
                  <a:pt x="1262" y="3037"/>
                </a:lnTo>
                <a:lnTo>
                  <a:pt x="1243" y="3172"/>
                </a:lnTo>
                <a:lnTo>
                  <a:pt x="1243" y="3299"/>
                </a:lnTo>
                <a:lnTo>
                  <a:pt x="1243" y="3493"/>
                </a:lnTo>
                <a:lnTo>
                  <a:pt x="1262" y="3667"/>
                </a:lnTo>
                <a:lnTo>
                  <a:pt x="1291" y="3832"/>
                </a:lnTo>
                <a:lnTo>
                  <a:pt x="1330" y="3978"/>
                </a:lnTo>
                <a:lnTo>
                  <a:pt x="1388" y="4123"/>
                </a:lnTo>
                <a:lnTo>
                  <a:pt x="1437" y="4240"/>
                </a:lnTo>
                <a:lnTo>
                  <a:pt x="1495" y="4366"/>
                </a:lnTo>
                <a:lnTo>
                  <a:pt x="1572" y="4453"/>
                </a:lnTo>
                <a:lnTo>
                  <a:pt x="1640" y="4550"/>
                </a:lnTo>
                <a:lnTo>
                  <a:pt x="1728" y="4628"/>
                </a:lnTo>
                <a:lnTo>
                  <a:pt x="1825" y="4705"/>
                </a:lnTo>
                <a:lnTo>
                  <a:pt x="1922" y="4763"/>
                </a:lnTo>
                <a:lnTo>
                  <a:pt x="2038" y="4822"/>
                </a:lnTo>
                <a:lnTo>
                  <a:pt x="2135" y="4870"/>
                </a:lnTo>
                <a:lnTo>
                  <a:pt x="2242" y="4899"/>
                </a:lnTo>
                <a:lnTo>
                  <a:pt x="2349" y="4938"/>
                </a:lnTo>
                <a:lnTo>
                  <a:pt x="2562" y="4987"/>
                </a:lnTo>
                <a:lnTo>
                  <a:pt x="2678" y="5006"/>
                </a:lnTo>
                <a:lnTo>
                  <a:pt x="2805" y="5025"/>
                </a:lnTo>
                <a:lnTo>
                  <a:pt x="2727" y="5113"/>
                </a:lnTo>
                <a:lnTo>
                  <a:pt x="2659" y="5229"/>
                </a:lnTo>
                <a:lnTo>
                  <a:pt x="2610" y="5346"/>
                </a:lnTo>
                <a:lnTo>
                  <a:pt x="2581" y="5491"/>
                </a:lnTo>
                <a:lnTo>
                  <a:pt x="2484" y="5530"/>
                </a:lnTo>
                <a:lnTo>
                  <a:pt x="2387" y="5559"/>
                </a:lnTo>
                <a:lnTo>
                  <a:pt x="2261" y="5569"/>
                </a:lnTo>
                <a:lnTo>
                  <a:pt x="2125" y="5578"/>
                </a:lnTo>
                <a:lnTo>
                  <a:pt x="2058" y="5569"/>
                </a:lnTo>
                <a:lnTo>
                  <a:pt x="1980" y="5559"/>
                </a:lnTo>
                <a:lnTo>
                  <a:pt x="1912" y="5530"/>
                </a:lnTo>
                <a:lnTo>
                  <a:pt x="1834" y="5481"/>
                </a:lnTo>
                <a:lnTo>
                  <a:pt x="1766" y="5423"/>
                </a:lnTo>
                <a:lnTo>
                  <a:pt x="1708" y="5365"/>
                </a:lnTo>
                <a:lnTo>
                  <a:pt x="1640" y="5287"/>
                </a:lnTo>
                <a:lnTo>
                  <a:pt x="1582" y="5200"/>
                </a:lnTo>
                <a:lnTo>
                  <a:pt x="1543" y="5132"/>
                </a:lnTo>
                <a:lnTo>
                  <a:pt x="1495" y="5064"/>
                </a:lnTo>
                <a:lnTo>
                  <a:pt x="1437" y="5016"/>
                </a:lnTo>
                <a:lnTo>
                  <a:pt x="1378" y="4958"/>
                </a:lnTo>
                <a:lnTo>
                  <a:pt x="1310" y="4919"/>
                </a:lnTo>
                <a:lnTo>
                  <a:pt x="1252" y="4890"/>
                </a:lnTo>
                <a:lnTo>
                  <a:pt x="1204" y="4870"/>
                </a:lnTo>
                <a:lnTo>
                  <a:pt x="1155" y="4851"/>
                </a:lnTo>
                <a:lnTo>
                  <a:pt x="1068" y="4841"/>
                </a:lnTo>
                <a:lnTo>
                  <a:pt x="1019" y="4841"/>
                </a:lnTo>
                <a:lnTo>
                  <a:pt x="981" y="4841"/>
                </a:lnTo>
                <a:lnTo>
                  <a:pt x="952" y="4851"/>
                </a:lnTo>
                <a:lnTo>
                  <a:pt x="932" y="4861"/>
                </a:lnTo>
                <a:lnTo>
                  <a:pt x="913" y="4890"/>
                </a:lnTo>
                <a:lnTo>
                  <a:pt x="913" y="4909"/>
                </a:lnTo>
                <a:lnTo>
                  <a:pt x="922" y="4938"/>
                </a:lnTo>
                <a:lnTo>
                  <a:pt x="952" y="4977"/>
                </a:lnTo>
                <a:lnTo>
                  <a:pt x="981" y="5006"/>
                </a:lnTo>
                <a:lnTo>
                  <a:pt x="1010" y="5035"/>
                </a:lnTo>
                <a:lnTo>
                  <a:pt x="1039" y="5055"/>
                </a:lnTo>
                <a:lnTo>
                  <a:pt x="1087" y="5074"/>
                </a:lnTo>
                <a:lnTo>
                  <a:pt x="1136" y="5122"/>
                </a:lnTo>
                <a:lnTo>
                  <a:pt x="1184" y="5171"/>
                </a:lnTo>
                <a:lnTo>
                  <a:pt x="1243" y="5229"/>
                </a:lnTo>
                <a:lnTo>
                  <a:pt x="1281" y="5287"/>
                </a:lnTo>
                <a:lnTo>
                  <a:pt x="1320" y="5346"/>
                </a:lnTo>
                <a:lnTo>
                  <a:pt x="1349" y="5394"/>
                </a:lnTo>
                <a:lnTo>
                  <a:pt x="1378" y="5452"/>
                </a:lnTo>
                <a:lnTo>
                  <a:pt x="1417" y="5559"/>
                </a:lnTo>
                <a:lnTo>
                  <a:pt x="1446" y="5646"/>
                </a:lnTo>
                <a:lnTo>
                  <a:pt x="1495" y="5724"/>
                </a:lnTo>
                <a:lnTo>
                  <a:pt x="1553" y="5782"/>
                </a:lnTo>
                <a:lnTo>
                  <a:pt x="1611" y="5840"/>
                </a:lnTo>
                <a:lnTo>
                  <a:pt x="1689" y="5889"/>
                </a:lnTo>
                <a:lnTo>
                  <a:pt x="1757" y="5928"/>
                </a:lnTo>
                <a:lnTo>
                  <a:pt x="1834" y="5957"/>
                </a:lnTo>
                <a:lnTo>
                  <a:pt x="1912" y="5976"/>
                </a:lnTo>
                <a:lnTo>
                  <a:pt x="2077" y="5996"/>
                </a:lnTo>
                <a:lnTo>
                  <a:pt x="2232" y="6005"/>
                </a:lnTo>
                <a:lnTo>
                  <a:pt x="2300" y="6005"/>
                </a:lnTo>
                <a:lnTo>
                  <a:pt x="2368" y="6005"/>
                </a:lnTo>
                <a:lnTo>
                  <a:pt x="2416" y="6005"/>
                </a:lnTo>
                <a:lnTo>
                  <a:pt x="2475" y="5996"/>
                </a:lnTo>
                <a:lnTo>
                  <a:pt x="2572" y="5976"/>
                </a:lnTo>
                <a:lnTo>
                  <a:pt x="2572" y="6063"/>
                </a:lnTo>
                <a:lnTo>
                  <a:pt x="2572" y="6180"/>
                </a:lnTo>
                <a:lnTo>
                  <a:pt x="2572" y="6296"/>
                </a:lnTo>
                <a:lnTo>
                  <a:pt x="2572" y="6442"/>
                </a:lnTo>
                <a:lnTo>
                  <a:pt x="2572" y="6510"/>
                </a:lnTo>
                <a:lnTo>
                  <a:pt x="2572" y="6568"/>
                </a:lnTo>
                <a:lnTo>
                  <a:pt x="2572" y="6626"/>
                </a:lnTo>
                <a:lnTo>
                  <a:pt x="2572" y="6665"/>
                </a:lnTo>
                <a:lnTo>
                  <a:pt x="2572" y="6704"/>
                </a:lnTo>
                <a:lnTo>
                  <a:pt x="2572" y="6723"/>
                </a:lnTo>
                <a:lnTo>
                  <a:pt x="2572" y="6733"/>
                </a:lnTo>
                <a:lnTo>
                  <a:pt x="2572" y="6743"/>
                </a:lnTo>
                <a:lnTo>
                  <a:pt x="2572" y="6801"/>
                </a:lnTo>
                <a:lnTo>
                  <a:pt x="2572" y="6840"/>
                </a:lnTo>
                <a:lnTo>
                  <a:pt x="2562" y="6878"/>
                </a:lnTo>
                <a:lnTo>
                  <a:pt x="2533" y="6898"/>
                </a:lnTo>
                <a:lnTo>
                  <a:pt x="2484" y="6937"/>
                </a:lnTo>
                <a:lnTo>
                  <a:pt x="2426" y="6956"/>
                </a:lnTo>
                <a:lnTo>
                  <a:pt x="2378" y="6966"/>
                </a:lnTo>
                <a:lnTo>
                  <a:pt x="2281" y="6966"/>
                </a:lnTo>
                <a:lnTo>
                  <a:pt x="1281" y="6966"/>
                </a:lnTo>
                <a:lnTo>
                  <a:pt x="1155" y="6966"/>
                </a:lnTo>
                <a:lnTo>
                  <a:pt x="1029" y="6946"/>
                </a:lnTo>
                <a:lnTo>
                  <a:pt x="913" y="6908"/>
                </a:lnTo>
                <a:lnTo>
                  <a:pt x="787" y="6878"/>
                </a:lnTo>
                <a:lnTo>
                  <a:pt x="680" y="6820"/>
                </a:lnTo>
                <a:lnTo>
                  <a:pt x="573" y="6752"/>
                </a:lnTo>
                <a:lnTo>
                  <a:pt x="466" y="6675"/>
                </a:lnTo>
                <a:lnTo>
                  <a:pt x="379" y="6578"/>
                </a:lnTo>
                <a:lnTo>
                  <a:pt x="282" y="6481"/>
                </a:lnTo>
                <a:lnTo>
                  <a:pt x="214" y="6384"/>
                </a:lnTo>
                <a:lnTo>
                  <a:pt x="146" y="6267"/>
                </a:lnTo>
                <a:lnTo>
                  <a:pt x="88" y="6160"/>
                </a:lnTo>
                <a:lnTo>
                  <a:pt x="49" y="6044"/>
                </a:lnTo>
                <a:lnTo>
                  <a:pt x="20" y="5918"/>
                </a:lnTo>
                <a:lnTo>
                  <a:pt x="1" y="5792"/>
                </a:lnTo>
                <a:lnTo>
                  <a:pt x="1" y="5666"/>
                </a:lnTo>
                <a:lnTo>
                  <a:pt x="1" y="1300"/>
                </a:lnTo>
                <a:lnTo>
                  <a:pt x="1" y="1174"/>
                </a:lnTo>
                <a:lnTo>
                  <a:pt x="20" y="1048"/>
                </a:lnTo>
                <a:lnTo>
                  <a:pt x="49" y="922"/>
                </a:lnTo>
                <a:lnTo>
                  <a:pt x="88" y="805"/>
                </a:lnTo>
                <a:lnTo>
                  <a:pt x="146" y="699"/>
                </a:lnTo>
                <a:lnTo>
                  <a:pt x="214" y="582"/>
                </a:lnTo>
                <a:lnTo>
                  <a:pt x="282" y="485"/>
                </a:lnTo>
                <a:lnTo>
                  <a:pt x="379" y="388"/>
                </a:lnTo>
                <a:lnTo>
                  <a:pt x="466" y="291"/>
                </a:lnTo>
                <a:lnTo>
                  <a:pt x="573" y="214"/>
                </a:lnTo>
                <a:lnTo>
                  <a:pt x="680" y="146"/>
                </a:lnTo>
                <a:lnTo>
                  <a:pt x="787" y="87"/>
                </a:lnTo>
                <a:lnTo>
                  <a:pt x="913" y="58"/>
                </a:lnTo>
                <a:lnTo>
                  <a:pt x="1029" y="20"/>
                </a:lnTo>
                <a:lnTo>
                  <a:pt x="1155" y="0"/>
                </a:lnTo>
                <a:lnTo>
                  <a:pt x="1281" y="0"/>
                </a:lnTo>
                <a:lnTo>
                  <a:pt x="5569" y="0"/>
                </a:lnTo>
                <a:lnTo>
                  <a:pt x="5705" y="0"/>
                </a:lnTo>
                <a:lnTo>
                  <a:pt x="5831" y="20"/>
                </a:lnTo>
                <a:lnTo>
                  <a:pt x="5948" y="58"/>
                </a:lnTo>
                <a:lnTo>
                  <a:pt x="6064" y="87"/>
                </a:lnTo>
                <a:lnTo>
                  <a:pt x="6181" y="146"/>
                </a:lnTo>
                <a:lnTo>
                  <a:pt x="6287" y="214"/>
                </a:lnTo>
                <a:lnTo>
                  <a:pt x="6394" y="291"/>
                </a:lnTo>
                <a:lnTo>
                  <a:pt x="6481" y="388"/>
                </a:lnTo>
                <a:lnTo>
                  <a:pt x="6569" y="485"/>
                </a:lnTo>
                <a:lnTo>
                  <a:pt x="6646" y="582"/>
                </a:lnTo>
                <a:lnTo>
                  <a:pt x="6714" y="699"/>
                </a:lnTo>
                <a:lnTo>
                  <a:pt x="6763" y="805"/>
                </a:lnTo>
                <a:lnTo>
                  <a:pt x="6811" y="922"/>
                </a:lnTo>
                <a:lnTo>
                  <a:pt x="6840" y="1048"/>
                </a:lnTo>
                <a:lnTo>
                  <a:pt x="6860" y="11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5"/>
          <p:cNvSpPr/>
          <p:nvPr/>
        </p:nvSpPr>
        <p:spPr>
          <a:xfrm>
            <a:off x="6142199" y="5565925"/>
            <a:ext cx="196505" cy="232912"/>
          </a:xfrm>
          <a:custGeom>
            <a:rect b="b" l="l" r="r" t="t"/>
            <a:pathLst>
              <a:path extrusionOk="0" h="8131" w="6860">
                <a:moveTo>
                  <a:pt x="6549" y="2164"/>
                </a:moveTo>
                <a:lnTo>
                  <a:pt x="6617" y="2232"/>
                </a:lnTo>
                <a:lnTo>
                  <a:pt x="6685" y="2329"/>
                </a:lnTo>
                <a:lnTo>
                  <a:pt x="4570" y="2329"/>
                </a:lnTo>
                <a:lnTo>
                  <a:pt x="4570" y="185"/>
                </a:lnTo>
                <a:lnTo>
                  <a:pt x="4667" y="243"/>
                </a:lnTo>
                <a:lnTo>
                  <a:pt x="4725" y="311"/>
                </a:lnTo>
                <a:close/>
                <a:moveTo>
                  <a:pt x="4425" y="2902"/>
                </a:moveTo>
                <a:lnTo>
                  <a:pt x="6860" y="2902"/>
                </a:lnTo>
                <a:lnTo>
                  <a:pt x="6860" y="7704"/>
                </a:lnTo>
                <a:lnTo>
                  <a:pt x="6850" y="7781"/>
                </a:lnTo>
                <a:lnTo>
                  <a:pt x="6831" y="7869"/>
                </a:lnTo>
                <a:lnTo>
                  <a:pt x="6792" y="7937"/>
                </a:lnTo>
                <a:lnTo>
                  <a:pt x="6734" y="8014"/>
                </a:lnTo>
                <a:lnTo>
                  <a:pt x="6675" y="8063"/>
                </a:lnTo>
                <a:lnTo>
                  <a:pt x="6598" y="8102"/>
                </a:lnTo>
                <a:lnTo>
                  <a:pt x="6520" y="8121"/>
                </a:lnTo>
                <a:lnTo>
                  <a:pt x="6433" y="8131"/>
                </a:lnTo>
                <a:lnTo>
                  <a:pt x="428" y="8131"/>
                </a:lnTo>
                <a:lnTo>
                  <a:pt x="340" y="8121"/>
                </a:lnTo>
                <a:lnTo>
                  <a:pt x="263" y="8102"/>
                </a:lnTo>
                <a:lnTo>
                  <a:pt x="185" y="8063"/>
                </a:lnTo>
                <a:lnTo>
                  <a:pt x="117" y="8014"/>
                </a:lnTo>
                <a:lnTo>
                  <a:pt x="59" y="7937"/>
                </a:lnTo>
                <a:lnTo>
                  <a:pt x="30" y="7869"/>
                </a:lnTo>
                <a:lnTo>
                  <a:pt x="11" y="7781"/>
                </a:lnTo>
                <a:lnTo>
                  <a:pt x="1" y="7704"/>
                </a:lnTo>
                <a:lnTo>
                  <a:pt x="1" y="437"/>
                </a:lnTo>
                <a:lnTo>
                  <a:pt x="11" y="350"/>
                </a:lnTo>
                <a:lnTo>
                  <a:pt x="30" y="273"/>
                </a:lnTo>
                <a:lnTo>
                  <a:pt x="59" y="205"/>
                </a:lnTo>
                <a:lnTo>
                  <a:pt x="117" y="127"/>
                </a:lnTo>
                <a:lnTo>
                  <a:pt x="185" y="69"/>
                </a:lnTo>
                <a:lnTo>
                  <a:pt x="263" y="40"/>
                </a:lnTo>
                <a:lnTo>
                  <a:pt x="340" y="11"/>
                </a:lnTo>
                <a:lnTo>
                  <a:pt x="428" y="1"/>
                </a:lnTo>
                <a:lnTo>
                  <a:pt x="4008" y="1"/>
                </a:lnTo>
                <a:lnTo>
                  <a:pt x="4008" y="2475"/>
                </a:lnTo>
                <a:lnTo>
                  <a:pt x="4017" y="2552"/>
                </a:lnTo>
                <a:lnTo>
                  <a:pt x="4037" y="2640"/>
                </a:lnTo>
                <a:lnTo>
                  <a:pt x="4066" y="2708"/>
                </a:lnTo>
                <a:lnTo>
                  <a:pt x="4124" y="2776"/>
                </a:lnTo>
                <a:lnTo>
                  <a:pt x="4192" y="2834"/>
                </a:lnTo>
                <a:lnTo>
                  <a:pt x="4260" y="2873"/>
                </a:lnTo>
                <a:lnTo>
                  <a:pt x="4347" y="2892"/>
                </a:lnTo>
                <a:close/>
                <a:moveTo>
                  <a:pt x="5143" y="6249"/>
                </a:moveTo>
                <a:lnTo>
                  <a:pt x="5143" y="5958"/>
                </a:lnTo>
                <a:lnTo>
                  <a:pt x="5133" y="5890"/>
                </a:lnTo>
                <a:lnTo>
                  <a:pt x="5104" y="5851"/>
                </a:lnTo>
                <a:lnTo>
                  <a:pt x="5055" y="5822"/>
                </a:lnTo>
                <a:lnTo>
                  <a:pt x="5007" y="5812"/>
                </a:lnTo>
                <a:lnTo>
                  <a:pt x="1864" y="5812"/>
                </a:lnTo>
                <a:lnTo>
                  <a:pt x="1796" y="5822"/>
                </a:lnTo>
                <a:lnTo>
                  <a:pt x="1747" y="5851"/>
                </a:lnTo>
                <a:lnTo>
                  <a:pt x="1718" y="5890"/>
                </a:lnTo>
                <a:lnTo>
                  <a:pt x="1708" y="5958"/>
                </a:lnTo>
                <a:lnTo>
                  <a:pt x="1708" y="6249"/>
                </a:lnTo>
                <a:lnTo>
                  <a:pt x="1718" y="6307"/>
                </a:lnTo>
                <a:lnTo>
                  <a:pt x="1747" y="6355"/>
                </a:lnTo>
                <a:lnTo>
                  <a:pt x="1796" y="6375"/>
                </a:lnTo>
                <a:lnTo>
                  <a:pt x="1825" y="6384"/>
                </a:lnTo>
                <a:lnTo>
                  <a:pt x="1864" y="6384"/>
                </a:lnTo>
                <a:lnTo>
                  <a:pt x="5007" y="6384"/>
                </a:lnTo>
                <a:lnTo>
                  <a:pt x="5055" y="6375"/>
                </a:lnTo>
                <a:lnTo>
                  <a:pt x="5104" y="6355"/>
                </a:lnTo>
                <a:lnTo>
                  <a:pt x="5133" y="6307"/>
                </a:lnTo>
                <a:close/>
                <a:moveTo>
                  <a:pt x="5143" y="5084"/>
                </a:moveTo>
                <a:lnTo>
                  <a:pt x="5143" y="4793"/>
                </a:lnTo>
                <a:lnTo>
                  <a:pt x="5133" y="4735"/>
                </a:lnTo>
                <a:lnTo>
                  <a:pt x="5104" y="4696"/>
                </a:lnTo>
                <a:lnTo>
                  <a:pt x="5055" y="4658"/>
                </a:lnTo>
                <a:lnTo>
                  <a:pt x="5007" y="4648"/>
                </a:lnTo>
                <a:lnTo>
                  <a:pt x="1864" y="4648"/>
                </a:lnTo>
                <a:lnTo>
                  <a:pt x="1825" y="4658"/>
                </a:lnTo>
                <a:lnTo>
                  <a:pt x="1796" y="4658"/>
                </a:lnTo>
                <a:lnTo>
                  <a:pt x="1747" y="4696"/>
                </a:lnTo>
                <a:lnTo>
                  <a:pt x="1718" y="4735"/>
                </a:lnTo>
                <a:lnTo>
                  <a:pt x="1708" y="4793"/>
                </a:lnTo>
                <a:lnTo>
                  <a:pt x="1708" y="5084"/>
                </a:lnTo>
                <a:lnTo>
                  <a:pt x="1718" y="5143"/>
                </a:lnTo>
                <a:lnTo>
                  <a:pt x="1747" y="5191"/>
                </a:lnTo>
                <a:lnTo>
                  <a:pt x="1796" y="5220"/>
                </a:lnTo>
                <a:lnTo>
                  <a:pt x="1825" y="5220"/>
                </a:lnTo>
                <a:lnTo>
                  <a:pt x="1864" y="5230"/>
                </a:lnTo>
                <a:lnTo>
                  <a:pt x="5007" y="5230"/>
                </a:lnTo>
                <a:lnTo>
                  <a:pt x="5055" y="5220"/>
                </a:lnTo>
                <a:lnTo>
                  <a:pt x="5104" y="5191"/>
                </a:lnTo>
                <a:lnTo>
                  <a:pt x="5133" y="5143"/>
                </a:lnTo>
                <a:close/>
                <a:moveTo>
                  <a:pt x="5143" y="3920"/>
                </a:moveTo>
                <a:lnTo>
                  <a:pt x="5143" y="3629"/>
                </a:lnTo>
                <a:lnTo>
                  <a:pt x="5133" y="3571"/>
                </a:lnTo>
                <a:lnTo>
                  <a:pt x="5104" y="3532"/>
                </a:lnTo>
                <a:lnTo>
                  <a:pt x="5055" y="3503"/>
                </a:lnTo>
                <a:lnTo>
                  <a:pt x="5007" y="3493"/>
                </a:lnTo>
                <a:lnTo>
                  <a:pt x="1864" y="3493"/>
                </a:lnTo>
                <a:lnTo>
                  <a:pt x="1825" y="3493"/>
                </a:lnTo>
                <a:lnTo>
                  <a:pt x="1796" y="3503"/>
                </a:lnTo>
                <a:lnTo>
                  <a:pt x="1747" y="3532"/>
                </a:lnTo>
                <a:lnTo>
                  <a:pt x="1718" y="3571"/>
                </a:lnTo>
                <a:lnTo>
                  <a:pt x="1708" y="3629"/>
                </a:lnTo>
                <a:lnTo>
                  <a:pt x="1708" y="3920"/>
                </a:lnTo>
                <a:lnTo>
                  <a:pt x="1718" y="3988"/>
                </a:lnTo>
                <a:lnTo>
                  <a:pt x="1747" y="4037"/>
                </a:lnTo>
                <a:lnTo>
                  <a:pt x="1796" y="4056"/>
                </a:lnTo>
                <a:lnTo>
                  <a:pt x="1864" y="4066"/>
                </a:lnTo>
                <a:lnTo>
                  <a:pt x="5007" y="4066"/>
                </a:lnTo>
                <a:lnTo>
                  <a:pt x="5055" y="4056"/>
                </a:lnTo>
                <a:lnTo>
                  <a:pt x="5104" y="4037"/>
                </a:lnTo>
                <a:lnTo>
                  <a:pt x="5133" y="39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4" name="Google Shape;8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5027925"/>
            <a:ext cx="288900" cy="253882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5"/>
          <p:cNvSpPr txBox="1"/>
          <p:nvPr>
            <p:ph idx="2" type="body"/>
          </p:nvPr>
        </p:nvSpPr>
        <p:spPr>
          <a:xfrm>
            <a:off x="1687463" y="1811550"/>
            <a:ext cx="31476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davina@cs.ucla.edu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lang="en" sz="2400" u="sng">
                <a:solidFill>
                  <a:schemeClr val="dk2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avinaz.me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46" name="Google Shape;846;p45"/>
          <p:cNvSpPr/>
          <p:nvPr/>
        </p:nvSpPr>
        <p:spPr>
          <a:xfrm>
            <a:off x="1262797" y="2624234"/>
            <a:ext cx="420104" cy="339219"/>
          </a:xfrm>
          <a:custGeom>
            <a:rect b="b" l="l" r="r" t="t"/>
            <a:pathLst>
              <a:path extrusionOk="0" h="5821" w="7209">
                <a:moveTo>
                  <a:pt x="6180" y="3337"/>
                </a:moveTo>
                <a:lnTo>
                  <a:pt x="6180" y="5520"/>
                </a:lnTo>
                <a:lnTo>
                  <a:pt x="6171" y="5578"/>
                </a:lnTo>
                <a:lnTo>
                  <a:pt x="6151" y="5637"/>
                </a:lnTo>
                <a:lnTo>
                  <a:pt x="6122" y="5675"/>
                </a:lnTo>
                <a:lnTo>
                  <a:pt x="6083" y="5724"/>
                </a:lnTo>
                <a:lnTo>
                  <a:pt x="6044" y="5763"/>
                </a:lnTo>
                <a:lnTo>
                  <a:pt x="5996" y="5792"/>
                </a:lnTo>
                <a:lnTo>
                  <a:pt x="5938" y="5811"/>
                </a:lnTo>
                <a:lnTo>
                  <a:pt x="5889" y="5821"/>
                </a:lnTo>
                <a:lnTo>
                  <a:pt x="4172" y="5821"/>
                </a:lnTo>
                <a:lnTo>
                  <a:pt x="4172" y="4075"/>
                </a:lnTo>
                <a:lnTo>
                  <a:pt x="3027" y="4075"/>
                </a:lnTo>
                <a:lnTo>
                  <a:pt x="3027" y="5821"/>
                </a:lnTo>
                <a:lnTo>
                  <a:pt x="1310" y="5821"/>
                </a:lnTo>
                <a:lnTo>
                  <a:pt x="1252" y="5811"/>
                </a:lnTo>
                <a:lnTo>
                  <a:pt x="1203" y="5792"/>
                </a:lnTo>
                <a:lnTo>
                  <a:pt x="1155" y="5763"/>
                </a:lnTo>
                <a:lnTo>
                  <a:pt x="1106" y="5724"/>
                </a:lnTo>
                <a:lnTo>
                  <a:pt x="1068" y="5675"/>
                </a:lnTo>
                <a:lnTo>
                  <a:pt x="1058" y="5637"/>
                </a:lnTo>
                <a:lnTo>
                  <a:pt x="1039" y="5578"/>
                </a:lnTo>
                <a:lnTo>
                  <a:pt x="1029" y="5520"/>
                </a:lnTo>
                <a:lnTo>
                  <a:pt x="1029" y="3337"/>
                </a:lnTo>
                <a:lnTo>
                  <a:pt x="1029" y="3337"/>
                </a:lnTo>
                <a:lnTo>
                  <a:pt x="1029" y="3337"/>
                </a:lnTo>
                <a:lnTo>
                  <a:pt x="1039" y="3328"/>
                </a:lnTo>
                <a:lnTo>
                  <a:pt x="3600" y="1174"/>
                </a:lnTo>
                <a:lnTo>
                  <a:pt x="6171" y="3328"/>
                </a:lnTo>
                <a:close/>
                <a:moveTo>
                  <a:pt x="7170" y="3027"/>
                </a:moveTo>
                <a:lnTo>
                  <a:pt x="6888" y="3367"/>
                </a:lnTo>
                <a:lnTo>
                  <a:pt x="6859" y="3396"/>
                </a:lnTo>
                <a:lnTo>
                  <a:pt x="6801" y="3415"/>
                </a:lnTo>
                <a:lnTo>
                  <a:pt x="6782" y="3415"/>
                </a:lnTo>
                <a:lnTo>
                  <a:pt x="6733" y="3405"/>
                </a:lnTo>
                <a:lnTo>
                  <a:pt x="6694" y="3386"/>
                </a:lnTo>
                <a:lnTo>
                  <a:pt x="3600" y="767"/>
                </a:lnTo>
                <a:lnTo>
                  <a:pt x="505" y="3386"/>
                </a:lnTo>
                <a:lnTo>
                  <a:pt x="456" y="3415"/>
                </a:lnTo>
                <a:lnTo>
                  <a:pt x="398" y="3415"/>
                </a:lnTo>
                <a:lnTo>
                  <a:pt x="350" y="3396"/>
                </a:lnTo>
                <a:lnTo>
                  <a:pt x="311" y="3367"/>
                </a:lnTo>
                <a:lnTo>
                  <a:pt x="30" y="3027"/>
                </a:lnTo>
                <a:lnTo>
                  <a:pt x="10" y="2988"/>
                </a:lnTo>
                <a:lnTo>
                  <a:pt x="0" y="2930"/>
                </a:lnTo>
                <a:lnTo>
                  <a:pt x="20" y="2872"/>
                </a:lnTo>
                <a:lnTo>
                  <a:pt x="49" y="2833"/>
                </a:lnTo>
                <a:lnTo>
                  <a:pt x="3260" y="117"/>
                </a:lnTo>
                <a:lnTo>
                  <a:pt x="3338" y="58"/>
                </a:lnTo>
                <a:lnTo>
                  <a:pt x="3415" y="20"/>
                </a:lnTo>
                <a:lnTo>
                  <a:pt x="3512" y="10"/>
                </a:lnTo>
                <a:lnTo>
                  <a:pt x="3600" y="0"/>
                </a:lnTo>
                <a:lnTo>
                  <a:pt x="3697" y="10"/>
                </a:lnTo>
                <a:lnTo>
                  <a:pt x="3784" y="20"/>
                </a:lnTo>
                <a:lnTo>
                  <a:pt x="3871" y="58"/>
                </a:lnTo>
                <a:lnTo>
                  <a:pt x="3939" y="117"/>
                </a:lnTo>
                <a:lnTo>
                  <a:pt x="5036" y="1038"/>
                </a:lnTo>
                <a:lnTo>
                  <a:pt x="5036" y="155"/>
                </a:lnTo>
                <a:lnTo>
                  <a:pt x="5036" y="126"/>
                </a:lnTo>
                <a:lnTo>
                  <a:pt x="5045" y="97"/>
                </a:lnTo>
                <a:lnTo>
                  <a:pt x="5065" y="49"/>
                </a:lnTo>
                <a:lnTo>
                  <a:pt x="5113" y="10"/>
                </a:lnTo>
                <a:lnTo>
                  <a:pt x="5171" y="10"/>
                </a:lnTo>
                <a:lnTo>
                  <a:pt x="6035" y="10"/>
                </a:lnTo>
                <a:lnTo>
                  <a:pt x="6054" y="10"/>
                </a:lnTo>
                <a:lnTo>
                  <a:pt x="6083" y="10"/>
                </a:lnTo>
                <a:lnTo>
                  <a:pt x="6132" y="49"/>
                </a:lnTo>
                <a:lnTo>
                  <a:pt x="6171" y="97"/>
                </a:lnTo>
                <a:lnTo>
                  <a:pt x="6171" y="126"/>
                </a:lnTo>
                <a:lnTo>
                  <a:pt x="6180" y="155"/>
                </a:lnTo>
                <a:lnTo>
                  <a:pt x="6180" y="2008"/>
                </a:lnTo>
                <a:lnTo>
                  <a:pt x="7150" y="2833"/>
                </a:lnTo>
                <a:lnTo>
                  <a:pt x="7180" y="2843"/>
                </a:lnTo>
                <a:lnTo>
                  <a:pt x="7189" y="2872"/>
                </a:lnTo>
                <a:lnTo>
                  <a:pt x="7209" y="2930"/>
                </a:lnTo>
                <a:lnTo>
                  <a:pt x="7199" y="29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847" name="Google Shape;847;p45"/>
          <p:cNvGrpSpPr/>
          <p:nvPr/>
        </p:nvGrpSpPr>
        <p:grpSpPr>
          <a:xfrm>
            <a:off x="1257651" y="1925893"/>
            <a:ext cx="429814" cy="487848"/>
            <a:chOff x="6425500" y="2795700"/>
            <a:chExt cx="265875" cy="292650"/>
          </a:xfrm>
        </p:grpSpPr>
        <p:sp>
          <p:nvSpPr>
            <p:cNvPr id="848" name="Google Shape;848;p45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850" name="Google Shape;850;p45"/>
          <p:cNvSpPr txBox="1"/>
          <p:nvPr/>
        </p:nvSpPr>
        <p:spPr>
          <a:xfrm>
            <a:off x="836675" y="10689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Contact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851" name="Google Shape;851;p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6"/>
          <p:cNvSpPr txBox="1"/>
          <p:nvPr>
            <p:ph type="title"/>
          </p:nvPr>
        </p:nvSpPr>
        <p:spPr>
          <a:xfrm>
            <a:off x="1048275" y="988225"/>
            <a:ext cx="10435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Credits.</a:t>
            </a:r>
            <a:endParaRPr sz="5100"/>
          </a:p>
        </p:txBody>
      </p:sp>
      <p:sp>
        <p:nvSpPr>
          <p:cNvPr id="857" name="Google Shape;857;p46"/>
          <p:cNvSpPr txBox="1"/>
          <p:nvPr>
            <p:ph idx="1" type="body"/>
          </p:nvPr>
        </p:nvSpPr>
        <p:spPr>
          <a:xfrm>
            <a:off x="5681001" y="0"/>
            <a:ext cx="6473100" cy="66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accent2"/>
                </a:highlight>
              </a:rPr>
              <a:t>Presentation Template: </a:t>
            </a:r>
            <a:r>
              <a:rPr lang="en" sz="1600" u="sng">
                <a:solidFill>
                  <a:schemeClr val="lt1"/>
                </a:solidFill>
                <a:highlight>
                  <a:schemeClr val="accent2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SlidesMania</a:t>
            </a:r>
            <a:r>
              <a:rPr lang="en" sz="1600">
                <a:solidFill>
                  <a:schemeClr val="lt1"/>
                </a:solidFill>
                <a:highlight>
                  <a:schemeClr val="accent2"/>
                </a:highlight>
              </a:rPr>
              <a:t> Images: </a:t>
            </a:r>
            <a:r>
              <a:rPr lang="en" sz="1600" u="sng">
                <a:solidFill>
                  <a:schemeClr val="lt1"/>
                </a:solidFill>
                <a:highlight>
                  <a:schemeClr val="accent2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1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58" name="Google Shape;858;p46"/>
          <p:cNvSpPr/>
          <p:nvPr/>
        </p:nvSpPr>
        <p:spPr>
          <a:xfrm>
            <a:off x="-9350" y="5604275"/>
            <a:ext cx="196500" cy="12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6"/>
          <p:cNvSpPr txBox="1"/>
          <p:nvPr>
            <p:ph idx="4294967295" type="body"/>
          </p:nvPr>
        </p:nvSpPr>
        <p:spPr>
          <a:xfrm>
            <a:off x="1048275" y="2149800"/>
            <a:ext cx="10084800" cy="227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★"/>
            </a:pPr>
            <a:r>
              <a:rPr lang="en" sz="1800">
                <a:solidFill>
                  <a:schemeClr val="lt1"/>
                </a:solidFill>
              </a:rPr>
              <a:t>Schouten et. al. originally developed  multivariate amputation and implemented it in the </a:t>
            </a:r>
            <a:r>
              <a:rPr i="1" lang="en" sz="1800" u="sng">
                <a:solidFill>
                  <a:schemeClr val="hlink"/>
                </a:solidFill>
                <a:hlinkClick r:id="rId5"/>
              </a:rPr>
              <a:t>mice</a:t>
            </a:r>
            <a:r>
              <a:rPr lang="en" sz="1800">
                <a:solidFill>
                  <a:schemeClr val="lt1"/>
                </a:solidFill>
              </a:rPr>
              <a:t> package in R as the </a:t>
            </a:r>
            <a:r>
              <a:rPr i="1" lang="en" sz="1800" u="sng">
                <a:solidFill>
                  <a:schemeClr val="hlink"/>
                </a:solidFill>
                <a:hlinkClick r:id="rId6"/>
              </a:rPr>
              <a:t>ampute()</a:t>
            </a:r>
            <a:r>
              <a:rPr lang="en" sz="1800">
                <a:solidFill>
                  <a:schemeClr val="lt1"/>
                </a:solidFill>
              </a:rPr>
              <a:t> function with the support of Dr. Gerko Vink and Prof. Stef van Buuren.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★"/>
            </a:pPr>
            <a:r>
              <a:rPr lang="en" sz="1800">
                <a:solidFill>
                  <a:schemeClr val="lt1"/>
                </a:solidFill>
              </a:rPr>
              <a:t>Multivariate amputation was initially ported over to Python by Rianne Schouten with the support of Dr. Wouter Duivesteijn and Prof. Mykola Pechenizkiy.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1877475" y="4114225"/>
            <a:ext cx="960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Rianne M Schouten, Peter Lugtig, and Gerko Vink. Generating missing values for simulation purposes: a multivariate amputation procedure. Journal of Statistical Computation and Simulation, 88(15):2909–2930, 2018.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Rianne M Schouten and Gerko Vink. The dance of the mechanisms: How observed information influences the validity of missingness assumptions. Sociological Methods &amp; Research, 50:1243–1258, 2021.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4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2" name="Google Shape;862;p46"/>
          <p:cNvSpPr txBox="1"/>
          <p:nvPr/>
        </p:nvSpPr>
        <p:spPr>
          <a:xfrm>
            <a:off x="1048275" y="5245150"/>
            <a:ext cx="1008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★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Davina i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mplemented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pyampute’s features, including all tests, and assisted with documentation. Davina is funded by the NIH grants TL1 DK132768 and U2C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DK129496.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★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Prabhant contributed by testing the functionality and assisting with continuous integration tests, documentation, package licensing, and other package logistics.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1669400" y="1050575"/>
            <a:ext cx="7437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3" name="Google Shape;303;p24"/>
          <p:cNvSpPr txBox="1"/>
          <p:nvPr>
            <p:ph idx="4294967295" type="body"/>
          </p:nvPr>
        </p:nvSpPr>
        <p:spPr>
          <a:xfrm>
            <a:off x="2581950" y="2693428"/>
            <a:ext cx="8896800" cy="287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Motivation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Background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Approach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Discussion and Future work</a:t>
            </a:r>
            <a:endParaRPr sz="2500"/>
          </a:p>
        </p:txBody>
      </p:sp>
      <p:sp>
        <p:nvSpPr>
          <p:cNvPr id="304" name="Google Shape;304;p24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 txBox="1"/>
          <p:nvPr>
            <p:ph idx="12" type="sldNum"/>
          </p:nvPr>
        </p:nvSpPr>
        <p:spPr>
          <a:xfrm>
            <a:off x="11388795" y="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4253600" y="0"/>
            <a:ext cx="3653700" cy="349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25"/>
          <p:cNvSpPr txBox="1"/>
          <p:nvPr>
            <p:ph idx="1" type="subTitle"/>
          </p:nvPr>
        </p:nvSpPr>
        <p:spPr>
          <a:xfrm>
            <a:off x="2689913" y="3718125"/>
            <a:ext cx="683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12" name="Google Shape;312;p25"/>
          <p:cNvSpPr txBox="1"/>
          <p:nvPr>
            <p:ph idx="2" type="body"/>
          </p:nvPr>
        </p:nvSpPr>
        <p:spPr>
          <a:xfrm>
            <a:off x="2695613" y="4436025"/>
            <a:ext cx="6820500" cy="207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Why make pyampute?</a:t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1151264" y="1454400"/>
            <a:ext cx="6165600" cy="3160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What is pyampute?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1202171" y="4813250"/>
            <a:ext cx="6165600" cy="15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</a:t>
            </a:r>
            <a:r>
              <a:rPr lang="en"/>
              <a:t>yampute executes </a:t>
            </a:r>
            <a:r>
              <a:rPr b="1" lang="en"/>
              <a:t>multivariate amputation</a:t>
            </a:r>
            <a:r>
              <a:rPr lang="en"/>
              <a:t> (masking or removing data, therefore introducing missingness) in an already </a:t>
            </a:r>
            <a:r>
              <a:rPr i="1" lang="en"/>
              <a:t>complete</a:t>
            </a:r>
            <a:r>
              <a:rPr lang="en"/>
              <a:t> dataset.</a:t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8478425" y="1099938"/>
            <a:ext cx="1573800" cy="414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Complete Data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10186100" y="1652863"/>
            <a:ext cx="1573800" cy="414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Incomplete Data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24" name="Google Shape;324;p26"/>
          <p:cNvGrpSpPr/>
          <p:nvPr/>
        </p:nvGrpSpPr>
        <p:grpSpPr>
          <a:xfrm>
            <a:off x="10361050" y="1652863"/>
            <a:ext cx="1572000" cy="3552275"/>
            <a:chOff x="10182325" y="2425100"/>
            <a:chExt cx="1572000" cy="3552275"/>
          </a:xfrm>
        </p:grpSpPr>
        <p:sp>
          <p:nvSpPr>
            <p:cNvPr id="325" name="Google Shape;325;p26"/>
            <p:cNvSpPr/>
            <p:nvPr/>
          </p:nvSpPr>
          <p:spPr>
            <a:xfrm>
              <a:off x="10182325" y="288617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0935350" y="288617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575325" y="348582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10968325" y="348582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0182325" y="5150700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0935350" y="5150700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10575325" y="2425100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968325" y="2425100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0542350" y="574817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11361325" y="5748175"/>
              <a:ext cx="393000" cy="2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5" name="Google Shape;335;p26"/>
          <p:cNvCxnSpPr>
            <a:stCxn id="322" idx="0"/>
            <a:endCxn id="331" idx="0"/>
          </p:cNvCxnSpPr>
          <p:nvPr/>
        </p:nvCxnSpPr>
        <p:spPr>
          <a:xfrm flipH="1" rot="-5400000">
            <a:off x="9831425" y="533838"/>
            <a:ext cx="552900" cy="1685100"/>
          </a:xfrm>
          <a:prstGeom prst="curvedConnector3">
            <a:avLst>
              <a:gd fmla="val -43068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6" name="Google Shape;336;p26"/>
          <p:cNvSpPr txBox="1"/>
          <p:nvPr/>
        </p:nvSpPr>
        <p:spPr>
          <a:xfrm>
            <a:off x="9424025" y="369988"/>
            <a:ext cx="136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1900">
                <a:solidFill>
                  <a:schemeClr val="dk2"/>
                </a:solidFill>
                <a:highlight>
                  <a:schemeClr val="accent2"/>
                </a:highlight>
                <a:latin typeface="Open Sans"/>
                <a:ea typeface="Open Sans"/>
                <a:cs typeface="Open Sans"/>
                <a:sym typeface="Open Sans"/>
              </a:rPr>
              <a:t>“ampute”</a:t>
            </a:r>
            <a:endParaRPr b="1">
              <a:solidFill>
                <a:schemeClr val="dk2"/>
              </a:solidFill>
              <a:highlight>
                <a:schemeClr val="accent2"/>
              </a:highlight>
            </a:endParaRPr>
          </a:p>
        </p:txBody>
      </p:sp>
      <p:cxnSp>
        <p:nvCxnSpPr>
          <p:cNvPr id="337" name="Google Shape;337;p26"/>
          <p:cNvCxnSpPr>
            <a:stCxn id="323" idx="2"/>
            <a:endCxn id="322" idx="2"/>
          </p:cNvCxnSpPr>
          <p:nvPr/>
        </p:nvCxnSpPr>
        <p:spPr>
          <a:xfrm flipH="1" rot="5400000">
            <a:off x="9842750" y="4672513"/>
            <a:ext cx="552900" cy="1707600"/>
          </a:xfrm>
          <a:prstGeom prst="curvedConnector3">
            <a:avLst>
              <a:gd fmla="val -43068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8" name="Google Shape;338;p26"/>
          <p:cNvSpPr txBox="1"/>
          <p:nvPr/>
        </p:nvSpPr>
        <p:spPr>
          <a:xfrm>
            <a:off x="9265325" y="6011013"/>
            <a:ext cx="136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1900">
                <a:solidFill>
                  <a:schemeClr val="dk2"/>
                </a:solidFill>
                <a:highlight>
                  <a:schemeClr val="accent2"/>
                </a:highlight>
                <a:latin typeface="Open Sans"/>
                <a:ea typeface="Open Sans"/>
                <a:cs typeface="Open Sans"/>
                <a:sym typeface="Open Sans"/>
              </a:rPr>
              <a:t>impute</a:t>
            </a:r>
            <a:endParaRPr b="1">
              <a:solidFill>
                <a:schemeClr val="dk2"/>
              </a:solidFill>
              <a:highlight>
                <a:schemeClr val="accent2"/>
              </a:highlight>
            </a:endParaRPr>
          </a:p>
        </p:txBody>
      </p:sp>
      <p:sp>
        <p:nvSpPr>
          <p:cNvPr id="339" name="Google Shape;339;p26"/>
          <p:cNvSpPr txBox="1"/>
          <p:nvPr>
            <p:ph idx="12" type="sldNum"/>
          </p:nvPr>
        </p:nvSpPr>
        <p:spPr>
          <a:xfrm>
            <a:off x="11404945" y="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be asking…</a:t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 rot="5400000">
            <a:off x="2300438" y="201118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p27"/>
          <p:cNvSpPr/>
          <p:nvPr/>
        </p:nvSpPr>
        <p:spPr>
          <a:xfrm rot="5400000">
            <a:off x="2904963" y="21763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 rot="5400000">
            <a:off x="9154500" y="4821738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 rot="5400000">
            <a:off x="9759025" y="498688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 txBox="1"/>
          <p:nvPr>
            <p:ph type="title"/>
          </p:nvPr>
        </p:nvSpPr>
        <p:spPr>
          <a:xfrm>
            <a:off x="653700" y="2807424"/>
            <a:ext cx="10884600" cy="219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What’s wrong with you? Why would you get rid of perfectly good, usable, precious complete data?</a:t>
            </a:r>
            <a:endParaRPr>
              <a:solidFill>
                <a:schemeClr val="l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51" name="Google Shape;351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Missing 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8" name="Google Shape;358;p28"/>
          <p:cNvSpPr txBox="1"/>
          <p:nvPr>
            <p:ph idx="1" type="subTitle"/>
          </p:nvPr>
        </p:nvSpPr>
        <p:spPr>
          <a:xfrm>
            <a:off x="411275" y="45725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So what’s the big deal?</a:t>
            </a:r>
            <a:endParaRPr/>
          </a:p>
        </p:txBody>
      </p:sp>
      <p:pic>
        <p:nvPicPr>
          <p:cNvPr id="359" name="Google Shape;359;p28"/>
          <p:cNvPicPr preferRelativeResize="0"/>
          <p:nvPr/>
        </p:nvPicPr>
        <p:blipFill rotWithShape="1">
          <a:blip r:embed="rId3">
            <a:alphaModFix/>
          </a:blip>
          <a:srcRect b="3089" l="2300" r="-2300" t="32951"/>
          <a:stretch/>
        </p:blipFill>
        <p:spPr>
          <a:xfrm>
            <a:off x="5209625" y="0"/>
            <a:ext cx="714635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8"/>
          <p:cNvSpPr/>
          <p:nvPr/>
        </p:nvSpPr>
        <p:spPr>
          <a:xfrm>
            <a:off x="13750" y="5751975"/>
            <a:ext cx="10114200" cy="6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11669100" y="0"/>
            <a:ext cx="522900" cy="522900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11834250" y="6742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11834250" y="10881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28"/>
          <p:cNvCxnSpPr/>
          <p:nvPr/>
        </p:nvCxnSpPr>
        <p:spPr>
          <a:xfrm>
            <a:off x="11926050" y="1582475"/>
            <a:ext cx="4500" cy="2834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557900" y="4256800"/>
            <a:ext cx="11247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 introduces </a:t>
            </a:r>
            <a:r>
              <a:rPr lang="en">
                <a:solidFill>
                  <a:schemeClr val="accent2"/>
                </a:solidFill>
              </a:rPr>
              <a:t>uncertainty </a:t>
            </a:r>
            <a:r>
              <a:rPr lang="en"/>
              <a:t>that affects downstream tasks.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095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591175"/>
            <a:ext cx="2571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720400" y="593375"/>
            <a:ext cx="456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</a:t>
            </a:r>
            <a:endParaRPr/>
          </a:p>
        </p:txBody>
      </p:sp>
      <p:sp>
        <p:nvSpPr>
          <p:cNvPr id="379" name="Google Shape;379;p30"/>
          <p:cNvSpPr txBox="1"/>
          <p:nvPr>
            <p:ph idx="4" type="body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is related to error.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Statistical uncertainty: variation (less precise).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Systematic</a:t>
            </a:r>
            <a:r>
              <a:rPr lang="en"/>
              <a:t> uncertainty: bias (systematically inaccurate)</a:t>
            </a:r>
            <a:endParaRPr/>
          </a:p>
        </p:txBody>
      </p:sp>
      <p:sp>
        <p:nvSpPr>
          <p:cNvPr id="380" name="Google Shape;380;p30"/>
          <p:cNvSpPr txBox="1"/>
          <p:nvPr>
            <p:ph idx="3" type="body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is caused by things unknown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Not enough data / confidence (epistemic)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Not knowable / stochastic in nature (aleatoric)</a:t>
            </a:r>
            <a:endParaRPr/>
          </a:p>
        </p:txBody>
      </p:sp>
      <p:sp>
        <p:nvSpPr>
          <p:cNvPr id="381" name="Google Shape;381;p30"/>
          <p:cNvSpPr txBox="1"/>
          <p:nvPr>
            <p:ph idx="1" type="subTitle"/>
          </p:nvPr>
        </p:nvSpPr>
        <p:spPr>
          <a:xfrm>
            <a:off x="753667" y="2024167"/>
            <a:ext cx="39897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Logic and Probability says…</a:t>
            </a:r>
            <a:endParaRPr/>
          </a:p>
        </p:txBody>
      </p:sp>
      <p:sp>
        <p:nvSpPr>
          <p:cNvPr id="382" name="Google Shape;382;p30"/>
          <p:cNvSpPr txBox="1"/>
          <p:nvPr>
            <p:ph idx="2" type="subTitle"/>
          </p:nvPr>
        </p:nvSpPr>
        <p:spPr>
          <a:xfrm>
            <a:off x="6401267" y="2024167"/>
            <a:ext cx="39897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Statistics says…</a:t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0" y="5565925"/>
            <a:ext cx="196500" cy="12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7AD2DE"/>
      </a:accent1>
      <a:accent2>
        <a:srgbClr val="FFDA72"/>
      </a:accent2>
      <a:accent3>
        <a:srgbClr val="F1C232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