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1" r:id="rId4"/>
    <p:sldId id="259" r:id="rId5"/>
    <p:sldId id="260" r:id="rId6"/>
    <p:sldId id="268" r:id="rId7"/>
    <p:sldId id="272" r:id="rId8"/>
    <p:sldId id="261" r:id="rId9"/>
    <p:sldId id="277" r:id="rId10"/>
    <p:sldId id="273" r:id="rId11"/>
    <p:sldId id="278" r:id="rId12"/>
    <p:sldId id="281" r:id="rId13"/>
    <p:sldId id="279" r:id="rId14"/>
    <p:sldId id="275" r:id="rId15"/>
    <p:sldId id="280" r:id="rId16"/>
    <p:sldId id="263" r:id="rId17"/>
    <p:sldId id="282" r:id="rId18"/>
    <p:sldId id="283" r:id="rId19"/>
    <p:sldId id="284" r:id="rId20"/>
    <p:sldId id="265" r:id="rId21"/>
    <p:sldId id="266" r:id="rId22"/>
    <p:sldId id="285" r:id="rId23"/>
    <p:sldId id="270" r:id="rId24"/>
    <p:sldId id="28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116"/>
    <a:srgbClr val="2811CE"/>
    <a:srgbClr val="8C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5" autoAdjust="0"/>
    <p:restoredTop sz="95878" autoAdjust="0"/>
  </p:normalViewPr>
  <p:slideViewPr>
    <p:cSldViewPr snapToGrid="0">
      <p:cViewPr>
        <p:scale>
          <a:sx n="100" d="100"/>
          <a:sy n="100" d="100"/>
        </p:scale>
        <p:origin x="126" y="-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49F70-87EF-48A7-8893-E2D3C3E0116E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3D2A-8394-481E-BA8A-6C44C77CA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52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several date and time formats</a:t>
            </a:r>
          </a:p>
          <a:p>
            <a:r>
              <a:rPr lang="en-US" dirty="0" err="1"/>
              <a:t>Pd.to_datetime</a:t>
            </a:r>
            <a:r>
              <a:rPr lang="en-US" dirty="0"/>
              <a:t> &amp; </a:t>
            </a:r>
            <a:r>
              <a:rPr lang="en-US" dirty="0" err="1"/>
              <a:t>pd.to_timedelta</a:t>
            </a:r>
            <a:r>
              <a:rPr lang="en-US" dirty="0"/>
              <a:t> &amp; </a:t>
            </a:r>
            <a:r>
              <a:rPr lang="en-US" dirty="0" err="1"/>
              <a:t>pd.Period</a:t>
            </a:r>
            <a:endParaRPr lang="en-US" dirty="0"/>
          </a:p>
          <a:p>
            <a:r>
              <a:rPr lang="en-US" dirty="0" err="1"/>
              <a:t>Pd.date_range</a:t>
            </a:r>
            <a:r>
              <a:rPr lang="en-US" dirty="0"/>
              <a:t> &amp; </a:t>
            </a:r>
            <a:r>
              <a:rPr lang="en-US" dirty="0" err="1"/>
              <a:t>pd.timedelta_range</a:t>
            </a:r>
            <a:r>
              <a:rPr lang="en-US" dirty="0"/>
              <a:t> &amp; </a:t>
            </a:r>
            <a:r>
              <a:rPr lang="en-US" dirty="0" err="1"/>
              <a:t>pd.period_range</a:t>
            </a:r>
            <a:endParaRPr lang="en-US" dirty="0"/>
          </a:p>
          <a:p>
            <a:r>
              <a:rPr lang="en-US" dirty="0" err="1"/>
              <a:t>Pd.DateOffset</a:t>
            </a:r>
            <a:endParaRPr lang="en-US" dirty="0"/>
          </a:p>
          <a:p>
            <a:r>
              <a:rPr lang="en-US" dirty="0" err="1"/>
              <a:t>Pd.Timestamp</a:t>
            </a:r>
            <a:endParaRPr lang="en-US" dirty="0"/>
          </a:p>
          <a:p>
            <a:r>
              <a:rPr lang="en-US" dirty="0" err="1"/>
              <a:t>Pd.localization</a:t>
            </a:r>
            <a:endParaRPr lang="en-US" dirty="0"/>
          </a:p>
          <a:p>
            <a:r>
              <a:rPr lang="en-US" dirty="0"/>
              <a:t>Time based resampling</a:t>
            </a:r>
          </a:p>
          <a:p>
            <a:r>
              <a:rPr lang="en-GB" dirty="0" err="1"/>
              <a:t>NaT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3D2A-8394-481E-BA8A-6C44C77CA3A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1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66866593-C512-4B84-97F7-0E669A839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5726" y="6153150"/>
            <a:ext cx="12368213" cy="704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D5A6CF-525C-4EA2-9CBA-AF41494F3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5150"/>
            <a:ext cx="9144000" cy="1385888"/>
          </a:xfrm>
        </p:spPr>
        <p:txBody>
          <a:bodyPr anchor="b">
            <a:noAutofit/>
          </a:bodyPr>
          <a:lstStyle>
            <a:lvl1pPr algn="ctr">
              <a:defRPr sz="4800" b="1">
                <a:latin typeface="Grotesque" panose="020B0604020202020204" pitchFamily="34" charset="0"/>
                <a:ea typeface="DengXian" panose="020B0503020204020204" pitchFamily="2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F0089-FA0A-403C-9AFD-BF6AC18AE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3113"/>
            <a:ext cx="9144000" cy="931862"/>
          </a:xfrm>
        </p:spPr>
        <p:txBody>
          <a:bodyPr/>
          <a:lstStyle>
            <a:lvl1pPr marL="0" indent="0" algn="ctr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BE584-5C57-42DE-84AB-BA487907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C77BE6-B268-4FFE-BA96-54DF93DEB901}" type="datetime1">
              <a:rPr lang="en-GB" smtClean="0"/>
              <a:t>04/10/2019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710A-3F73-4D63-85F7-0A047F57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F0B985C-1AB8-40CB-8DC4-9B0E2B3408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"/>
            <a:ext cx="3138215" cy="32956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E934A4B-7CAC-4B13-8964-40494DD022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7875" y="4333875"/>
            <a:ext cx="2514600" cy="2514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2E94938-E38F-4D17-AA6C-7B3BB27280F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3200" y="-347662"/>
            <a:ext cx="6610350" cy="37183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37726-6D8D-49D7-8DC8-949A57CD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382B66-9FD9-4EF1-8726-DAA21E4E97D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A522F9C-D3A1-4C35-9181-72A723BCD6C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3813" y="199173"/>
            <a:ext cx="2920535" cy="30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9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F486C1BC-5BB8-4328-8946-367659A49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5726" y="6153150"/>
            <a:ext cx="12368213" cy="7048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CBD5A79-A975-492D-A70D-23BECFF7F6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"/>
            <a:ext cx="2920535" cy="30670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B5D0961-B601-4AD2-9F07-C5E29396741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9325" y="4514850"/>
            <a:ext cx="2343149" cy="2343149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01E66FA-4FD6-4929-A20F-60D1808A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FE0EBE-8BB5-4EEA-BEE1-7F9DA7B4C9F6}" type="datetime1">
              <a:rPr lang="en-GB" smtClean="0"/>
              <a:t>04/10/2019</a:t>
            </a:fld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3424AE5-79F0-4CCE-9886-F61B1F9C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1295B2D-FE46-4324-A1D9-BD44BC5A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382B66-9FD9-4EF1-8726-DAA21E4E97D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4A9DA2A-6F12-44F3-B60D-1D9F10DAD39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813" y="199173"/>
            <a:ext cx="2920535" cy="3071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9226D-EEE0-4783-B10C-48F96EC3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311151"/>
            <a:ext cx="8724900" cy="1325563"/>
          </a:xfrm>
        </p:spPr>
        <p:txBody>
          <a:bodyPr/>
          <a:lstStyle>
            <a:lvl1pPr>
              <a:defRPr b="1">
                <a:latin typeface="Grotesque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61238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7004F48-F949-42BC-BB20-B8FC935C5A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5726" y="6153150"/>
            <a:ext cx="12368213" cy="7048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4088A20-0B25-492D-9579-996C0232C7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"/>
            <a:ext cx="2920535" cy="30670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DF5313C-8CFA-4D72-8CA3-29D36C3C571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9325" y="4514850"/>
            <a:ext cx="2343149" cy="234314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B02F7-7029-4CA8-B81E-F51A7A98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661398-B0BF-453B-A3D8-BF1B5F54DB9F}" type="datetime1">
              <a:rPr lang="en-GB" smtClean="0"/>
              <a:t>04/10/2019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DDF1F-3943-4622-B405-C4E7B2E5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A1DF-1FBA-457E-8804-71B1D5F2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382B66-9FD9-4EF1-8726-DAA21E4E97D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71D1CBA-CC3F-403D-82AA-9CB5517063A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813" y="199173"/>
            <a:ext cx="2920535" cy="30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195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811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E05472-FBCC-4261-9AD2-B2706B46CE39}"/>
              </a:ext>
            </a:extLst>
          </p:cNvPr>
          <p:cNvCxnSpPr/>
          <p:nvPr userDrawn="1"/>
        </p:nvCxnSpPr>
        <p:spPr>
          <a:xfrm>
            <a:off x="0" y="6848475"/>
            <a:ext cx="1219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04088A20-0B25-492D-9579-996C0232C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325129" cy="34919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DF5313C-8CFA-4D72-8CA3-29D36C3C57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3976" y="3629026"/>
            <a:ext cx="3248024" cy="324802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71D1CBA-CC3F-403D-82AA-9CB5517063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813" y="199172"/>
            <a:ext cx="3325129" cy="349652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20165DE-463B-446F-BDD6-9D7E2562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766218"/>
            <a:ext cx="11639550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  <a:latin typeface="Grotesque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7117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BAAD1-AB0F-409F-B346-D71BF59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2903B-6899-4A5D-AAED-EE3DB2C9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F1F4-4A72-4BC4-A1EA-62F60606E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2E24D-40D3-47A4-9F2A-3039EA54BE0E}" type="datetime1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7B0F-EE95-434D-9404-C581ED389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2A47-57FA-4AD4-BAE6-35AEFB69D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2B66-9FD9-4EF1-8726-DAA21E4E9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0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CB51-2F09-483B-8FE5-E8F98DAF2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1374"/>
            <a:ext cx="9144000" cy="952709"/>
          </a:xfrm>
        </p:spPr>
        <p:txBody>
          <a:bodyPr/>
          <a:lstStyle/>
          <a:p>
            <a:r>
              <a:rPr lang="en-US" dirty="0"/>
              <a:t>High Performance Pandas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B589F-A408-47D5-9654-5C7E6C7C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376"/>
            <a:ext cx="9144000" cy="640595"/>
          </a:xfrm>
        </p:spPr>
        <p:txBody>
          <a:bodyPr>
            <a:normAutofit/>
          </a:bodyPr>
          <a:lstStyle/>
          <a:p>
            <a:r>
              <a:rPr lang="en-GB" sz="3600" dirty="0"/>
              <a:t>Time Based Analysis Using Pandas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2EE5-B15E-4DA7-A858-F81D0A2F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11D-3151-4109-BD60-6E4FAD05ADBF}" type="datetime1">
              <a:rPr lang="en-GB" smtClean="0"/>
              <a:t>04/10/2019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66EC2-1D48-4EB9-BEB3-073C15A7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BD70E-F1AC-4A75-840D-61EED14EC9FC}"/>
              </a:ext>
            </a:extLst>
          </p:cNvPr>
          <p:cNvSpPr txBox="1"/>
          <p:nvPr/>
        </p:nvSpPr>
        <p:spPr>
          <a:xfrm>
            <a:off x="872987" y="4834109"/>
            <a:ext cx="541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David Camacho – Lead Data Architect</a:t>
            </a:r>
            <a:endParaRPr lang="en-GB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4BBB7-CDAC-421B-9E2F-DDA703B1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87" y="5295774"/>
            <a:ext cx="2208143" cy="8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5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4ED4-F127-482C-881B-56C8B51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2F9FEA-6652-4C39-877D-226D3474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Time Indexes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D95FC-794B-4C03-B66D-D0F55109217C}"/>
              </a:ext>
            </a:extLst>
          </p:cNvPr>
          <p:cNvSpPr txBox="1"/>
          <p:nvPr/>
        </p:nvSpPr>
        <p:spPr>
          <a:xfrm>
            <a:off x="2005012" y="1257857"/>
            <a:ext cx="233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TimedeltaIndex</a:t>
            </a:r>
            <a:endParaRPr lang="en-US" sz="2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74BDEDF-175F-4652-8B1A-119CE35A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804987"/>
            <a:ext cx="9714731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276E6-28AB-433E-8CE6-EC351D85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09/10/2019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CFA7E-21DD-46F3-96A8-01AD6A0E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4ED4-F127-482C-881B-56C8B51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2F9FEA-6652-4C39-877D-226D3474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Time Indexes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D95FC-794B-4C03-B66D-D0F55109217C}"/>
              </a:ext>
            </a:extLst>
          </p:cNvPr>
          <p:cNvSpPr txBox="1"/>
          <p:nvPr/>
        </p:nvSpPr>
        <p:spPr>
          <a:xfrm>
            <a:off x="2005012" y="1257857"/>
            <a:ext cx="233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PerioIndex</a:t>
            </a:r>
            <a:endParaRPr lang="en-US" sz="2400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0E960127-6AD4-4DBC-8677-44B7233B008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FE0EBE-8BB5-4EEA-BEE1-7F9DA7B4C9F6}" type="datetime1">
              <a:rPr lang="en-GB" smtClean="0"/>
              <a:pPr/>
              <a:t>09/10/2019</a:t>
            </a:fld>
            <a:endParaRPr lang="en-GB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F724F61-2FDF-45DC-93E1-10DCD1F47E6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David Camacho - Time Based Analysis Using Pandas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9B4E2-6004-455F-8F37-A5B0A760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7" y="1681673"/>
            <a:ext cx="6386513" cy="47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7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276E6-28AB-433E-8CE6-EC351D85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09/10/2019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CFA7E-21DD-46F3-96A8-01AD6A0E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4ED4-F127-482C-881B-56C8B51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2F9FEA-6652-4C39-877D-226D3474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Time Indexes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D95FC-794B-4C03-B66D-D0F55109217C}"/>
              </a:ext>
            </a:extLst>
          </p:cNvPr>
          <p:cNvSpPr txBox="1"/>
          <p:nvPr/>
        </p:nvSpPr>
        <p:spPr>
          <a:xfrm>
            <a:off x="2005012" y="1257857"/>
            <a:ext cx="233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PerioIndex</a:t>
            </a:r>
            <a:endParaRPr lang="en-US" sz="2400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0E960127-6AD4-4DBC-8677-44B7233B008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FE0EBE-8BB5-4EEA-BEE1-7F9DA7B4C9F6}" type="datetime1">
              <a:rPr lang="en-GB" smtClean="0"/>
              <a:pPr/>
              <a:t>09/10/2019</a:t>
            </a:fld>
            <a:endParaRPr lang="en-GB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F724F61-2FDF-45DC-93E1-10DCD1F47E6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David Camacho - Time Based Analysis Using Pandas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37023-3DEB-4097-BB50-BD18B7C6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885178"/>
            <a:ext cx="11294321" cy="27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6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276E6-28AB-433E-8CE6-EC351D85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09/10/2019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CFA7E-21DD-46F3-96A8-01AD6A0E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4ED4-F127-482C-881B-56C8B51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2F9FEA-6652-4C39-877D-226D3474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Time Indexes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D95FC-794B-4C03-B66D-D0F55109217C}"/>
              </a:ext>
            </a:extLst>
          </p:cNvPr>
          <p:cNvSpPr txBox="1"/>
          <p:nvPr/>
        </p:nvSpPr>
        <p:spPr>
          <a:xfrm>
            <a:off x="2005012" y="1257857"/>
            <a:ext cx="233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PerioIndex</a:t>
            </a:r>
            <a:endParaRPr lang="en-US" sz="2400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0E960127-6AD4-4DBC-8677-44B7233B008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FE0EBE-8BB5-4EEA-BEE1-7F9DA7B4C9F6}" type="datetime1">
              <a:rPr lang="en-GB" smtClean="0"/>
              <a:pPr/>
              <a:t>09/10/2019</a:t>
            </a:fld>
            <a:endParaRPr lang="en-GB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F724F61-2FDF-45DC-93E1-10DCD1F47E6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David Camacho - Time Based Analysis Using Pandas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127F7-7CE6-46D4-B1FD-35F324D52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840397"/>
            <a:ext cx="11355346" cy="375974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6DED9CF-4B9A-495C-B701-C016421808B4}"/>
              </a:ext>
            </a:extLst>
          </p:cNvPr>
          <p:cNvSpPr/>
          <p:nvPr/>
        </p:nvSpPr>
        <p:spPr>
          <a:xfrm>
            <a:off x="838200" y="2837809"/>
            <a:ext cx="721045" cy="52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908CCD5-9A05-470F-9872-59E5BD8C38D9}"/>
              </a:ext>
            </a:extLst>
          </p:cNvPr>
          <p:cNvSpPr/>
          <p:nvPr/>
        </p:nvSpPr>
        <p:spPr>
          <a:xfrm>
            <a:off x="838200" y="3665620"/>
            <a:ext cx="721045" cy="52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6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276E6-28AB-433E-8CE6-EC351D85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09/10/2019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CFA7E-21DD-46F3-96A8-01AD6A0E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4ED4-F127-482C-881B-56C8B51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2F9FEA-6652-4C39-877D-226D3474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Time Indexes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D95FC-794B-4C03-B66D-D0F55109217C}"/>
              </a:ext>
            </a:extLst>
          </p:cNvPr>
          <p:cNvSpPr txBox="1"/>
          <p:nvPr/>
        </p:nvSpPr>
        <p:spPr>
          <a:xfrm>
            <a:off x="2005012" y="1257857"/>
            <a:ext cx="233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DeteOffset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7BCBC7-474D-43F6-A032-E072237DF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675736"/>
            <a:ext cx="8591550" cy="47244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426FA9F-060D-4E3B-A3B1-3D40ADF008D4}"/>
              </a:ext>
            </a:extLst>
          </p:cNvPr>
          <p:cNvSpPr/>
          <p:nvPr/>
        </p:nvSpPr>
        <p:spPr>
          <a:xfrm>
            <a:off x="1290638" y="3571875"/>
            <a:ext cx="721045" cy="52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8D39CB-F461-46ED-BA54-8541E63C74C9}"/>
              </a:ext>
            </a:extLst>
          </p:cNvPr>
          <p:cNvSpPr/>
          <p:nvPr/>
        </p:nvSpPr>
        <p:spPr>
          <a:xfrm>
            <a:off x="1290637" y="4132576"/>
            <a:ext cx="721045" cy="52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D63A8B-86DA-4689-9A29-946B81DA3F4E}"/>
              </a:ext>
            </a:extLst>
          </p:cNvPr>
          <p:cNvSpPr/>
          <p:nvPr/>
        </p:nvSpPr>
        <p:spPr>
          <a:xfrm>
            <a:off x="1290637" y="4693277"/>
            <a:ext cx="721045" cy="52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25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276E6-28AB-433E-8CE6-EC351D85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09/10/2019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CFA7E-21DD-46F3-96A8-01AD6A0E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4ED4-F127-482C-881B-56C8B51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2F9FEA-6652-4C39-877D-226D3474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Time Indexes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D95FC-794B-4C03-B66D-D0F55109217C}"/>
              </a:ext>
            </a:extLst>
          </p:cNvPr>
          <p:cNvSpPr txBox="1"/>
          <p:nvPr/>
        </p:nvSpPr>
        <p:spPr>
          <a:xfrm>
            <a:off x="2005012" y="1257857"/>
            <a:ext cx="233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DeteOffset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794EC-6024-4E99-A810-28E45B513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719522"/>
            <a:ext cx="10734675" cy="422150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32DA30-2C03-4B22-8515-50C13C41A662}"/>
              </a:ext>
            </a:extLst>
          </p:cNvPr>
          <p:cNvSpPr/>
          <p:nvPr/>
        </p:nvSpPr>
        <p:spPr>
          <a:xfrm>
            <a:off x="728662" y="3028598"/>
            <a:ext cx="721045" cy="52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10123A-E703-4208-9058-CC3518DFDC99}"/>
              </a:ext>
            </a:extLst>
          </p:cNvPr>
          <p:cNvSpPr/>
          <p:nvPr/>
        </p:nvSpPr>
        <p:spPr>
          <a:xfrm>
            <a:off x="728662" y="3589299"/>
            <a:ext cx="721045" cy="52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32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34AE3-AC77-4774-BEA0-D37F8A0F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06/10/2019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3BDE4-101B-424B-8CC8-3468790A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77C4-87A8-425C-9855-5F4D20BD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9E4EF2-3666-43B2-A6A8-AE0A88E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Based Querying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DD8611-D03E-4DEE-9297-46635001D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16"/>
          <a:stretch/>
        </p:blipFill>
        <p:spPr>
          <a:xfrm>
            <a:off x="2562223" y="1367434"/>
            <a:ext cx="6564334" cy="4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4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34AE3-AC77-4774-BEA0-D37F8A0F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10/10/2019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3BDE4-101B-424B-8CC8-3468790A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77C4-87A8-425C-9855-5F4D20BD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9E4EF2-3666-43B2-A6A8-AE0A88E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Based Querying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FA419-01EF-41D5-98B5-46576384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388268"/>
            <a:ext cx="8724900" cy="48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34AE3-AC77-4774-BEA0-D37F8A0F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10/10/2019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3BDE4-101B-424B-8CC8-3468790A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77C4-87A8-425C-9855-5F4D20BD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9E4EF2-3666-43B2-A6A8-AE0A88E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Based Querying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14B76-D7E2-42C8-94C0-37BE5E198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70"/>
          <a:stretch/>
        </p:blipFill>
        <p:spPr>
          <a:xfrm>
            <a:off x="1714500" y="1304925"/>
            <a:ext cx="7529513" cy="48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3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34AE3-AC77-4774-BEA0-D37F8A0F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10/10/2019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3BDE4-101B-424B-8CC8-3468790A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77C4-87A8-425C-9855-5F4D20BD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9E4EF2-3666-43B2-A6A8-AE0A88E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Based Querying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65A1B-D364-48E4-9AD6-EC0752FD6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34"/>
          <a:stretch/>
        </p:blipFill>
        <p:spPr>
          <a:xfrm>
            <a:off x="1478756" y="1376362"/>
            <a:ext cx="9196388" cy="4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0630-1C96-4D63-9C7F-D22E77F4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241162"/>
            <a:ext cx="8724900" cy="1325563"/>
          </a:xfrm>
        </p:spPr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A1F19-A1C0-46B2-A57C-A06020AB9A7A}"/>
              </a:ext>
            </a:extLst>
          </p:cNvPr>
          <p:cNvSpPr txBox="1"/>
          <p:nvPr/>
        </p:nvSpPr>
        <p:spPr>
          <a:xfrm>
            <a:off x="1472233" y="1842950"/>
            <a:ext cx="9561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Pandas Datetime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Time Based Querying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Grouping Information Using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Aggregations and Custom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5794-5028-4921-92C8-B2BF93ED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7CD-0B38-44A2-BC5A-56A1268447BB}" type="datetime1">
              <a:rPr lang="en-GB" smtClean="0"/>
              <a:t>04/10/2019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635F-3ACD-4884-AEAB-EF9E0C61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43E12-EF5F-4049-AB84-C8546EBC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</a:p>
        </p:txBody>
      </p:sp>
    </p:spTree>
    <p:extLst>
      <p:ext uri="{BB962C8B-B14F-4D97-AF65-F5344CB8AC3E}">
        <p14:creationId xmlns:p14="http://schemas.microsoft.com/office/powerpoint/2010/main" val="2024533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754C2-3FB7-4478-8C73-AA410B21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07/10/2019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BD939-C6E6-4FAA-98EA-F4080C94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BE3CE-E5CC-4DD3-A489-695A3144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C2CE9A-F953-4DC0-BC6E-B5112FC1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25" y="682626"/>
            <a:ext cx="8724900" cy="1325563"/>
          </a:xfrm>
        </p:spPr>
        <p:txBody>
          <a:bodyPr>
            <a:normAutofit/>
          </a:bodyPr>
          <a:lstStyle/>
          <a:p>
            <a:r>
              <a:rPr lang="en-GB" dirty="0"/>
              <a:t>Creating Rolling Windows Based on 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4F68F2-3CB3-4188-AFD5-B7502D2E3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2008189"/>
            <a:ext cx="7896225" cy="411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85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A4A4F-B3B2-4FBB-9DB2-B315C101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04/10/2019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78B42-F79E-41E4-A0F3-A080D42F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7FD73-073E-430B-BDCB-2D6ECB28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8D6806-36A9-4AFC-BC99-B24207BD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96901"/>
            <a:ext cx="8724900" cy="1325563"/>
          </a:xfrm>
        </p:spPr>
        <p:txBody>
          <a:bodyPr>
            <a:normAutofit/>
          </a:bodyPr>
          <a:lstStyle/>
          <a:p>
            <a:r>
              <a:rPr lang="en-GB" dirty="0"/>
              <a:t>Aggregations and Custom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66F5A-0964-4F27-9CA0-B91468C7D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5"/>
          <a:stretch/>
        </p:blipFill>
        <p:spPr>
          <a:xfrm>
            <a:off x="1281112" y="1768475"/>
            <a:ext cx="9305925" cy="4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4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A4A4F-B3B2-4FBB-9DB2-B315C101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10/10/2019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78B42-F79E-41E4-A0F3-A080D42F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7FD73-073E-430B-BDCB-2D6ECB28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8D6806-36A9-4AFC-BC99-B24207BD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96901"/>
            <a:ext cx="8724900" cy="1325563"/>
          </a:xfrm>
        </p:spPr>
        <p:txBody>
          <a:bodyPr>
            <a:normAutofit/>
          </a:bodyPr>
          <a:lstStyle/>
          <a:p>
            <a:r>
              <a:rPr lang="en-GB" dirty="0"/>
              <a:t>Aggregations and Custom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D62E3-908C-4165-AD5A-5F17B063E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34663"/>
          <a:stretch/>
        </p:blipFill>
        <p:spPr>
          <a:xfrm>
            <a:off x="1425038" y="1922464"/>
            <a:ext cx="9195337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8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6849-FF9B-43AA-865F-635B741E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06/10/2019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20B36-EE65-4A4B-A022-72AB1EDE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5021-6781-4F74-96C5-ACA92FE4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A53D7B-E5AA-45E7-AC5B-93DCB9FD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Results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70F46-982A-4F10-950D-7743421DB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30"/>
          <a:stretch/>
        </p:blipFill>
        <p:spPr>
          <a:xfrm>
            <a:off x="201753" y="2684463"/>
            <a:ext cx="11788494" cy="23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21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6849-FF9B-43AA-865F-635B741E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10/10/2019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20B36-EE65-4A4B-A022-72AB1EDE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5021-6781-4F74-96C5-ACA92FE4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A53D7B-E5AA-45E7-AC5B-93DCB9FD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Results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70F46-982A-4F10-950D-7743421DB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8" b="595"/>
          <a:stretch/>
        </p:blipFill>
        <p:spPr>
          <a:xfrm>
            <a:off x="201753" y="1373186"/>
            <a:ext cx="11788494" cy="46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92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2995-9177-41E6-913B-B2696BB3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103437"/>
            <a:ext cx="11639550" cy="1325563"/>
          </a:xfrm>
        </p:spPr>
        <p:txBody>
          <a:bodyPr/>
          <a:lstStyle/>
          <a:p>
            <a:pPr algn="ctr"/>
            <a:r>
              <a:rPr lang="en-US" sz="8000" dirty="0"/>
              <a:t>Thanks!</a:t>
            </a:r>
            <a:endParaRPr lang="en-GB" sz="8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650F25-491C-4D9B-81A8-FC73EE464F40}"/>
              </a:ext>
            </a:extLst>
          </p:cNvPr>
          <p:cNvSpPr txBox="1"/>
          <p:nvPr/>
        </p:nvSpPr>
        <p:spPr>
          <a:xfrm>
            <a:off x="2692226" y="4253706"/>
            <a:ext cx="4662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luisdcamachog</a:t>
            </a:r>
            <a:endParaRPr lang="en-US" dirty="0">
              <a:solidFill>
                <a:schemeClr val="bg1"/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luis.camacho@cyxtera.com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https://www.linkedin.com/in/luisdcamachog/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https://github.com/LuisDavidCamacho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BBD7-5945-454A-9C1A-5EF70B75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68" y="5891393"/>
            <a:ext cx="440972" cy="453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BCC47-B087-44CA-9CE4-A60109E48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10" y="4253706"/>
            <a:ext cx="456488" cy="456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25DB0-4F30-4747-9FBC-BA7504A31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26" y="5385326"/>
            <a:ext cx="425456" cy="388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CA284-2DD8-470D-8455-E63930B81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68" y="4827273"/>
            <a:ext cx="440972" cy="4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CF55-1CD9-4855-ACD1-F65CF565F0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74335" y="640081"/>
            <a:ext cx="6611533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is the most time consuming task of an ML project… some times is waiting the algorithm to train!</a:t>
            </a:r>
          </a:p>
        </p:txBody>
      </p:sp>
      <p:pic>
        <p:nvPicPr>
          <p:cNvPr id="6" name="Graphic 5" descr="Hourglass">
            <a:extLst>
              <a:ext uri="{FF2B5EF4-FFF2-40B4-BE49-F238E27FC236}">
                <a16:creationId xmlns:a16="http://schemas.microsoft.com/office/drawing/2014/main" id="{E54FA1F5-0700-494D-AA17-017870F3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421892"/>
            <a:ext cx="4010829" cy="40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402BB62-DE58-4998-B8FA-4D0381AC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84" y="1208859"/>
            <a:ext cx="4543425" cy="270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5CD883-749E-4292-9903-540572415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042"/>
          <a:stretch/>
        </p:blipFill>
        <p:spPr>
          <a:xfrm>
            <a:off x="923925" y="1225694"/>
            <a:ext cx="4524375" cy="2733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958CB-2867-485D-9623-2E85769A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869" y="261040"/>
            <a:ext cx="8724900" cy="1325563"/>
          </a:xfrm>
        </p:spPr>
        <p:txBody>
          <a:bodyPr/>
          <a:lstStyle/>
          <a:p>
            <a:r>
              <a:rPr lang="en-US"/>
              <a:t>Intro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B0D53-0E18-4385-99F1-7BBE2FDC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C2144D9-AE39-4A39-A063-C6EE6E1A855F}" type="datetime1">
              <a:rPr lang="en-GB" smtClean="0"/>
              <a:t>04/10/2019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8AA85-3FC5-4B04-9D25-100B4763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382B66-9FD9-4EF1-8726-DAA21E4E97D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7E5E-C3FF-43ED-A66B-89C1B5F0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David Camacho - Time Based Analysis Using Pandas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2BB67F3-6689-4A36-A5F8-372D7823B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25" y="4296592"/>
            <a:ext cx="2047875" cy="168587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4E9BCE1-C5B1-4FB0-ADD2-A760D95FA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2700" y="4296591"/>
            <a:ext cx="2047875" cy="1685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EF5C7F-B718-4D17-B1A7-E6EA852A5B88}"/>
              </a:ext>
            </a:extLst>
          </p:cNvPr>
          <p:cNvSpPr txBox="1"/>
          <p:nvPr/>
        </p:nvSpPr>
        <p:spPr>
          <a:xfrm>
            <a:off x="3295237" y="1586603"/>
            <a:ext cx="246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until achieving desired result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845D5E-BFAC-4F66-BCFF-5CA55384D1AB}"/>
              </a:ext>
            </a:extLst>
          </p:cNvPr>
          <p:cNvSpPr txBox="1"/>
          <p:nvPr/>
        </p:nvSpPr>
        <p:spPr>
          <a:xfrm>
            <a:off x="8753062" y="1586603"/>
            <a:ext cx="246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until achieving desired result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E8F7F-FB53-42AF-8C99-9CBF52744C42}"/>
              </a:ext>
            </a:extLst>
          </p:cNvPr>
          <p:cNvSpPr txBox="1"/>
          <p:nvPr/>
        </p:nvSpPr>
        <p:spPr>
          <a:xfrm>
            <a:off x="2995405" y="4429125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time per iteration: </a:t>
            </a:r>
            <a:r>
              <a:rPr lang="en-US" dirty="0"/>
              <a:t>~10+ hours</a:t>
            </a:r>
          </a:p>
          <a:p>
            <a:r>
              <a:rPr lang="en-US" b="1" dirty="0"/>
              <a:t>Total coffee consumption:</a:t>
            </a:r>
            <a:r>
              <a:rPr lang="en-US" dirty="0"/>
              <a:t> 2lt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5F90C7-515E-43D7-9667-51696742CF52}"/>
              </a:ext>
            </a:extLst>
          </p:cNvPr>
          <p:cNvSpPr txBox="1"/>
          <p:nvPr/>
        </p:nvSpPr>
        <p:spPr>
          <a:xfrm>
            <a:off x="8391112" y="4429125"/>
            <a:ext cx="264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time per iteration: </a:t>
            </a:r>
            <a:r>
              <a:rPr lang="en-US" dirty="0"/>
              <a:t>~7 hours</a:t>
            </a:r>
          </a:p>
          <a:p>
            <a:r>
              <a:rPr lang="en-US" b="1" dirty="0"/>
              <a:t>Total coffee consumption: </a:t>
            </a:r>
            <a:r>
              <a:rPr lang="en-US" dirty="0"/>
              <a:t>2lt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82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1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B1970-3EF8-4C37-8186-CB08F642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08/10/2019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ADDE9-C438-4EFD-9D8C-9BFA510C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8215-74FE-4393-861B-53C6949D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61AD85-9484-4B07-AA1B-24BFA319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5" y="301625"/>
            <a:ext cx="8724900" cy="1325563"/>
          </a:xfrm>
        </p:spPr>
        <p:txBody>
          <a:bodyPr/>
          <a:lstStyle/>
          <a:p>
            <a:r>
              <a:rPr lang="en-US" dirty="0"/>
              <a:t>Datetime Objects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5FF985-95B3-4592-9167-9E5232695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82670"/>
              </p:ext>
            </p:extLst>
          </p:nvPr>
        </p:nvGraphicFramePr>
        <p:xfrm>
          <a:off x="1104899" y="1846263"/>
          <a:ext cx="9591675" cy="347472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247776">
                  <a:extLst>
                    <a:ext uri="{9D8B030D-6E8A-4147-A177-3AD203B41FA5}">
                      <a16:colId xmlns:a16="http://schemas.microsoft.com/office/drawing/2014/main" val="2248341898"/>
                    </a:ext>
                  </a:extLst>
                </a:gridCol>
                <a:gridCol w="2588894">
                  <a:extLst>
                    <a:ext uri="{9D8B030D-6E8A-4147-A177-3AD203B41FA5}">
                      <a16:colId xmlns:a16="http://schemas.microsoft.com/office/drawing/2014/main" val="2632152688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64141353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2682449304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3434447951"/>
                    </a:ext>
                  </a:extLst>
                </a:gridCol>
              </a:tblGrid>
              <a:tr h="20425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DataType</a:t>
                      </a:r>
                      <a:endParaRPr lang="en-GB" dirty="0"/>
                    </a:p>
                  </a:txBody>
                  <a:tcPr>
                    <a:solidFill>
                      <a:srgbClr val="281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GB" dirty="0"/>
                    </a:p>
                  </a:txBody>
                  <a:tcPr>
                    <a:solidFill>
                      <a:srgbClr val="281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Related Methods</a:t>
                      </a:r>
                      <a:endParaRPr lang="en-GB" dirty="0"/>
                    </a:p>
                  </a:txBody>
                  <a:tcPr>
                    <a:solidFill>
                      <a:srgbClr val="281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RelatedIndexes</a:t>
                      </a:r>
                      <a:endParaRPr lang="en-GB" dirty="0"/>
                    </a:p>
                  </a:txBody>
                  <a:tcPr>
                    <a:solidFill>
                      <a:srgbClr val="281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Object</a:t>
                      </a:r>
                      <a:endParaRPr lang="en-GB" dirty="0"/>
                    </a:p>
                  </a:txBody>
                  <a:tcPr>
                    <a:solidFill>
                      <a:srgbClr val="281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  <a:endParaRPr lang="en-GB" dirty="0"/>
                    </a:p>
                  </a:txBody>
                  <a:tcPr>
                    <a:solidFill>
                      <a:srgbClr val="2811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Timestamp data type. Represents a point in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to_datetime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date_range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bdate_range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DatetimeIndex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Pd.Timestamp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1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TimeDelta</a:t>
                      </a:r>
                      <a:endParaRPr lang="en-GB" dirty="0"/>
                    </a:p>
                  </a:txBody>
                  <a:tcPr>
                    <a:solidFill>
                      <a:srgbClr val="2811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Absolute time duration. Represents duration between 2 given times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to_timedelta</a:t>
                      </a:r>
                      <a:r>
                        <a:rPr lang="en-US" dirty="0"/>
                        <a:t>,</a:t>
                      </a:r>
                    </a:p>
                    <a:p>
                      <a:pPr algn="ctr"/>
                      <a:r>
                        <a:rPr lang="en-US" dirty="0" err="1"/>
                        <a:t>timedelta_range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TimedeltaIndex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Pd.Timedelta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Period</a:t>
                      </a:r>
                      <a:endParaRPr lang="en-GB" dirty="0"/>
                    </a:p>
                  </a:txBody>
                  <a:tcPr>
                    <a:solidFill>
                      <a:srgbClr val="2811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a span of time from a point in time.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period_range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PeriodIndex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Pd.Period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3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DateOffset</a:t>
                      </a:r>
                      <a:endParaRPr lang="en-GB" dirty="0"/>
                    </a:p>
                  </a:txBody>
                  <a:tcPr>
                    <a:solidFill>
                      <a:srgbClr val="281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Represents a span of time.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Pd.DateOffset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22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03AD6-D629-4C42-8572-1C05CE29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06/10/2019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4A6A9-558A-4D24-A24A-7F29EA06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65569-035C-4BA1-96DA-A30DCDBF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4804AB-103D-401E-8C4F-792EA9E6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47065"/>
            <a:ext cx="8724900" cy="1325563"/>
          </a:xfrm>
        </p:spPr>
        <p:txBody>
          <a:bodyPr/>
          <a:lstStyle/>
          <a:p>
            <a:r>
              <a:rPr lang="en-US" dirty="0"/>
              <a:t>Datetime Objects</a:t>
            </a: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B6035D-9E5C-4DB2-A9BA-FCA501A12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642087"/>
              </p:ext>
            </p:extLst>
          </p:nvPr>
        </p:nvGraphicFramePr>
        <p:xfrm>
          <a:off x="6657975" y="165168"/>
          <a:ext cx="4928870" cy="58197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41095">
                  <a:extLst>
                    <a:ext uri="{9D8B030D-6E8A-4147-A177-3AD203B41FA5}">
                      <a16:colId xmlns:a16="http://schemas.microsoft.com/office/drawing/2014/main" val="4238652539"/>
                    </a:ext>
                  </a:extLst>
                </a:gridCol>
                <a:gridCol w="3787775">
                  <a:extLst>
                    <a:ext uri="{9D8B030D-6E8A-4147-A177-3AD203B41FA5}">
                      <a16:colId xmlns:a16="http://schemas.microsoft.com/office/drawing/2014/main" val="1099434461"/>
                    </a:ext>
                  </a:extLst>
                </a:gridCol>
              </a:tblGrid>
              <a:tr h="13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Property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811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Description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281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61689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year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The year of the datetime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586731"/>
                  </a:ext>
                </a:extLst>
              </a:tr>
              <a:tr h="1896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month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The month of the datetime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78412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day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The days of the datetime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969563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hour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The hour of the datetime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61358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minute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The minutes of the datetime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812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second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The seconds of the datetime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78951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microsecond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The microseconds of the datetime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997438"/>
                  </a:ext>
                </a:extLst>
              </a:tr>
              <a:tr h="11049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nanosecond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The nanoseconds of the datetime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55063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Returns datetime.date (does not contain timezone information)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2832856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time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Returns datetime.time (does not contain timezone information)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847280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</a:rPr>
                        <a:t>timetz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Returns </a:t>
                      </a:r>
                      <a:r>
                        <a:rPr lang="en-GB" sz="1600" u="none" strike="noStrike" dirty="0" err="1">
                          <a:effectLst/>
                        </a:rPr>
                        <a:t>datetime.time</a:t>
                      </a:r>
                      <a:r>
                        <a:rPr lang="en-GB" sz="1600" u="none" strike="noStrike" dirty="0">
                          <a:effectLst/>
                        </a:rPr>
                        <a:t> as local time with </a:t>
                      </a:r>
                      <a:r>
                        <a:rPr lang="en-GB" sz="1600" u="none" strike="noStrike" dirty="0" err="1">
                          <a:effectLst/>
                        </a:rPr>
                        <a:t>timezone</a:t>
                      </a:r>
                      <a:r>
                        <a:rPr lang="en-GB" sz="1600" u="none" strike="noStrike" dirty="0">
                          <a:effectLst/>
                        </a:rPr>
                        <a:t> information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638222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dayofyear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The ordinal day of year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4609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weekofyear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The week ordinal of the year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4498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week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The week ordinal of the year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42707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dayofweek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The number of the day of the week with Monday=0, Sunday=6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6411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weekday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The number of the day of the week with Monday=0, Sunday=6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961462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day_name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The name of the day in a week (ex: Friday)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8570986"/>
                  </a:ext>
                </a:extLst>
              </a:tr>
              <a:tr h="1162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quarter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Quarter of the date: Jan-Mar = 1, Apr-Jun = 2, etc.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62758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days_in_month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The number of days in the month of the datetime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38667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is_month_start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Logical indicating if first day of month (defined by frequency)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35797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is_month_end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Logical indicating if last day of month (defined by frequency)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95543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is_quarter_start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Logical indicating if first day of quarter (defined by frequency)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2788754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is_quarter_end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Logical indicating if last day of quarter (defined by frequency)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780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is_year_start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Logical indicating if first day of year (defined by frequency)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2906519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is_year_end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Logical indicating if last day of year (defined by frequency)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28647"/>
                  </a:ext>
                </a:extLst>
              </a:tr>
              <a:tr h="1200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is_leap_year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Logical indicating if the date belongs to a leap year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7199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2B4CEE-37F1-44E3-8048-D09E6BED56A7}"/>
              </a:ext>
            </a:extLst>
          </p:cNvPr>
          <p:cNvSpPr txBox="1"/>
          <p:nvPr/>
        </p:nvSpPr>
        <p:spPr>
          <a:xfrm>
            <a:off x="714375" y="2463938"/>
            <a:ext cx="3905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DatetimeIndex</a:t>
            </a:r>
            <a:endParaRPr lang="en-US" sz="4000" dirty="0"/>
          </a:p>
          <a:p>
            <a:r>
              <a:rPr lang="en-US" sz="4000" dirty="0" err="1"/>
              <a:t>Series.dt</a:t>
            </a:r>
            <a:endParaRPr lang="en-GB" sz="4000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C51439C1-5E47-4536-BE96-2196FEDFB159}"/>
              </a:ext>
            </a:extLst>
          </p:cNvPr>
          <p:cNvSpPr/>
          <p:nvPr/>
        </p:nvSpPr>
        <p:spPr>
          <a:xfrm>
            <a:off x="4429126" y="2374969"/>
            <a:ext cx="1885950" cy="1400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FF22F03-851C-4E74-A023-63CD33966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3350617"/>
            <a:ext cx="9641864" cy="206910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276E6-28AB-433E-8CE6-EC351D85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09/10/2019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CFA7E-21DD-46F3-96A8-01AD6A0E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4ED4-F127-482C-881B-56C8B51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2F9FEA-6652-4C39-877D-226D3474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Time Series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E3531-490D-49E0-BA3A-F514F40E4471}"/>
              </a:ext>
            </a:extLst>
          </p:cNvPr>
          <p:cNvSpPr txBox="1"/>
          <p:nvPr/>
        </p:nvSpPr>
        <p:spPr>
          <a:xfrm>
            <a:off x="2005013" y="1257857"/>
            <a:ext cx="178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Loading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A23B0-1550-4A7F-99CB-5AD03DDAB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86"/>
          <a:stretch/>
        </p:blipFill>
        <p:spPr>
          <a:xfrm>
            <a:off x="4200525" y="1438277"/>
            <a:ext cx="7553325" cy="1676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ECEB43B-0E58-4253-A27F-FED8CE47BE25}"/>
              </a:ext>
            </a:extLst>
          </p:cNvPr>
          <p:cNvSpPr/>
          <p:nvPr/>
        </p:nvSpPr>
        <p:spPr>
          <a:xfrm>
            <a:off x="8172450" y="1956626"/>
            <a:ext cx="1695450" cy="11906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21274-220B-4418-AD45-1650738267F5}"/>
              </a:ext>
            </a:extLst>
          </p:cNvPr>
          <p:cNvSpPr txBox="1"/>
          <p:nvPr/>
        </p:nvSpPr>
        <p:spPr>
          <a:xfrm>
            <a:off x="6724650" y="4137028"/>
            <a:ext cx="541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importing data to pandas you can load it directly as a time series (object Series </a:t>
            </a:r>
            <a:r>
              <a:rPr lang="en-US" sz="2000" dirty="0" err="1"/>
              <a:t>fiill</a:t>
            </a:r>
            <a:r>
              <a:rPr lang="en-US" sz="2000" dirty="0"/>
              <a:t> with </a:t>
            </a:r>
            <a:r>
              <a:rPr lang="en-US" sz="2000" dirty="0" err="1"/>
              <a:t>timesatmp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same response is returned if you pass a Series </a:t>
            </a:r>
            <a:r>
              <a:rPr lang="en-US" sz="2000" dirty="0" err="1"/>
              <a:t>pd.to_datetime</a:t>
            </a:r>
            <a:r>
              <a:rPr lang="en-US" sz="2000" dirty="0"/>
              <a:t> method.</a:t>
            </a:r>
            <a:endParaRPr lang="en-GB" sz="2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F3B756-0E01-40BD-AA1F-865673F82C2D}"/>
              </a:ext>
            </a:extLst>
          </p:cNvPr>
          <p:cNvSpPr/>
          <p:nvPr/>
        </p:nvSpPr>
        <p:spPr>
          <a:xfrm>
            <a:off x="5743574" y="4128760"/>
            <a:ext cx="876301" cy="1323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4ED4-F127-482C-881B-56C8B51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2F9FEA-6652-4C39-877D-226D3474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Time Indexes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33011-25DC-4528-BDF9-CE8387B6EC22}"/>
              </a:ext>
            </a:extLst>
          </p:cNvPr>
          <p:cNvSpPr txBox="1"/>
          <p:nvPr/>
        </p:nvSpPr>
        <p:spPr>
          <a:xfrm>
            <a:off x="2005012" y="1257857"/>
            <a:ext cx="233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DatetimeIndex</a:t>
            </a:r>
            <a:endParaRPr lang="en-US" sz="2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CA55C56-A0C0-4239-8910-C65AF73062EB}"/>
              </a:ext>
            </a:extLst>
          </p:cNvPr>
          <p:cNvSpPr/>
          <p:nvPr/>
        </p:nvSpPr>
        <p:spPr>
          <a:xfrm>
            <a:off x="290456" y="3681710"/>
            <a:ext cx="721045" cy="52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7B1AE1-3EBE-4161-8D82-CEB797B9B3B4}"/>
              </a:ext>
            </a:extLst>
          </p:cNvPr>
          <p:cNvSpPr/>
          <p:nvPr/>
        </p:nvSpPr>
        <p:spPr>
          <a:xfrm>
            <a:off x="295275" y="4590409"/>
            <a:ext cx="721045" cy="52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CC7CA95-30CA-4442-8313-9DD2816F31AE}"/>
              </a:ext>
            </a:extLst>
          </p:cNvPr>
          <p:cNvSpPr/>
          <p:nvPr/>
        </p:nvSpPr>
        <p:spPr>
          <a:xfrm>
            <a:off x="295275" y="5418220"/>
            <a:ext cx="721045" cy="52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8E01BAD-116E-4031-B403-55AC52E5C950}"/>
              </a:ext>
            </a:extLst>
          </p:cNvPr>
          <p:cNvSpPr/>
          <p:nvPr/>
        </p:nvSpPr>
        <p:spPr>
          <a:xfrm>
            <a:off x="290456" y="2247554"/>
            <a:ext cx="721045" cy="5287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7FB48C-ABCC-423A-B16D-CBA73D9E7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680103"/>
            <a:ext cx="10810875" cy="42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0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276E6-28AB-433E-8CE6-EC351D85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0EBE-8BB5-4EEA-BEE1-7F9DA7B4C9F6}" type="datetime1">
              <a:rPr lang="en-GB" smtClean="0"/>
              <a:t>09/10/2019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CFA7E-21DD-46F3-96A8-01AD6A0E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 Camacho - Time Based Analysis Using Pandas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4ED4-F127-482C-881B-56C8B51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B66-9FD9-4EF1-8726-DAA21E4E97DB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2F9FEA-6652-4C39-877D-226D3474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Time Indexes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D95FC-794B-4C03-B66D-D0F55109217C}"/>
              </a:ext>
            </a:extLst>
          </p:cNvPr>
          <p:cNvSpPr txBox="1"/>
          <p:nvPr/>
        </p:nvSpPr>
        <p:spPr>
          <a:xfrm>
            <a:off x="2005012" y="1257857"/>
            <a:ext cx="233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TimedeltaIndex</a:t>
            </a:r>
            <a:endParaRPr lang="en-US" sz="2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762B9A4-100C-4CD4-B795-A2524C8EE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7" y="1682716"/>
            <a:ext cx="4005712" cy="442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FBCE4-0E40-409D-973F-849674E5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38" y="1719522"/>
            <a:ext cx="6853237" cy="44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4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879</Words>
  <Application>Microsoft Office PowerPoint</Application>
  <PresentationFormat>Widescreen</PresentationFormat>
  <Paragraphs>214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Grotesque</vt:lpstr>
      <vt:lpstr>Office Theme</vt:lpstr>
      <vt:lpstr>High Performance Pandas 2</vt:lpstr>
      <vt:lpstr>Outline</vt:lpstr>
      <vt:lpstr>Data Analysis is the most time consuming task of an ML project… some times is waiting the algorithm to train!</vt:lpstr>
      <vt:lpstr>Intro</vt:lpstr>
      <vt:lpstr>Datetime Objects</vt:lpstr>
      <vt:lpstr>Datetime Objects</vt:lpstr>
      <vt:lpstr>Creating Time Series</vt:lpstr>
      <vt:lpstr>Creating Time Indexes</vt:lpstr>
      <vt:lpstr>Creating Time Indexes</vt:lpstr>
      <vt:lpstr>Creating Time Indexes</vt:lpstr>
      <vt:lpstr>Creating Time Indexes</vt:lpstr>
      <vt:lpstr>Creating Time Indexes</vt:lpstr>
      <vt:lpstr>Creating Time Indexes</vt:lpstr>
      <vt:lpstr>Creating Time Indexes</vt:lpstr>
      <vt:lpstr>Creating Time Indexes</vt:lpstr>
      <vt:lpstr>Time Based Querying</vt:lpstr>
      <vt:lpstr>Time Based Querying</vt:lpstr>
      <vt:lpstr>Time Based Querying</vt:lpstr>
      <vt:lpstr>Time Based Querying</vt:lpstr>
      <vt:lpstr>Creating Rolling Windows Based on Time</vt:lpstr>
      <vt:lpstr>Aggregations and Custom Operations</vt:lpstr>
      <vt:lpstr>Aggregations and Custom Operations</vt:lpstr>
      <vt:lpstr>Plotting Results</vt:lpstr>
      <vt:lpstr>Plotting 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Pandas 2</dc:title>
  <dc:creator>Luis David Camacho</dc:creator>
  <cp:lastModifiedBy>Luis David Camacho</cp:lastModifiedBy>
  <cp:revision>24</cp:revision>
  <dcterms:created xsi:type="dcterms:W3CDTF">2019-10-08T05:54:29Z</dcterms:created>
  <dcterms:modified xsi:type="dcterms:W3CDTF">2019-10-10T17:24:36Z</dcterms:modified>
</cp:coreProperties>
</file>