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9" r:id="rId1"/>
    <p:sldMasterId id="2147483669" r:id="rId2"/>
  </p:sldMasterIdLst>
  <p:notesMasterIdLst>
    <p:notesMasterId r:id="rId27"/>
  </p:notesMasterIdLst>
  <p:sldIdLst>
    <p:sldId id="737" r:id="rId3"/>
    <p:sldId id="739" r:id="rId4"/>
    <p:sldId id="742" r:id="rId5"/>
    <p:sldId id="743" r:id="rId6"/>
    <p:sldId id="744" r:id="rId7"/>
    <p:sldId id="772" r:id="rId8"/>
    <p:sldId id="776" r:id="rId9"/>
    <p:sldId id="766" r:id="rId10"/>
    <p:sldId id="781" r:id="rId11"/>
    <p:sldId id="748" r:id="rId12"/>
    <p:sldId id="767" r:id="rId13"/>
    <p:sldId id="768" r:id="rId14"/>
    <p:sldId id="770" r:id="rId15"/>
    <p:sldId id="756" r:id="rId16"/>
    <p:sldId id="780" r:id="rId17"/>
    <p:sldId id="760" r:id="rId18"/>
    <p:sldId id="783" r:id="rId19"/>
    <p:sldId id="784" r:id="rId20"/>
    <p:sldId id="762" r:id="rId21"/>
    <p:sldId id="775" r:id="rId22"/>
    <p:sldId id="777" r:id="rId23"/>
    <p:sldId id="782" r:id="rId24"/>
    <p:sldId id="785" r:id="rId25"/>
    <p:sldId id="786" r:id="rId26"/>
  </p:sldIdLst>
  <p:sldSz cx="9144000" cy="5715000" type="screen16x10"/>
  <p:notesSz cx="6858000" cy="93138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bw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6531F"/>
    <a:srgbClr val="DE7E7A"/>
    <a:srgbClr val="1100F0"/>
    <a:srgbClr val="C01338"/>
    <a:srgbClr val="C00000"/>
    <a:srgbClr val="79C82A"/>
    <a:srgbClr val="D61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8" autoAdjust="0"/>
    <p:restoredTop sz="90929" autoAdjust="0"/>
  </p:normalViewPr>
  <p:slideViewPr>
    <p:cSldViewPr>
      <p:cViewPr varScale="1">
        <p:scale>
          <a:sx n="86" d="100"/>
          <a:sy n="86" d="100"/>
        </p:scale>
        <p:origin x="906" y="90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F6FD56A5-6355-4B13-B783-7CC5477550B3}" type="datetimeFigureOut">
              <a:rPr lang="en-US"/>
              <a:pPr>
                <a:defRPr/>
              </a:pPr>
              <a:t>5/13/2017</a:t>
            </a:fld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36588" y="700088"/>
            <a:ext cx="5584825" cy="3490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24085"/>
            <a:ext cx="5486400" cy="419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6E074355-CE0D-4C68-A6CB-C364ED71B3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979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74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BF02F-7132-46AD-BEF4-E99828A6932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Parsimonious</a:t>
            </a:r>
            <a:r>
              <a:rPr lang="en-US" baseline="0" dirty="0"/>
              <a:t> Model does not show to be adequate so original model is being used.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BF02F-7132-46AD-BEF4-E99828A6932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BF02F-7132-46AD-BEF4-E99828A6932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Parsimonious</a:t>
            </a:r>
            <a:r>
              <a:rPr lang="en-US" baseline="0" dirty="0"/>
              <a:t> Model does not show to be adequate so original model is being used.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BF02F-7132-46AD-BEF4-E99828A6932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BF02F-7132-46AD-BEF4-E99828A6932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BF02F-7132-46AD-BEF4-E99828A6932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492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BF02F-7132-46AD-BEF4-E99828A6932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BF02F-7132-46AD-BEF4-E99828A6932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91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BF02F-7132-46AD-BEF4-E99828A69320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BF02F-7132-46AD-BEF4-E99828A6932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655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5124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909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6037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447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BF02F-7132-46AD-BEF4-E99828A6932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BF02F-7132-46AD-BEF4-E99828A6932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F-test</a:t>
            </a:r>
            <a:r>
              <a:rPr lang="en-US" baseline="0" dirty="0"/>
              <a:t> stops at ARMA(24,23). However the at is not white. Then I continues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BF02F-7132-46AD-BEF4-E99828A6932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93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BF02F-7132-46AD-BEF4-E99828A6932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92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BF02F-7132-46AD-BEF4-E99828A6932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BF02F-7132-46AD-BEF4-E99828A6932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44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4826"/>
            <a:ext cx="7772400" cy="122555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61331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43364"/>
            <a:ext cx="4038600" cy="34541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43364"/>
            <a:ext cx="4038600" cy="34541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043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0689" y="712789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75050" y="1023204"/>
            <a:ext cx="5111750" cy="450129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689" y="1779588"/>
            <a:ext cx="3008313" cy="34909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9021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2288" y="4254500"/>
            <a:ext cx="5486400" cy="4730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762000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727575"/>
            <a:ext cx="5486400" cy="6699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0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525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0400"/>
            <a:ext cx="8229600" cy="3276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0783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5988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38300"/>
            <a:ext cx="40386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38300"/>
            <a:ext cx="40386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6750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689" y="712789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23204"/>
            <a:ext cx="5111750" cy="450129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689" y="1779588"/>
            <a:ext cx="3008313" cy="34909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6964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254500"/>
            <a:ext cx="5486400" cy="4730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762000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727575"/>
            <a:ext cx="5486400" cy="6699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6138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69085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3864"/>
            <a:ext cx="8229600" cy="952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68500"/>
            <a:ext cx="8229600" cy="3238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7501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9158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8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98500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66900"/>
            <a:ext cx="8229600" cy="3276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1823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7" r:id="rId5"/>
    <p:sldLayoutId id="2147483668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8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66636"/>
            <a:ext cx="8229600" cy="3238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9163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7" r:id="rId5"/>
    <p:sldLayoutId id="2147483678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"/>
            <a:ext cx="9144000" cy="53721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1775355"/>
            <a:ext cx="9144000" cy="1225021"/>
          </a:xfrm>
          <a:solidFill>
            <a:srgbClr val="000000">
              <a:alpha val="52941"/>
            </a:srgbClr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Tourists Visiting </a:t>
            </a:r>
            <a:br>
              <a:rPr 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the United </a:t>
            </a:r>
            <a:r>
              <a:rPr lang="en-US" dirty="0">
                <a:solidFill>
                  <a:srgbClr val="110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States</a:t>
            </a:r>
            <a:r>
              <a:rPr 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of </a:t>
            </a:r>
            <a:r>
              <a:rPr lang="en-US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America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3683000"/>
            <a:ext cx="9144000" cy="1079500"/>
          </a:xfrm>
          <a:solidFill>
            <a:schemeClr val="bg1">
              <a:alpha val="47843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rmAutofit lnSpcReduction="10000"/>
          </a:bodyPr>
          <a:lstStyle/>
          <a:p>
            <a:r>
              <a:rPr lang="en-US" altLang="zh-TW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Swarup</a:t>
            </a:r>
            <a:r>
              <a:rPr lang="en-US" altLang="zh-TW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Sahoo</a:t>
            </a:r>
            <a:endParaRPr lang="en-US" altLang="zh-TW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TW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Chih</a:t>
            </a:r>
            <a:r>
              <a:rPr lang="en-US" altLang="zh-TW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-Hsiang Hsieh</a:t>
            </a:r>
          </a:p>
          <a:p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Xintong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Zhou</a:t>
            </a:r>
          </a:p>
        </p:txBody>
      </p:sp>
    </p:spTree>
    <p:extLst>
      <p:ext uri="{BB962C8B-B14F-4D97-AF65-F5344CB8AC3E}">
        <p14:creationId xmlns:p14="http://schemas.microsoft.com/office/powerpoint/2010/main" val="2059903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3683000"/>
          </a:xfrm>
        </p:spPr>
        <p:txBody>
          <a:bodyPr>
            <a:noAutofit/>
          </a:bodyPr>
          <a:lstStyle/>
          <a:p>
            <a:r>
              <a:rPr lang="el-GR" sz="2400" dirty="0"/>
              <a:t>λ</a:t>
            </a:r>
            <a:r>
              <a:rPr lang="en-US" sz="2400" baseline="-25000" dirty="0"/>
              <a:t>14</a:t>
            </a:r>
            <a:r>
              <a:rPr lang="en-US" sz="2400" dirty="0"/>
              <a:t> is a real root (≈1)=&gt; implies positive trend</a:t>
            </a:r>
          </a:p>
          <a:p>
            <a:r>
              <a:rPr lang="el-GR" altLang="zh-TW" sz="2400" dirty="0"/>
              <a:t>λ</a:t>
            </a:r>
            <a:r>
              <a:rPr lang="el-GR" altLang="zh-TW" sz="2400" baseline="-25000" dirty="0"/>
              <a:t>1</a:t>
            </a:r>
            <a:r>
              <a:rPr lang="en-US" altLang="zh-TW" sz="2400" baseline="-25000" dirty="0"/>
              <a:t>/2/3/4/5/6/7/8 </a:t>
            </a:r>
            <a:r>
              <a:rPr lang="en-US" sz="2400" dirty="0"/>
              <a:t>show periodicity = 12 and their harmonics.</a:t>
            </a:r>
          </a:p>
          <a:p>
            <a:r>
              <a:rPr lang="el-GR" sz="2400" dirty="0"/>
              <a:t>λ</a:t>
            </a:r>
            <a:r>
              <a:rPr lang="en-US" sz="2400" baseline="-25000" dirty="0"/>
              <a:t>11</a:t>
            </a:r>
            <a:r>
              <a:rPr lang="en-US" sz="2400" dirty="0"/>
              <a:t> is a real root (≈-1)=&gt; implies zig-zag pattern seasonality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Parsimonious model: (1-B) (1+B)(1+1.729B+B</a:t>
            </a:r>
            <a:r>
              <a:rPr lang="en-US" sz="2400" baseline="30000" dirty="0"/>
              <a:t>2</a:t>
            </a:r>
            <a:r>
              <a:rPr lang="en-US" sz="2400" dirty="0"/>
              <a:t>) (1+0.986B+B</a:t>
            </a:r>
            <a:r>
              <a:rPr lang="en-US" sz="2400" baseline="30000" dirty="0"/>
              <a:t>2</a:t>
            </a:r>
            <a:r>
              <a:rPr lang="en-US" altLang="zh-TW" sz="2400" dirty="0"/>
              <a:t>) </a:t>
            </a:r>
          </a:p>
          <a:p>
            <a:pPr>
              <a:buNone/>
            </a:pPr>
            <a:endParaRPr lang="en-US" altLang="zh-TW" sz="2400" dirty="0"/>
          </a:p>
          <a:p>
            <a:pPr>
              <a:buNone/>
            </a:pPr>
            <a:r>
              <a:rPr lang="en-US" altLang="zh-TW" sz="2400" dirty="0"/>
              <a:t>(1-1.729B+B</a:t>
            </a:r>
            <a:r>
              <a:rPr lang="en-US" altLang="zh-TW" sz="2400" baseline="30000" dirty="0"/>
              <a:t>2</a:t>
            </a:r>
            <a:r>
              <a:rPr lang="en-US" altLang="zh-TW" sz="2400" dirty="0"/>
              <a:t>) (1-0.009B+B</a:t>
            </a:r>
            <a:r>
              <a:rPr lang="en-US" altLang="zh-TW" sz="2400" baseline="30000" dirty="0"/>
              <a:t>2</a:t>
            </a:r>
            <a:r>
              <a:rPr lang="en-US" altLang="zh-TW" sz="2400" dirty="0"/>
              <a:t>) ARMA(4,13)</a:t>
            </a:r>
            <a:endParaRPr lang="en-US" sz="24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342900"/>
            <a:ext cx="8229600" cy="596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Parsimonious Model:</a:t>
            </a:r>
          </a:p>
        </p:txBody>
      </p:sp>
      <p:sp>
        <p:nvSpPr>
          <p:cNvPr id="9" name="左大括弧 8"/>
          <p:cNvSpPr/>
          <p:nvPr/>
        </p:nvSpPr>
        <p:spPr>
          <a:xfrm rot="16200000">
            <a:off x="3733799" y="3162302"/>
            <a:ext cx="228601" cy="5334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左大括弧 9"/>
          <p:cNvSpPr/>
          <p:nvPr/>
        </p:nvSpPr>
        <p:spPr>
          <a:xfrm rot="16200000">
            <a:off x="6248400" y="1333501"/>
            <a:ext cx="228600" cy="41910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左大括弧 10"/>
          <p:cNvSpPr/>
          <p:nvPr/>
        </p:nvSpPr>
        <p:spPr>
          <a:xfrm rot="16200000">
            <a:off x="2184267" y="2603368"/>
            <a:ext cx="203465" cy="35052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3505200" y="3543301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chemeClr val="accent5">
                    <a:lumMod val="50000"/>
                  </a:schemeClr>
                </a:solidFill>
              </a:rPr>
              <a:t>trend</a:t>
            </a:r>
            <a:endParaRPr lang="zh-TW" altLang="en-US" sz="1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985524" y="3543300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>
                <a:solidFill>
                  <a:schemeClr val="accent5">
                    <a:lumMod val="50000"/>
                  </a:schemeClr>
                </a:solidFill>
              </a:rPr>
              <a:t>seasonal</a:t>
            </a:r>
            <a:endParaRPr lang="zh-TW" altLang="en-US" sz="1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914400" y="4457701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>
                <a:solidFill>
                  <a:schemeClr val="accent5">
                    <a:lumMod val="50000"/>
                  </a:schemeClr>
                </a:solidFill>
              </a:rPr>
              <a:t>seasonal</a:t>
            </a:r>
            <a:endParaRPr lang="zh-TW" altLang="en-US" sz="14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457200" y="342900"/>
            <a:ext cx="8229600" cy="596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Parsimonious model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AR roots: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03595" y="939535"/>
            <a:ext cx="4002731" cy="4224753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294083"/>
              </p:ext>
            </p:extLst>
          </p:nvPr>
        </p:nvGraphicFramePr>
        <p:xfrm>
          <a:off x="449767" y="2171701"/>
          <a:ext cx="4073354" cy="1390245"/>
        </p:xfrm>
        <a:graphic>
          <a:graphicData uri="http://schemas.openxmlformats.org/drawingml/2006/table">
            <a:tbl>
              <a:tblPr>
                <a:tableStyleId>{E269D01E-BC32-4049-B463-5C60D7B0CCD2}</a:tableStyleId>
              </a:tblPr>
              <a:tblGrid>
                <a:gridCol w="739930">
                  <a:extLst>
                    <a:ext uri="{9D8B030D-6E8A-4147-A177-3AD203B41FA5}">
                      <a16:colId xmlns:a16="http://schemas.microsoft.com/office/drawing/2014/main" val="2826615163"/>
                    </a:ext>
                  </a:extLst>
                </a:gridCol>
                <a:gridCol w="737439">
                  <a:extLst>
                    <a:ext uri="{9D8B030D-6E8A-4147-A177-3AD203B41FA5}">
                      <a16:colId xmlns:a16="http://schemas.microsoft.com/office/drawing/2014/main" val="324863181"/>
                    </a:ext>
                  </a:extLst>
                </a:gridCol>
                <a:gridCol w="727474">
                  <a:extLst>
                    <a:ext uri="{9D8B030D-6E8A-4147-A177-3AD203B41FA5}">
                      <a16:colId xmlns:a16="http://schemas.microsoft.com/office/drawing/2014/main" val="2612815097"/>
                    </a:ext>
                  </a:extLst>
                </a:gridCol>
                <a:gridCol w="1068788">
                  <a:extLst>
                    <a:ext uri="{9D8B030D-6E8A-4147-A177-3AD203B41FA5}">
                      <a16:colId xmlns:a16="http://schemas.microsoft.com/office/drawing/2014/main" val="671373112"/>
                    </a:ext>
                  </a:extLst>
                </a:gridCol>
                <a:gridCol w="799723">
                  <a:extLst>
                    <a:ext uri="{9D8B030D-6E8A-4147-A177-3AD203B41FA5}">
                      <a16:colId xmlns:a16="http://schemas.microsoft.com/office/drawing/2014/main" val="2887641659"/>
                    </a:ext>
                  </a:extLst>
                </a:gridCol>
              </a:tblGrid>
              <a:tr h="4377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Root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Real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>
                          <a:effectLst/>
                        </a:rPr>
                        <a:t>Imag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Absolute Values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Periodicity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141322203"/>
                  </a:ext>
                </a:extLst>
              </a:tr>
              <a:tr h="233464"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200" b="1" u="none" strike="noStrike">
                          <a:effectLst/>
                        </a:rPr>
                        <a:t>λ</a:t>
                      </a:r>
                      <a:r>
                        <a:rPr lang="el-GR" sz="1200" b="1" u="none" strike="noStrike" baseline="-25000">
                          <a:effectLst/>
                        </a:rPr>
                        <a:t>1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0.276 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0.391 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0.48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-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586338975"/>
                  </a:ext>
                </a:extLst>
              </a:tr>
              <a:tr h="233464"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200" b="1" u="none" strike="noStrike">
                          <a:effectLst/>
                        </a:rPr>
                        <a:t>λ</a:t>
                      </a:r>
                      <a:r>
                        <a:rPr lang="el-GR" sz="1200" b="1" u="none" strike="noStrike" baseline="-25000">
                          <a:effectLst/>
                        </a:rPr>
                        <a:t>2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0.276 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-0.391 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0.48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-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354981171"/>
                  </a:ext>
                </a:extLst>
              </a:tr>
              <a:tr h="233464"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200" b="1" u="none" strike="noStrike">
                          <a:effectLst/>
                        </a:rPr>
                        <a:t>λ</a:t>
                      </a:r>
                      <a:r>
                        <a:rPr lang="el-GR" sz="1200" b="1" u="none" strike="noStrike" baseline="-25000">
                          <a:effectLst/>
                        </a:rPr>
                        <a:t>3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-0.883 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0.000 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0.88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-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195646938"/>
                  </a:ext>
                </a:extLst>
              </a:tr>
              <a:tr h="233464"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200" b="1" u="none" strike="noStrike">
                          <a:effectLst/>
                        </a:rPr>
                        <a:t>λ</a:t>
                      </a:r>
                      <a:r>
                        <a:rPr lang="el-GR" sz="1200" b="1" u="none" strike="noStrike" baseline="-25000">
                          <a:effectLst/>
                        </a:rPr>
                        <a:t>4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0.796 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0.000 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0.80 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-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30728893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16000"/>
                <a:ext cx="8229600" cy="4089136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First we can easily observe a periodic trend from data</a:t>
                </a:r>
              </a:p>
              <a:p>
                <a:r>
                  <a:rPr lang="en-US" sz="2400" dirty="0"/>
                  <a:t>Fit the periodic trend: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</m:e>
                    </m:func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						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/12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Using least squares to fit the periodic trend part and fitting ARMA on the residuals.</a:t>
                </a:r>
                <a:endParaRPr lang="en-US" sz="2400" i="1" dirty="0"/>
              </a:p>
              <a:p>
                <a:r>
                  <a:rPr lang="en-US" sz="2400" i="1" dirty="0"/>
                  <a:t>k</a:t>
                </a:r>
                <a:r>
                  <a:rPr lang="en-US" sz="2400" dirty="0"/>
                  <a:t>= 0.0043853, </a:t>
                </a:r>
                <a:r>
                  <a:rPr lang="en-US" sz="2400" i="1" dirty="0"/>
                  <a:t>a</a:t>
                </a:r>
                <a:r>
                  <a:rPr lang="en-US" sz="2400" dirty="0"/>
                  <a:t>=-0.1248227,  </a:t>
                </a:r>
                <a:r>
                  <a:rPr lang="en-US" sz="2400" i="1" dirty="0"/>
                  <a:t>b</a:t>
                </a:r>
                <a:r>
                  <a:rPr lang="en-US" sz="2400" dirty="0"/>
                  <a:t>=-0.1137170</a:t>
                </a:r>
              </a:p>
              <a:p>
                <a:r>
                  <a:rPr lang="en-US" sz="2400" dirty="0"/>
                  <a:t>ARMA(14,13) model found using (2n,2n-1) F-test method.</a:t>
                </a:r>
              </a:p>
              <a:p>
                <a:pPr lvl="1">
                  <a:buNone/>
                </a:pPr>
                <a:r>
                  <a:rPr lang="en-US" sz="2400" dirty="0"/>
                  <a:t>   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16000"/>
                <a:ext cx="8229600" cy="4089136"/>
              </a:xfrm>
              <a:blipFill>
                <a:blip r:embed="rId3"/>
                <a:stretch>
                  <a:fillRect l="-963" t="-1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457200" y="355865"/>
            <a:ext cx="8229600" cy="596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Non-stationary</a:t>
            </a:r>
            <a:r>
              <a:rPr kumimoji="0" lang="en-US" sz="3200" b="1" i="0" u="none" strike="noStrike" kern="1200" cap="none" spc="0" normalizeH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Time Series Model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65249" y="723900"/>
            <a:ext cx="3975501" cy="4226321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457200" y="342900"/>
            <a:ext cx="8229600" cy="596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Non-Stationary AR(14) Roots:</a:t>
            </a:r>
          </a:p>
        </p:txBody>
      </p:sp>
      <p:sp>
        <p:nvSpPr>
          <p:cNvPr id="16" name="橢圓 15"/>
          <p:cNvSpPr/>
          <p:nvPr/>
        </p:nvSpPr>
        <p:spPr>
          <a:xfrm>
            <a:off x="4953000" y="1104900"/>
            <a:ext cx="304800" cy="304800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3581400" y="3390900"/>
            <a:ext cx="304800" cy="304800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3429000" y="2617749"/>
            <a:ext cx="304800" cy="304800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4191000" y="3924300"/>
            <a:ext cx="304800" cy="304800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3614853" y="1844598"/>
            <a:ext cx="304800" cy="304800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4191000" y="1333500"/>
            <a:ext cx="304800" cy="304800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4953000" y="4152900"/>
            <a:ext cx="304800" cy="304800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381000" y="1333500"/>
            <a:ext cx="304800" cy="304800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838200" y="13335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/>
              <a:t>Seasonality</a:t>
            </a:r>
            <a:endParaRPr lang="zh-TW" altLang="en-US" sz="1800" dirty="0"/>
          </a:p>
        </p:txBody>
      </p:sp>
      <p:sp>
        <p:nvSpPr>
          <p:cNvPr id="14" name="橢圓 18"/>
          <p:cNvSpPr/>
          <p:nvPr/>
        </p:nvSpPr>
        <p:spPr>
          <a:xfrm>
            <a:off x="5105400" y="2628900"/>
            <a:ext cx="274320" cy="271006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8"/>
          <p:cNvSpPr/>
          <p:nvPr/>
        </p:nvSpPr>
        <p:spPr>
          <a:xfrm>
            <a:off x="404229" y="1839663"/>
            <a:ext cx="274320" cy="271006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26"/>
          <p:cNvSpPr txBox="1"/>
          <p:nvPr/>
        </p:nvSpPr>
        <p:spPr>
          <a:xfrm>
            <a:off x="838200" y="17907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/>
              <a:t>Dying Roots</a:t>
            </a:r>
            <a:endParaRPr lang="zh-TW" altLang="en-US" sz="1800" dirty="0"/>
          </a:p>
        </p:txBody>
      </p:sp>
      <p:sp>
        <p:nvSpPr>
          <p:cNvPr id="22" name="橢圓 18"/>
          <p:cNvSpPr/>
          <p:nvPr/>
        </p:nvSpPr>
        <p:spPr>
          <a:xfrm>
            <a:off x="6096000" y="1790700"/>
            <a:ext cx="274320" cy="271006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18"/>
          <p:cNvSpPr/>
          <p:nvPr/>
        </p:nvSpPr>
        <p:spPr>
          <a:xfrm>
            <a:off x="6096000" y="1638300"/>
            <a:ext cx="274320" cy="271006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18"/>
          <p:cNvSpPr/>
          <p:nvPr/>
        </p:nvSpPr>
        <p:spPr>
          <a:xfrm>
            <a:off x="6423531" y="2768600"/>
            <a:ext cx="274320" cy="271006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18"/>
          <p:cNvSpPr/>
          <p:nvPr/>
        </p:nvSpPr>
        <p:spPr>
          <a:xfrm>
            <a:off x="6423531" y="2616200"/>
            <a:ext cx="274320" cy="271006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18"/>
          <p:cNvSpPr/>
          <p:nvPr/>
        </p:nvSpPr>
        <p:spPr>
          <a:xfrm>
            <a:off x="6096000" y="3543300"/>
            <a:ext cx="274320" cy="271006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18"/>
          <p:cNvSpPr/>
          <p:nvPr/>
        </p:nvSpPr>
        <p:spPr>
          <a:xfrm>
            <a:off x="6096000" y="3390900"/>
            <a:ext cx="274320" cy="271006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342900"/>
            <a:ext cx="8229600" cy="596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Prediction (12</a:t>
            </a:r>
            <a:r>
              <a:rPr kumimoji="0" lang="en-US" sz="3200" b="1" i="0" u="none" strike="noStrike" kern="1200" cap="none" spc="0" normalizeH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steps ahead)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028700"/>
            <a:ext cx="9144000" cy="435688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342900"/>
            <a:ext cx="8229600" cy="596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Prediction (12</a:t>
            </a:r>
            <a:r>
              <a:rPr kumimoji="0" lang="en-US" sz="3200" b="1" i="0" u="none" strike="noStrike" kern="1200" cap="none" spc="0" normalizeH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steps ahead) – Zoom Plot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952500"/>
            <a:ext cx="8268078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989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42900"/>
            <a:ext cx="8229600" cy="723635"/>
          </a:xfrm>
        </p:spPr>
        <p:txBody>
          <a:bodyPr/>
          <a:lstStyle/>
          <a:p>
            <a:pPr algn="l"/>
            <a:r>
              <a:rPr lang="en-US" sz="3200" b="1" dirty="0">
                <a:solidFill>
                  <a:schemeClr val="accent6">
                    <a:lumMod val="50000"/>
                  </a:schemeClr>
                </a:solidFill>
              </a:rPr>
              <a:t>ARMAV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3683000"/>
          </a:xfrm>
        </p:spPr>
        <p:txBody>
          <a:bodyPr>
            <a:normAutofit/>
          </a:bodyPr>
          <a:lstStyle/>
          <a:p>
            <a:r>
              <a:rPr lang="en-US" sz="2800" dirty="0"/>
              <a:t>Information of tourist from another country.</a:t>
            </a:r>
          </a:p>
          <a:p>
            <a:endParaRPr lang="en-US" sz="2800" dirty="0"/>
          </a:p>
          <a:p>
            <a:r>
              <a:rPr lang="en-US" sz="2800" dirty="0"/>
              <a:t>See how the output affects input.</a:t>
            </a:r>
          </a:p>
          <a:p>
            <a:endParaRPr lang="en-US" sz="2800" dirty="0"/>
          </a:p>
          <a:p>
            <a:r>
              <a:rPr lang="en-US" sz="2800" dirty="0"/>
              <a:t>Covariance matrix:</a:t>
            </a:r>
          </a:p>
          <a:p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607476"/>
              </p:ext>
            </p:extLst>
          </p:nvPr>
        </p:nvGraphicFramePr>
        <p:xfrm>
          <a:off x="1943100" y="4000500"/>
          <a:ext cx="5257800" cy="1038225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095375">
                  <a:extLst>
                    <a:ext uri="{9D8B030D-6E8A-4147-A177-3AD203B41FA5}">
                      <a16:colId xmlns:a16="http://schemas.microsoft.com/office/drawing/2014/main" val="1229810667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21045570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903534135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372578890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43383735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TOTAL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GERMANY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SOUTH KOREA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AUSTRALIA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185492878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TOTAL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0.004477493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0.006089834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0.001548936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0.002940034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98591735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GERMANY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0.006089834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0.012151337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0.002053682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0.003839761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562634298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SOUTH KOREA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0.001548936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0.002053682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0.007620268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0.000681619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4172746588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AUSTRALIA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0.002940034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0.003839761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0.000681619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0.006104997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545966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1048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342900"/>
            <a:ext cx="8229600" cy="596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Prediction of ARMAV</a:t>
            </a:r>
          </a:p>
        </p:txBody>
      </p:sp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1" y="876301"/>
            <a:ext cx="3962399" cy="2300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704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5800" y="876300"/>
            <a:ext cx="3962400" cy="2300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704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3238500"/>
            <a:ext cx="3962400" cy="2298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704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95800" y="3238500"/>
            <a:ext cx="3949700" cy="2291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91592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342900"/>
            <a:ext cx="8229600" cy="596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Prediction of ARMAV</a:t>
            </a: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(Zoom</a:t>
            </a:r>
            <a:r>
              <a:rPr kumimoji="0" lang="en-US" altLang="zh-TW" sz="3200" b="1" i="0" u="none" strike="noStrike" kern="1200" cap="none" spc="0" normalizeH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in)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6023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876300"/>
            <a:ext cx="3968745" cy="230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6024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5800" y="876300"/>
            <a:ext cx="3962400" cy="2300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6025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95800" y="3238500"/>
            <a:ext cx="3962400" cy="2298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6026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" y="3237496"/>
            <a:ext cx="3962400" cy="2298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9500"/>
            <a:ext cx="8229600" cy="4521200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Non-Stationary modeling ARMA(14,13) gives the best prediction for the tourists arrivals. (the lowest RSS and AIC values)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/>
              <a:t>The ARMA models grasped the long range (7.5 years) drop pattern we mentioned earlier (blew our minds).</a:t>
            </a:r>
          </a:p>
          <a:p>
            <a:r>
              <a:rPr lang="en-US" sz="2400" dirty="0"/>
              <a:t>The arrival number of tourists have the monthly periodicity.</a:t>
            </a:r>
          </a:p>
          <a:p>
            <a:r>
              <a:rPr lang="en-US" sz="2400" dirty="0"/>
              <a:t>Probably we will see another tourism drop in mid 2024 (please don’t take this point seriously).</a:t>
            </a:r>
          </a:p>
          <a:p>
            <a:endParaRPr lang="en-US" sz="2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342900"/>
            <a:ext cx="8229600" cy="596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Conclusion</a:t>
            </a:r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1866900"/>
            <a:ext cx="4038600" cy="1382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圓角矩形 5"/>
          <p:cNvSpPr/>
          <p:nvPr/>
        </p:nvSpPr>
        <p:spPr>
          <a:xfrm>
            <a:off x="2247255" y="2681853"/>
            <a:ext cx="4077345" cy="304800"/>
          </a:xfrm>
          <a:prstGeom prst="roundRect">
            <a:avLst/>
          </a:prstGeom>
          <a:noFill/>
          <a:ln w="38100">
            <a:solidFill>
              <a:srgbClr val="DE7E7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6400800" y="26289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="1" dirty="0">
                <a:solidFill>
                  <a:srgbClr val="C6531F"/>
                </a:solidFill>
              </a:rPr>
              <a:t>Best fit</a:t>
            </a:r>
            <a:endParaRPr lang="zh-TW" altLang="en-US" sz="1800" b="1" dirty="0">
              <a:solidFill>
                <a:srgbClr val="C6531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42900"/>
            <a:ext cx="8229600" cy="723635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chemeClr val="accent6">
                    <a:lumMod val="50000"/>
                  </a:schemeClr>
                </a:solidFill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746501"/>
          </a:xfrm>
        </p:spPr>
        <p:txBody>
          <a:bodyPr>
            <a:normAutofit lnSpcReduction="10000"/>
          </a:bodyPr>
          <a:lstStyle/>
          <a:p>
            <a:pPr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Data collection from NTTO website.</a:t>
            </a:r>
          </a:p>
          <a:p>
            <a:pPr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/>
              <a:t>Data Preprocessing</a:t>
            </a:r>
            <a:endParaRPr lang="en-GB" dirty="0"/>
          </a:p>
          <a:p>
            <a:pPr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ARMA Modelling</a:t>
            </a:r>
          </a:p>
          <a:p>
            <a:pPr lvl="1"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3200" dirty="0"/>
              <a:t>Stationary</a:t>
            </a:r>
          </a:p>
          <a:p>
            <a:pPr lvl="1"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3200" dirty="0"/>
              <a:t>Non-Stationary</a:t>
            </a:r>
          </a:p>
          <a:p>
            <a:pPr lvl="1"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3200" dirty="0"/>
              <a:t>ARMAV</a:t>
            </a:r>
          </a:p>
          <a:p>
            <a:pPr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12 Months Ahead Forecasts</a:t>
            </a:r>
          </a:p>
          <a:p>
            <a:pPr>
              <a:lnSpc>
                <a:spcPct val="93000"/>
              </a:lnSpc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179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"/>
            <a:ext cx="9144000" cy="5372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723900"/>
            <a:ext cx="3124200" cy="1225021"/>
          </a:xfrm>
        </p:spPr>
        <p:txBody>
          <a:bodyPr>
            <a:noAutofit/>
          </a:bodyPr>
          <a:lstStyle/>
          <a:p>
            <a:r>
              <a:rPr lang="en-US" sz="48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4059152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09600" y="233247"/>
            <a:ext cx="8229600" cy="596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Appendix 1: Stationary ARMA(14,13) F test results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105779"/>
              </p:ext>
            </p:extLst>
          </p:nvPr>
        </p:nvGraphicFramePr>
        <p:xfrm>
          <a:off x="228600" y="922020"/>
          <a:ext cx="8686800" cy="475488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620313">
                  <a:extLst>
                    <a:ext uri="{9D8B030D-6E8A-4147-A177-3AD203B41FA5}">
                      <a16:colId xmlns:a16="http://schemas.microsoft.com/office/drawing/2014/main" val="447137638"/>
                    </a:ext>
                  </a:extLst>
                </a:gridCol>
                <a:gridCol w="799621">
                  <a:extLst>
                    <a:ext uri="{9D8B030D-6E8A-4147-A177-3AD203B41FA5}">
                      <a16:colId xmlns:a16="http://schemas.microsoft.com/office/drawing/2014/main" val="3080308157"/>
                    </a:ext>
                  </a:extLst>
                </a:gridCol>
                <a:gridCol w="857778">
                  <a:extLst>
                    <a:ext uri="{9D8B030D-6E8A-4147-A177-3AD203B41FA5}">
                      <a16:colId xmlns:a16="http://schemas.microsoft.com/office/drawing/2014/main" val="4026380414"/>
                    </a:ext>
                  </a:extLst>
                </a:gridCol>
                <a:gridCol w="835968">
                  <a:extLst>
                    <a:ext uri="{9D8B030D-6E8A-4147-A177-3AD203B41FA5}">
                      <a16:colId xmlns:a16="http://schemas.microsoft.com/office/drawing/2014/main" val="3308042156"/>
                    </a:ext>
                  </a:extLst>
                </a:gridCol>
                <a:gridCol w="835968">
                  <a:extLst>
                    <a:ext uri="{9D8B030D-6E8A-4147-A177-3AD203B41FA5}">
                      <a16:colId xmlns:a16="http://schemas.microsoft.com/office/drawing/2014/main" val="796907988"/>
                    </a:ext>
                  </a:extLst>
                </a:gridCol>
                <a:gridCol w="835968">
                  <a:extLst>
                    <a:ext uri="{9D8B030D-6E8A-4147-A177-3AD203B41FA5}">
                      <a16:colId xmlns:a16="http://schemas.microsoft.com/office/drawing/2014/main" val="606624709"/>
                    </a:ext>
                  </a:extLst>
                </a:gridCol>
                <a:gridCol w="835968">
                  <a:extLst>
                    <a:ext uri="{9D8B030D-6E8A-4147-A177-3AD203B41FA5}">
                      <a16:colId xmlns:a16="http://schemas.microsoft.com/office/drawing/2014/main" val="3221731078"/>
                    </a:ext>
                  </a:extLst>
                </a:gridCol>
                <a:gridCol w="835968">
                  <a:extLst>
                    <a:ext uri="{9D8B030D-6E8A-4147-A177-3AD203B41FA5}">
                      <a16:colId xmlns:a16="http://schemas.microsoft.com/office/drawing/2014/main" val="3715893661"/>
                    </a:ext>
                  </a:extLst>
                </a:gridCol>
                <a:gridCol w="1114624">
                  <a:extLst>
                    <a:ext uri="{9D8B030D-6E8A-4147-A177-3AD203B41FA5}">
                      <a16:colId xmlns:a16="http://schemas.microsoft.com/office/drawing/2014/main" val="482572950"/>
                    </a:ext>
                  </a:extLst>
                </a:gridCol>
                <a:gridCol w="1114624">
                  <a:extLst>
                    <a:ext uri="{9D8B030D-6E8A-4147-A177-3AD203B41FA5}">
                      <a16:colId xmlns:a16="http://schemas.microsoft.com/office/drawing/2014/main" val="3215831347"/>
                    </a:ext>
                  </a:extLst>
                </a:gridCol>
              </a:tblGrid>
              <a:tr h="26416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Parameters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ARMA order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Seasonal &amp; trend parts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19324488"/>
                  </a:ext>
                </a:extLst>
              </a:tr>
              <a:tr h="1320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(2,1)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(4,3)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(6,5)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(8,7)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(10,9)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(12,11)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(14,13)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(16,15)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(4,13)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04383277"/>
                  </a:ext>
                </a:extLst>
              </a:tr>
              <a:tr h="132080">
                <a:tc>
                  <a:txBody>
                    <a:bodyPr/>
                    <a:lstStyle/>
                    <a:p>
                      <a:pPr algn="ctr" fontAlgn="b"/>
                      <a:r>
                        <a:rPr lang="el-GR" sz="800" u="none" strike="noStrike">
                          <a:effectLst/>
                        </a:rPr>
                        <a:t>φ1</a:t>
                      </a:r>
                      <a:endParaRPr lang="el-GR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0.730 ± 0.558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0.912 ± 0.247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-0.226 ± 0.257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-0.019 ± 0.103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-0.394 ± 0.549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-0.448 ± 0.401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0.744 ± 0.731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0.717 ± 1.278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0.464 ± 0.524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32418346"/>
                  </a:ext>
                </a:extLst>
              </a:tr>
              <a:tr h="132080">
                <a:tc>
                  <a:txBody>
                    <a:bodyPr/>
                    <a:lstStyle/>
                    <a:p>
                      <a:pPr algn="ctr" fontAlgn="b"/>
                      <a:r>
                        <a:rPr lang="el-GR" sz="800" u="none" strike="noStrike">
                          <a:effectLst/>
                        </a:rPr>
                        <a:t>φ2</a:t>
                      </a:r>
                      <a:endParaRPr lang="el-GR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0.175 ± 0.496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0.191 ± 0.398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0.427 ± 0.264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1.153 ± 0.097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-0.008 ± 0.038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0.172 ± 0.367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0.186 ± 0.402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-0.11 ± 2.320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0.521 ± 0.468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09532078"/>
                  </a:ext>
                </a:extLst>
              </a:tr>
              <a:tr h="132080">
                <a:tc>
                  <a:txBody>
                    <a:bodyPr/>
                    <a:lstStyle/>
                    <a:p>
                      <a:pPr algn="ctr" fontAlgn="b"/>
                      <a:r>
                        <a:rPr lang="el-GR" sz="800" u="none" strike="noStrike">
                          <a:effectLst/>
                        </a:rPr>
                        <a:t>φ3</a:t>
                      </a:r>
                      <a:endParaRPr lang="el-GR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-0.346 ± 0.314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0.394 ± 0.227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0.038 ± 0.205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0.981 ± 0.027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0.635 ± 0.330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-0.005 ± 0.222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0.018 ± 1.490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-0.408 ± 0.512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69674055"/>
                  </a:ext>
                </a:extLst>
              </a:tr>
              <a:tr h="132080">
                <a:tc>
                  <a:txBody>
                    <a:bodyPr/>
                    <a:lstStyle/>
                    <a:p>
                      <a:pPr algn="ctr" fontAlgn="b"/>
                      <a:r>
                        <a:rPr lang="el-GR" sz="800" u="none" strike="noStrike">
                          <a:effectLst/>
                        </a:rPr>
                        <a:t>φ4</a:t>
                      </a:r>
                      <a:endParaRPr lang="el-GR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0.042 ± 0.175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-0.002 ± 0.279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-0.331 ± 0.190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0.394 ± 0.528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0.461 ± 0.389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-0.201 ± 0.171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-0.17 ± 0.923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0.161 ± 0.293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27468640"/>
                  </a:ext>
                </a:extLst>
              </a:tr>
              <a:tr h="132080">
                <a:tc>
                  <a:txBody>
                    <a:bodyPr/>
                    <a:lstStyle/>
                    <a:p>
                      <a:pPr algn="ctr" fontAlgn="b"/>
                      <a:r>
                        <a:rPr lang="el-GR" sz="800" u="none" strike="noStrike">
                          <a:effectLst/>
                        </a:rPr>
                        <a:t>φ5</a:t>
                      </a:r>
                      <a:endParaRPr lang="el-GR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0.207 ± 0.249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-0.038 ± 0.205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0.010 ± 0.011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-0.177 ± 0.362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-0.204 ± 0.115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-0.094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67107728"/>
                  </a:ext>
                </a:extLst>
              </a:tr>
              <a:tr h="132080">
                <a:tc>
                  <a:txBody>
                    <a:bodyPr/>
                    <a:lstStyle/>
                    <a:p>
                      <a:pPr algn="ctr" fontAlgn="b"/>
                      <a:r>
                        <a:rPr lang="el-GR" sz="800" u="none" strike="noStrike">
                          <a:effectLst/>
                        </a:rPr>
                        <a:t>φ6</a:t>
                      </a:r>
                      <a:endParaRPr lang="el-GR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-0.379 ± 0.205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-0.660 ± 0.190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-0.985 ± 0.014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-0.641 ± 0.328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0.006 ± 0.233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0.013 ± 0.132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81152526"/>
                  </a:ext>
                </a:extLst>
              </a:tr>
              <a:tr h="132080">
                <a:tc>
                  <a:txBody>
                    <a:bodyPr/>
                    <a:lstStyle/>
                    <a:p>
                      <a:pPr algn="ctr" fontAlgn="b"/>
                      <a:r>
                        <a:rPr lang="el-GR" sz="800" u="none" strike="noStrike">
                          <a:effectLst/>
                        </a:rPr>
                        <a:t>φ7</a:t>
                      </a:r>
                      <a:endParaRPr lang="el-GR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0.016 ± 0.104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-0.393 ± 0.546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-0.457 ± 0.390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0.211 ± 0.172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0.108 ± 0.118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59715403"/>
                  </a:ext>
                </a:extLst>
              </a:tr>
              <a:tr h="132080">
                <a:tc>
                  <a:txBody>
                    <a:bodyPr/>
                    <a:lstStyle/>
                    <a:p>
                      <a:pPr algn="ctr" fontAlgn="b"/>
                      <a:r>
                        <a:rPr lang="el-GR" sz="800" u="none" strike="noStrike" dirty="0">
                          <a:effectLst/>
                        </a:rPr>
                        <a:t>φ8</a:t>
                      </a:r>
                      <a:endParaRPr lang="el-GR" sz="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0.827 ± 0.095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-0.010 ± 0.036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0.172 ± 0.362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0.192 ± 0.118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0.082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11211328"/>
                  </a:ext>
                </a:extLst>
              </a:tr>
              <a:tr h="132080">
                <a:tc>
                  <a:txBody>
                    <a:bodyPr/>
                    <a:lstStyle/>
                    <a:p>
                      <a:pPr algn="ctr" fontAlgn="b"/>
                      <a:r>
                        <a:rPr lang="el-GR" sz="800" u="none" strike="noStrike">
                          <a:effectLst/>
                        </a:rPr>
                        <a:t>φ9</a:t>
                      </a:r>
                      <a:endParaRPr lang="el-GR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0.986 ± 0.027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0.643 ± 0.327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0.001 ± 0.226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-0.00 ± 0.132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30785855"/>
                  </a:ext>
                </a:extLst>
              </a:tr>
              <a:tr h="132080">
                <a:tc>
                  <a:txBody>
                    <a:bodyPr/>
                    <a:lstStyle/>
                    <a:p>
                      <a:pPr algn="ctr" fontAlgn="b"/>
                      <a:r>
                        <a:rPr lang="el-GR" sz="800" u="none" strike="noStrike">
                          <a:effectLst/>
                        </a:rPr>
                        <a:t>φ10</a:t>
                      </a:r>
                      <a:endParaRPr lang="el-GR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0.414 ± 0.531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0.482 ± 0.392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-0.194 ± 0.181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-0.08 ± 0.098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96007037"/>
                  </a:ext>
                </a:extLst>
              </a:tr>
              <a:tr h="132080">
                <a:tc>
                  <a:txBody>
                    <a:bodyPr/>
                    <a:lstStyle/>
                    <a:p>
                      <a:pPr algn="ctr" fontAlgn="b"/>
                      <a:r>
                        <a:rPr lang="el-GR" sz="800" u="none" strike="noStrike">
                          <a:effectLst/>
                        </a:rPr>
                        <a:t>φ11</a:t>
                      </a:r>
                      <a:endParaRPr lang="el-GR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-0.188 ± 0.369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-0.238 ± 0.111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-0.123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78406447"/>
                  </a:ext>
                </a:extLst>
              </a:tr>
              <a:tr h="132080">
                <a:tc>
                  <a:txBody>
                    <a:bodyPr/>
                    <a:lstStyle/>
                    <a:p>
                      <a:pPr algn="ctr" fontAlgn="b"/>
                      <a:r>
                        <a:rPr lang="el-GR" sz="800" u="none" strike="noStrike">
                          <a:effectLst/>
                        </a:rPr>
                        <a:t>φ12</a:t>
                      </a:r>
                      <a:endParaRPr lang="el-GR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0.341 ± 0.335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1.016 ± 0.248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1.027 ± 0.143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97248158"/>
                  </a:ext>
                </a:extLst>
              </a:tr>
              <a:tr h="132080">
                <a:tc>
                  <a:txBody>
                    <a:bodyPr/>
                    <a:lstStyle/>
                    <a:p>
                      <a:pPr algn="ctr" fontAlgn="b"/>
                      <a:r>
                        <a:rPr lang="el-GR" sz="800" u="none" strike="noStrike">
                          <a:effectLst/>
                        </a:rPr>
                        <a:t>φ13</a:t>
                      </a:r>
                      <a:endParaRPr lang="el-GR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-0.506 ± 0.601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-0.59 ± 1.390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69463468"/>
                  </a:ext>
                </a:extLst>
              </a:tr>
              <a:tr h="132080">
                <a:tc>
                  <a:txBody>
                    <a:bodyPr/>
                    <a:lstStyle/>
                    <a:p>
                      <a:pPr algn="ctr" fontAlgn="b"/>
                      <a:r>
                        <a:rPr lang="el-GR" sz="800" u="none" strike="noStrike">
                          <a:effectLst/>
                        </a:rPr>
                        <a:t>φ14</a:t>
                      </a:r>
                      <a:endParaRPr lang="el-GR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-0.018 ± 0.355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0.173 ± 2.312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8124352"/>
                  </a:ext>
                </a:extLst>
              </a:tr>
              <a:tr h="132080">
                <a:tc>
                  <a:txBody>
                    <a:bodyPr/>
                    <a:lstStyle/>
                    <a:p>
                      <a:pPr algn="ctr" fontAlgn="b"/>
                      <a:r>
                        <a:rPr lang="el-GR" sz="800" u="none" strike="noStrike">
                          <a:effectLst/>
                        </a:rPr>
                        <a:t>φ15</a:t>
                      </a:r>
                      <a:endParaRPr lang="el-GR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-0.02 ± 1.414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76418264"/>
                  </a:ext>
                </a:extLst>
              </a:tr>
              <a:tr h="132080">
                <a:tc>
                  <a:txBody>
                    <a:bodyPr/>
                    <a:lstStyle/>
                    <a:p>
                      <a:pPr algn="ctr" fontAlgn="b"/>
                      <a:r>
                        <a:rPr lang="el-GR" sz="800" u="none" strike="noStrike">
                          <a:effectLst/>
                        </a:rPr>
                        <a:t>φ16</a:t>
                      </a:r>
                      <a:endParaRPr lang="el-GR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0.074 ± 0.908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35366287"/>
                  </a:ext>
                </a:extLst>
              </a:tr>
              <a:tr h="132080">
                <a:tc>
                  <a:txBody>
                    <a:bodyPr/>
                    <a:lstStyle/>
                    <a:p>
                      <a:pPr algn="ctr" fontAlgn="b"/>
                      <a:r>
                        <a:rPr lang="el-GR" sz="800" u="none" strike="noStrike">
                          <a:effectLst/>
                        </a:rPr>
                        <a:t>θ1</a:t>
                      </a:r>
                      <a:endParaRPr lang="el-GR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0.001 ± 0.555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-0.399 ± 0.207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1.070 ± 0.271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0.336 ± 0.157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0.758 ± 0.516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0.924 ± 0.332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-0.297 ± 0.703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-0.26 ± 1.208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0.921 ± 0.500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11189746"/>
                  </a:ext>
                </a:extLst>
              </a:tr>
              <a:tr h="132080">
                <a:tc>
                  <a:txBody>
                    <a:bodyPr/>
                    <a:lstStyle/>
                    <a:p>
                      <a:pPr algn="ctr" fontAlgn="b"/>
                      <a:r>
                        <a:rPr lang="el-GR" sz="800" u="none" strike="noStrike">
                          <a:effectLst/>
                        </a:rPr>
                        <a:t>θ2</a:t>
                      </a:r>
                      <a:endParaRPr lang="el-GR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0.084 ± 0.238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0.610 ± 0.360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-0.973 ± 0.158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0.790 ± 0.262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0.732 ± 0.427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0.149 ± 0.476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0.449 ± 1.709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-0.232 ± 0.603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32104720"/>
                  </a:ext>
                </a:extLst>
              </a:tr>
              <a:tr h="132080">
                <a:tc>
                  <a:txBody>
                    <a:bodyPr/>
                    <a:lstStyle/>
                    <a:p>
                      <a:pPr algn="ctr" fontAlgn="b"/>
                      <a:r>
                        <a:rPr lang="el-GR" sz="800" u="none" strike="noStrike">
                          <a:effectLst/>
                        </a:rPr>
                        <a:t>θ3</a:t>
                      </a:r>
                      <a:endParaRPr lang="el-GR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0.777 ± 0.214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0.673 ± 0.331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0.351 ± 0.217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-0.089 ± 0.508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0.429 ± 0.462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0.200 ± 0.343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0.393 ± 1.068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-0.529 ± 0.431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00300789"/>
                  </a:ext>
                </a:extLst>
              </a:tr>
              <a:tr h="132080">
                <a:tc>
                  <a:txBody>
                    <a:bodyPr/>
                    <a:lstStyle/>
                    <a:p>
                      <a:pPr algn="ctr" fontAlgn="b"/>
                      <a:r>
                        <a:rPr lang="el-GR" sz="800" u="none" strike="noStrike">
                          <a:effectLst/>
                        </a:rPr>
                        <a:t>θ4</a:t>
                      </a:r>
                      <a:endParaRPr lang="el-GR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1.045 ± 0.216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0.978 ± 0.167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0.055 ± 0.105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0.351 ± 0.464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0.267 ± 0.393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0.393 ± 0.729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-0.388 ± 0.593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24205770"/>
                  </a:ext>
                </a:extLst>
              </a:tr>
              <a:tr h="132080">
                <a:tc>
                  <a:txBody>
                    <a:bodyPr/>
                    <a:lstStyle/>
                    <a:p>
                      <a:pPr algn="ctr" fontAlgn="b"/>
                      <a:r>
                        <a:rPr lang="el-GR" sz="800" u="none" strike="noStrike">
                          <a:effectLst/>
                        </a:rPr>
                        <a:t>θ5</a:t>
                      </a:r>
                      <a:endParaRPr lang="el-GR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0.283 ± 0.309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-0.393 ± 0.223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-0.028 ± 0.122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0.557 ± 0.321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0.276 ± 0.477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0.398 ± 0.601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0.142 ± 0.521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37458626"/>
                  </a:ext>
                </a:extLst>
              </a:tr>
              <a:tr h="132080">
                <a:tc>
                  <a:txBody>
                    <a:bodyPr/>
                    <a:lstStyle/>
                    <a:p>
                      <a:pPr algn="ctr" fontAlgn="b"/>
                      <a:r>
                        <a:rPr lang="el-GR" sz="800" u="none" strike="noStrike">
                          <a:effectLst/>
                        </a:rPr>
                        <a:t>θ6</a:t>
                      </a:r>
                      <a:endParaRPr lang="el-GR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-0.044 ± 0.156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0.860 ± 0.146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0.810 ± 0.191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0.144 ± 0.574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0.301 ± 0.706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0.471 ± 0.365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11360903"/>
                  </a:ext>
                </a:extLst>
              </a:tr>
              <a:tr h="132080">
                <a:tc>
                  <a:txBody>
                    <a:bodyPr/>
                    <a:lstStyle/>
                    <a:p>
                      <a:pPr algn="ctr" fontAlgn="b"/>
                      <a:r>
                        <a:rPr lang="el-GR" sz="800" u="none" strike="noStrike">
                          <a:effectLst/>
                        </a:rPr>
                        <a:t>θ7</a:t>
                      </a:r>
                      <a:endParaRPr lang="el-GR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0.627 ± 0.134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0.638 ± 0.456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0.830 ± 0.351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-0.011 ± 0.430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0.176 ± 0.606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0.219 ± 0.532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57355654"/>
                  </a:ext>
                </a:extLst>
              </a:tr>
              <a:tr h="132080">
                <a:tc>
                  <a:txBody>
                    <a:bodyPr/>
                    <a:lstStyle/>
                    <a:p>
                      <a:pPr algn="ctr" fontAlgn="b"/>
                      <a:r>
                        <a:rPr lang="el-GR" sz="800" u="none" strike="noStrike">
                          <a:effectLst/>
                        </a:rPr>
                        <a:t>θ8</a:t>
                      </a:r>
                      <a:endParaRPr lang="el-GR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0.692 ± 0.253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0.625 ± 0.407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0.078 ± 0.460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0.263 ± 0.567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-0.251 ± 0.426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46504400"/>
                  </a:ext>
                </a:extLst>
              </a:tr>
              <a:tr h="132080">
                <a:tc>
                  <a:txBody>
                    <a:bodyPr/>
                    <a:lstStyle/>
                    <a:p>
                      <a:pPr algn="ctr" fontAlgn="b"/>
                      <a:r>
                        <a:rPr lang="el-GR" sz="800" u="none" strike="noStrike">
                          <a:effectLst/>
                        </a:rPr>
                        <a:t>θ9</a:t>
                      </a:r>
                      <a:endParaRPr lang="el-GR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-0.197 ± 0.433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0.317 ± 0.410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0.098 ± 0.267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0.256 ± 0.427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-0.481 ± 0.339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59379281"/>
                  </a:ext>
                </a:extLst>
              </a:tr>
              <a:tr h="132080">
                <a:tc>
                  <a:txBody>
                    <a:bodyPr/>
                    <a:lstStyle/>
                    <a:p>
                      <a:pPr algn="ctr" fontAlgn="b"/>
                      <a:r>
                        <a:rPr lang="el-GR" sz="800" u="none" strike="noStrike">
                          <a:effectLst/>
                        </a:rPr>
                        <a:t>θ10</a:t>
                      </a:r>
                      <a:endParaRPr lang="el-GR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0.273 ± 0.413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0.273 ± 0.284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0.299 ± 0.519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-0.273 ± 0.556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9339732"/>
                  </a:ext>
                </a:extLst>
              </a:tr>
              <a:tr h="132080">
                <a:tc>
                  <a:txBody>
                    <a:bodyPr/>
                    <a:lstStyle/>
                    <a:p>
                      <a:pPr algn="ctr" fontAlgn="b"/>
                      <a:r>
                        <a:rPr lang="el-GR" sz="800" u="none" strike="noStrike">
                          <a:effectLst/>
                        </a:rPr>
                        <a:t>θ11</a:t>
                      </a:r>
                      <a:endParaRPr lang="el-GR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0.616 ± 0.309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0.340 ± 0.381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0.405 ± 0.551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0.332 ± 0.502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34545541"/>
                  </a:ext>
                </a:extLst>
              </a:tr>
              <a:tr h="132080">
                <a:tc>
                  <a:txBody>
                    <a:bodyPr/>
                    <a:lstStyle/>
                    <a:p>
                      <a:pPr algn="ctr" fontAlgn="b"/>
                      <a:r>
                        <a:rPr lang="el-GR" sz="800" u="none" strike="noStrike">
                          <a:effectLst/>
                        </a:rPr>
                        <a:t>θ12</a:t>
                      </a:r>
                      <a:endParaRPr lang="el-GR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-0.809 ± 0.537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-0.67 ± 0.430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-0.319 ± 0.338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29157393"/>
                  </a:ext>
                </a:extLst>
              </a:tr>
              <a:tr h="132080">
                <a:tc>
                  <a:txBody>
                    <a:bodyPr/>
                    <a:lstStyle/>
                    <a:p>
                      <a:pPr algn="ctr" fontAlgn="b"/>
                      <a:r>
                        <a:rPr lang="el-GR" sz="800" u="none" strike="noStrike">
                          <a:effectLst/>
                        </a:rPr>
                        <a:t>θ13</a:t>
                      </a:r>
                      <a:endParaRPr lang="el-GR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0.298 ± 0.401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0.493 ± 1.589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-0.598 ± 0.347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74405259"/>
                  </a:ext>
                </a:extLst>
              </a:tr>
              <a:tr h="132080">
                <a:tc>
                  <a:txBody>
                    <a:bodyPr/>
                    <a:lstStyle/>
                    <a:p>
                      <a:pPr algn="ctr" fontAlgn="b"/>
                      <a:r>
                        <a:rPr lang="el-GR" sz="800" u="none" strike="noStrike">
                          <a:effectLst/>
                        </a:rPr>
                        <a:t>θ14</a:t>
                      </a:r>
                      <a:endParaRPr lang="el-GR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-0.083 ± 1.407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26617286"/>
                  </a:ext>
                </a:extLst>
              </a:tr>
              <a:tr h="132080">
                <a:tc>
                  <a:txBody>
                    <a:bodyPr/>
                    <a:lstStyle/>
                    <a:p>
                      <a:pPr algn="ctr" fontAlgn="b"/>
                      <a:r>
                        <a:rPr lang="el-GR" sz="800" u="none" strike="noStrike">
                          <a:effectLst/>
                        </a:rPr>
                        <a:t>θ15</a:t>
                      </a:r>
                      <a:endParaRPr lang="el-GR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-0.119 ± 1.374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63730848"/>
                  </a:ext>
                </a:extLst>
              </a:tr>
              <a:tr h="1320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23.17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14.18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59.03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25.65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5.80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3.02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0.52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9318647"/>
                  </a:ext>
                </a:extLst>
              </a:tr>
              <a:tr h="1320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AIC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-192.79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-250.19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-290.14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-415.66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-475.82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-483.99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-484.28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-477.08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-498.95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45578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4820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09600" y="233247"/>
            <a:ext cx="8229600" cy="59663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Appendix 2: Non-Stationary ARMA(14,13) F test results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839334"/>
              </p:ext>
            </p:extLst>
          </p:nvPr>
        </p:nvGraphicFramePr>
        <p:xfrm>
          <a:off x="228600" y="828265"/>
          <a:ext cx="8763002" cy="4886735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748274">
                  <a:extLst>
                    <a:ext uri="{9D8B030D-6E8A-4147-A177-3AD203B41FA5}">
                      <a16:colId xmlns:a16="http://schemas.microsoft.com/office/drawing/2014/main" val="933844553"/>
                    </a:ext>
                  </a:extLst>
                </a:gridCol>
                <a:gridCol w="964574">
                  <a:extLst>
                    <a:ext uri="{9D8B030D-6E8A-4147-A177-3AD203B41FA5}">
                      <a16:colId xmlns:a16="http://schemas.microsoft.com/office/drawing/2014/main" val="265022233"/>
                    </a:ext>
                  </a:extLst>
                </a:gridCol>
                <a:gridCol w="1034724">
                  <a:extLst>
                    <a:ext uri="{9D8B030D-6E8A-4147-A177-3AD203B41FA5}">
                      <a16:colId xmlns:a16="http://schemas.microsoft.com/office/drawing/2014/main" val="345867738"/>
                    </a:ext>
                  </a:extLst>
                </a:gridCol>
                <a:gridCol w="1008418">
                  <a:extLst>
                    <a:ext uri="{9D8B030D-6E8A-4147-A177-3AD203B41FA5}">
                      <a16:colId xmlns:a16="http://schemas.microsoft.com/office/drawing/2014/main" val="3162575647"/>
                    </a:ext>
                  </a:extLst>
                </a:gridCol>
                <a:gridCol w="1008418">
                  <a:extLst>
                    <a:ext uri="{9D8B030D-6E8A-4147-A177-3AD203B41FA5}">
                      <a16:colId xmlns:a16="http://schemas.microsoft.com/office/drawing/2014/main" val="4097174083"/>
                    </a:ext>
                  </a:extLst>
                </a:gridCol>
                <a:gridCol w="1008418">
                  <a:extLst>
                    <a:ext uri="{9D8B030D-6E8A-4147-A177-3AD203B41FA5}">
                      <a16:colId xmlns:a16="http://schemas.microsoft.com/office/drawing/2014/main" val="3610898782"/>
                    </a:ext>
                  </a:extLst>
                </a:gridCol>
                <a:gridCol w="1008418">
                  <a:extLst>
                    <a:ext uri="{9D8B030D-6E8A-4147-A177-3AD203B41FA5}">
                      <a16:colId xmlns:a16="http://schemas.microsoft.com/office/drawing/2014/main" val="2296029555"/>
                    </a:ext>
                  </a:extLst>
                </a:gridCol>
                <a:gridCol w="1008418">
                  <a:extLst>
                    <a:ext uri="{9D8B030D-6E8A-4147-A177-3AD203B41FA5}">
                      <a16:colId xmlns:a16="http://schemas.microsoft.com/office/drawing/2014/main" val="4003290354"/>
                    </a:ext>
                  </a:extLst>
                </a:gridCol>
                <a:gridCol w="973340">
                  <a:extLst>
                    <a:ext uri="{9D8B030D-6E8A-4147-A177-3AD203B41FA5}">
                      <a16:colId xmlns:a16="http://schemas.microsoft.com/office/drawing/2014/main" val="2017929192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 dirty="0">
                          <a:effectLst/>
                        </a:rPr>
                        <a:t>Parameters</a:t>
                      </a:r>
                      <a:endParaRPr lang="en-US" sz="755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 gridSpan="7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ARMA order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b"/>
                </a:tc>
                <a:extLst>
                  <a:ext uri="{0D108BD9-81ED-4DB2-BD59-A6C34878D82A}">
                    <a16:rowId xmlns:a16="http://schemas.microsoft.com/office/drawing/2014/main" val="82805005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(2,1)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(4,3)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(6,5)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(8,7)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(10,9)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(12,11)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(14,13)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(16,15)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extLst>
                  <a:ext uri="{0D108BD9-81ED-4DB2-BD59-A6C34878D82A}">
                    <a16:rowId xmlns:a16="http://schemas.microsoft.com/office/drawing/2014/main" val="3489443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l-GR" sz="755" u="none" strike="noStrike" kern="1200">
                          <a:effectLst/>
                        </a:rPr>
                        <a:t>φ1</a:t>
                      </a:r>
                      <a:endParaRPr lang="el-GR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 dirty="0">
                          <a:effectLst/>
                        </a:rPr>
                        <a:t>0.724 ± 0.234</a:t>
                      </a:r>
                      <a:endParaRPr lang="en-US" sz="755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0.371 ± 0.189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0.092 ± 0.144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0.311 ± 0.327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-0.043 ± 0.168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-0.070 ± 0.404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1.231 ± 0.129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1.18 ± 0.736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extLst>
                  <a:ext uri="{0D108BD9-81ED-4DB2-BD59-A6C34878D82A}">
                    <a16:rowId xmlns:a16="http://schemas.microsoft.com/office/drawing/2014/main" val="4131996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l-GR" sz="755" u="none" strike="noStrike" kern="1200">
                          <a:effectLst/>
                        </a:rPr>
                        <a:t>φ2</a:t>
                      </a:r>
                      <a:endParaRPr lang="el-GR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0.158 ± 0.164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-0.537 ± 0.147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0.493 ± 0.136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-0.030 ± 0.156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-0.292 ± 0.125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0.550 ± 0.201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0.035 ± 0.248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-0.364 ± 1.471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extLst>
                  <a:ext uri="{0D108BD9-81ED-4DB2-BD59-A6C34878D82A}">
                    <a16:rowId xmlns:a16="http://schemas.microsoft.com/office/drawing/2014/main" val="1376485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l-GR" sz="755" u="none" strike="noStrike" kern="1200">
                          <a:effectLst/>
                        </a:rPr>
                        <a:t>φ3</a:t>
                      </a:r>
                      <a:endParaRPr lang="el-GR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755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0.354 ± 0.189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0.46 ± 0.158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-0.013 ± 0.137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0.866 ± 0.115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0.686 ± 0.362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-0.23 ± 0.093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0.132 ± 1.066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extLst>
                  <a:ext uri="{0D108BD9-81ED-4DB2-BD59-A6C34878D82A}">
                    <a16:rowId xmlns:a16="http://schemas.microsoft.com/office/drawing/2014/main" val="11946597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l-GR" sz="755" u="none" strike="noStrike" kern="1200">
                          <a:effectLst/>
                        </a:rPr>
                        <a:t>φ4</a:t>
                      </a:r>
                      <a:endParaRPr lang="el-GR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0.464 ± 0.146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0.264 ± 0.171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0.124 ± 0.092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0.093 ± 0.187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0.208 ± 0.635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-0.374 ± 0.095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-0.098 ± 0.317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extLst>
                  <a:ext uri="{0D108BD9-81ED-4DB2-BD59-A6C34878D82A}">
                    <a16:rowId xmlns:a16="http://schemas.microsoft.com/office/drawing/2014/main" val="25754456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l-GR" sz="755" u="none" strike="noStrike" kern="1200">
                          <a:effectLst/>
                        </a:rPr>
                        <a:t>φ5</a:t>
                      </a:r>
                      <a:endParaRPr lang="el-GR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0.330 ± 0.119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0.237 ± 0.077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0.497 ± 0.182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-0.421 ± 0.420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-0.130 ± 0.084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0.145 ± 0.067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extLst>
                  <a:ext uri="{0D108BD9-81ED-4DB2-BD59-A6C34878D82A}">
                    <a16:rowId xmlns:a16="http://schemas.microsoft.com/office/drawing/2014/main" val="38168557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l-GR" sz="755" u="none" strike="noStrike" kern="1200">
                          <a:effectLst/>
                        </a:rPr>
                        <a:t>φ6</a:t>
                      </a:r>
                      <a:endParaRPr lang="el-GR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-0.677 ± 0.116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-0.733 ± 0.119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-0.552 ± 0.181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-0.606 ± 0.276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0.284 ± 0.065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0.186 ± 0.095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extLst>
                  <a:ext uri="{0D108BD9-81ED-4DB2-BD59-A6C34878D82A}">
                    <a16:rowId xmlns:a16="http://schemas.microsoft.com/office/drawing/2014/main" val="36232583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l-GR" sz="755" u="none" strike="noStrike" kern="1200">
                          <a:effectLst/>
                        </a:rPr>
                        <a:t>φ7</a:t>
                      </a:r>
                      <a:endParaRPr lang="el-GR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0.532 ± 0.222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0.248 ± 0.182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-0.218 ± 0.624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0.430 ± 0.089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0.112 ± 0.134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extLst>
                  <a:ext uri="{0D108BD9-81ED-4DB2-BD59-A6C34878D82A}">
                    <a16:rowId xmlns:a16="http://schemas.microsoft.com/office/drawing/2014/main" val="42701521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l-GR" sz="755" u="none" strike="noStrike" kern="1200">
                          <a:effectLst/>
                        </a:rPr>
                        <a:t>φ8</a:t>
                      </a:r>
                      <a:endParaRPr lang="el-GR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0.121 ± 0.188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-0.231 ± 0.116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0.272 ± 0.509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0.150 ± 0.077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-0.056 ± 0.132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extLst>
                  <a:ext uri="{0D108BD9-81ED-4DB2-BD59-A6C34878D82A}">
                    <a16:rowId xmlns:a16="http://schemas.microsoft.com/office/drawing/2014/main" val="10193244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l-GR" sz="755" u="none" strike="noStrike" kern="1200">
                          <a:effectLst/>
                        </a:rPr>
                        <a:t>φ9</a:t>
                      </a:r>
                      <a:endParaRPr lang="el-GR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755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0.684 ± 0.125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0.344 ± 0.188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-0.257 ± 0.051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-0.181 ± 0.131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extLst>
                  <a:ext uri="{0D108BD9-81ED-4DB2-BD59-A6C34878D82A}">
                    <a16:rowId xmlns:a16="http://schemas.microsoft.com/office/drawing/2014/main" val="2837168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l-GR" sz="755" u="none" strike="noStrike" kern="1200">
                          <a:effectLst/>
                        </a:rPr>
                        <a:t>φ10</a:t>
                      </a:r>
                      <a:endParaRPr lang="el-GR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755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-0.273 ± 0.161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-0.104 ± 0.412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-0.426 ± 0.085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-0.220 ± 0.134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extLst>
                  <a:ext uri="{0D108BD9-81ED-4DB2-BD59-A6C34878D82A}">
                    <a16:rowId xmlns:a16="http://schemas.microsoft.com/office/drawing/2014/main" val="36180476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l-GR" sz="755" u="none" strike="noStrike" kern="1200">
                          <a:effectLst/>
                        </a:rPr>
                        <a:t>φ11</a:t>
                      </a:r>
                      <a:endParaRPr lang="el-GR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755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-0.660 ± 0.323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-0.238 ± 0.085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-0.191 ± 0.165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extLst>
                  <a:ext uri="{0D108BD9-81ED-4DB2-BD59-A6C34878D82A}">
                    <a16:rowId xmlns:a16="http://schemas.microsoft.com/office/drawing/2014/main" val="23541874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l-GR" sz="755" u="none" strike="noStrike" kern="1200">
                          <a:effectLst/>
                        </a:rPr>
                        <a:t>φ12</a:t>
                      </a:r>
                      <a:endParaRPr lang="el-GR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755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0.328 ± 0.196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1.245 ± 0.052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0.994 ± 0.162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extLst>
                  <a:ext uri="{0D108BD9-81ED-4DB2-BD59-A6C34878D82A}">
                    <a16:rowId xmlns:a16="http://schemas.microsoft.com/office/drawing/2014/main" val="22730240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l-GR" sz="755" u="none" strike="noStrike" kern="1200">
                          <a:effectLst/>
                        </a:rPr>
                        <a:t>φ13</a:t>
                      </a:r>
                      <a:endParaRPr lang="el-GR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755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-0.813 ± 0.239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-1.133 ± 0.839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extLst>
                  <a:ext uri="{0D108BD9-81ED-4DB2-BD59-A6C34878D82A}">
                    <a16:rowId xmlns:a16="http://schemas.microsoft.com/office/drawing/2014/main" val="771192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l-GR" sz="755" u="none" strike="noStrike" kern="1200">
                          <a:effectLst/>
                        </a:rPr>
                        <a:t>φ14</a:t>
                      </a:r>
                      <a:endParaRPr lang="el-GR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755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0.070 ± 0.188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0.356 ± 1.435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extLst>
                  <a:ext uri="{0D108BD9-81ED-4DB2-BD59-A6C34878D82A}">
                    <a16:rowId xmlns:a16="http://schemas.microsoft.com/office/drawing/2014/main" val="41742237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l-GR" sz="755" u="none" strike="noStrike" kern="1200">
                          <a:effectLst/>
                        </a:rPr>
                        <a:t>φ15</a:t>
                      </a:r>
                      <a:endParaRPr lang="el-GR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755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-0.088 ± 1.018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extLst>
                  <a:ext uri="{0D108BD9-81ED-4DB2-BD59-A6C34878D82A}">
                    <a16:rowId xmlns:a16="http://schemas.microsoft.com/office/drawing/2014/main" val="37416664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l-GR" sz="755" u="none" strike="noStrike" kern="1200">
                          <a:effectLst/>
                        </a:rPr>
                        <a:t>φ16</a:t>
                      </a:r>
                      <a:endParaRPr lang="el-GR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0.173 ± 0.305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extLst>
                  <a:ext uri="{0D108BD9-81ED-4DB2-BD59-A6C34878D82A}">
                    <a16:rowId xmlns:a16="http://schemas.microsoft.com/office/drawing/2014/main" val="39454577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l-GR" sz="755" u="none" strike="noStrike" kern="1200">
                          <a:effectLst/>
                        </a:rPr>
                        <a:t>θ1</a:t>
                      </a:r>
                      <a:endParaRPr lang="el-GR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-0.716 ± 0.192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-0.449 ± 0.178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0.071 ± 0.212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-0.239 ± 0.308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 dirty="0">
                          <a:effectLst/>
                        </a:rPr>
                        <a:t>0.344 ± 0.060</a:t>
                      </a:r>
                      <a:endParaRPr lang="en-US" sz="755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0.449 ± 0.660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-0.950 ± 0.158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-0.890 ± 0.743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extLst>
                  <a:ext uri="{0D108BD9-81ED-4DB2-BD59-A6C34878D82A}">
                    <a16:rowId xmlns:a16="http://schemas.microsoft.com/office/drawing/2014/main" val="36747061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l-GR" sz="755" u="none" strike="noStrike" kern="1200">
                          <a:effectLst/>
                        </a:rPr>
                        <a:t>θ2</a:t>
                      </a:r>
                      <a:endParaRPr lang="el-GR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 dirty="0">
                          <a:effectLst/>
                        </a:rPr>
                        <a:t>1.025 ± 0.053</a:t>
                      </a:r>
                      <a:endParaRPr lang="en-US" sz="755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 dirty="0">
                          <a:effectLst/>
                        </a:rPr>
                        <a:t>-0.470 ± 0.148</a:t>
                      </a:r>
                      <a:endParaRPr lang="en-US" sz="755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0.434 ± 0.134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 dirty="0">
                          <a:effectLst/>
                        </a:rPr>
                        <a:t>0.803 ± 0.115</a:t>
                      </a:r>
                      <a:endParaRPr lang="en-US" sz="755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-0.034 ± 0.426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0.117 ± 0.134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0.509 ± 1.274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extLst>
                  <a:ext uri="{0D108BD9-81ED-4DB2-BD59-A6C34878D82A}">
                    <a16:rowId xmlns:a16="http://schemas.microsoft.com/office/drawing/2014/main" val="12694317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l-GR" sz="755" u="none" strike="noStrike" kern="1200">
                          <a:effectLst/>
                        </a:rPr>
                        <a:t>θ3</a:t>
                      </a:r>
                      <a:endParaRPr lang="el-GR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-0.383 ± 0.177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-0.002 ± 0.202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0.467 ± 0.254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 dirty="0">
                          <a:effectLst/>
                        </a:rPr>
                        <a:t>-0.169 ± 0.112</a:t>
                      </a:r>
                      <a:endParaRPr lang="en-US" sz="755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-0.270 ± 0.550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0.207 ± 0.112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0.034 ± 0.861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extLst>
                  <a:ext uri="{0D108BD9-81ED-4DB2-BD59-A6C34878D82A}">
                    <a16:rowId xmlns:a16="http://schemas.microsoft.com/office/drawing/2014/main" val="16185094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l-GR" sz="755" u="none" strike="noStrike" kern="1200">
                          <a:effectLst/>
                        </a:rPr>
                        <a:t>θ4</a:t>
                      </a:r>
                      <a:endParaRPr lang="el-GR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0.127 ± 0.182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0.107 ± 0.262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 dirty="0">
                          <a:effectLst/>
                        </a:rPr>
                        <a:t>0.37</a:t>
                      </a:r>
                      <a:endParaRPr lang="en-US" sz="755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-0.129 ± 1.282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0.226 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-0.005 ± 0.329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extLst>
                  <a:ext uri="{0D108BD9-81ED-4DB2-BD59-A6C34878D82A}">
                    <a16:rowId xmlns:a16="http://schemas.microsoft.com/office/drawing/2014/main" val="22771783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l-GR" sz="755" u="none" strike="noStrike" kern="1200">
                          <a:effectLst/>
                        </a:rPr>
                        <a:t>θ5</a:t>
                      </a:r>
                      <a:endParaRPr lang="el-GR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-0.725 ± 0.113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-0.042 ± 0.232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-0.371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0.120 ± 1.035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0.083 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-0.193 ± 0.212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extLst>
                  <a:ext uri="{0D108BD9-81ED-4DB2-BD59-A6C34878D82A}">
                    <a16:rowId xmlns:a16="http://schemas.microsoft.com/office/drawing/2014/main" val="28889106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l-GR" sz="755" u="none" strike="noStrike" kern="1200">
                          <a:effectLst/>
                        </a:rPr>
                        <a:t>θ6</a:t>
                      </a:r>
                      <a:endParaRPr lang="el-GR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0.742 ± 0.152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0.167 ± 0.098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0.142 ± 0.187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-0.224 ± 0.089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-0.309 ± 0.202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extLst>
                  <a:ext uri="{0D108BD9-81ED-4DB2-BD59-A6C34878D82A}">
                    <a16:rowId xmlns:a16="http://schemas.microsoft.com/office/drawing/2014/main" val="1842862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l-GR" sz="755" u="none" strike="noStrike" kern="1200">
                          <a:effectLst/>
                        </a:rPr>
                        <a:t>θ7</a:t>
                      </a:r>
                      <a:endParaRPr lang="el-GR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-0.640 ± 0.312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-0.801 ± 0.014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-0.124 ± 1.179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-0.304 ± 0.095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-0.319 ± 0.342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extLst>
                  <a:ext uri="{0D108BD9-81ED-4DB2-BD59-A6C34878D82A}">
                    <a16:rowId xmlns:a16="http://schemas.microsoft.com/office/drawing/2014/main" val="30211415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l-GR" sz="755" u="none" strike="noStrike" kern="1200">
                          <a:effectLst/>
                        </a:rPr>
                        <a:t>θ8</a:t>
                      </a:r>
                      <a:endParaRPr lang="el-GR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-0.3475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-0.232 ± 1.183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 dirty="0">
                          <a:effectLst/>
                        </a:rPr>
                        <a:t>-0.126 ± 0.105</a:t>
                      </a:r>
                      <a:endParaRPr lang="en-US" sz="755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-0.150 ± 0.294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extLst>
                  <a:ext uri="{0D108BD9-81ED-4DB2-BD59-A6C34878D82A}">
                    <a16:rowId xmlns:a16="http://schemas.microsoft.com/office/drawing/2014/main" val="35293449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l-GR" sz="755" u="none" strike="noStrike" kern="1200">
                          <a:effectLst/>
                        </a:rPr>
                        <a:t>θ9</a:t>
                      </a:r>
                      <a:endParaRPr lang="el-GR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-0.9965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-0.045 ± 0.304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 dirty="0">
                          <a:effectLst/>
                        </a:rPr>
                        <a:t>0.062 </a:t>
                      </a:r>
                      <a:endParaRPr lang="en-US" sz="755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-0.033 ± 0.345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extLst>
                  <a:ext uri="{0D108BD9-81ED-4DB2-BD59-A6C34878D82A}">
                    <a16:rowId xmlns:a16="http://schemas.microsoft.com/office/drawing/2014/main" val="22380827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l-GR" sz="755" u="none" strike="noStrike" kern="1200">
                          <a:effectLst/>
                        </a:rPr>
                        <a:t>θ10</a:t>
                      </a:r>
                      <a:endParaRPr lang="el-GR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0.462 ± 0.644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 dirty="0">
                          <a:effectLst/>
                        </a:rPr>
                        <a:t>0.200 </a:t>
                      </a:r>
                      <a:endParaRPr lang="en-US" sz="755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0.134 ± 0.206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extLst>
                  <a:ext uri="{0D108BD9-81ED-4DB2-BD59-A6C34878D82A}">
                    <a16:rowId xmlns:a16="http://schemas.microsoft.com/office/drawing/2014/main" val="5142409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l-GR" sz="755" u="none" strike="noStrike" kern="1200">
                          <a:effectLst/>
                        </a:rPr>
                        <a:t>θ11</a:t>
                      </a:r>
                      <a:endParaRPr lang="el-GR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0.966 ± 0.735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 dirty="0">
                          <a:effectLst/>
                        </a:rPr>
                        <a:t>0.183 ± 0.047</a:t>
                      </a:r>
                      <a:endParaRPr lang="en-US" sz="755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0.331 ± 0.223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extLst>
                  <a:ext uri="{0D108BD9-81ED-4DB2-BD59-A6C34878D82A}">
                    <a16:rowId xmlns:a16="http://schemas.microsoft.com/office/drawing/2014/main" val="42640002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l-GR" sz="755" u="none" strike="noStrike" kern="1200">
                          <a:effectLst/>
                        </a:rPr>
                        <a:t>θ12</a:t>
                      </a:r>
                      <a:endParaRPr lang="el-GR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-1.152 ± 0.145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-0.788 ± 0.255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extLst>
                  <a:ext uri="{0D108BD9-81ED-4DB2-BD59-A6C34878D82A}">
                    <a16:rowId xmlns:a16="http://schemas.microsoft.com/office/drawing/2014/main" val="32550795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l-GR" sz="755" u="none" strike="noStrike" kern="1200">
                          <a:effectLst/>
                        </a:rPr>
                        <a:t>θ13</a:t>
                      </a:r>
                      <a:endParaRPr lang="el-GR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0.679 ± 0.181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1.092 ± 0.780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extLst>
                  <a:ext uri="{0D108BD9-81ED-4DB2-BD59-A6C34878D82A}">
                    <a16:rowId xmlns:a16="http://schemas.microsoft.com/office/drawing/2014/main" val="2907543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l-GR" sz="755" u="none" strike="noStrike" kern="1200">
                          <a:effectLst/>
                        </a:rPr>
                        <a:t>θ14</a:t>
                      </a:r>
                      <a:endParaRPr lang="el-GR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-0.149 ± 1.237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extLst>
                  <a:ext uri="{0D108BD9-81ED-4DB2-BD59-A6C34878D82A}">
                    <a16:rowId xmlns:a16="http://schemas.microsoft.com/office/drawing/2014/main" val="29346572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l-GR" sz="755" u="none" strike="noStrike" kern="1200">
                          <a:effectLst/>
                        </a:rPr>
                        <a:t>θ15</a:t>
                      </a:r>
                      <a:endParaRPr lang="el-GR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0.048 ± 0.917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ctr"/>
                </a:tc>
                <a:extLst>
                  <a:ext uri="{0D108BD9-81ED-4DB2-BD59-A6C34878D82A}">
                    <a16:rowId xmlns:a16="http://schemas.microsoft.com/office/drawing/2014/main" val="20692689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F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31.00 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11.00 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15.75 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16.97 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5.07 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3.74 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 dirty="0">
                          <a:effectLst/>
                        </a:rPr>
                        <a:t>0.38 </a:t>
                      </a:r>
                      <a:endParaRPr lang="en-US" sz="755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b"/>
                </a:tc>
                <a:extLst>
                  <a:ext uri="{0D108BD9-81ED-4DB2-BD59-A6C34878D82A}">
                    <a16:rowId xmlns:a16="http://schemas.microsoft.com/office/drawing/2014/main" val="40065501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AIC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-333.44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-408.84 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-437.19 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-471.11 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-510.97 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-519.76 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>
                          <a:effectLst/>
                        </a:rPr>
                        <a:t>-520.19 </a:t>
                      </a:r>
                      <a:endParaRPr lang="en-US" sz="755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755" u="none" strike="noStrike" kern="1200" dirty="0">
                          <a:effectLst/>
                        </a:rPr>
                        <a:t>513.64 </a:t>
                      </a:r>
                      <a:endParaRPr lang="en-US" sz="755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4" marR="4234" marT="4234" marB="20325" anchor="b"/>
                </a:tc>
                <a:extLst>
                  <a:ext uri="{0D108BD9-81ED-4DB2-BD59-A6C34878D82A}">
                    <a16:rowId xmlns:a16="http://schemas.microsoft.com/office/drawing/2014/main" val="3596629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10394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28600" y="1104900"/>
          <a:ext cx="8610602" cy="2912956"/>
        </p:xfrm>
        <a:graphic>
          <a:graphicData uri="http://schemas.openxmlformats.org/drawingml/2006/table">
            <a:tbl>
              <a:tblPr/>
              <a:tblGrid>
                <a:gridCol w="506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6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5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65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65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5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650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650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650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650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650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650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0650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0650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0650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21637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　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φ1</a:t>
                      </a:r>
                      <a:endParaRPr lang="el-GR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φ2</a:t>
                      </a:r>
                      <a:endParaRPr lang="el-GR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φ3</a:t>
                      </a:r>
                      <a:endParaRPr lang="el-GR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φ4</a:t>
                      </a:r>
                      <a:endParaRPr lang="el-GR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627">
                <a:tc>
                  <a:txBody>
                    <a:bodyPr/>
                    <a:lstStyle/>
                    <a:p>
                      <a:pPr algn="ctr" fontAlgn="t"/>
                      <a:br>
                        <a:rPr lang="zh-TW" altLang="en-US" sz="1200" b="1" dirty="0"/>
                      </a:br>
                      <a:endParaRPr lang="zh-TW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Tot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Ger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SK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Aus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Tot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Ger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SK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Aus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Tot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Ger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SK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Aus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Tot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Ger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SK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Aus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49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Tot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1.06</a:t>
                      </a:r>
                      <a:endParaRPr lang="zh-TW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-0.45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</a:t>
                      </a:r>
                      <a:endParaRPr lang="zh-TW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0.42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-0.19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0.36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0.19</a:t>
                      </a:r>
                      <a:endParaRPr lang="zh-TW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-0.19</a:t>
                      </a:r>
                      <a:endParaRPr lang="zh-TW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-0.38</a:t>
                      </a:r>
                      <a:endParaRPr lang="zh-TW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  <a:endParaRPr lang="zh-TW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0.07</a:t>
                      </a:r>
                      <a:endParaRPr lang="zh-TW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0.62</a:t>
                      </a:r>
                      <a:endParaRPr lang="zh-TW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0.63</a:t>
                      </a:r>
                      <a:endParaRPr lang="zh-TW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-0.32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-0.20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-0.45</a:t>
                      </a:r>
                      <a:endParaRPr lang="zh-TW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49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Ger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1.28</a:t>
                      </a:r>
                      <a:endParaRPr lang="zh-TW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-0.01</a:t>
                      </a:r>
                      <a:endParaRPr lang="zh-TW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-0.88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0.14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0.21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0.18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0.82</a:t>
                      </a:r>
                      <a:endParaRPr lang="zh-TW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0.14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-0.71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-0.51</a:t>
                      </a:r>
                      <a:endParaRPr lang="zh-TW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-0.31</a:t>
                      </a:r>
                      <a:endParaRPr lang="zh-TW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0.47</a:t>
                      </a:r>
                      <a:endParaRPr lang="zh-TW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0.36</a:t>
                      </a:r>
                      <a:endParaRPr lang="zh-TW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-0.36</a:t>
                      </a:r>
                      <a:endParaRPr lang="zh-TW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-0.28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-0.04</a:t>
                      </a:r>
                      <a:endParaRPr lang="zh-TW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249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SK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1.13</a:t>
                      </a:r>
                      <a:endParaRPr lang="zh-TW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-0.66</a:t>
                      </a:r>
                      <a:endParaRPr lang="zh-TW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0.67</a:t>
                      </a:r>
                      <a:endParaRPr lang="zh-TW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0.55</a:t>
                      </a:r>
                      <a:endParaRPr lang="zh-TW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-1.27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0.54</a:t>
                      </a:r>
                      <a:endParaRPr lang="zh-TW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-0.29</a:t>
                      </a:r>
                      <a:endParaRPr lang="zh-TW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-0.29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0.32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-0.09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-0.17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0.62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-0.06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-0.32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0.22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-0.22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249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Aus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0.30</a:t>
                      </a:r>
                      <a:endParaRPr lang="zh-TW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0.30</a:t>
                      </a:r>
                      <a:endParaRPr lang="zh-TW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0.19</a:t>
                      </a:r>
                      <a:endParaRPr lang="zh-TW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0.28</a:t>
                      </a:r>
                      <a:endParaRPr lang="zh-TW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0.16</a:t>
                      </a:r>
                      <a:endParaRPr lang="zh-TW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0.11</a:t>
                      </a:r>
                      <a:endParaRPr lang="zh-TW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-0.27</a:t>
                      </a:r>
                      <a:endParaRPr lang="zh-TW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-0.32</a:t>
                      </a:r>
                      <a:endParaRPr lang="zh-TW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-0.13</a:t>
                      </a:r>
                      <a:endParaRPr lang="zh-TW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-0.46</a:t>
                      </a:r>
                      <a:endParaRPr lang="zh-TW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-0.53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1.35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-0.70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-0.07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0.52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-0.01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396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</a:br>
            <a:endParaRPr kumimoji="1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233247"/>
            <a:ext cx="8229600" cy="59663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lvl="0" fontAlgn="auto">
              <a:spcAft>
                <a:spcPts val="0"/>
              </a:spcAft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Appendix 3:  </a:t>
            </a:r>
            <a:r>
              <a:rPr lang="el-GR" altLang="zh-TW" b="1" dirty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φ </a:t>
            </a:r>
            <a:r>
              <a:rPr lang="en-US" altLang="zh-TW" b="1" dirty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coefficient matrix table of ARMAV model</a:t>
            </a:r>
            <a:endParaRPr lang="en-US" b="1" dirty="0">
              <a:solidFill>
                <a:schemeClr val="accent6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855632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233247"/>
            <a:ext cx="8229600" cy="59663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Appendix 4: </a:t>
            </a:r>
            <a:r>
              <a:rPr lang="el-GR" altLang="zh-TW" b="1" dirty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θ </a:t>
            </a:r>
            <a:r>
              <a:rPr lang="en-US" altLang="zh-TW" b="1" dirty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coefficient matrix table of ARMAV model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219200" y="1104900"/>
          <a:ext cx="6604000" cy="2514602"/>
        </p:xfrm>
        <a:graphic>
          <a:graphicData uri="http://schemas.openxmlformats.org/drawingml/2006/table">
            <a:tbl>
              <a:tblPr/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644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　</a:t>
                      </a:r>
                      <a:endParaRPr lang="zh-TW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θ1</a:t>
                      </a:r>
                      <a:endParaRPr lang="el-GR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θ2</a:t>
                      </a:r>
                      <a:endParaRPr lang="el-GR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θ3</a:t>
                      </a:r>
                      <a:endParaRPr lang="el-GR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84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　</a:t>
                      </a:r>
                      <a:endParaRPr lang="zh-TW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Tot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Ger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SK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Aus 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Tot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Ger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SK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Aus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Tot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Ger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SK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Aus 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32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Tot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0.86</a:t>
                      </a:r>
                      <a:endParaRPr lang="zh-TW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-0.36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-0.45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0.09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-0.48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0.21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-0.03</a:t>
                      </a:r>
                      <a:endParaRPr lang="zh-TW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0.08</a:t>
                      </a:r>
                      <a:endParaRPr lang="zh-TW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-0.34</a:t>
                      </a:r>
                      <a:endParaRPr lang="zh-TW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-0.21</a:t>
                      </a:r>
                      <a:endParaRPr lang="zh-TW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</a:t>
                      </a:r>
                      <a:endParaRPr lang="zh-TW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0.38</a:t>
                      </a:r>
                      <a:endParaRPr lang="zh-TW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32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Ger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1.32</a:t>
                      </a:r>
                      <a:endParaRPr lang="zh-TW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-0.10</a:t>
                      </a:r>
                      <a:endParaRPr lang="zh-TW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-1.05</a:t>
                      </a:r>
                      <a:endParaRPr lang="zh-TW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-0.19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0.17</a:t>
                      </a:r>
                      <a:endParaRPr lang="zh-TW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-0.35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0.41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0.20</a:t>
                      </a:r>
                      <a:endParaRPr lang="zh-TW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-0.86</a:t>
                      </a:r>
                      <a:endParaRPr lang="zh-TW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  <a:endParaRPr lang="zh-TW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0.14</a:t>
                      </a:r>
                      <a:endParaRPr lang="zh-TW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0.56</a:t>
                      </a:r>
                      <a:endParaRPr lang="zh-TW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32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SK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1.51</a:t>
                      </a:r>
                      <a:endParaRPr lang="zh-TW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-0.76</a:t>
                      </a:r>
                      <a:endParaRPr lang="zh-TW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  <a:endParaRPr lang="zh-TW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0.21</a:t>
                      </a:r>
                      <a:endParaRPr lang="zh-TW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-1.01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0.39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-0.19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0.14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  <a:endParaRPr lang="zh-TW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0.32</a:t>
                      </a:r>
                      <a:endParaRPr lang="zh-TW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32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Aus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0.61</a:t>
                      </a:r>
                      <a:endParaRPr lang="zh-TW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0.11</a:t>
                      </a:r>
                      <a:endParaRPr lang="zh-TW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0.06</a:t>
                      </a:r>
                      <a:endParaRPr lang="zh-TW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-0.37</a:t>
                      </a:r>
                      <a:endParaRPr lang="zh-TW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-0.31</a:t>
                      </a:r>
                      <a:endParaRPr lang="zh-TW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0.15</a:t>
                      </a:r>
                      <a:endParaRPr lang="zh-TW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0.06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-0.05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-0.19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-0.64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0.70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294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</a:br>
            <a:endParaRPr kumimoji="1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10059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57300"/>
            <a:ext cx="8229600" cy="3746500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/>
              <a:t>Time period: Jan-2002 to Aug-2016</a:t>
            </a:r>
          </a:p>
          <a:p>
            <a:r>
              <a:rPr lang="en-US" sz="2800" dirty="0"/>
              <a:t>Monthly data</a:t>
            </a:r>
          </a:p>
          <a:p>
            <a:r>
              <a:rPr lang="en-US" sz="2800" dirty="0"/>
              <a:t>It seems like the number of tourists to the US has strong seasonal effect.</a:t>
            </a:r>
          </a:p>
          <a:p>
            <a:r>
              <a:rPr lang="en-US" sz="2800" dirty="0"/>
              <a:t>Didn’t use the data before 9/11</a:t>
            </a:r>
          </a:p>
          <a:p>
            <a:pPr lvl="1"/>
            <a:r>
              <a:rPr lang="en-US" sz="2400" dirty="0"/>
              <a:t>The event caused a big disturbance in the stationarity of the data</a:t>
            </a:r>
          </a:p>
          <a:p>
            <a:r>
              <a:rPr lang="en-US" sz="2800" dirty="0"/>
              <a:t>Really interesting long range pattern in data.</a:t>
            </a:r>
          </a:p>
          <a:p>
            <a:pPr lvl="1"/>
            <a:r>
              <a:rPr lang="en-US" sz="2400" dirty="0"/>
              <a:t>Tourism drops nearly every 7.5 year cycle.</a:t>
            </a:r>
          </a:p>
          <a:p>
            <a:pPr lvl="1"/>
            <a:r>
              <a:rPr lang="en-US" sz="2400" dirty="0"/>
              <a:t>Mid-Late 2001 – Terrorist Attack</a:t>
            </a:r>
          </a:p>
          <a:p>
            <a:pPr lvl="1"/>
            <a:r>
              <a:rPr lang="en-US" sz="2400" dirty="0"/>
              <a:t>Early 2009 – US Housing Market Crisis (Global economic crisis)</a:t>
            </a:r>
          </a:p>
          <a:p>
            <a:pPr lvl="1"/>
            <a:r>
              <a:rPr lang="en-US" sz="2400" dirty="0"/>
              <a:t>Late 2016 – Unpredictable Elections?</a:t>
            </a:r>
          </a:p>
          <a:p>
            <a:pPr lvl="1"/>
            <a:r>
              <a:rPr lang="en-US" sz="2400" dirty="0"/>
              <a:t>Mid 2024 – Something worse?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419100"/>
            <a:ext cx="8229600" cy="596635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Tourists Problem</a:t>
            </a: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7" name="Picture 1"/>
          <p:cNvPicPr>
            <a:picLocks noChangeAspect="1" noChangeArrowheads="1"/>
          </p:cNvPicPr>
          <p:nvPr/>
        </p:nvPicPr>
        <p:blipFill rotWithShape="1">
          <a:blip r:embed="rId3" cstate="print"/>
          <a:srcRect t="1238" r="-571" b="14639"/>
          <a:stretch/>
        </p:blipFill>
        <p:spPr bwMode="auto">
          <a:xfrm>
            <a:off x="304800" y="1216531"/>
            <a:ext cx="8046720" cy="155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0418" name="Picture 2"/>
          <p:cNvPicPr>
            <a:picLocks noChangeAspect="1" noChangeArrowheads="1"/>
          </p:cNvPicPr>
          <p:nvPr/>
        </p:nvPicPr>
        <p:blipFill rotWithShape="1">
          <a:blip r:embed="rId4" cstate="print"/>
          <a:srcRect t="-2261" b="12791"/>
          <a:stretch/>
        </p:blipFill>
        <p:spPr bwMode="auto">
          <a:xfrm>
            <a:off x="304800" y="3200400"/>
            <a:ext cx="8001000" cy="1645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457200" y="279665"/>
            <a:ext cx="8229600" cy="596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Data Processing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4762500"/>
            <a:ext cx="8458200" cy="952500"/>
          </a:xfrm>
        </p:spPr>
        <p:txBody>
          <a:bodyPr>
            <a:normAutofit/>
          </a:bodyPr>
          <a:lstStyle/>
          <a:p>
            <a:r>
              <a:rPr lang="en-US" sz="1800" dirty="0"/>
              <a:t>Time Period : Jan 2002 to Aug 2016 	</a:t>
            </a:r>
          </a:p>
          <a:p>
            <a:r>
              <a:rPr lang="en-US" sz="1800" dirty="0"/>
              <a:t>Seasonality: It seems that every year has the same pattern (period=12) 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990600" y="2926576"/>
            <a:ext cx="2438400" cy="369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457200" eaLnBrk="1" latinLnBrk="0" hangingPunct="1">
              <a:spcBef>
                <a:spcPct val="20000"/>
              </a:spcBef>
              <a:buFont typeface="Arial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defTabSz="457200" eaLnBrk="1" latinLnBrk="0" hangingPunct="1">
              <a:spcBef>
                <a:spcPct val="20000"/>
              </a:spcBef>
              <a:buFont typeface="Arial"/>
              <a:buChar char="–"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defTabSz="457200" eaLnBrk="1" latinLnBrk="0" hangingPunct="1">
              <a:spcBef>
                <a:spcPct val="20000"/>
              </a:spcBef>
              <a:buFont typeface="Arial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defTabSz="457200" eaLnBrk="1" latinLnBrk="0" hangingPunct="1">
              <a:spcBef>
                <a:spcPct val="20000"/>
              </a:spcBef>
              <a:buFont typeface="Arial"/>
              <a:buChar char="–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defTabSz="457200" eaLnBrk="1" latinLnBrk="0" hangingPunct="1">
              <a:spcBef>
                <a:spcPct val="20000"/>
              </a:spcBef>
              <a:buFont typeface="Arial"/>
              <a:buChar char="»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  <a:ea typeface="+mn-ea"/>
                <a:cs typeface="+mn-cs"/>
              </a:defRPr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  <a:ea typeface="+mn-ea"/>
                <a:cs typeface="+mn-cs"/>
              </a:defRPr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  <a:ea typeface="+mn-ea"/>
                <a:cs typeface="+mn-cs"/>
              </a:defRPr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After log transformation:</a:t>
            </a:r>
            <a:endParaRPr lang="zh-TW" altLang="en-US" dirty="0"/>
          </a:p>
        </p:txBody>
      </p:sp>
      <p:sp>
        <p:nvSpPr>
          <p:cNvPr id="7" name="文字方塊 10"/>
          <p:cNvSpPr txBox="1"/>
          <p:nvPr/>
        </p:nvSpPr>
        <p:spPr>
          <a:xfrm>
            <a:off x="914400" y="874476"/>
            <a:ext cx="2209800" cy="369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457200" eaLnBrk="1" latinLnBrk="0" hangingPunct="1">
              <a:spcBef>
                <a:spcPct val="20000"/>
              </a:spcBef>
              <a:buFont typeface="Arial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defTabSz="457200" eaLnBrk="1" latinLnBrk="0" hangingPunct="1">
              <a:spcBef>
                <a:spcPct val="20000"/>
              </a:spcBef>
              <a:buFont typeface="Arial"/>
              <a:buChar char="–"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defTabSz="457200" eaLnBrk="1" latinLnBrk="0" hangingPunct="1">
              <a:spcBef>
                <a:spcPct val="20000"/>
              </a:spcBef>
              <a:buFont typeface="Arial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defTabSz="457200" eaLnBrk="1" latinLnBrk="0" hangingPunct="1">
              <a:spcBef>
                <a:spcPct val="20000"/>
              </a:spcBef>
              <a:buFont typeface="Arial"/>
              <a:buChar char="–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defTabSz="457200" eaLnBrk="1" latinLnBrk="0" hangingPunct="1">
              <a:spcBef>
                <a:spcPct val="20000"/>
              </a:spcBef>
              <a:buFont typeface="Arial"/>
              <a:buChar char="»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  <a:ea typeface="+mn-ea"/>
                <a:cs typeface="+mn-cs"/>
              </a:defRPr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  <a:ea typeface="+mn-ea"/>
                <a:cs typeface="+mn-cs"/>
              </a:defRPr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  <a:ea typeface="+mn-ea"/>
                <a:cs typeface="+mn-cs"/>
              </a:defRPr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Heteroscedastic data:</a:t>
            </a:r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6725" y="1257300"/>
                <a:ext cx="8229600" cy="41275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z="2800" dirty="0"/>
                  <a:t>Use ARMA(2n,2n-1) incremental method, do the F-test, find the best-fit model</a:t>
                </a:r>
              </a:p>
              <a:p>
                <a:endParaRPr lang="en-US" sz="2000" dirty="0"/>
              </a:p>
              <a:p>
                <a:r>
                  <a:rPr lang="en-US" sz="2800" dirty="0"/>
                  <a:t>ARMA(14,13)  the adequate model</a:t>
                </a:r>
              </a:p>
              <a:p>
                <a:r>
                  <a:rPr lang="en-US" sz="2800" dirty="0" err="1"/>
                  <a:t>Ljung</a:t>
                </a:r>
                <a:r>
                  <a:rPr lang="en-US" sz="2800" dirty="0"/>
                  <a:t>-Box test used for white noise check of residuals. Test statistic as below: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+2)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lvl="1"/>
                <a:r>
                  <a:rPr lang="en-US" sz="2100" dirty="0"/>
                  <a:t>where n is the sample size,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</m:acc>
                      </m:e>
                      <m:sub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100" dirty="0"/>
                  <a:t> is the sample autocorrelation at lag </a:t>
                </a:r>
                <a:r>
                  <a:rPr lang="en-US" sz="2100" i="1" dirty="0"/>
                  <a:t>k</a:t>
                </a:r>
                <a:r>
                  <a:rPr lang="en-US" sz="2100" dirty="0"/>
                  <a:t>, and </a:t>
                </a:r>
                <a:r>
                  <a:rPr lang="en-US" sz="2100" i="1" dirty="0"/>
                  <a:t>h</a:t>
                </a:r>
                <a:r>
                  <a:rPr lang="en-US" sz="2100" dirty="0"/>
                  <a:t> is the number of lags being tested. Under </a:t>
                </a:r>
                <a:r>
                  <a:rPr lang="en-US" sz="2100" i="1" dirty="0"/>
                  <a:t>H</a:t>
                </a:r>
                <a:r>
                  <a:rPr lang="en-US" sz="2100" i="1" baseline="-25000" dirty="0"/>
                  <a:t>0</a:t>
                </a:r>
                <a:r>
                  <a:rPr lang="en-US" sz="2100" i="1" dirty="0"/>
                  <a:t> </a:t>
                </a:r>
                <a:r>
                  <a:rPr lang="en-US" sz="2100" dirty="0"/>
                  <a:t>the statistic </a:t>
                </a:r>
                <a:r>
                  <a:rPr lang="en-US" sz="2100" i="1" dirty="0"/>
                  <a:t>Q</a:t>
                </a:r>
                <a:r>
                  <a:rPr lang="en-US" sz="2100" dirty="0"/>
                  <a:t> follows 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1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100" dirty="0"/>
                  <a:t>. </a:t>
                </a:r>
              </a:p>
              <a:p>
                <a:pPr lvl="1"/>
                <a:r>
                  <a:rPr lang="en-US" sz="2100" dirty="0"/>
                  <a:t>For significance level</a:t>
                </a:r>
                <a:r>
                  <a:rPr lang="en-US" sz="2100" i="1" dirty="0"/>
                  <a:t> </a:t>
                </a:r>
                <a:r>
                  <a:rPr lang="el-GR" sz="2100" i="1" dirty="0"/>
                  <a:t>α</a:t>
                </a:r>
                <a:r>
                  <a:rPr lang="el-GR" sz="2100" dirty="0"/>
                  <a:t>, </a:t>
                </a:r>
                <a:r>
                  <a:rPr lang="en-US" sz="2100" dirty="0"/>
                  <a:t>the critical region for rejection of the hypothesis of randomness is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&gt;</m:t>
                    </m:r>
                    <m:sSubSup>
                      <m:sSubSupPr>
                        <m:ctrlP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b>
                      <m:sup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100" dirty="0"/>
              </a:p>
              <a:p>
                <a:pPr>
                  <a:buNone/>
                </a:pPr>
                <a:r>
                  <a:rPr lang="en-US" sz="2800" dirty="0"/>
                  <a:t>     </a:t>
                </a: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6725" y="1257300"/>
                <a:ext cx="8229600" cy="4127500"/>
              </a:xfrm>
              <a:blipFill>
                <a:blip r:embed="rId3"/>
                <a:stretch>
                  <a:fillRect l="-889" t="-23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/>
          <p:cNvSpPr txBox="1">
            <a:spLocks/>
          </p:cNvSpPr>
          <p:nvPr/>
        </p:nvSpPr>
        <p:spPr>
          <a:xfrm>
            <a:off x="466725" y="527182"/>
            <a:ext cx="8229600" cy="596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ARMA Modeling –Stationary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00" y="758996"/>
            <a:ext cx="8229600" cy="4191512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33400" y="4884003"/>
            <a:ext cx="8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P-value for </a:t>
            </a:r>
            <a:r>
              <a:rPr lang="en-US" altLang="zh-TW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Ljung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-Box &gt; 0.05 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 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fail to reject H</a:t>
            </a:r>
            <a:r>
              <a:rPr lang="en-US" altLang="zh-TW" sz="20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0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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a</a:t>
            </a:r>
            <a:r>
              <a:rPr lang="en-US" altLang="zh-TW" sz="20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is white noise</a:t>
            </a:r>
            <a:endParaRPr lang="zh-TW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28865"/>
            <a:ext cx="8229600" cy="596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White noise check:</a:t>
            </a:r>
            <a:r>
              <a:rPr kumimoji="0" lang="en-US" sz="3200" b="1" i="0" u="none" strike="noStrike" kern="1200" cap="none" spc="0" normalizeH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(14,13) model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69330"/>
              </p:ext>
            </p:extLst>
          </p:nvPr>
        </p:nvGraphicFramePr>
        <p:xfrm>
          <a:off x="248630" y="1539036"/>
          <a:ext cx="4254466" cy="3330865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{D113A9D2-9D6B-4929-AA2D-F23B5EE8CBE7}</a:tableStyleId>
              </a:tblPr>
              <a:tblGrid>
                <a:gridCol w="840703">
                  <a:extLst>
                    <a:ext uri="{9D8B030D-6E8A-4147-A177-3AD203B41FA5}">
                      <a16:colId xmlns:a16="http://schemas.microsoft.com/office/drawing/2014/main" val="3852964905"/>
                    </a:ext>
                  </a:extLst>
                </a:gridCol>
                <a:gridCol w="634065">
                  <a:extLst>
                    <a:ext uri="{9D8B030D-6E8A-4147-A177-3AD203B41FA5}">
                      <a16:colId xmlns:a16="http://schemas.microsoft.com/office/drawing/2014/main" val="1173060890"/>
                    </a:ext>
                  </a:extLst>
                </a:gridCol>
                <a:gridCol w="656711">
                  <a:extLst>
                    <a:ext uri="{9D8B030D-6E8A-4147-A177-3AD203B41FA5}">
                      <a16:colId xmlns:a16="http://schemas.microsoft.com/office/drawing/2014/main" val="1882034035"/>
                    </a:ext>
                  </a:extLst>
                </a:gridCol>
                <a:gridCol w="1214348">
                  <a:extLst>
                    <a:ext uri="{9D8B030D-6E8A-4147-A177-3AD203B41FA5}">
                      <a16:colId xmlns:a16="http://schemas.microsoft.com/office/drawing/2014/main" val="3400769182"/>
                    </a:ext>
                  </a:extLst>
                </a:gridCol>
                <a:gridCol w="908639">
                  <a:extLst>
                    <a:ext uri="{9D8B030D-6E8A-4147-A177-3AD203B41FA5}">
                      <a16:colId xmlns:a16="http://schemas.microsoft.com/office/drawing/2014/main" val="761120585"/>
                    </a:ext>
                  </a:extLst>
                </a:gridCol>
              </a:tblGrid>
              <a:tr h="3829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>
                          <a:effectLst/>
                        </a:rPr>
                        <a:t>Root</a:t>
                      </a:r>
                      <a:endParaRPr lang="en-US" sz="1050" b="1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09" marR="8509" marT="8509" marB="4084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>
                          <a:effectLst/>
                        </a:rPr>
                        <a:t>Real</a:t>
                      </a:r>
                      <a:endParaRPr lang="en-US" sz="1050" b="1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09" marR="8509" marT="8509" marB="4084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>
                          <a:effectLst/>
                        </a:rPr>
                        <a:t>Imag</a:t>
                      </a:r>
                      <a:endParaRPr lang="en-US" sz="1050" b="1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09" marR="8509" marT="8509" marB="4084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>
                          <a:effectLst/>
                        </a:rPr>
                        <a:t>Absolute Values</a:t>
                      </a:r>
                      <a:endParaRPr lang="en-US" sz="1050" b="1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09" marR="8509" marT="8509" marB="4084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>
                          <a:effectLst/>
                        </a:rPr>
                        <a:t>Periodicity</a:t>
                      </a:r>
                      <a:endParaRPr lang="en-US" sz="1050" b="1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09" marR="8509" marT="8509" marB="40843" anchor="ctr"/>
                </a:tc>
                <a:extLst>
                  <a:ext uri="{0D108BD9-81ED-4DB2-BD59-A6C34878D82A}">
                    <a16:rowId xmlns:a16="http://schemas.microsoft.com/office/drawing/2014/main" val="2688665053"/>
                  </a:ext>
                </a:extLst>
              </a:tr>
              <a:tr h="199109"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050" b="1" u="none" strike="noStrike">
                          <a:effectLst/>
                        </a:rPr>
                        <a:t>λ1</a:t>
                      </a:r>
                      <a:endParaRPr lang="el-GR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09" marR="8509" marT="8509" marB="4084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>
                          <a:effectLst/>
                        </a:rPr>
                        <a:t>0.865 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09" marR="8509" marT="8509" marB="4084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>
                          <a:effectLst/>
                        </a:rPr>
                        <a:t>0.501 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09" marR="8509" marT="8509" marB="4084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>
                          <a:effectLst/>
                        </a:rPr>
                        <a:t>1.000 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09" marR="8509" marT="8509" marB="4084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>
                          <a:effectLst/>
                        </a:rPr>
                        <a:t>12.0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09" marR="8509" marT="8509" marB="40843" anchor="ctr"/>
                </a:tc>
                <a:extLst>
                  <a:ext uri="{0D108BD9-81ED-4DB2-BD59-A6C34878D82A}">
                    <a16:rowId xmlns:a16="http://schemas.microsoft.com/office/drawing/2014/main" val="3648845565"/>
                  </a:ext>
                </a:extLst>
              </a:tr>
              <a:tr h="212723"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050" b="1" u="none" strike="noStrike">
                          <a:effectLst/>
                        </a:rPr>
                        <a:t>λ2</a:t>
                      </a:r>
                      <a:endParaRPr lang="el-GR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09" marR="8509" marT="8509" marB="4084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>
                          <a:effectLst/>
                        </a:rPr>
                        <a:t>0.865 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09" marR="8509" marT="8509" marB="4084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>
                          <a:effectLst/>
                        </a:rPr>
                        <a:t>-0.501 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09" marR="8509" marT="8509" marB="4084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>
                          <a:effectLst/>
                        </a:rPr>
                        <a:t>1.000 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09" marR="8509" marT="8509" marB="4084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>
                          <a:effectLst/>
                        </a:rPr>
                        <a:t>12.0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09" marR="8509" marT="8509" marB="40843" anchor="ctr"/>
                </a:tc>
                <a:extLst>
                  <a:ext uri="{0D108BD9-81ED-4DB2-BD59-A6C34878D82A}">
                    <a16:rowId xmlns:a16="http://schemas.microsoft.com/office/drawing/2014/main" val="3241561201"/>
                  </a:ext>
                </a:extLst>
              </a:tr>
              <a:tr h="212723"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050" b="1" u="none" strike="noStrike">
                          <a:effectLst/>
                        </a:rPr>
                        <a:t>λ3</a:t>
                      </a:r>
                      <a:endParaRPr lang="el-GR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09" marR="8509" marT="8509" marB="4084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>
                          <a:effectLst/>
                        </a:rPr>
                        <a:t>0.005 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09" marR="8509" marT="8509" marB="4084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>
                          <a:effectLst/>
                        </a:rPr>
                        <a:t>1.000 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09" marR="8509" marT="8509" marB="4084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>
                          <a:effectLst/>
                        </a:rPr>
                        <a:t>1.000 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09" marR="8509" marT="8509" marB="4084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>
                          <a:effectLst/>
                        </a:rPr>
                        <a:t>4.0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09" marR="8509" marT="8509" marB="40843" anchor="ctr"/>
                </a:tc>
                <a:extLst>
                  <a:ext uri="{0D108BD9-81ED-4DB2-BD59-A6C34878D82A}">
                    <a16:rowId xmlns:a16="http://schemas.microsoft.com/office/drawing/2014/main" val="2889905989"/>
                  </a:ext>
                </a:extLst>
              </a:tr>
              <a:tr h="212723"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050" b="1" u="none" strike="noStrike">
                          <a:effectLst/>
                        </a:rPr>
                        <a:t>λ4</a:t>
                      </a:r>
                      <a:endParaRPr lang="el-GR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09" marR="8509" marT="8509" marB="4084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>
                          <a:effectLst/>
                        </a:rPr>
                        <a:t>0.005 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09" marR="8509" marT="8509" marB="4084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>
                          <a:effectLst/>
                        </a:rPr>
                        <a:t>1.000 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09" marR="8509" marT="8509" marB="4084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>
                          <a:effectLst/>
                        </a:rPr>
                        <a:t>1.000 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09" marR="8509" marT="8509" marB="4084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>
                          <a:effectLst/>
                        </a:rPr>
                        <a:t>4.0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09" marR="8509" marT="8509" marB="40843" anchor="ctr"/>
                </a:tc>
                <a:extLst>
                  <a:ext uri="{0D108BD9-81ED-4DB2-BD59-A6C34878D82A}">
                    <a16:rowId xmlns:a16="http://schemas.microsoft.com/office/drawing/2014/main" val="1713086018"/>
                  </a:ext>
                </a:extLst>
              </a:tr>
              <a:tr h="212723"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050" b="1" u="none" strike="noStrike">
                          <a:effectLst/>
                        </a:rPr>
                        <a:t>λ5</a:t>
                      </a:r>
                      <a:endParaRPr lang="el-GR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09" marR="8509" marT="8509" marB="4084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>
                          <a:effectLst/>
                        </a:rPr>
                        <a:t>-0.494 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09" marR="8509" marT="8509" marB="4084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>
                          <a:effectLst/>
                        </a:rPr>
                        <a:t>0.869 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09" marR="8509" marT="8509" marB="4084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>
                          <a:effectLst/>
                        </a:rPr>
                        <a:t>1.000 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09" marR="8509" marT="8509" marB="4084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>
                          <a:effectLst/>
                        </a:rPr>
                        <a:t>3.0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09" marR="8509" marT="8509" marB="40843" anchor="ctr"/>
                </a:tc>
                <a:extLst>
                  <a:ext uri="{0D108BD9-81ED-4DB2-BD59-A6C34878D82A}">
                    <a16:rowId xmlns:a16="http://schemas.microsoft.com/office/drawing/2014/main" val="545115394"/>
                  </a:ext>
                </a:extLst>
              </a:tr>
              <a:tr h="212723"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050" b="1" u="none" strike="noStrike">
                          <a:effectLst/>
                        </a:rPr>
                        <a:t>λ6</a:t>
                      </a:r>
                      <a:endParaRPr lang="el-GR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09" marR="8509" marT="8509" marB="4084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>
                          <a:effectLst/>
                        </a:rPr>
                        <a:t>-0.494 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09" marR="8509" marT="8509" marB="4084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>
                          <a:effectLst/>
                        </a:rPr>
                        <a:t>-0.869 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09" marR="8509" marT="8509" marB="4084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>
                          <a:effectLst/>
                        </a:rPr>
                        <a:t>1.000 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09" marR="8509" marT="8509" marB="4084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>
                          <a:effectLst/>
                        </a:rPr>
                        <a:t>3.0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09" marR="8509" marT="8509" marB="40843" anchor="ctr"/>
                </a:tc>
                <a:extLst>
                  <a:ext uri="{0D108BD9-81ED-4DB2-BD59-A6C34878D82A}">
                    <a16:rowId xmlns:a16="http://schemas.microsoft.com/office/drawing/2014/main" val="3762507644"/>
                  </a:ext>
                </a:extLst>
              </a:tr>
              <a:tr h="199109"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050" b="1" u="none" strike="noStrike">
                          <a:effectLst/>
                        </a:rPr>
                        <a:t>λ7</a:t>
                      </a:r>
                      <a:endParaRPr lang="el-GR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09" marR="8509" marT="8509" marB="4084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>
                          <a:effectLst/>
                        </a:rPr>
                        <a:t>-0.865 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09" marR="8509" marT="8509" marB="4084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>
                          <a:effectLst/>
                        </a:rPr>
                        <a:t>0.502 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09" marR="8509" marT="8509" marB="4084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>
                          <a:effectLst/>
                        </a:rPr>
                        <a:t>1.000 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09" marR="8509" marT="8509" marB="4084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>
                          <a:effectLst/>
                        </a:rPr>
                        <a:t>2.4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09" marR="8509" marT="8509" marB="40843" anchor="ctr"/>
                </a:tc>
                <a:extLst>
                  <a:ext uri="{0D108BD9-81ED-4DB2-BD59-A6C34878D82A}">
                    <a16:rowId xmlns:a16="http://schemas.microsoft.com/office/drawing/2014/main" val="4000256984"/>
                  </a:ext>
                </a:extLst>
              </a:tr>
              <a:tr h="199109"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050" b="1" u="none" strike="noStrike">
                          <a:effectLst/>
                        </a:rPr>
                        <a:t>λ8</a:t>
                      </a:r>
                      <a:endParaRPr lang="el-GR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09" marR="8509" marT="8509" marB="4084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>
                          <a:effectLst/>
                        </a:rPr>
                        <a:t>-0.865 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09" marR="8509" marT="8509" marB="4084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>
                          <a:effectLst/>
                        </a:rPr>
                        <a:t>-0.502 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09" marR="8509" marT="8509" marB="4084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>
                          <a:effectLst/>
                        </a:rPr>
                        <a:t>1.000 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09" marR="8509" marT="8509" marB="4084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>
                          <a:effectLst/>
                        </a:rPr>
                        <a:t>2.4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09" marR="8509" marT="8509" marB="40843" anchor="ctr"/>
                </a:tc>
                <a:extLst>
                  <a:ext uri="{0D108BD9-81ED-4DB2-BD59-A6C34878D82A}">
                    <a16:rowId xmlns:a16="http://schemas.microsoft.com/office/drawing/2014/main" val="1399830684"/>
                  </a:ext>
                </a:extLst>
              </a:tr>
              <a:tr h="199109"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050" b="1" u="none" strike="noStrike">
                          <a:effectLst/>
                        </a:rPr>
                        <a:t>λ9</a:t>
                      </a:r>
                      <a:endParaRPr lang="el-GR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09" marR="8509" marT="8509" marB="4084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>
                          <a:effectLst/>
                        </a:rPr>
                        <a:t>-0.035 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09" marR="8509" marT="8509" marB="4084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>
                          <a:effectLst/>
                        </a:rPr>
                        <a:t>0.000 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09" marR="8509" marT="8509" marB="4084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>
                          <a:effectLst/>
                        </a:rPr>
                        <a:t>0.0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09" marR="8509" marT="8509" marB="4084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>
                          <a:effectLst/>
                        </a:rPr>
                        <a:t>-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09" marR="8509" marT="8509" marB="40843" anchor="ctr"/>
                </a:tc>
                <a:extLst>
                  <a:ext uri="{0D108BD9-81ED-4DB2-BD59-A6C34878D82A}">
                    <a16:rowId xmlns:a16="http://schemas.microsoft.com/office/drawing/2014/main" val="2186681120"/>
                  </a:ext>
                </a:extLst>
              </a:tr>
              <a:tr h="199109"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050" b="1" u="none" strike="noStrike">
                          <a:effectLst/>
                        </a:rPr>
                        <a:t>λ10</a:t>
                      </a:r>
                      <a:endParaRPr lang="el-GR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09" marR="8509" marT="8509" marB="4084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>
                          <a:effectLst/>
                        </a:rPr>
                        <a:t>0.648 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09" marR="8509" marT="8509" marB="4084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>
                          <a:effectLst/>
                        </a:rPr>
                        <a:t>0.000 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09" marR="8509" marT="8509" marB="4084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>
                          <a:effectLst/>
                        </a:rPr>
                        <a:t>0.6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09" marR="8509" marT="8509" marB="4084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>
                          <a:effectLst/>
                        </a:rPr>
                        <a:t>-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09" marR="8509" marT="8509" marB="40843" anchor="ctr"/>
                </a:tc>
                <a:extLst>
                  <a:ext uri="{0D108BD9-81ED-4DB2-BD59-A6C34878D82A}">
                    <a16:rowId xmlns:a16="http://schemas.microsoft.com/office/drawing/2014/main" val="2775045488"/>
                  </a:ext>
                </a:extLst>
              </a:tr>
              <a:tr h="199109"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050" b="1" u="none" strike="noStrike">
                          <a:effectLst/>
                        </a:rPr>
                        <a:t>λ11</a:t>
                      </a:r>
                      <a:endParaRPr lang="el-GR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09" marR="8509" marT="8509" marB="4084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>
                          <a:effectLst/>
                        </a:rPr>
                        <a:t>-0.999 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09" marR="8509" marT="8509" marB="4084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>
                          <a:effectLst/>
                        </a:rPr>
                        <a:t>0.000 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09" marR="8509" marT="8509" marB="4084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>
                          <a:effectLst/>
                        </a:rPr>
                        <a:t>0.999 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09" marR="8509" marT="8509" marB="4084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>
                          <a:effectLst/>
                        </a:rPr>
                        <a:t>-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09" marR="8509" marT="8509" marB="40843" anchor="ctr"/>
                </a:tc>
                <a:extLst>
                  <a:ext uri="{0D108BD9-81ED-4DB2-BD59-A6C34878D82A}">
                    <a16:rowId xmlns:a16="http://schemas.microsoft.com/office/drawing/2014/main" val="631659656"/>
                  </a:ext>
                </a:extLst>
              </a:tr>
              <a:tr h="199109"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050" b="1" u="none" strike="noStrike">
                          <a:effectLst/>
                        </a:rPr>
                        <a:t>λ12</a:t>
                      </a:r>
                      <a:endParaRPr lang="el-GR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09" marR="8509" marT="8509" marB="4084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>
                          <a:effectLst/>
                        </a:rPr>
                        <a:t>0.555 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09" marR="8509" marT="8509" marB="4084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>
                          <a:effectLst/>
                        </a:rPr>
                        <a:t>0.729 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09" marR="8509" marT="8509" marB="4084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>
                          <a:effectLst/>
                        </a:rPr>
                        <a:t>0.9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09" marR="8509" marT="8509" marB="4084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>
                          <a:effectLst/>
                        </a:rPr>
                        <a:t>-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09" marR="8509" marT="8509" marB="40843" anchor="ctr"/>
                </a:tc>
                <a:extLst>
                  <a:ext uri="{0D108BD9-81ED-4DB2-BD59-A6C34878D82A}">
                    <a16:rowId xmlns:a16="http://schemas.microsoft.com/office/drawing/2014/main" val="164154179"/>
                  </a:ext>
                </a:extLst>
              </a:tr>
              <a:tr h="199109"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050" b="1" u="none" strike="noStrike">
                          <a:effectLst/>
                        </a:rPr>
                        <a:t>λ13</a:t>
                      </a:r>
                      <a:endParaRPr lang="el-GR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09" marR="8509" marT="8509" marB="4084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>
                          <a:effectLst/>
                        </a:rPr>
                        <a:t>0.555 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09" marR="8509" marT="8509" marB="4084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>
                          <a:effectLst/>
                        </a:rPr>
                        <a:t>-0.729 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09" marR="8509" marT="8509" marB="4084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>
                          <a:effectLst/>
                        </a:rPr>
                        <a:t>0.9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09" marR="8509" marT="8509" marB="4084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>
                          <a:effectLst/>
                        </a:rPr>
                        <a:t>-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09" marR="8509" marT="8509" marB="40843" anchor="ctr"/>
                </a:tc>
                <a:extLst>
                  <a:ext uri="{0D108BD9-81ED-4DB2-BD59-A6C34878D82A}">
                    <a16:rowId xmlns:a16="http://schemas.microsoft.com/office/drawing/2014/main" val="2876226950"/>
                  </a:ext>
                </a:extLst>
              </a:tr>
              <a:tr h="199109"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050" b="1" u="none" strike="noStrike">
                          <a:effectLst/>
                        </a:rPr>
                        <a:t>λ14</a:t>
                      </a:r>
                      <a:endParaRPr lang="el-GR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09" marR="8509" marT="8509" marB="4084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>
                          <a:effectLst/>
                        </a:rPr>
                        <a:t>0.997 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09" marR="8509" marT="8509" marB="4084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>
                          <a:effectLst/>
                        </a:rPr>
                        <a:t>0.000 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09" marR="8509" marT="8509" marB="4084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>
                          <a:effectLst/>
                        </a:rPr>
                        <a:t>0.997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09" marR="8509" marT="8509" marB="4084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>
                          <a:effectLst/>
                        </a:rPr>
                        <a:t>-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09" marR="8509" marT="8509" marB="40843" anchor="ctr"/>
                </a:tc>
                <a:extLst>
                  <a:ext uri="{0D108BD9-81ED-4DB2-BD59-A6C34878D82A}">
                    <a16:rowId xmlns:a16="http://schemas.microsoft.com/office/drawing/2014/main" val="1595992629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37953" y="659368"/>
            <a:ext cx="4079400" cy="424358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48630" y="1931331"/>
            <a:ext cx="4247170" cy="1645920"/>
          </a:xfrm>
          <a:prstGeom prst="rect">
            <a:avLst/>
          </a:prstGeom>
          <a:solidFill>
            <a:srgbClr val="FFFF00">
              <a:alpha val="41000"/>
            </a:srgb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5" name="群組 24"/>
          <p:cNvGrpSpPr/>
          <p:nvPr/>
        </p:nvGrpSpPr>
        <p:grpSpPr>
          <a:xfrm>
            <a:off x="152400" y="2705100"/>
            <a:ext cx="304800" cy="2299256"/>
            <a:chOff x="152400" y="2388632"/>
            <a:chExt cx="304800" cy="2299256"/>
          </a:xfrm>
        </p:grpSpPr>
        <p:cxnSp>
          <p:nvCxnSpPr>
            <p:cNvPr id="15" name="直線接點 14"/>
            <p:cNvCxnSpPr/>
            <p:nvPr/>
          </p:nvCxnSpPr>
          <p:spPr>
            <a:xfrm rot="10800000">
              <a:off x="152400" y="2388632"/>
              <a:ext cx="22860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>
              <a:cxnSpLocks/>
            </p:cNvCxnSpPr>
            <p:nvPr/>
          </p:nvCxnSpPr>
          <p:spPr>
            <a:xfrm>
              <a:off x="152400" y="2388632"/>
              <a:ext cx="0" cy="2297668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/>
            <p:cNvCxnSpPr/>
            <p:nvPr/>
          </p:nvCxnSpPr>
          <p:spPr>
            <a:xfrm>
              <a:off x="152400" y="4686300"/>
              <a:ext cx="304800" cy="1588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字方塊 21"/>
          <p:cNvSpPr txBox="1"/>
          <p:nvPr/>
        </p:nvSpPr>
        <p:spPr>
          <a:xfrm>
            <a:off x="533400" y="4850368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="1" dirty="0">
                <a:solidFill>
                  <a:schemeClr val="accent6">
                    <a:lumMod val="50000"/>
                  </a:schemeClr>
                </a:solidFill>
              </a:rPr>
              <a:t>Seasonal part</a:t>
            </a:r>
            <a:endParaRPr lang="zh-TW" altLang="en-US" sz="1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457200" y="342900"/>
            <a:ext cx="8229600" cy="596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Roots:</a:t>
            </a:r>
          </a:p>
        </p:txBody>
      </p:sp>
      <p:sp>
        <p:nvSpPr>
          <p:cNvPr id="19" name="橢圓 18"/>
          <p:cNvSpPr/>
          <p:nvPr/>
        </p:nvSpPr>
        <p:spPr>
          <a:xfrm>
            <a:off x="8248929" y="1801851"/>
            <a:ext cx="274320" cy="271006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2980437" y="1222394"/>
            <a:ext cx="274320" cy="27432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3338208" y="82696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/>
              <a:t>Seasonality</a:t>
            </a:r>
            <a:endParaRPr lang="zh-TW" altLang="en-US" sz="18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3338208" y="116970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/>
              <a:t>Trend</a:t>
            </a:r>
            <a:endParaRPr lang="zh-TW" altLang="en-US" sz="1800" dirty="0"/>
          </a:p>
        </p:txBody>
      </p:sp>
      <p:sp>
        <p:nvSpPr>
          <p:cNvPr id="37" name="橢圓 18"/>
          <p:cNvSpPr/>
          <p:nvPr/>
        </p:nvSpPr>
        <p:spPr>
          <a:xfrm>
            <a:off x="2976780" y="875734"/>
            <a:ext cx="274320" cy="271006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25"/>
          <p:cNvSpPr/>
          <p:nvPr/>
        </p:nvSpPr>
        <p:spPr>
          <a:xfrm>
            <a:off x="8455227" y="2572029"/>
            <a:ext cx="274320" cy="27432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橢圓 18"/>
          <p:cNvSpPr/>
          <p:nvPr/>
        </p:nvSpPr>
        <p:spPr>
          <a:xfrm>
            <a:off x="6910782" y="1028700"/>
            <a:ext cx="274320" cy="271006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橢圓 18"/>
          <p:cNvSpPr/>
          <p:nvPr/>
        </p:nvSpPr>
        <p:spPr>
          <a:xfrm>
            <a:off x="6140604" y="1234998"/>
            <a:ext cx="274320" cy="271006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18"/>
          <p:cNvSpPr/>
          <p:nvPr/>
        </p:nvSpPr>
        <p:spPr>
          <a:xfrm>
            <a:off x="5564457" y="1790700"/>
            <a:ext cx="274320" cy="271006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18"/>
          <p:cNvSpPr/>
          <p:nvPr/>
        </p:nvSpPr>
        <p:spPr>
          <a:xfrm>
            <a:off x="8251902" y="3357788"/>
            <a:ext cx="274320" cy="271006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18"/>
          <p:cNvSpPr/>
          <p:nvPr/>
        </p:nvSpPr>
        <p:spPr>
          <a:xfrm>
            <a:off x="5369310" y="2584296"/>
            <a:ext cx="274320" cy="271006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18"/>
          <p:cNvSpPr/>
          <p:nvPr/>
        </p:nvSpPr>
        <p:spPr>
          <a:xfrm>
            <a:off x="6135774" y="3924300"/>
            <a:ext cx="274320" cy="271006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18"/>
          <p:cNvSpPr/>
          <p:nvPr/>
        </p:nvSpPr>
        <p:spPr>
          <a:xfrm>
            <a:off x="5573751" y="3357447"/>
            <a:ext cx="274320" cy="271006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18"/>
          <p:cNvSpPr/>
          <p:nvPr/>
        </p:nvSpPr>
        <p:spPr>
          <a:xfrm>
            <a:off x="6914503" y="4132796"/>
            <a:ext cx="274320" cy="271006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18"/>
          <p:cNvSpPr/>
          <p:nvPr/>
        </p:nvSpPr>
        <p:spPr>
          <a:xfrm>
            <a:off x="2980437" y="533026"/>
            <a:ext cx="274320" cy="271006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文字方塊 26"/>
          <p:cNvSpPr txBox="1"/>
          <p:nvPr/>
        </p:nvSpPr>
        <p:spPr>
          <a:xfrm>
            <a:off x="3338208" y="48406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/>
              <a:t>Dying Roots</a:t>
            </a:r>
            <a:endParaRPr lang="zh-TW" altLang="en-US" sz="1800" dirty="0"/>
          </a:p>
        </p:txBody>
      </p:sp>
      <p:sp>
        <p:nvSpPr>
          <p:cNvPr id="50" name="橢圓 18"/>
          <p:cNvSpPr/>
          <p:nvPr/>
        </p:nvSpPr>
        <p:spPr>
          <a:xfrm>
            <a:off x="6856884" y="2586494"/>
            <a:ext cx="274320" cy="271006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18"/>
          <p:cNvSpPr/>
          <p:nvPr/>
        </p:nvSpPr>
        <p:spPr>
          <a:xfrm>
            <a:off x="7760133" y="1452447"/>
            <a:ext cx="274320" cy="271006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18"/>
          <p:cNvSpPr/>
          <p:nvPr/>
        </p:nvSpPr>
        <p:spPr>
          <a:xfrm>
            <a:off x="7921827" y="2586153"/>
            <a:ext cx="274320" cy="271006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橢圓 18"/>
          <p:cNvSpPr/>
          <p:nvPr/>
        </p:nvSpPr>
        <p:spPr>
          <a:xfrm>
            <a:off x="7769427" y="3707192"/>
            <a:ext cx="274320" cy="271006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 10"/>
          <p:cNvSpPr/>
          <p:nvPr/>
        </p:nvSpPr>
        <p:spPr>
          <a:xfrm>
            <a:off x="248630" y="3978198"/>
            <a:ext cx="4247170" cy="217109"/>
          </a:xfrm>
          <a:prstGeom prst="rect">
            <a:avLst/>
          </a:prstGeom>
          <a:solidFill>
            <a:srgbClr val="FFFF00">
              <a:alpha val="41000"/>
            </a:srgb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5" name="直線接點 14"/>
          <p:cNvCxnSpPr/>
          <p:nvPr/>
        </p:nvCxnSpPr>
        <p:spPr>
          <a:xfrm rot="10800000">
            <a:off x="152400" y="4076700"/>
            <a:ext cx="228600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109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342900"/>
            <a:ext cx="8229600" cy="596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Prediction (12</a:t>
            </a:r>
            <a:r>
              <a:rPr kumimoji="0" lang="en-US" sz="3200" b="1" i="0" u="none" strike="noStrike" kern="1200" cap="none" spc="0" normalizeH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steps ahead)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文字方塊 4"/>
          <p:cNvSpPr txBox="1"/>
          <p:nvPr/>
        </p:nvSpPr>
        <p:spPr>
          <a:xfrm>
            <a:off x="667215" y="1009590"/>
            <a:ext cx="8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Compared with 10 actual data points</a:t>
            </a:r>
            <a:endParaRPr lang="zh-TW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1333500"/>
            <a:ext cx="8293199" cy="42801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342900"/>
            <a:ext cx="8229600" cy="596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Prediction (12</a:t>
            </a:r>
            <a:r>
              <a:rPr kumimoji="0" lang="en-US" sz="3200" b="1" i="0" u="none" strike="noStrike" kern="1200" cap="none" spc="0" normalizeH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steps ahead)-Zoom Plot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文字方塊 4"/>
          <p:cNvSpPr txBox="1"/>
          <p:nvPr/>
        </p:nvSpPr>
        <p:spPr>
          <a:xfrm>
            <a:off x="667215" y="1009590"/>
            <a:ext cx="8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Compared with 10 actual data points</a:t>
            </a:r>
            <a:endParaRPr lang="zh-TW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6700" y="1378933"/>
            <a:ext cx="8401515" cy="433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943535"/>
      </p:ext>
    </p:extLst>
  </p:cSld>
  <p:clrMapOvr>
    <a:masterClrMapping/>
  </p:clrMapOvr>
</p:sld>
</file>

<file path=ppt/theme/theme1.xml><?xml version="1.0" encoding="utf-8"?>
<a:theme xmlns:a="http://schemas.openxmlformats.org/drawingml/2006/main" name="4-3 Light Backgroun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4-3 White Backgrou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16-10_UT_Formal_powerpoint</Template>
  <TotalTime>4163</TotalTime>
  <Words>2141</Words>
  <Application>Microsoft Office PowerPoint</Application>
  <PresentationFormat>On-screen Show (16:10)</PresentationFormat>
  <Paragraphs>817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Arial Unicode MS</vt:lpstr>
      <vt:lpstr>Arial</vt:lpstr>
      <vt:lpstr>Arial Black</vt:lpstr>
      <vt:lpstr>Calibri</vt:lpstr>
      <vt:lpstr>Cambria Math</vt:lpstr>
      <vt:lpstr>Lucida Console</vt:lpstr>
      <vt:lpstr>新細明體</vt:lpstr>
      <vt:lpstr>Wingdings</vt:lpstr>
      <vt:lpstr>ヒラギノ角ゴ Pro W3</vt:lpstr>
      <vt:lpstr>4-3 Light Background</vt:lpstr>
      <vt:lpstr>4-3 White Backgroud</vt:lpstr>
      <vt:lpstr>Tourists Visiting  the United States of America</vt:lpstr>
      <vt:lpstr>Outline</vt:lpstr>
      <vt:lpstr>Tourists Problem</vt:lpstr>
      <vt:lpstr>Data Processing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ARMAV modeling</vt:lpstr>
      <vt:lpstr>PowerPoint Presentation</vt:lpstr>
      <vt:lpstr>PowerPoint Presentation</vt:lpstr>
      <vt:lpstr>PowerPoint Presentation</vt:lpstr>
      <vt:lpstr>THANK YOU!</vt:lpstr>
      <vt:lpstr>PowerPoint Presentation</vt:lpstr>
      <vt:lpstr>PowerPoint Presentation</vt:lpstr>
      <vt:lpstr>PowerPoint Presentation</vt:lpstr>
      <vt:lpstr>PowerPoint Presentation</vt:lpstr>
    </vt:vector>
  </TitlesOfParts>
  <Company>UT Austin, Mechanical Engineering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Austin Energy Fayette Coal Plant Replacement Study</dc:title>
  <dc:creator>Wang, Yaguo</dc:creator>
  <cp:lastModifiedBy>Sahoo, Swarup</cp:lastModifiedBy>
  <cp:revision>283</cp:revision>
  <cp:lastPrinted>2011-01-24T02:49:42Z</cp:lastPrinted>
  <dcterms:created xsi:type="dcterms:W3CDTF">2017-04-29T14:49:50Z</dcterms:created>
  <dcterms:modified xsi:type="dcterms:W3CDTF">2017-05-14T01:43:26Z</dcterms:modified>
</cp:coreProperties>
</file>