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1567465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67465" algn="l" defTabSz="1567465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34930" algn="l" defTabSz="1567465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02395" algn="l" defTabSz="1567465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69860" algn="l" defTabSz="1567465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37326" algn="l" defTabSz="1567465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04791" algn="l" defTabSz="1567465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0972256" algn="l" defTabSz="1567465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39721" algn="l" defTabSz="1567465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99CCFF"/>
    <a:srgbClr val="FFFFFF"/>
    <a:srgbClr val="214C75"/>
    <a:srgbClr val="1F18FC"/>
    <a:srgbClr val="3B89DC"/>
    <a:srgbClr val="2E67A3"/>
    <a:srgbClr val="3370AE"/>
    <a:srgbClr val="F3B329"/>
    <a:srgbClr val="8A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5" d="100"/>
          <a:sy n="55" d="100"/>
        </p:scale>
        <p:origin x="-104" y="-80"/>
      </p:cViewPr>
      <p:guideLst>
        <p:guide orient="horz" pos="1737"/>
        <p:guide pos="138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0D79F-A68E-654B-AE6B-1B6B82E147A3}" type="datetime1">
              <a:rPr lang="en-US" smtClean="0"/>
              <a:t>3/8/12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1E627-068E-C64B-925C-8E550ED2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906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958C9-14DA-544E-978E-27F2069DEFAC}" type="datetime1">
              <a:rPr lang="en-US" smtClean="0"/>
              <a:t>3/8/12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E9BD7-9FB3-F443-9965-3466625F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480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56746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567465" algn="l" defTabSz="156746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3134930" algn="l" defTabSz="156746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4702395" algn="l" defTabSz="156746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6269860" algn="l" defTabSz="156746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7837326" algn="l" defTabSz="156746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9404791" algn="l" defTabSz="156746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10972256" algn="l" defTabSz="156746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12539721" algn="l" defTabSz="156746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099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3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4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3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6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4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39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B212-9B71-C943-89E5-6D799766021A}" type="datetime1">
              <a:rPr lang="en-US" smtClean="0"/>
              <a:t>3/8/12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FFBA-D2E7-494B-ABFD-47669AA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8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519A-4800-7846-8527-51224A69BF0A}" type="datetime1">
              <a:rPr lang="en-US" smtClean="0"/>
              <a:t>3/8/12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FFBA-D2E7-494B-ABFD-47669AA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7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60E15-EE31-2440-B0CB-A06AA62E5B97}" type="datetime1">
              <a:rPr lang="en-US" smtClean="0"/>
              <a:t>3/8/12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FFBA-D2E7-494B-ABFD-47669AA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4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6601-AA76-3A4C-9A71-97E3C163C8CF}" type="datetime1">
              <a:rPr lang="en-US" smtClean="0"/>
              <a:t>3/8/12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FFBA-D2E7-494B-ABFD-47669AA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47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1pPr>
            <a:lvl2pPr marL="1567465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493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395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6986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32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479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25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3972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F899-7E31-9441-A160-9A0AA94114F2}" type="datetime1">
              <a:rPr lang="en-US" smtClean="0"/>
              <a:t>3/8/12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FFBA-D2E7-494B-ABFD-47669AA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9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8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8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B5C4-8627-6F41-9AE6-42C3E06A182B}" type="datetime1">
              <a:rPr lang="en-US" smtClean="0"/>
              <a:t>3/8/12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FFBA-D2E7-494B-ABFD-47669AA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8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368543"/>
            <a:ext cx="19392902" cy="3070857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465" indent="0">
              <a:buNone/>
              <a:defRPr sz="6800" b="1"/>
            </a:lvl2pPr>
            <a:lvl3pPr marL="3134930" indent="0">
              <a:buNone/>
              <a:defRPr sz="6200" b="1"/>
            </a:lvl3pPr>
            <a:lvl4pPr marL="4702395" indent="0">
              <a:buNone/>
              <a:defRPr sz="5500" b="1"/>
            </a:lvl4pPr>
            <a:lvl5pPr marL="6269860" indent="0">
              <a:buNone/>
              <a:defRPr sz="5500" b="1"/>
            </a:lvl5pPr>
            <a:lvl6pPr marL="7837326" indent="0">
              <a:buNone/>
              <a:defRPr sz="5500" b="1"/>
            </a:lvl6pPr>
            <a:lvl7pPr marL="9404791" indent="0">
              <a:buNone/>
              <a:defRPr sz="5500" b="1"/>
            </a:lvl7pPr>
            <a:lvl8pPr marL="10972256" indent="0">
              <a:buNone/>
              <a:defRPr sz="5500" b="1"/>
            </a:lvl8pPr>
            <a:lvl9pPr marL="12539721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1" y="10439400"/>
            <a:ext cx="19392902" cy="18966183"/>
          </a:xfrm>
        </p:spPr>
        <p:txBody>
          <a:bodyPr/>
          <a:lstStyle>
            <a:lvl1pPr>
              <a:defRPr sz="8200"/>
            </a:lvl1pPr>
            <a:lvl2pPr>
              <a:defRPr sz="68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4" y="7368543"/>
            <a:ext cx="19400520" cy="3070857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465" indent="0">
              <a:buNone/>
              <a:defRPr sz="6800" b="1"/>
            </a:lvl2pPr>
            <a:lvl3pPr marL="3134930" indent="0">
              <a:buNone/>
              <a:defRPr sz="6200" b="1"/>
            </a:lvl3pPr>
            <a:lvl4pPr marL="4702395" indent="0">
              <a:buNone/>
              <a:defRPr sz="5500" b="1"/>
            </a:lvl4pPr>
            <a:lvl5pPr marL="6269860" indent="0">
              <a:buNone/>
              <a:defRPr sz="5500" b="1"/>
            </a:lvl5pPr>
            <a:lvl6pPr marL="7837326" indent="0">
              <a:buNone/>
              <a:defRPr sz="5500" b="1"/>
            </a:lvl6pPr>
            <a:lvl7pPr marL="9404791" indent="0">
              <a:buNone/>
              <a:defRPr sz="5500" b="1"/>
            </a:lvl7pPr>
            <a:lvl8pPr marL="10972256" indent="0">
              <a:buNone/>
              <a:defRPr sz="5500" b="1"/>
            </a:lvl8pPr>
            <a:lvl9pPr marL="12539721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4" y="10439400"/>
            <a:ext cx="19400520" cy="18966183"/>
          </a:xfrm>
        </p:spPr>
        <p:txBody>
          <a:bodyPr/>
          <a:lstStyle>
            <a:lvl1pPr>
              <a:defRPr sz="8200"/>
            </a:lvl1pPr>
            <a:lvl2pPr>
              <a:defRPr sz="68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8DDF-44CA-3B46-9CF6-DB651FB144C8}" type="datetime1">
              <a:rPr lang="en-US" smtClean="0"/>
              <a:t>3/8/12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FFBA-D2E7-494B-ABFD-47669AA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64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FFD2-E691-6A42-9EBE-C7EC704D94CA}" type="datetime1">
              <a:rPr lang="en-US" smtClean="0"/>
              <a:t>3/8/12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FFBA-D2E7-494B-ABFD-47669AA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51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DC7F-E2F0-E048-8CA5-776CC9EA47ED}" type="datetime1">
              <a:rPr lang="en-US" smtClean="0"/>
              <a:t>3/8/12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FFBA-D2E7-494B-ABFD-47669AA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0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4800"/>
            </a:lvl1pPr>
            <a:lvl2pPr marL="1567465" indent="0">
              <a:buNone/>
              <a:defRPr sz="4100"/>
            </a:lvl2pPr>
            <a:lvl3pPr marL="3134930" indent="0">
              <a:buNone/>
              <a:defRPr sz="3500"/>
            </a:lvl3pPr>
            <a:lvl4pPr marL="4702395" indent="0">
              <a:buNone/>
              <a:defRPr sz="3100"/>
            </a:lvl4pPr>
            <a:lvl5pPr marL="6269860" indent="0">
              <a:buNone/>
              <a:defRPr sz="3100"/>
            </a:lvl5pPr>
            <a:lvl6pPr marL="7837326" indent="0">
              <a:buNone/>
              <a:defRPr sz="3100"/>
            </a:lvl6pPr>
            <a:lvl7pPr marL="9404791" indent="0">
              <a:buNone/>
              <a:defRPr sz="3100"/>
            </a:lvl7pPr>
            <a:lvl8pPr marL="10972256" indent="0">
              <a:buNone/>
              <a:defRPr sz="3100"/>
            </a:lvl8pPr>
            <a:lvl9pPr marL="12539721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800A-0209-5F4E-B0A8-0187BEEE044E}" type="datetime1">
              <a:rPr lang="en-US" smtClean="0"/>
              <a:t>3/8/12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FFBA-D2E7-494B-ABFD-47669AA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1"/>
            <a:ext cx="26334720" cy="2720342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1000"/>
            </a:lvl1pPr>
            <a:lvl2pPr marL="1567465" indent="0">
              <a:buNone/>
              <a:defRPr sz="9600"/>
            </a:lvl2pPr>
            <a:lvl3pPr marL="3134930" indent="0">
              <a:buNone/>
              <a:defRPr sz="8200"/>
            </a:lvl3pPr>
            <a:lvl4pPr marL="4702395" indent="0">
              <a:buNone/>
              <a:defRPr sz="6800"/>
            </a:lvl4pPr>
            <a:lvl5pPr marL="6269860" indent="0">
              <a:buNone/>
              <a:defRPr sz="6800"/>
            </a:lvl5pPr>
            <a:lvl6pPr marL="7837326" indent="0">
              <a:buNone/>
              <a:defRPr sz="6800"/>
            </a:lvl6pPr>
            <a:lvl7pPr marL="9404791" indent="0">
              <a:buNone/>
              <a:defRPr sz="6800"/>
            </a:lvl7pPr>
            <a:lvl8pPr marL="10972256" indent="0">
              <a:buNone/>
              <a:defRPr sz="6800"/>
            </a:lvl8pPr>
            <a:lvl9pPr marL="12539721" indent="0">
              <a:buNone/>
              <a:defRPr sz="6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3"/>
            <a:ext cx="26334720" cy="3863338"/>
          </a:xfrm>
        </p:spPr>
        <p:txBody>
          <a:bodyPr/>
          <a:lstStyle>
            <a:lvl1pPr marL="0" indent="0">
              <a:buNone/>
              <a:defRPr sz="4800"/>
            </a:lvl1pPr>
            <a:lvl2pPr marL="1567465" indent="0">
              <a:buNone/>
              <a:defRPr sz="4100"/>
            </a:lvl2pPr>
            <a:lvl3pPr marL="3134930" indent="0">
              <a:buNone/>
              <a:defRPr sz="3500"/>
            </a:lvl3pPr>
            <a:lvl4pPr marL="4702395" indent="0">
              <a:buNone/>
              <a:defRPr sz="3100"/>
            </a:lvl4pPr>
            <a:lvl5pPr marL="6269860" indent="0">
              <a:buNone/>
              <a:defRPr sz="3100"/>
            </a:lvl5pPr>
            <a:lvl6pPr marL="7837326" indent="0">
              <a:buNone/>
              <a:defRPr sz="3100"/>
            </a:lvl6pPr>
            <a:lvl7pPr marL="9404791" indent="0">
              <a:buNone/>
              <a:defRPr sz="3100"/>
            </a:lvl7pPr>
            <a:lvl8pPr marL="10972256" indent="0">
              <a:buNone/>
              <a:defRPr sz="3100"/>
            </a:lvl8pPr>
            <a:lvl9pPr marL="12539721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DEDC-F4E0-1649-8929-DA2F11B694C5}" type="datetime1">
              <a:rPr lang="en-US" smtClean="0"/>
              <a:t>3/8/12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FFBA-D2E7-494B-ABFD-47669AA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5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3"/>
            <a:ext cx="39502080" cy="5486400"/>
          </a:xfrm>
          <a:prstGeom prst="rect">
            <a:avLst/>
          </a:prstGeom>
        </p:spPr>
        <p:txBody>
          <a:bodyPr vert="horz" lIns="313493" tIns="156747" rIns="313493" bIns="15674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313493" tIns="156747" rIns="313493" bIns="15674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313493" tIns="156747" rIns="313493" bIns="156747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0F925-9313-EB45-9D16-BF78D0B2FAE2}" type="datetime1">
              <a:rPr lang="en-US" smtClean="0"/>
              <a:t>3/8/12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313493" tIns="156747" rIns="313493" bIns="156747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313493" tIns="156747" rIns="313493" bIns="156747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CFFBA-D2E7-494B-ABFD-47669AA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3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1567465" rtl="0" eaLnBrk="1" latinLnBrk="0" hangingPunct="1">
        <a:spcBef>
          <a:spcPct val="0"/>
        </a:spcBef>
        <a:buNone/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599" indent="-1175599" algn="l" defTabSz="1567465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7130" indent="-979665" algn="l" defTabSz="1567465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662" indent="-783732" algn="l" defTabSz="1567465" rtl="0" eaLnBrk="1" latinLnBrk="0" hangingPunct="1">
        <a:spcBef>
          <a:spcPct val="20000"/>
        </a:spcBef>
        <a:buFont typeface="Arial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127" indent="-783732" algn="l" defTabSz="1567465" rtl="0" eaLnBrk="1" latinLnBrk="0" hangingPunct="1">
        <a:spcBef>
          <a:spcPct val="20000"/>
        </a:spcBef>
        <a:buFont typeface="Arial"/>
        <a:buChar char="–"/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7053593" indent="-783732" algn="l" defTabSz="1567465" rtl="0" eaLnBrk="1" latinLnBrk="0" hangingPunct="1">
        <a:spcBef>
          <a:spcPct val="20000"/>
        </a:spcBef>
        <a:buFont typeface="Arial"/>
        <a:buChar char="»"/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058" indent="-783732" algn="l" defTabSz="1567465" rtl="0" eaLnBrk="1" latinLnBrk="0" hangingPunct="1">
        <a:spcBef>
          <a:spcPct val="20000"/>
        </a:spcBef>
        <a:buFont typeface="Arial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523" indent="-783732" algn="l" defTabSz="1567465" rtl="0" eaLnBrk="1" latinLnBrk="0" hangingPunct="1">
        <a:spcBef>
          <a:spcPct val="20000"/>
        </a:spcBef>
        <a:buFont typeface="Arial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5988" indent="-783732" algn="l" defTabSz="1567465" rtl="0" eaLnBrk="1" latinLnBrk="0" hangingPunct="1">
        <a:spcBef>
          <a:spcPct val="20000"/>
        </a:spcBef>
        <a:buFont typeface="Arial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3453" indent="-783732" algn="l" defTabSz="1567465" rtl="0" eaLnBrk="1" latinLnBrk="0" hangingPunct="1">
        <a:spcBef>
          <a:spcPct val="20000"/>
        </a:spcBef>
        <a:buFont typeface="Arial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67465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465" algn="l" defTabSz="1567465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930" algn="l" defTabSz="1567465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395" algn="l" defTabSz="1567465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69860" algn="l" defTabSz="1567465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326" algn="l" defTabSz="1567465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4791" algn="l" defTabSz="1567465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256" algn="l" defTabSz="1567465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9721" algn="l" defTabSz="1567465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png"/><Relationship Id="rId7" Type="http://schemas.microsoft.com/office/2007/relationships/hdphoto" Target="../media/hdphoto1.wdp"/><Relationship Id="rId8" Type="http://schemas.openxmlformats.org/officeDocument/2006/relationships/image" Target="../media/image5.emf"/><Relationship Id="rId9" Type="http://schemas.openxmlformats.org/officeDocument/2006/relationships/image" Target="../media/image6.png"/><Relationship Id="rId10" Type="http://schemas.openxmlformats.org/officeDocument/2006/relationships/image" Target="../media/image7.png"/><Relationship Id="rId11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0" y="31202489"/>
            <a:ext cx="43891200" cy="1715911"/>
          </a:xfrm>
          <a:prstGeom prst="rect">
            <a:avLst/>
          </a:prstGeom>
          <a:solidFill>
            <a:schemeClr val="bg1"/>
          </a:solidFill>
          <a:ln>
            <a:solidFill>
              <a:srgbClr val="214C7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89"/>
          <p:cNvSpPr txBox="1">
            <a:spLocks noChangeArrowheads="1"/>
          </p:cNvSpPr>
          <p:nvPr/>
        </p:nvSpPr>
        <p:spPr bwMode="auto">
          <a:xfrm>
            <a:off x="0" y="179293"/>
            <a:ext cx="43891200" cy="912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0371" tIns="40185" rIns="80371" bIns="40185">
            <a:spAutoFit/>
          </a:bodyPr>
          <a:lstStyle>
            <a:lvl1pPr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5400" b="1" dirty="0" smtClean="0">
                <a:solidFill>
                  <a:srgbClr val="214C75"/>
                </a:solidFill>
              </a:rPr>
              <a:t>Leveraging Pegasus 4.0 and </a:t>
            </a:r>
            <a:r>
              <a:rPr lang="en-US" sz="5400" b="1" dirty="0" err="1" smtClean="0">
                <a:solidFill>
                  <a:srgbClr val="214C75"/>
                </a:solidFill>
              </a:rPr>
              <a:t>GlideinWMS</a:t>
            </a:r>
            <a:r>
              <a:rPr lang="en-US" sz="5400" b="1" dirty="0" smtClean="0">
                <a:solidFill>
                  <a:srgbClr val="214C75"/>
                </a:solidFill>
              </a:rPr>
              <a:t> for Executing Data Intensive Workflows on OSG</a:t>
            </a:r>
            <a:endParaRPr lang="en-US" sz="5400" b="1" dirty="0">
              <a:solidFill>
                <a:srgbClr val="214C75"/>
              </a:solidFill>
            </a:endParaRPr>
          </a:p>
        </p:txBody>
      </p:sp>
      <p:sp>
        <p:nvSpPr>
          <p:cNvPr id="5" name="Text Box 391"/>
          <p:cNvSpPr txBox="1">
            <a:spLocks noChangeArrowheads="1"/>
          </p:cNvSpPr>
          <p:nvPr/>
        </p:nvSpPr>
        <p:spPr bwMode="auto">
          <a:xfrm rot="10800000" flipV="1">
            <a:off x="-49197" y="1239097"/>
            <a:ext cx="43891200" cy="1066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0371" tIns="40185" rIns="80371" bIns="40185">
            <a:spAutoFit/>
          </a:bodyPr>
          <a:lstStyle>
            <a:lvl1pPr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>
                <a:solidFill>
                  <a:srgbClr val="214C75"/>
                </a:solidFill>
                <a:latin typeface="Arial"/>
                <a:ea typeface="ＭＳ Ｐゴシック"/>
              </a:rPr>
              <a:t>Karan Vahi, </a:t>
            </a:r>
            <a:r>
              <a:rPr lang="en-US" sz="3200" dirty="0" smtClean="0">
                <a:solidFill>
                  <a:srgbClr val="214C75"/>
                </a:solidFill>
                <a:latin typeface="Arial"/>
                <a:ea typeface="ＭＳ Ｐゴシック"/>
              </a:rPr>
              <a:t>Mats </a:t>
            </a:r>
            <a:r>
              <a:rPr lang="en-US" sz="3200" dirty="0" err="1" smtClean="0">
                <a:solidFill>
                  <a:srgbClr val="214C75"/>
                </a:solidFill>
                <a:latin typeface="Arial"/>
                <a:ea typeface="ＭＳ Ｐゴシック"/>
              </a:rPr>
              <a:t>Rynge</a:t>
            </a:r>
            <a:r>
              <a:rPr lang="en-US" sz="3200" dirty="0" smtClean="0">
                <a:solidFill>
                  <a:srgbClr val="214C75"/>
                </a:solidFill>
                <a:latin typeface="Arial"/>
                <a:ea typeface="ＭＳ Ｐゴシック"/>
              </a:rPr>
              <a:t>, </a:t>
            </a:r>
            <a:r>
              <a:rPr lang="en-US" sz="3200" dirty="0" err="1">
                <a:solidFill>
                  <a:srgbClr val="214C75"/>
                </a:solidFill>
                <a:latin typeface="Arial"/>
                <a:ea typeface="ＭＳ Ｐゴシック"/>
              </a:rPr>
              <a:t>Gaurang</a:t>
            </a:r>
            <a:r>
              <a:rPr lang="en-US" sz="3200" dirty="0">
                <a:solidFill>
                  <a:srgbClr val="214C75"/>
                </a:solidFill>
                <a:latin typeface="Arial"/>
                <a:ea typeface="ＭＳ Ｐゴシック"/>
              </a:rPr>
              <a:t> Mehta,</a:t>
            </a:r>
            <a:r>
              <a:rPr lang="en-US" sz="3200" b="1" dirty="0" smtClean="0">
                <a:solidFill>
                  <a:srgbClr val="214C75"/>
                </a:solidFill>
                <a:latin typeface="Arial"/>
                <a:ea typeface="ＭＳ Ｐゴシック"/>
              </a:rPr>
              <a:t> </a:t>
            </a:r>
            <a:r>
              <a:rPr lang="en-US" sz="3200" dirty="0" smtClean="0">
                <a:solidFill>
                  <a:srgbClr val="214C75"/>
                </a:solidFill>
                <a:latin typeface="Arial"/>
                <a:ea typeface="ＭＳ Ｐゴシック"/>
              </a:rPr>
              <a:t>Rajiv </a:t>
            </a:r>
            <a:r>
              <a:rPr lang="en-US" sz="3200" dirty="0" err="1">
                <a:solidFill>
                  <a:srgbClr val="214C75"/>
                </a:solidFill>
                <a:latin typeface="Arial"/>
                <a:ea typeface="ＭＳ Ｐゴシック"/>
              </a:rPr>
              <a:t>Mayani</a:t>
            </a:r>
            <a:r>
              <a:rPr lang="en-US" sz="3200" dirty="0">
                <a:solidFill>
                  <a:srgbClr val="214C75"/>
                </a:solidFill>
                <a:latin typeface="Arial"/>
                <a:ea typeface="ＭＳ Ｐゴシック"/>
              </a:rPr>
              <a:t>, </a:t>
            </a:r>
            <a:r>
              <a:rPr lang="en-US" sz="3200" dirty="0" smtClean="0">
                <a:solidFill>
                  <a:srgbClr val="214C75"/>
                </a:solidFill>
                <a:latin typeface="Arial"/>
                <a:ea typeface="ＭＳ Ｐゴシック"/>
              </a:rPr>
              <a:t>Jens </a:t>
            </a:r>
            <a:r>
              <a:rPr lang="en-US" sz="3200" dirty="0" err="1" smtClean="0">
                <a:solidFill>
                  <a:srgbClr val="214C75"/>
                </a:solidFill>
                <a:latin typeface="Arial"/>
                <a:ea typeface="ＭＳ Ｐゴシック"/>
              </a:rPr>
              <a:t>Vöckler</a:t>
            </a:r>
            <a:r>
              <a:rPr lang="en-US" sz="3200" dirty="0">
                <a:solidFill>
                  <a:srgbClr val="214C75"/>
                </a:solidFill>
                <a:latin typeface="Arial"/>
                <a:ea typeface="ＭＳ Ｐゴシック"/>
              </a:rPr>
              <a:t>, , </a:t>
            </a:r>
            <a:r>
              <a:rPr lang="en-US" sz="3200" dirty="0" err="1">
                <a:solidFill>
                  <a:srgbClr val="214C75"/>
                </a:solidFill>
                <a:latin typeface="Arial"/>
                <a:ea typeface="ＭＳ Ｐゴシック"/>
              </a:rPr>
              <a:t>Ewa</a:t>
            </a:r>
            <a:r>
              <a:rPr lang="en-US" sz="3200" dirty="0">
                <a:solidFill>
                  <a:srgbClr val="214C75"/>
                </a:solidFill>
                <a:latin typeface="Arial"/>
                <a:ea typeface="ＭＳ Ｐゴシック"/>
              </a:rPr>
              <a:t> </a:t>
            </a:r>
            <a:r>
              <a:rPr lang="en-US" sz="3200">
                <a:solidFill>
                  <a:srgbClr val="214C75"/>
                </a:solidFill>
                <a:latin typeface="Arial"/>
                <a:ea typeface="ＭＳ Ｐゴシック"/>
              </a:rPr>
              <a:t>Deelman</a:t>
            </a:r>
            <a:endParaRPr lang="en-US" sz="3200" baseline="30000" dirty="0">
              <a:solidFill>
                <a:srgbClr val="214C75"/>
              </a:solidFill>
              <a:latin typeface="Arial"/>
              <a:ea typeface="ＭＳ Ｐゴシック"/>
            </a:endParaRPr>
          </a:p>
          <a:p>
            <a:pPr algn="ctr"/>
            <a:r>
              <a:rPr lang="en-US" sz="3200" dirty="0">
                <a:solidFill>
                  <a:srgbClr val="214C75"/>
                </a:solidFill>
              </a:rPr>
              <a:t>Information Sciences Institute, University of Southern California</a:t>
            </a:r>
            <a:endParaRPr lang="en-US" sz="3200" baseline="30000" dirty="0">
              <a:solidFill>
                <a:srgbClr val="214C75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25279" y="2820514"/>
            <a:ext cx="15349765" cy="8224425"/>
            <a:chOff x="787131" y="3869459"/>
            <a:chExt cx="19422561" cy="6087420"/>
          </a:xfrm>
        </p:grpSpPr>
        <p:sp>
          <p:nvSpPr>
            <p:cNvPr id="47" name="Rectangle 46"/>
            <p:cNvSpPr/>
            <p:nvPr/>
          </p:nvSpPr>
          <p:spPr>
            <a:xfrm>
              <a:off x="787131" y="4078958"/>
              <a:ext cx="19422561" cy="587792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14C75"/>
              </a:solidFill>
            </a:ln>
          </p:spPr>
          <p:txBody>
            <a:bodyPr wrap="square" lIns="70336" tIns="35168" rIns="70336" bIns="35168">
              <a:spAutoFit/>
            </a:bodyPr>
            <a:lstStyle/>
            <a:p>
              <a:pPr marL="475010" lvl="1" indent="-343131">
                <a:lnSpc>
                  <a:spcPct val="120000"/>
                </a:lnSpc>
                <a:spcBef>
                  <a:spcPts val="1200"/>
                </a:spcBef>
                <a:buFont typeface="Arial" charset="0"/>
                <a:buChar char="•"/>
              </a:pPr>
              <a:endParaRPr lang="en-US" sz="2900" dirty="0"/>
            </a:p>
            <a:p>
              <a:pPr marL="475010" lvl="1" indent="-343131">
                <a:lnSpc>
                  <a:spcPct val="120000"/>
                </a:lnSpc>
                <a:spcBef>
                  <a:spcPts val="1200"/>
                </a:spcBef>
                <a:buFont typeface="Arial" charset="0"/>
                <a:buChar char="•"/>
              </a:pPr>
              <a:r>
                <a:rPr lang="en-US" sz="2900" dirty="0" smtClean="0"/>
                <a:t>Pegasus is a system for mapping and executing abstract application workflows over a range of execution environments.</a:t>
              </a:r>
            </a:p>
            <a:p>
              <a:pPr marL="475010" lvl="1" indent="-343131">
                <a:lnSpc>
                  <a:spcPct val="120000"/>
                </a:lnSpc>
                <a:spcBef>
                  <a:spcPts val="1200"/>
                </a:spcBef>
                <a:buFont typeface="Arial" charset="0"/>
                <a:buChar char="•"/>
              </a:pPr>
              <a:r>
                <a:rPr lang="en-US" sz="2900" dirty="0" smtClean="0"/>
                <a:t>The output is an executable workflow that can be executed over a variety of resources ( Clouds, XSEDE, OSG, Campus Grids, Clusters, Workstation)</a:t>
              </a:r>
            </a:p>
            <a:p>
              <a:pPr marL="475010" lvl="1" indent="-343131">
                <a:lnSpc>
                  <a:spcPct val="120000"/>
                </a:lnSpc>
                <a:spcBef>
                  <a:spcPts val="1200"/>
                </a:spcBef>
                <a:buFont typeface="Arial" charset="0"/>
                <a:buChar char="•"/>
              </a:pPr>
              <a:r>
                <a:rPr lang="en-US" sz="2900" dirty="0" smtClean="0"/>
                <a:t>Pegasus can run workflows comprising of millions of tasks.</a:t>
              </a:r>
            </a:p>
            <a:p>
              <a:pPr marL="475010" lvl="1" indent="-343131">
                <a:lnSpc>
                  <a:spcPct val="120000"/>
                </a:lnSpc>
                <a:spcBef>
                  <a:spcPts val="1200"/>
                </a:spcBef>
                <a:buFont typeface="Arial" charset="0"/>
                <a:buChar char="•"/>
              </a:pPr>
              <a:r>
                <a:rPr lang="en-US" sz="2900" dirty="0" smtClean="0"/>
                <a:t>Pegasus Workflow Management System (WMS) consists of three main components: the Pegasus mapper, Condor </a:t>
              </a:r>
              <a:r>
                <a:rPr lang="en-US" sz="2900" dirty="0" err="1" smtClean="0"/>
                <a:t>DAGMan</a:t>
              </a:r>
              <a:r>
                <a:rPr lang="en-US" sz="2900" dirty="0" smtClean="0"/>
                <a:t>, and the Condor </a:t>
              </a:r>
              <a:r>
                <a:rPr lang="en-US" sz="2900" dirty="0" err="1" smtClean="0"/>
                <a:t>schedd</a:t>
              </a:r>
              <a:r>
                <a:rPr lang="en-US" sz="2900" dirty="0" smtClean="0"/>
                <a:t>. </a:t>
              </a:r>
            </a:p>
            <a:p>
              <a:pPr marL="475010" lvl="1" indent="-343131">
                <a:lnSpc>
                  <a:spcPct val="120000"/>
                </a:lnSpc>
                <a:spcBef>
                  <a:spcPts val="1200"/>
                </a:spcBef>
                <a:buFont typeface="Arial" charset="0"/>
                <a:buChar char="•"/>
              </a:pPr>
              <a:r>
                <a:rPr lang="en-US" sz="2900" dirty="0" smtClean="0"/>
                <a:t>The mapping of tasks to the execution resources is done by the mapper based on information derived from static and/or dynamic sources. Pegasus adds and manages data transfer between the tasks as required.</a:t>
              </a:r>
            </a:p>
            <a:p>
              <a:pPr marL="475010" lvl="1" indent="-343131">
                <a:lnSpc>
                  <a:spcPct val="120000"/>
                </a:lnSpc>
                <a:spcBef>
                  <a:spcPts val="1200"/>
                </a:spcBef>
                <a:buFont typeface="Arial" charset="0"/>
                <a:buChar char="•"/>
              </a:pPr>
              <a:r>
                <a:rPr lang="en-US" sz="2900" dirty="0" err="1" smtClean="0"/>
                <a:t>DAGMan</a:t>
              </a:r>
              <a:r>
                <a:rPr lang="en-US" sz="2900" dirty="0" smtClean="0"/>
                <a:t> takes this executable workflow and manages the dependencies between the tasks and releases them to the Condor </a:t>
              </a:r>
              <a:r>
                <a:rPr lang="en-US" sz="2900" dirty="0" err="1" smtClean="0"/>
                <a:t>schedd</a:t>
              </a:r>
              <a:r>
                <a:rPr lang="en-US" sz="2900" dirty="0" smtClean="0"/>
                <a:t> for execution.</a:t>
              </a:r>
              <a:endParaRPr lang="en-US" sz="2900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595541" y="3869459"/>
              <a:ext cx="17710233" cy="550512"/>
            </a:xfrm>
            <a:prstGeom prst="roundRect">
              <a:avLst/>
            </a:prstGeom>
            <a:solidFill>
              <a:srgbClr val="214C75"/>
            </a:solidFill>
            <a:ln>
              <a:solidFill>
                <a:srgbClr val="214C75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70336" tIns="35168" rIns="70336" bIns="35168" rtlCol="0" anchor="ctr"/>
            <a:lstStyle/>
            <a:p>
              <a:pPr algn="ctr"/>
              <a:r>
                <a:rPr lang="en-US" sz="3800" b="1" dirty="0" smtClean="0"/>
                <a:t>Overview</a:t>
              </a:r>
              <a:endParaRPr lang="en-US" sz="3800" b="1" dirty="0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396873" y="31101033"/>
            <a:ext cx="15213587" cy="16840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118447">
              <a:lnSpc>
                <a:spcPct val="120000"/>
              </a:lnSpc>
            </a:pPr>
            <a:r>
              <a:rPr lang="en-US" sz="2900" b="1" dirty="0" smtClean="0"/>
              <a:t>Acknowledgments:</a:t>
            </a:r>
          </a:p>
          <a:p>
            <a:pPr marL="575647" indent="-457200">
              <a:lnSpc>
                <a:spcPct val="120000"/>
              </a:lnSpc>
              <a:buFont typeface="Arial"/>
              <a:buChar char="•"/>
            </a:pPr>
            <a:r>
              <a:rPr lang="en-US" sz="2900" dirty="0" smtClean="0"/>
              <a:t>Pegasus WMS is funded by the National Science Foundation OCI SDCI program  grant #0722019.</a:t>
            </a:r>
          </a:p>
          <a:p>
            <a:pPr marL="575647" indent="-457200">
              <a:lnSpc>
                <a:spcPct val="120000"/>
              </a:lnSpc>
              <a:buFont typeface="Arial"/>
              <a:buChar char="•"/>
            </a:pPr>
            <a:r>
              <a:rPr lang="en-US" sz="2900" dirty="0" smtClean="0"/>
              <a:t>Condor : </a:t>
            </a:r>
            <a:r>
              <a:rPr lang="en-US" sz="2900" dirty="0" err="1" smtClean="0"/>
              <a:t>Miron</a:t>
            </a:r>
            <a:r>
              <a:rPr lang="en-US" sz="2900" dirty="0" smtClean="0"/>
              <a:t> </a:t>
            </a:r>
            <a:r>
              <a:rPr lang="en-US" sz="2900" dirty="0" err="1" smtClean="0"/>
              <a:t>Livny</a:t>
            </a:r>
            <a:r>
              <a:rPr lang="en-US" sz="2900" dirty="0" smtClean="0"/>
              <a:t>, Kent Wenger, University of Wisconsin Madison</a:t>
            </a:r>
            <a:endParaRPr lang="en-US" sz="2900" dirty="0"/>
          </a:p>
        </p:txBody>
      </p:sp>
      <p:sp>
        <p:nvSpPr>
          <p:cNvPr id="74" name="Rectangle 73"/>
          <p:cNvSpPr/>
          <p:nvPr/>
        </p:nvSpPr>
        <p:spPr>
          <a:xfrm>
            <a:off x="31605186" y="26756104"/>
            <a:ext cx="11680777" cy="3884887"/>
          </a:xfrm>
          <a:prstGeom prst="rect">
            <a:avLst/>
          </a:prstGeom>
          <a:solidFill>
            <a:srgbClr val="FFFFFF"/>
          </a:solidFill>
          <a:ln>
            <a:solidFill>
              <a:srgbClr val="214C75"/>
            </a:solidFill>
          </a:ln>
        </p:spPr>
        <p:txBody>
          <a:bodyPr wrap="square" lIns="70336" tIns="35168" rIns="70336" bIns="35168">
            <a:spAutoFit/>
          </a:bodyPr>
          <a:lstStyle/>
          <a:p>
            <a:pPr marL="473789" lvl="1" indent="-355342">
              <a:lnSpc>
                <a:spcPct val="120000"/>
              </a:lnSpc>
              <a:spcBef>
                <a:spcPts val="1200"/>
              </a:spcBef>
              <a:buFont typeface="Arial" charset="0"/>
              <a:buChar char="•"/>
            </a:pPr>
            <a:endParaRPr lang="en-US" sz="2900" dirty="0" smtClean="0"/>
          </a:p>
          <a:p>
            <a:pPr marL="473789" lvl="1" indent="-355342">
              <a:lnSpc>
                <a:spcPct val="12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en-US" sz="2900" dirty="0" smtClean="0"/>
              <a:t>Workflow </a:t>
            </a:r>
            <a:r>
              <a:rPr lang="en-US" sz="2900" dirty="0"/>
              <a:t>Progress can be tracked through a database.</a:t>
            </a:r>
          </a:p>
          <a:p>
            <a:pPr marL="473789" lvl="1" indent="-355342">
              <a:lnSpc>
                <a:spcPct val="12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en-US" sz="2900" dirty="0"/>
              <a:t>Stores provenance of data used, produced and which software was used with what parameters</a:t>
            </a:r>
          </a:p>
          <a:p>
            <a:pPr marL="473789" lvl="1" indent="-355342">
              <a:lnSpc>
                <a:spcPct val="12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en-US" sz="2900" dirty="0"/>
              <a:t>Retries computations in case of failures.</a:t>
            </a:r>
          </a:p>
          <a:p>
            <a:pPr marL="473789" lvl="1" indent="-355342">
              <a:lnSpc>
                <a:spcPct val="12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en-US" sz="2900" dirty="0"/>
              <a:t>Monitoring and Debugging tools to debug large scale workflows.</a:t>
            </a:r>
          </a:p>
        </p:txBody>
      </p:sp>
      <p:pic>
        <p:nvPicPr>
          <p:cNvPr id="6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58" y="11757425"/>
            <a:ext cx="11238336" cy="6203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472363" y="18508574"/>
            <a:ext cx="12205129" cy="7127029"/>
            <a:chOff x="313615" y="19287878"/>
            <a:chExt cx="20046596" cy="5891051"/>
          </a:xfrm>
        </p:grpSpPr>
        <p:sp>
          <p:nvSpPr>
            <p:cNvPr id="71" name="Rectangle 70"/>
            <p:cNvSpPr/>
            <p:nvPr/>
          </p:nvSpPr>
          <p:spPr>
            <a:xfrm>
              <a:off x="313615" y="19561125"/>
              <a:ext cx="20046596" cy="56178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14C75"/>
              </a:solidFill>
            </a:ln>
          </p:spPr>
          <p:txBody>
            <a:bodyPr wrap="square" lIns="70336" tIns="35168" rIns="70336" bIns="35168">
              <a:spAutoFit/>
            </a:bodyPr>
            <a:lstStyle/>
            <a:p>
              <a:pPr marL="131879" lvl="1">
                <a:lnSpc>
                  <a:spcPct val="120000"/>
                </a:lnSpc>
                <a:spcBef>
                  <a:spcPts val="1200"/>
                </a:spcBef>
              </a:pPr>
              <a:endParaRPr lang="en-US" sz="2900" dirty="0"/>
            </a:p>
            <a:p>
              <a:pPr marL="475010" lvl="1" indent="-343131">
                <a:lnSpc>
                  <a:spcPct val="120000"/>
                </a:lnSpc>
                <a:spcBef>
                  <a:spcPts val="1200"/>
                </a:spcBef>
                <a:buFont typeface="Arial" charset="0"/>
                <a:buChar char="•"/>
              </a:pPr>
              <a:r>
                <a:rPr lang="en-US" sz="2900" dirty="0"/>
                <a:t>Clustering of small tasks into large clusters for performance. </a:t>
              </a:r>
            </a:p>
            <a:p>
              <a:pPr marL="475010" lvl="1" indent="-343131">
                <a:lnSpc>
                  <a:spcPct val="120000"/>
                </a:lnSpc>
                <a:spcBef>
                  <a:spcPts val="1200"/>
                </a:spcBef>
                <a:buFont typeface="Arial" charset="0"/>
                <a:buChar char="•"/>
              </a:pPr>
              <a:r>
                <a:rPr lang="en-US" sz="2900" dirty="0"/>
                <a:t>Optimized data transfers and ability to use different protocols.</a:t>
              </a:r>
            </a:p>
            <a:p>
              <a:pPr marL="475010" lvl="1" indent="-343131">
                <a:lnSpc>
                  <a:spcPct val="120000"/>
                </a:lnSpc>
                <a:spcBef>
                  <a:spcPts val="1200"/>
                </a:spcBef>
                <a:buFont typeface="Arial" charset="0"/>
                <a:buChar char="•"/>
              </a:pPr>
              <a:r>
                <a:rPr lang="en-US" sz="2900" dirty="0"/>
                <a:t>Data reuse in case intermediate data products are available</a:t>
              </a:r>
            </a:p>
            <a:p>
              <a:pPr marL="799824" lvl="2" indent="-326035">
                <a:lnSpc>
                  <a:spcPct val="120000"/>
                </a:lnSpc>
                <a:spcBef>
                  <a:spcPts val="1200"/>
                </a:spcBef>
                <a:buFont typeface="Arial" charset="0"/>
                <a:buChar char="•"/>
              </a:pPr>
              <a:r>
                <a:rPr lang="en-US" sz="2900" dirty="0">
                  <a:solidFill>
                    <a:srgbClr val="214C75"/>
                  </a:solidFill>
                </a:rPr>
                <a:t>workflow-level </a:t>
              </a:r>
              <a:r>
                <a:rPr lang="en-US" sz="2900" dirty="0" err="1">
                  <a:solidFill>
                    <a:srgbClr val="214C75"/>
                  </a:solidFill>
                </a:rPr>
                <a:t>checkpointing</a:t>
              </a:r>
              <a:endParaRPr lang="en-US" sz="2900" dirty="0">
                <a:solidFill>
                  <a:srgbClr val="214C75"/>
                </a:solidFill>
              </a:endParaRPr>
            </a:p>
            <a:p>
              <a:pPr marL="473789" lvl="1" indent="-355342">
                <a:lnSpc>
                  <a:spcPct val="120000"/>
                </a:lnSpc>
                <a:spcBef>
                  <a:spcPts val="1200"/>
                </a:spcBef>
                <a:buFont typeface="Arial" charset="0"/>
                <a:buChar char="•"/>
              </a:pPr>
              <a:r>
                <a:rPr lang="en-US" sz="2900" dirty="0"/>
                <a:t>Automatic data cleanup </a:t>
              </a:r>
            </a:p>
            <a:p>
              <a:pPr marL="799824" lvl="2" indent="-326035">
                <a:lnSpc>
                  <a:spcPct val="120000"/>
                </a:lnSpc>
                <a:spcBef>
                  <a:spcPts val="1200"/>
                </a:spcBef>
                <a:buFont typeface="Arial" charset="0"/>
                <a:buChar char="•"/>
              </a:pPr>
              <a:r>
                <a:rPr lang="en-US" sz="2900" dirty="0">
                  <a:solidFill>
                    <a:srgbClr val="214C75"/>
                  </a:solidFill>
                </a:rPr>
                <a:t>reduces data footprint</a:t>
              </a:r>
            </a:p>
            <a:p>
              <a:pPr marL="473789" lvl="1" indent="-355342">
                <a:lnSpc>
                  <a:spcPct val="120000"/>
                </a:lnSpc>
                <a:spcBef>
                  <a:spcPts val="1200"/>
                </a:spcBef>
                <a:buFont typeface="Arial" charset="0"/>
                <a:buChar char="•"/>
              </a:pPr>
              <a:r>
                <a:rPr lang="en-US" sz="2900" dirty="0"/>
                <a:t>Support for Workflow and Task level notifications</a:t>
              </a:r>
            </a:p>
            <a:p>
              <a:pPr marL="473789" lvl="1" indent="-355342">
                <a:lnSpc>
                  <a:spcPct val="120000"/>
                </a:lnSpc>
                <a:spcBef>
                  <a:spcPts val="1200"/>
                </a:spcBef>
                <a:buFont typeface="Arial" charset="0"/>
                <a:buChar char="•"/>
              </a:pPr>
              <a:r>
                <a:rPr lang="en-US" sz="2900" dirty="0" smtClean="0"/>
                <a:t>Integrates </a:t>
              </a:r>
              <a:r>
                <a:rPr lang="en-US" sz="2900" dirty="0"/>
                <a:t>with Resource </a:t>
              </a:r>
              <a:r>
                <a:rPr lang="en-US" sz="2900" dirty="0" err="1"/>
                <a:t>Provisioners</a:t>
              </a:r>
              <a:r>
                <a:rPr lang="en-US" sz="2900" dirty="0"/>
                <a:t> like </a:t>
              </a:r>
              <a:r>
                <a:rPr lang="en-US" sz="2900" dirty="0" err="1" smtClean="0"/>
                <a:t>GlideinWMS</a:t>
              </a:r>
              <a:r>
                <a:rPr lang="en-US" sz="2900" dirty="0"/>
                <a:t>.</a:t>
              </a:r>
            </a:p>
            <a:p>
              <a:pPr marL="473789" lvl="1" indent="-355342">
                <a:lnSpc>
                  <a:spcPct val="120000"/>
                </a:lnSpc>
                <a:spcBef>
                  <a:spcPts val="1200"/>
                </a:spcBef>
                <a:buFont typeface="Arial" charset="0"/>
                <a:buChar char="•"/>
              </a:pPr>
              <a:r>
                <a:rPr lang="en-US" sz="2900" dirty="0"/>
                <a:t>Support for Shell Code Generator</a:t>
              </a: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1449889" y="19287878"/>
              <a:ext cx="17643637" cy="634900"/>
            </a:xfrm>
            <a:prstGeom prst="roundRect">
              <a:avLst/>
            </a:prstGeom>
            <a:solidFill>
              <a:srgbClr val="214C75"/>
            </a:solidFill>
            <a:ln>
              <a:solidFill>
                <a:srgbClr val="214C75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70336" tIns="35168" rIns="70336" bIns="35168" rtlCol="0" anchor="ctr"/>
            <a:lstStyle/>
            <a:p>
              <a:pPr algn="ctr"/>
              <a:r>
                <a:rPr lang="en-US" sz="3800" b="1" dirty="0"/>
                <a:t>Pegasus Features</a:t>
              </a:r>
            </a:p>
          </p:txBody>
        </p:sp>
      </p:grpSp>
      <p:sp>
        <p:nvSpPr>
          <p:cNvPr id="75" name="Rounded Rectangle 74"/>
          <p:cNvSpPr/>
          <p:nvPr/>
        </p:nvSpPr>
        <p:spPr>
          <a:xfrm>
            <a:off x="32147723" y="26332760"/>
            <a:ext cx="10747915" cy="719234"/>
          </a:xfrm>
          <a:prstGeom prst="roundRect">
            <a:avLst/>
          </a:prstGeom>
          <a:solidFill>
            <a:srgbClr val="214C75"/>
          </a:solidFill>
          <a:ln>
            <a:solidFill>
              <a:srgbClr val="214C75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70336" tIns="35168" rIns="70336" bIns="35168" rtlCol="0" anchor="ctr"/>
          <a:lstStyle/>
          <a:p>
            <a:pPr algn="ctr"/>
            <a:r>
              <a:rPr lang="en-US" sz="3800" b="1" dirty="0" smtClean="0"/>
              <a:t>Monitoring and Debugging Capabilities</a:t>
            </a:r>
            <a:endParaRPr lang="en-US" sz="3800" b="1" dirty="0"/>
          </a:p>
        </p:txBody>
      </p:sp>
      <p:sp>
        <p:nvSpPr>
          <p:cNvPr id="65" name="Rectangle 64"/>
          <p:cNvSpPr/>
          <p:nvPr/>
        </p:nvSpPr>
        <p:spPr>
          <a:xfrm>
            <a:off x="31540450" y="3103558"/>
            <a:ext cx="11745513" cy="2733290"/>
          </a:xfrm>
          <a:prstGeom prst="rect">
            <a:avLst/>
          </a:prstGeom>
          <a:solidFill>
            <a:schemeClr val="bg1"/>
          </a:solidFill>
          <a:ln>
            <a:solidFill>
              <a:srgbClr val="214C75"/>
            </a:solidFill>
          </a:ln>
        </p:spPr>
        <p:txBody>
          <a:bodyPr wrap="square" lIns="70336" tIns="35168" rIns="70336" bIns="35168">
            <a:spAutoFit/>
          </a:bodyPr>
          <a:lstStyle/>
          <a:p>
            <a:pPr marL="131879" lvl="1">
              <a:lnSpc>
                <a:spcPct val="120000"/>
              </a:lnSpc>
              <a:spcBef>
                <a:spcPts val="1200"/>
              </a:spcBef>
            </a:pPr>
            <a:endParaRPr lang="en-US" sz="3000" dirty="0"/>
          </a:p>
          <a:p>
            <a:pPr marL="473789" lvl="1" indent="-355342">
              <a:lnSpc>
                <a:spcPct val="12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en-US" sz="3000" dirty="0"/>
              <a:t>Nodes in a workflow can be tasks or another workflow ( DAX ).</a:t>
            </a:r>
          </a:p>
          <a:p>
            <a:pPr marL="799824" lvl="2" indent="-326035">
              <a:lnSpc>
                <a:spcPct val="12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en-US" sz="3000" dirty="0">
                <a:solidFill>
                  <a:srgbClr val="214C75"/>
                </a:solidFill>
              </a:rPr>
              <a:t>Scales up-to order of millions of tasks</a:t>
            </a:r>
            <a:endParaRPr lang="en-US" sz="3000" dirty="0"/>
          </a:p>
          <a:p>
            <a:pPr marL="581246" indent="-396860">
              <a:lnSpc>
                <a:spcPct val="12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3000" dirty="0"/>
              <a:t>Each sub workflow is mapped </a:t>
            </a:r>
            <a:r>
              <a:rPr lang="en-US" sz="3000" dirty="0" smtClean="0"/>
              <a:t>when </a:t>
            </a:r>
            <a:r>
              <a:rPr lang="en-US" sz="3000" dirty="0"/>
              <a:t>it is ready for execution. 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32147723" y="2845051"/>
            <a:ext cx="10609586" cy="719234"/>
          </a:xfrm>
          <a:prstGeom prst="roundRect">
            <a:avLst/>
          </a:prstGeom>
          <a:solidFill>
            <a:srgbClr val="214C75"/>
          </a:solidFill>
          <a:ln>
            <a:solidFill>
              <a:srgbClr val="214C75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70336" tIns="35168" rIns="70336" bIns="35168" rtlCol="0" anchor="ctr"/>
          <a:lstStyle/>
          <a:p>
            <a:pPr algn="ctr"/>
            <a:r>
              <a:rPr lang="en-US" sz="3800" b="1" dirty="0"/>
              <a:t>Large Scale Hierarchal Workflows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3156544" y="11893117"/>
            <a:ext cx="17964544" cy="18747873"/>
          </a:xfrm>
          <a:prstGeom prst="rect">
            <a:avLst/>
          </a:prstGeom>
          <a:solidFill>
            <a:schemeClr val="bg1"/>
          </a:solidFill>
          <a:ln>
            <a:solidFill>
              <a:srgbClr val="214C75"/>
            </a:solidFill>
          </a:ln>
        </p:spPr>
        <p:txBody>
          <a:bodyPr wrap="square" lIns="70336" tIns="35168" rIns="70336" bIns="35168">
            <a:noAutofit/>
          </a:bodyPr>
          <a:lstStyle/>
          <a:p>
            <a:pPr marL="177060">
              <a:lnSpc>
                <a:spcPct val="120000"/>
              </a:lnSpc>
            </a:pPr>
            <a:endParaRPr lang="en-US" sz="29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1411" y="12276217"/>
            <a:ext cx="16511807" cy="1382637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3777398" y="6376638"/>
            <a:ext cx="7401090" cy="8753052"/>
            <a:chOff x="5632209" y="14412585"/>
            <a:chExt cx="8393098" cy="10050156"/>
          </a:xfrm>
        </p:grpSpPr>
        <p:sp>
          <p:nvSpPr>
            <p:cNvPr id="31" name="Rectangle 30"/>
            <p:cNvSpPr/>
            <p:nvPr/>
          </p:nvSpPr>
          <p:spPr>
            <a:xfrm>
              <a:off x="5632209" y="14412585"/>
              <a:ext cx="8393098" cy="100501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14C75"/>
              </a:solidFill>
            </a:ln>
          </p:spPr>
          <p:txBody>
            <a:bodyPr wrap="square" lIns="70336" tIns="35168" rIns="70336" bIns="35168">
              <a:noAutofit/>
            </a:bodyPr>
            <a:lstStyle/>
            <a:p>
              <a:pPr marL="177060">
                <a:lnSpc>
                  <a:spcPct val="120000"/>
                </a:lnSpc>
              </a:pPr>
              <a:endParaRPr lang="en-US" sz="2900" dirty="0"/>
            </a:p>
          </p:txBody>
        </p:sp>
        <p:pic>
          <p:nvPicPr>
            <p:cNvPr id="11" name="Picture 10" descr="galactic_plane_v1_legend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3598" y="14870890"/>
              <a:ext cx="7175500" cy="8470900"/>
            </a:xfrm>
            <a:prstGeom prst="rect">
              <a:avLst/>
            </a:prstGeom>
          </p:spPr>
        </p:pic>
      </p:grpSp>
      <p:sp>
        <p:nvSpPr>
          <p:cNvPr id="36" name="Rectangle 35"/>
          <p:cNvSpPr/>
          <p:nvPr/>
        </p:nvSpPr>
        <p:spPr>
          <a:xfrm>
            <a:off x="31540450" y="16090566"/>
            <a:ext cx="11745513" cy="9643559"/>
          </a:xfrm>
          <a:prstGeom prst="rect">
            <a:avLst/>
          </a:prstGeom>
          <a:solidFill>
            <a:schemeClr val="bg1"/>
          </a:solidFill>
          <a:ln>
            <a:solidFill>
              <a:srgbClr val="214C75"/>
            </a:solidFill>
          </a:ln>
        </p:spPr>
        <p:txBody>
          <a:bodyPr wrap="square" lIns="70336" tIns="35168" rIns="70336" bIns="35168">
            <a:noAutofit/>
          </a:bodyPr>
          <a:lstStyle/>
          <a:p>
            <a:pPr marL="131879" lvl="1">
              <a:lnSpc>
                <a:spcPct val="120000"/>
              </a:lnSpc>
              <a:spcBef>
                <a:spcPts val="1200"/>
              </a:spcBef>
            </a:pPr>
            <a:endParaRPr lang="en-US" sz="2900" dirty="0"/>
          </a:p>
          <a:p>
            <a:pPr marL="131879" lvl="1">
              <a:lnSpc>
                <a:spcPct val="120000"/>
              </a:lnSpc>
              <a:spcBef>
                <a:spcPts val="1200"/>
              </a:spcBef>
            </a:pPr>
            <a:r>
              <a:rPr lang="en-US" sz="2900" dirty="0"/>
              <a:t>Astronomy and Physics</a:t>
            </a:r>
          </a:p>
          <a:p>
            <a:pPr marL="475010" lvl="1" indent="-343131">
              <a:lnSpc>
                <a:spcPct val="12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en-US" sz="2900" dirty="0">
                <a:solidFill>
                  <a:srgbClr val="214C75"/>
                </a:solidFill>
              </a:rPr>
              <a:t>Galactic Plane for generating </a:t>
            </a:r>
            <a:r>
              <a:rPr lang="en-US" sz="2900" dirty="0" err="1">
                <a:solidFill>
                  <a:srgbClr val="214C75"/>
                </a:solidFill>
              </a:rPr>
              <a:t>mosiacs</a:t>
            </a:r>
            <a:r>
              <a:rPr lang="en-US" sz="2900" dirty="0">
                <a:solidFill>
                  <a:srgbClr val="214C75"/>
                </a:solidFill>
              </a:rPr>
              <a:t> from the Spitzer </a:t>
            </a:r>
            <a:r>
              <a:rPr lang="en-US" sz="2900" dirty="0" smtClean="0">
                <a:solidFill>
                  <a:srgbClr val="214C75"/>
                </a:solidFill>
              </a:rPr>
              <a:t>Telescope</a:t>
            </a:r>
          </a:p>
          <a:p>
            <a:pPr marL="475010" lvl="1" indent="-343131">
              <a:lnSpc>
                <a:spcPct val="12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en-US" sz="2900" dirty="0" smtClean="0">
                <a:solidFill>
                  <a:srgbClr val="214C75"/>
                </a:solidFill>
              </a:rPr>
              <a:t>Used to generate tiles 360 x 40 around the galactic equator</a:t>
            </a:r>
          </a:p>
          <a:p>
            <a:pPr marL="475010" lvl="1" indent="-343131">
              <a:lnSpc>
                <a:spcPct val="12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en-US" sz="2900" dirty="0" smtClean="0">
                <a:solidFill>
                  <a:srgbClr val="214C75"/>
                </a:solidFill>
              </a:rPr>
              <a:t>A tile 5 x 5 with 1 overlap with neighbors</a:t>
            </a:r>
          </a:p>
          <a:p>
            <a:pPr marL="475010" lvl="1" indent="-343131">
              <a:lnSpc>
                <a:spcPct val="12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en-US" sz="2900" dirty="0" smtClean="0">
                <a:solidFill>
                  <a:srgbClr val="214C75"/>
                </a:solidFill>
              </a:rPr>
              <a:t>Output datasets to be used in NASA Sky and Google Sky</a:t>
            </a:r>
          </a:p>
          <a:p>
            <a:pPr marL="475010" lvl="1" indent="-343131">
              <a:lnSpc>
                <a:spcPct val="12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en-US" sz="2900" dirty="0" smtClean="0">
                <a:solidFill>
                  <a:srgbClr val="214C75"/>
                </a:solidFill>
              </a:rPr>
              <a:t>One workflow run for each of 17 bands ( wavelengths )</a:t>
            </a:r>
          </a:p>
          <a:p>
            <a:pPr marL="475010" lvl="1" indent="-343131">
              <a:lnSpc>
                <a:spcPct val="12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en-US" sz="2900" dirty="0" smtClean="0">
                <a:solidFill>
                  <a:srgbClr val="214C75"/>
                </a:solidFill>
              </a:rPr>
              <a:t>Each sub workflow uses 3.5TB of input imagery ( 1.6 million files )</a:t>
            </a:r>
          </a:p>
          <a:p>
            <a:pPr marL="475010" lvl="1" indent="-343131">
              <a:lnSpc>
                <a:spcPct val="12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en-US" sz="2900" dirty="0" smtClean="0">
                <a:solidFill>
                  <a:srgbClr val="214C75"/>
                </a:solidFill>
              </a:rPr>
              <a:t>Each workflow consumes 30K CPU hours and produces 900 tiles in FITS format</a:t>
            </a:r>
          </a:p>
          <a:p>
            <a:pPr marL="131879" lvl="1">
              <a:lnSpc>
                <a:spcPct val="120000"/>
              </a:lnSpc>
              <a:spcBef>
                <a:spcPts val="1200"/>
              </a:spcBef>
            </a:pPr>
            <a:r>
              <a:rPr lang="en-US" sz="2900" dirty="0" smtClean="0"/>
              <a:t>Proposed Runs on </a:t>
            </a:r>
            <a:r>
              <a:rPr lang="en-US" sz="2900" dirty="0" err="1" smtClean="0"/>
              <a:t>Xsede</a:t>
            </a:r>
            <a:r>
              <a:rPr lang="en-US" sz="2900" dirty="0" smtClean="0"/>
              <a:t> and OSG</a:t>
            </a:r>
            <a:endParaRPr lang="en-US" sz="2900" dirty="0"/>
          </a:p>
          <a:p>
            <a:pPr marL="475010" lvl="1" indent="-343131">
              <a:lnSpc>
                <a:spcPct val="12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en-US" sz="2900" dirty="0" smtClean="0">
                <a:solidFill>
                  <a:srgbClr val="214C75"/>
                </a:solidFill>
              </a:rPr>
              <a:t>Run workflows corresponding to each of the 17 bands</a:t>
            </a:r>
          </a:p>
          <a:p>
            <a:pPr marL="475010" lvl="1" indent="-343131">
              <a:lnSpc>
                <a:spcPct val="12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en-US" sz="2900" dirty="0" smtClean="0">
                <a:solidFill>
                  <a:srgbClr val="214C75"/>
                </a:solidFill>
              </a:rPr>
              <a:t>Total Number of Data Files – 18 million</a:t>
            </a:r>
          </a:p>
          <a:p>
            <a:pPr marL="475010" lvl="1" indent="-343131">
              <a:lnSpc>
                <a:spcPct val="12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en-US" sz="2900" dirty="0" smtClean="0">
                <a:solidFill>
                  <a:srgbClr val="214C75"/>
                </a:solidFill>
              </a:rPr>
              <a:t>Potential Size of Data Output – 86 TB</a:t>
            </a:r>
            <a:endParaRPr lang="en-US" sz="2900" dirty="0"/>
          </a:p>
          <a:p>
            <a:pPr marL="475010" lvl="1" indent="-343131">
              <a:lnSpc>
                <a:spcPct val="120000"/>
              </a:lnSpc>
              <a:spcBef>
                <a:spcPts val="1200"/>
              </a:spcBef>
              <a:buFont typeface="Arial" charset="0"/>
              <a:buChar char="•"/>
            </a:pPr>
            <a:endParaRPr lang="en-US" sz="2900" dirty="0"/>
          </a:p>
        </p:txBody>
      </p:sp>
      <p:sp>
        <p:nvSpPr>
          <p:cNvPr id="37" name="Rounded Rectangle 36"/>
          <p:cNvSpPr/>
          <p:nvPr/>
        </p:nvSpPr>
        <p:spPr>
          <a:xfrm>
            <a:off x="32147724" y="15817321"/>
            <a:ext cx="10609585" cy="657323"/>
          </a:xfrm>
          <a:prstGeom prst="roundRect">
            <a:avLst/>
          </a:prstGeom>
          <a:solidFill>
            <a:srgbClr val="214C75"/>
          </a:solidFill>
          <a:ln>
            <a:solidFill>
              <a:srgbClr val="214C75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70336" tIns="35168" rIns="70336" bIns="35168" rtlCol="0" anchor="ctr"/>
          <a:lstStyle/>
          <a:p>
            <a:pPr algn="ctr"/>
            <a:r>
              <a:rPr lang="en-US" sz="3800" b="1" dirty="0" smtClean="0"/>
              <a:t>Galactic Plane Workflow</a:t>
            </a:r>
            <a:endParaRPr lang="en-US" sz="3800" b="1" dirty="0"/>
          </a:p>
        </p:txBody>
      </p:sp>
      <p:pic>
        <p:nvPicPr>
          <p:cNvPr id="51" name="Picture 76" descr="pegasusfront-black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60" y="232211"/>
            <a:ext cx="2258952" cy="2333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22"/>
          <a:stretch>
            <a:fillRect/>
          </a:stretch>
        </p:blipFill>
        <p:spPr bwMode="auto">
          <a:xfrm>
            <a:off x="38744620" y="350416"/>
            <a:ext cx="4541343" cy="203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52" descr="NSF_logo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8982" y="31308325"/>
            <a:ext cx="1245347" cy="1496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5318" y="31312705"/>
            <a:ext cx="3042888" cy="1513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54" descr="Formal_Viterbi_GrayOnWhite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7724" y="31234473"/>
            <a:ext cx="3989626" cy="1618519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16827551" y="3103558"/>
            <a:ext cx="13943557" cy="7941382"/>
          </a:xfrm>
          <a:prstGeom prst="rect">
            <a:avLst/>
          </a:prstGeom>
          <a:solidFill>
            <a:schemeClr val="bg1"/>
          </a:solidFill>
          <a:ln>
            <a:solidFill>
              <a:srgbClr val="214C75"/>
            </a:solidFill>
          </a:ln>
        </p:spPr>
        <p:txBody>
          <a:bodyPr wrap="square" lIns="70336" tIns="35168" rIns="70336" bIns="35168">
            <a:spAutoFit/>
          </a:bodyPr>
          <a:lstStyle/>
          <a:p>
            <a:pPr marL="475010" lvl="1" indent="-343131">
              <a:lnSpc>
                <a:spcPct val="120000"/>
              </a:lnSpc>
              <a:spcBef>
                <a:spcPts val="1200"/>
              </a:spcBef>
              <a:buFont typeface="Arial" charset="0"/>
              <a:buChar char="•"/>
            </a:pPr>
            <a:endParaRPr lang="en-US" sz="2900" dirty="0" smtClean="0"/>
          </a:p>
          <a:p>
            <a:pPr marL="475010" lvl="1" indent="-343131">
              <a:lnSpc>
                <a:spcPct val="12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en-US" sz="2900" dirty="0" err="1" smtClean="0"/>
              <a:t>GlideinWMS</a:t>
            </a:r>
            <a:r>
              <a:rPr lang="en-US" sz="2900" dirty="0" smtClean="0"/>
              <a:t> provides an excellent dynamic execution environment for Pegasus workflows</a:t>
            </a:r>
          </a:p>
          <a:p>
            <a:pPr marL="475010" lvl="1" indent="-343131">
              <a:lnSpc>
                <a:spcPct val="12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en-US" sz="2900" dirty="0" smtClean="0"/>
              <a:t>Pegasus 4.0 </a:t>
            </a:r>
            <a:r>
              <a:rPr lang="en-US" sz="2900" dirty="0"/>
              <a:t>introduces new advanced data handling </a:t>
            </a:r>
            <a:r>
              <a:rPr lang="en-US" sz="2900" dirty="0" smtClean="0"/>
              <a:t>capabilities</a:t>
            </a:r>
            <a:endParaRPr lang="en-US" sz="2900" dirty="0"/>
          </a:p>
          <a:p>
            <a:pPr marL="475010" lvl="1" indent="-343131">
              <a:lnSpc>
                <a:spcPct val="12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en-US" sz="2900" dirty="0" smtClean="0"/>
              <a:t>Contains </a:t>
            </a:r>
            <a:r>
              <a:rPr lang="en-US" sz="2900" dirty="0"/>
              <a:t>improved support for running workflows in non-shared </a:t>
            </a:r>
            <a:r>
              <a:rPr lang="en-US" sz="2900" dirty="0" err="1"/>
              <a:t>filesystem</a:t>
            </a:r>
            <a:r>
              <a:rPr lang="en-US" sz="2900" dirty="0"/>
              <a:t> scenarios such </a:t>
            </a:r>
            <a:r>
              <a:rPr lang="en-US" sz="2900" dirty="0" smtClean="0"/>
              <a:t>as on top of </a:t>
            </a:r>
            <a:r>
              <a:rPr lang="en-US" sz="2900" dirty="0" err="1" smtClean="0"/>
              <a:t>GlideinWMS</a:t>
            </a:r>
            <a:r>
              <a:rPr lang="en-US" sz="2900" dirty="0" smtClean="0"/>
              <a:t>.</a:t>
            </a:r>
          </a:p>
          <a:p>
            <a:pPr marL="475010" lvl="1" indent="-343131">
              <a:lnSpc>
                <a:spcPct val="12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en-US" sz="2900" dirty="0" smtClean="0"/>
              <a:t>Pegasus </a:t>
            </a:r>
            <a:r>
              <a:rPr lang="en-US" sz="2900" dirty="0"/>
              <a:t>now optionally separates the data staging site from the workflow execution site for more flexible data </a:t>
            </a:r>
            <a:r>
              <a:rPr lang="en-US" sz="2900" dirty="0" smtClean="0"/>
              <a:t>management.</a:t>
            </a:r>
          </a:p>
          <a:p>
            <a:pPr marL="475010" lvl="1" indent="-343131">
              <a:lnSpc>
                <a:spcPct val="12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en-US" sz="2900" dirty="0" smtClean="0"/>
              <a:t>A </a:t>
            </a:r>
            <a:r>
              <a:rPr lang="en-US" sz="2900" dirty="0"/>
              <a:t>new feature is </a:t>
            </a:r>
            <a:r>
              <a:rPr lang="en-US" sz="2900" dirty="0" err="1"/>
              <a:t>PegasusLite</a:t>
            </a:r>
            <a:r>
              <a:rPr lang="en-US" sz="2900" dirty="0"/>
              <a:t> - an autonomous lightweight execution environment to manage jobs on the compute nodes and handles data movement to/from such jobs against the workflow staging site</a:t>
            </a:r>
            <a:endParaRPr lang="en-US" sz="2900" dirty="0" smtClean="0"/>
          </a:p>
          <a:p>
            <a:pPr marL="475010" lvl="1" indent="-343131">
              <a:lnSpc>
                <a:spcPct val="12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en-US" sz="2900" dirty="0" smtClean="0"/>
              <a:t>Pegasus 4.0 is currently available on the OSG XSEDE and OSG Engagement </a:t>
            </a:r>
            <a:r>
              <a:rPr lang="en-US" sz="2900" dirty="0" err="1" smtClean="0"/>
              <a:t>glideinWMS</a:t>
            </a:r>
            <a:r>
              <a:rPr lang="en-US" sz="2900" dirty="0" smtClean="0"/>
              <a:t> submit nodes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7462553" y="2820514"/>
            <a:ext cx="12594204" cy="743771"/>
          </a:xfrm>
          <a:prstGeom prst="roundRect">
            <a:avLst/>
          </a:prstGeom>
          <a:solidFill>
            <a:srgbClr val="214C75"/>
          </a:solidFill>
          <a:ln>
            <a:solidFill>
              <a:srgbClr val="214C75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70336" tIns="35168" rIns="70336" bIns="35168" rtlCol="0" anchor="ctr"/>
          <a:lstStyle/>
          <a:p>
            <a:pPr algn="ctr"/>
            <a:r>
              <a:rPr lang="en-US" sz="3800" b="1" dirty="0" smtClean="0"/>
              <a:t>Pegasus 4.0 improvements for running on </a:t>
            </a:r>
            <a:r>
              <a:rPr lang="en-US" sz="3800" b="1" dirty="0" err="1" smtClean="0"/>
              <a:t>GlideinWMS</a:t>
            </a:r>
            <a:endParaRPr lang="en-US" sz="3800" b="1" dirty="0"/>
          </a:p>
        </p:txBody>
      </p:sp>
      <p:sp>
        <p:nvSpPr>
          <p:cNvPr id="66" name="Rectangle 65"/>
          <p:cNvSpPr/>
          <p:nvPr/>
        </p:nvSpPr>
        <p:spPr>
          <a:xfrm>
            <a:off x="13156545" y="31053376"/>
            <a:ext cx="17964544" cy="15286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118447" algn="ctr">
              <a:lnSpc>
                <a:spcPct val="120000"/>
              </a:lnSpc>
            </a:pPr>
            <a:r>
              <a:rPr lang="en-US" sz="8000" b="1" dirty="0" smtClean="0"/>
              <a:t>http://</a:t>
            </a:r>
            <a:r>
              <a:rPr lang="en-US" sz="8000" b="1" dirty="0" err="1" smtClean="0"/>
              <a:t>pegasus.isi.edu</a:t>
            </a:r>
            <a:endParaRPr lang="en-US" sz="8000" b="1" dirty="0"/>
          </a:p>
        </p:txBody>
      </p:sp>
      <p:sp>
        <p:nvSpPr>
          <p:cNvPr id="76" name="Rectangle 75"/>
          <p:cNvSpPr/>
          <p:nvPr/>
        </p:nvSpPr>
        <p:spPr>
          <a:xfrm>
            <a:off x="425737" y="26436820"/>
            <a:ext cx="12280619" cy="4266530"/>
          </a:xfrm>
          <a:prstGeom prst="rect">
            <a:avLst/>
          </a:prstGeom>
          <a:solidFill>
            <a:schemeClr val="bg1"/>
          </a:solidFill>
          <a:ln>
            <a:solidFill>
              <a:srgbClr val="214C75"/>
            </a:solidFill>
          </a:ln>
        </p:spPr>
        <p:txBody>
          <a:bodyPr wrap="square" lIns="70336" tIns="35168" rIns="70336" bIns="35168">
            <a:spAutoFit/>
          </a:bodyPr>
          <a:lstStyle/>
          <a:p>
            <a:pPr marL="131879" lvl="1">
              <a:lnSpc>
                <a:spcPct val="120000"/>
              </a:lnSpc>
              <a:spcBef>
                <a:spcPts val="1200"/>
              </a:spcBef>
            </a:pPr>
            <a:endParaRPr lang="en-US" sz="2900" dirty="0" smtClean="0"/>
          </a:p>
          <a:p>
            <a:pPr marL="589079" lvl="1" indent="-457200">
              <a:lnSpc>
                <a:spcPct val="12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2900" b="1" dirty="0" smtClean="0"/>
              <a:t>Shared </a:t>
            </a:r>
            <a:r>
              <a:rPr lang="en-US" sz="2900" b="1" dirty="0" err="1" smtClean="0"/>
              <a:t>Filesystem</a:t>
            </a:r>
            <a:r>
              <a:rPr lang="en-US" sz="2900" b="1" dirty="0" smtClean="0"/>
              <a:t> </a:t>
            </a:r>
            <a:r>
              <a:rPr lang="en-US" sz="2900" dirty="0" smtClean="0"/>
              <a:t>(Head Node and the worker nodes of execution sites share a </a:t>
            </a:r>
            <a:r>
              <a:rPr lang="en-US" sz="2900" dirty="0" err="1" smtClean="0"/>
              <a:t>filesystem</a:t>
            </a:r>
            <a:r>
              <a:rPr lang="en-US" sz="2900" dirty="0" smtClean="0"/>
              <a:t> )</a:t>
            </a:r>
          </a:p>
          <a:p>
            <a:pPr marL="589079" lvl="1" indent="-457200">
              <a:lnSpc>
                <a:spcPct val="12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2900" b="1" dirty="0" smtClean="0"/>
              <a:t>Non Shared </a:t>
            </a:r>
            <a:r>
              <a:rPr lang="en-US" sz="2900" b="1" dirty="0" err="1" smtClean="0"/>
              <a:t>Filesystem</a:t>
            </a:r>
            <a:r>
              <a:rPr lang="en-US" sz="2900" b="1" dirty="0" smtClean="0"/>
              <a:t> with Staging Site </a:t>
            </a:r>
            <a:r>
              <a:rPr lang="en-US" sz="2900" dirty="0" smtClean="0"/>
              <a:t>( Head Node and Worker Nodes don’t share a </a:t>
            </a:r>
            <a:r>
              <a:rPr lang="en-US" sz="2900" dirty="0" err="1" smtClean="0"/>
              <a:t>filesystem</a:t>
            </a:r>
            <a:r>
              <a:rPr lang="en-US" sz="2900" dirty="0"/>
              <a:t> ). Data is staged from an external staging </a:t>
            </a:r>
            <a:r>
              <a:rPr lang="en-US" sz="2900" dirty="0" smtClean="0"/>
              <a:t>site</a:t>
            </a:r>
          </a:p>
          <a:p>
            <a:pPr marL="589079" lvl="1" indent="-457200">
              <a:lnSpc>
                <a:spcPct val="12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2900" b="1" dirty="0" err="1" smtClean="0"/>
              <a:t>CondorIO</a:t>
            </a:r>
            <a:r>
              <a:rPr lang="en-US" sz="2900" dirty="0" smtClean="0"/>
              <a:t> ( </a:t>
            </a:r>
            <a:r>
              <a:rPr lang="en-US" sz="2900" dirty="0"/>
              <a:t>Head Node and Worker Nodes don’t share a </a:t>
            </a:r>
            <a:r>
              <a:rPr lang="en-US" sz="2900" dirty="0" err="1"/>
              <a:t>filesystem</a:t>
            </a:r>
            <a:r>
              <a:rPr lang="en-US" sz="2900" dirty="0"/>
              <a:t> </a:t>
            </a:r>
            <a:r>
              <a:rPr lang="en-US" sz="2900" dirty="0" smtClean="0"/>
              <a:t>).Data is staged from the submit host using Condor File Transfers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1193034" y="26028528"/>
            <a:ext cx="10742116" cy="719234"/>
          </a:xfrm>
          <a:prstGeom prst="roundRect">
            <a:avLst/>
          </a:prstGeom>
          <a:solidFill>
            <a:srgbClr val="214C75"/>
          </a:solidFill>
          <a:ln>
            <a:solidFill>
              <a:srgbClr val="214C75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70336" tIns="35168" rIns="70336" bIns="35168" rtlCol="0" anchor="ctr"/>
          <a:lstStyle/>
          <a:p>
            <a:pPr algn="ctr"/>
            <a:r>
              <a:rPr lang="en-US" sz="3800" b="1" dirty="0" smtClean="0"/>
              <a:t>Data Staging Configurations Supported by Pegasus</a:t>
            </a:r>
            <a:endParaRPr lang="en-US" sz="3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785965" y="26516858"/>
            <a:ext cx="16985143" cy="4060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1879" lvl="1">
              <a:lnSpc>
                <a:spcPct val="120000"/>
              </a:lnSpc>
              <a:spcBef>
                <a:spcPts val="1200"/>
              </a:spcBef>
            </a:pPr>
            <a:r>
              <a:rPr lang="en-US" sz="2900" b="1" dirty="0" smtClean="0"/>
              <a:t>Data Flow For a Workflow with Pegasus on OSG with Staging Site</a:t>
            </a:r>
          </a:p>
          <a:p>
            <a:pPr marL="646229" lvl="1" indent="-51435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900" dirty="0" smtClean="0"/>
              <a:t>Workflow </a:t>
            </a:r>
            <a:r>
              <a:rPr lang="en-US" sz="2900" dirty="0" err="1" smtClean="0"/>
              <a:t>Stagein</a:t>
            </a:r>
            <a:r>
              <a:rPr lang="en-US" sz="2900" dirty="0" smtClean="0"/>
              <a:t> Jobs transfer input data for the workflow to the staging site</a:t>
            </a:r>
          </a:p>
          <a:p>
            <a:pPr marL="646229" lvl="1" indent="-51435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900" dirty="0" smtClean="0"/>
              <a:t>Pegasus Lite wrapped jobs , when they start on OSG worker nodes, pull in the input data from staging site</a:t>
            </a:r>
          </a:p>
          <a:p>
            <a:pPr marL="646229" lvl="1" indent="-51435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900" dirty="0" smtClean="0"/>
              <a:t>The compute job executes on a local directory on the worker node.</a:t>
            </a:r>
          </a:p>
          <a:p>
            <a:pPr marL="646229" lvl="1" indent="-51435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900" dirty="0" smtClean="0"/>
              <a:t>The </a:t>
            </a:r>
            <a:r>
              <a:rPr lang="en-US" sz="2900" dirty="0" err="1" smtClean="0"/>
              <a:t>PegasusLite</a:t>
            </a:r>
            <a:r>
              <a:rPr lang="en-US" sz="2900" dirty="0" smtClean="0"/>
              <a:t> wrapper pushes the output data from the worker node back to the staging site</a:t>
            </a:r>
          </a:p>
          <a:p>
            <a:pPr marL="646229" lvl="1" indent="-51435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900" dirty="0" smtClean="0"/>
              <a:t>The Workflow </a:t>
            </a:r>
            <a:r>
              <a:rPr lang="en-US" sz="2900" dirty="0" err="1" smtClean="0"/>
              <a:t>Stageout</a:t>
            </a:r>
            <a:r>
              <a:rPr lang="en-US" sz="2900" dirty="0" smtClean="0"/>
              <a:t> Jobs transfer the relevant output data out to the output site from staging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387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4107</TotalTime>
  <Words>748</Words>
  <Application>Microsoft Macintosh PowerPoint</Application>
  <PresentationFormat>Custom</PresentationFormat>
  <Paragraphs>70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USC Information Sciences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Gaurang Mehta</dc:creator>
  <cp:lastModifiedBy>Karan Vahi</cp:lastModifiedBy>
  <cp:revision>131</cp:revision>
  <cp:lastPrinted>2012-03-02T02:06:11Z</cp:lastPrinted>
  <dcterms:created xsi:type="dcterms:W3CDTF">2011-09-28T21:33:57Z</dcterms:created>
  <dcterms:modified xsi:type="dcterms:W3CDTF">2012-03-09T00:08:49Z</dcterms:modified>
</cp:coreProperties>
</file>