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465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930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395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860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326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791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256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721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9CCFF"/>
    <a:srgbClr val="FFFFFF"/>
    <a:srgbClr val="214C75"/>
    <a:srgbClr val="1F18FC"/>
    <a:srgbClr val="3B89DC"/>
    <a:srgbClr val="2E67A3"/>
    <a:srgbClr val="3370AE"/>
    <a:srgbClr val="F3B329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601" autoAdjust="0"/>
    <p:restoredTop sz="94660"/>
  </p:normalViewPr>
  <p:slideViewPr>
    <p:cSldViewPr snapToGrid="0" snapToObjects="1">
      <p:cViewPr>
        <p:scale>
          <a:sx n="178" d="100"/>
          <a:sy n="178" d="100"/>
        </p:scale>
        <p:origin x="7976" y="17376"/>
      </p:cViewPr>
      <p:guideLst>
        <p:guide orient="horz" pos="10527"/>
        <p:guide pos="6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D79F-A68E-654B-AE6B-1B6B82E147A3}" type="datetime1">
              <a:rPr lang="en-US" smtClean="0"/>
              <a:t>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E627-068E-C64B-925C-8E550ED2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0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58C9-14DA-544E-978E-27F2069DEFAC}" type="datetime1">
              <a:rPr lang="en-US" smtClean="0"/>
              <a:t>1/7/13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9BD7-9FB3-F443-9965-3466625F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8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465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930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2395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860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7326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91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6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21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B212-9B71-C943-89E5-6D799766021A}" type="datetime1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519A-4800-7846-8527-51224A69BF0A}" type="datetime1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0E15-EE31-2440-B0CB-A06AA62E5B97}" type="datetime1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6601-AA76-3A4C-9A71-97E3C163C8CF}" type="datetime1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4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3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6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9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F899-7E31-9441-A160-9A0AA94114F2}" type="datetime1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5C4-8627-6F41-9AE6-42C3E06A182B}" type="datetime1">
              <a:rPr lang="en-US" smtClean="0"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8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0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399"/>
            <a:ext cx="9696451" cy="18966183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2"/>
            <a:ext cx="9700260" cy="307085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8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0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399"/>
            <a:ext cx="9700260" cy="18966183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8DDF-44CA-3B46-9CF6-DB651FB144C8}" type="datetime1">
              <a:rPr lang="en-US" smtClean="0"/>
              <a:t>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FD2-E691-6A42-9EBE-C7EC704D94CA}" type="datetime1">
              <a:rPr lang="en-US" smtClean="0"/>
              <a:t>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DC7F-E2F0-E048-8CA5-776CC9EA47ED}" type="datetime1">
              <a:rPr lang="en-US" smtClean="0"/>
              <a:t>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500"/>
            </a:lvl3pPr>
            <a:lvl4pPr marL="4702395" indent="0">
              <a:buNone/>
              <a:defRPr sz="3100"/>
            </a:lvl4pPr>
            <a:lvl5pPr marL="6269860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800A-0209-5F4E-B0A8-0187BEEE044E}" type="datetime1">
              <a:rPr lang="en-US" smtClean="0"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465" indent="0">
              <a:buNone/>
              <a:defRPr sz="9600"/>
            </a:lvl2pPr>
            <a:lvl3pPr marL="3134930" indent="0">
              <a:buNone/>
              <a:defRPr sz="8200"/>
            </a:lvl3pPr>
            <a:lvl4pPr marL="4702395" indent="0">
              <a:buNone/>
              <a:defRPr sz="6800"/>
            </a:lvl4pPr>
            <a:lvl5pPr marL="6269860" indent="0">
              <a:buNone/>
              <a:defRPr sz="6800"/>
            </a:lvl5pPr>
            <a:lvl6pPr marL="7837326" indent="0">
              <a:buNone/>
              <a:defRPr sz="6800"/>
            </a:lvl6pPr>
            <a:lvl7pPr marL="9404791" indent="0">
              <a:buNone/>
              <a:defRPr sz="6800"/>
            </a:lvl7pPr>
            <a:lvl8pPr marL="10972256" indent="0">
              <a:buNone/>
              <a:defRPr sz="6800"/>
            </a:lvl8pPr>
            <a:lvl9pPr marL="12539721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500"/>
            </a:lvl3pPr>
            <a:lvl4pPr marL="4702395" indent="0">
              <a:buNone/>
              <a:defRPr sz="3100"/>
            </a:lvl4pPr>
            <a:lvl5pPr marL="6269860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DEDC-F4E0-1649-8929-DA2F11B694C5}" type="datetime1">
              <a:rPr lang="en-US" smtClean="0"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3"/>
            <a:ext cx="19751040" cy="5486400"/>
          </a:xfrm>
          <a:prstGeom prst="rect">
            <a:avLst/>
          </a:prstGeom>
        </p:spPr>
        <p:txBody>
          <a:bodyPr vert="horz" lIns="313493" tIns="156747" rIns="313493" bIns="1567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493" tIns="156747" rIns="313493" bIns="1567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F925-9313-EB45-9D16-BF78D0B2FAE2}" type="datetime1">
              <a:rPr lang="en-US" smtClean="0"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567465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99" indent="-1175599" algn="l" defTabSz="1567465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30" indent="-979665" algn="l" defTabSz="156746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662" indent="-783732" algn="l" defTabSz="1567465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27" indent="-783732" algn="l" defTabSz="1567465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593" indent="-783732" algn="l" defTabSz="1567465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058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23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8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53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5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3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5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6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6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9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6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2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93566" y="4226610"/>
            <a:ext cx="9952702" cy="8624645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 smtClean="0"/>
              <a:t>Pegasus </a:t>
            </a:r>
            <a:r>
              <a:rPr lang="en-US" sz="2900" dirty="0"/>
              <a:t>is a system for mapping and executing abstract application workflows over a range of execution environments.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The output is an executable workflow that can be executed over a variety of resources ( Clouds, XSEDE, OSG, Campus Grids, Clusters, Workstation)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Pegasus can run workflows comprising </a:t>
            </a:r>
            <a:r>
              <a:rPr lang="en-US" sz="2900" dirty="0" smtClean="0"/>
              <a:t>of millions of tasks</a:t>
            </a:r>
            <a:r>
              <a:rPr lang="en-US" sz="2900" dirty="0"/>
              <a:t>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Pegasus WMS consists of three main components: the Pegasus mapper, Condor </a:t>
            </a:r>
            <a:r>
              <a:rPr lang="en-US" sz="2900" dirty="0" err="1"/>
              <a:t>DAGMan</a:t>
            </a:r>
            <a:r>
              <a:rPr lang="en-US" sz="2900" dirty="0"/>
              <a:t>, and the Condor </a:t>
            </a:r>
            <a:r>
              <a:rPr lang="en-US" sz="2900" dirty="0" err="1"/>
              <a:t>schedd</a:t>
            </a:r>
            <a:r>
              <a:rPr lang="en-US" sz="2900" dirty="0"/>
              <a:t>. 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The mapping of tasks to the execution resources is done by the mapper based on information derived from static and/or dynamic sources. Pegasus adds and manages data transfer between the tasks as required.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 err="1"/>
              <a:t>DAGMan</a:t>
            </a:r>
            <a:r>
              <a:rPr lang="en-US" sz="2900" dirty="0"/>
              <a:t> takes this executable workflow and manages the dependencies between the tasks and releases them to the Condor </a:t>
            </a:r>
            <a:r>
              <a:rPr lang="en-US" sz="2900" dirty="0" err="1"/>
              <a:t>schedd</a:t>
            </a:r>
            <a:r>
              <a:rPr lang="en-US" sz="2900" dirty="0"/>
              <a:t> for execution.</a:t>
            </a:r>
          </a:p>
        </p:txBody>
      </p:sp>
      <p:sp>
        <p:nvSpPr>
          <p:cNvPr id="4" name="Text Box 389"/>
          <p:cNvSpPr txBox="1">
            <a:spLocks noChangeArrowheads="1"/>
          </p:cNvSpPr>
          <p:nvPr/>
        </p:nvSpPr>
        <p:spPr bwMode="auto">
          <a:xfrm>
            <a:off x="2786272" y="179292"/>
            <a:ext cx="16417808" cy="155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800" b="1" dirty="0"/>
              <a:t>SSI: Distributed Workflow Management Research and Software in Support of </a:t>
            </a:r>
            <a:r>
              <a:rPr lang="en-US" sz="4800" b="1" dirty="0" smtClean="0"/>
              <a:t>Science</a:t>
            </a:r>
            <a:endParaRPr lang="en-US" sz="3600" b="1" dirty="0"/>
          </a:p>
        </p:txBody>
      </p:sp>
      <p:sp>
        <p:nvSpPr>
          <p:cNvPr id="5" name="Text Box 391"/>
          <p:cNvSpPr txBox="1">
            <a:spLocks noChangeArrowheads="1"/>
          </p:cNvSpPr>
          <p:nvPr/>
        </p:nvSpPr>
        <p:spPr bwMode="auto">
          <a:xfrm rot="10800000" flipV="1">
            <a:off x="0" y="1816397"/>
            <a:ext cx="21945600" cy="94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err="1"/>
              <a:t>Ewa</a:t>
            </a:r>
            <a:r>
              <a:rPr lang="en-US" sz="2800" dirty="0"/>
              <a:t> </a:t>
            </a:r>
            <a:r>
              <a:rPr lang="en-US" sz="2800" dirty="0" err="1" smtClean="0"/>
              <a:t>Deelman</a:t>
            </a:r>
            <a:r>
              <a:rPr lang="en-US" sz="2800" dirty="0" smtClean="0"/>
              <a:t>, USC Information Sciences Institute, </a:t>
            </a:r>
            <a:r>
              <a:rPr lang="en-US" sz="2800" dirty="0"/>
              <a:t>deelman@</a:t>
            </a:r>
            <a:r>
              <a:rPr lang="en-US" sz="2800" dirty="0" smtClean="0"/>
              <a:t>isi.edu</a:t>
            </a:r>
          </a:p>
          <a:p>
            <a:pPr algn="ctr"/>
            <a:r>
              <a:rPr lang="en-US" sz="2800" dirty="0" err="1" smtClean="0"/>
              <a:t>Miron</a:t>
            </a:r>
            <a:r>
              <a:rPr lang="en-US" sz="2800" dirty="0" smtClean="0"/>
              <a:t> </a:t>
            </a:r>
            <a:r>
              <a:rPr lang="en-US" sz="2800" dirty="0" err="1" smtClean="0"/>
              <a:t>Livny</a:t>
            </a:r>
            <a:r>
              <a:rPr lang="en-US" sz="2800" dirty="0" smtClean="0"/>
              <a:t>, University of Wisconsin, Madison, </a:t>
            </a:r>
            <a:r>
              <a:rPr lang="en-US" sz="2800" dirty="0" err="1" smtClean="0"/>
              <a:t>miron@cs.wisc.edu</a:t>
            </a:r>
            <a:endParaRPr lang="en-US" sz="2300" baseline="30000" dirty="0">
              <a:solidFill>
                <a:srgbClr val="214C75"/>
              </a:solidFill>
            </a:endParaRPr>
          </a:p>
        </p:txBody>
      </p:sp>
      <p:pic>
        <p:nvPicPr>
          <p:cNvPr id="6" name="Picture 76" descr="pegasusfront-black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7" y="167188"/>
            <a:ext cx="2581835" cy="266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22"/>
          <a:stretch>
            <a:fillRect/>
          </a:stretch>
        </p:blipFill>
        <p:spPr bwMode="auto">
          <a:xfrm>
            <a:off x="19066690" y="826715"/>
            <a:ext cx="2581835" cy="11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NSF_logo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121" y="30463525"/>
            <a:ext cx="1499328" cy="149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635" y="30275254"/>
            <a:ext cx="4888890" cy="180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393565" y="3545543"/>
            <a:ext cx="9952703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Pegasus WMS: http://</a:t>
            </a:r>
            <a:r>
              <a:rPr lang="en-US" sz="3800" b="1" dirty="0" err="1"/>
              <a:t>pegasus.isi.edu</a:t>
            </a:r>
            <a:endParaRPr lang="en-US" sz="3800" b="1" dirty="0"/>
          </a:p>
        </p:txBody>
      </p:sp>
      <p:sp>
        <p:nvSpPr>
          <p:cNvPr id="56" name="Rectangle 55"/>
          <p:cNvSpPr/>
          <p:nvPr/>
        </p:nvSpPr>
        <p:spPr>
          <a:xfrm>
            <a:off x="393565" y="14746656"/>
            <a:ext cx="5802387" cy="5961679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473789" indent="-296729">
              <a:lnSpc>
                <a:spcPct val="120000"/>
              </a:lnSpc>
              <a:buFont typeface="Arial"/>
              <a:buChar char="•"/>
            </a:pPr>
            <a:r>
              <a:rPr lang="en-US" sz="2900" dirty="0" smtClean="0"/>
              <a:t>Workflows are expressed in DAX (Directed Acyclic graph in XML)</a:t>
            </a:r>
          </a:p>
          <a:p>
            <a:pPr marL="473789" indent="-296729">
              <a:lnSpc>
                <a:spcPct val="120000"/>
              </a:lnSpc>
              <a:buFont typeface="Arial"/>
              <a:buChar char="•"/>
            </a:pPr>
            <a:r>
              <a:rPr lang="en-US" sz="2900" dirty="0" err="1" smtClean="0"/>
              <a:t>DAXes</a:t>
            </a:r>
            <a:r>
              <a:rPr lang="en-US" sz="2900" dirty="0" smtClean="0"/>
              <a:t> can </a:t>
            </a:r>
            <a:r>
              <a:rPr lang="en-US" sz="2900" dirty="0"/>
              <a:t>be </a:t>
            </a:r>
            <a:r>
              <a:rPr lang="en-US" sz="2900" dirty="0" smtClean="0"/>
              <a:t>generated using Java, </a:t>
            </a:r>
            <a:r>
              <a:rPr lang="en-US" sz="2900" dirty="0"/>
              <a:t>Perl or Python API’s</a:t>
            </a:r>
          </a:p>
          <a:p>
            <a:pPr marL="473789" indent="-296729">
              <a:lnSpc>
                <a:spcPct val="120000"/>
              </a:lnSpc>
              <a:buFont typeface="Arial"/>
              <a:buChar char="•"/>
            </a:pPr>
            <a:r>
              <a:rPr lang="en-US" sz="2900" dirty="0"/>
              <a:t>Support for higher level workflow composition tools like Wings, </a:t>
            </a:r>
            <a:r>
              <a:rPr lang="en-US" sz="2900" dirty="0" err="1"/>
              <a:t>Triana</a:t>
            </a:r>
            <a:r>
              <a:rPr lang="en-US" sz="2900" dirty="0"/>
              <a:t> 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 smtClean="0"/>
              <a:t>Integrated with </a:t>
            </a:r>
            <a:r>
              <a:rPr lang="en-US" sz="2900" dirty="0" err="1" smtClean="0"/>
              <a:t>HUBZero</a:t>
            </a:r>
            <a:endParaRPr lang="en-US" sz="2900" dirty="0" smtClean="0"/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 smtClean="0"/>
              <a:t>Scientists can use application-specific </a:t>
            </a:r>
            <a:r>
              <a:rPr lang="en-US" sz="2900" dirty="0"/>
              <a:t>portals </a:t>
            </a:r>
            <a:r>
              <a:rPr lang="en-US" sz="2900" dirty="0" smtClean="0"/>
              <a:t>such as CGSMD</a:t>
            </a:r>
            <a:endParaRPr lang="en-US" sz="2900" dirty="0"/>
          </a:p>
          <a:p>
            <a:pPr marL="799824" lvl="2" indent="-326035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http://</a:t>
            </a:r>
            <a:r>
              <a:rPr lang="en-US" sz="2900" dirty="0" err="1">
                <a:solidFill>
                  <a:srgbClr val="214C75"/>
                </a:solidFill>
              </a:rPr>
              <a:t>portal.nimhgenetics.org</a:t>
            </a:r>
            <a:endParaRPr lang="en-US" sz="2900" dirty="0"/>
          </a:p>
          <a:p>
            <a:pPr marL="473789" indent="-296729">
              <a:lnSpc>
                <a:spcPct val="120000"/>
              </a:lnSpc>
              <a:buFont typeface="Arial"/>
              <a:buChar char="•"/>
            </a:pPr>
            <a:endParaRPr lang="en-US" sz="2900" dirty="0"/>
          </a:p>
        </p:txBody>
      </p:sp>
      <p:sp>
        <p:nvSpPr>
          <p:cNvPr id="65" name="Rectangle 64"/>
          <p:cNvSpPr/>
          <p:nvPr/>
        </p:nvSpPr>
        <p:spPr>
          <a:xfrm>
            <a:off x="10914341" y="11287472"/>
            <a:ext cx="10658302" cy="2271625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131879" lvl="1">
              <a:lnSpc>
                <a:spcPct val="120000"/>
              </a:lnSpc>
            </a:pPr>
            <a:endParaRPr lang="en-US" sz="3000" dirty="0"/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3000" dirty="0"/>
              <a:t>Nodes in a workflow can be tasks or another workflow ( DAX ).</a:t>
            </a:r>
          </a:p>
          <a:p>
            <a:pPr marL="799824" lvl="2" indent="-326035">
              <a:lnSpc>
                <a:spcPct val="120000"/>
              </a:lnSpc>
              <a:buFont typeface="Arial" charset="0"/>
              <a:buChar char="•"/>
            </a:pPr>
            <a:r>
              <a:rPr lang="en-US" sz="3000" dirty="0">
                <a:solidFill>
                  <a:srgbClr val="214C75"/>
                </a:solidFill>
              </a:rPr>
              <a:t>Scales up-to order of millions of tasks</a:t>
            </a:r>
            <a:endParaRPr lang="en-US" sz="3000" dirty="0"/>
          </a:p>
          <a:p>
            <a:pPr marL="581246" indent="-396860">
              <a:lnSpc>
                <a:spcPct val="120000"/>
              </a:lnSpc>
              <a:buFont typeface="Arial"/>
              <a:buChar char="•"/>
            </a:pPr>
            <a:r>
              <a:rPr lang="en-US" sz="3000" dirty="0"/>
              <a:t>Each sub workflow is mapped </a:t>
            </a:r>
            <a:r>
              <a:rPr lang="en-US" sz="3000" dirty="0" smtClean="0"/>
              <a:t>when </a:t>
            </a:r>
            <a:r>
              <a:rPr lang="en-US" sz="3000" dirty="0"/>
              <a:t>it is ready for execution.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595725" y="21486015"/>
            <a:ext cx="10023298" cy="8624645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131879" lvl="1">
              <a:lnSpc>
                <a:spcPct val="120000"/>
              </a:lnSpc>
            </a:pPr>
            <a:endParaRPr lang="en-US" sz="2900" dirty="0"/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Clustering of small tasks into large clusters for performance. 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Optimized data transfers and ability to use different protocols.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Data reuse in case intermediate data products are available</a:t>
            </a:r>
          </a:p>
          <a:p>
            <a:pPr marL="799824" lvl="2" indent="-326035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workflow-level </a:t>
            </a:r>
            <a:r>
              <a:rPr lang="en-US" sz="2900" dirty="0" err="1">
                <a:solidFill>
                  <a:srgbClr val="214C75"/>
                </a:solidFill>
              </a:rPr>
              <a:t>checkpointing</a:t>
            </a:r>
            <a:endParaRPr lang="en-US" sz="2900" dirty="0">
              <a:solidFill>
                <a:srgbClr val="214C75"/>
              </a:solidFill>
            </a:endParaRP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Automatic data cleanup </a:t>
            </a:r>
          </a:p>
          <a:p>
            <a:pPr marL="799824" lvl="2" indent="-326035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reduces data footprint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Support for Workflow and Task level notifications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Workflow Progress can be tracked through a database.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Stores provenance of data used, produced and which software was used with what parameters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Retries computations in case of failures.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Monitoring and Debugging tools to debug large scale workflows.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Integrates with Resource </a:t>
            </a:r>
            <a:r>
              <a:rPr lang="en-US" sz="2900" dirty="0" err="1"/>
              <a:t>Provisioners</a:t>
            </a:r>
            <a:r>
              <a:rPr lang="en-US" sz="2900" dirty="0"/>
              <a:t> like </a:t>
            </a:r>
            <a:r>
              <a:rPr lang="en-US" sz="2900" dirty="0" err="1" smtClean="0"/>
              <a:t>GlideinWMS</a:t>
            </a:r>
            <a:r>
              <a:rPr lang="en-US" sz="2900" dirty="0"/>
              <a:t>.</a:t>
            </a:r>
          </a:p>
          <a:p>
            <a:pPr marL="473789" lvl="1" indent="-355342">
              <a:lnSpc>
                <a:spcPct val="120000"/>
              </a:lnSpc>
              <a:buFont typeface="Arial" charset="0"/>
              <a:buChar char="•"/>
            </a:pPr>
            <a:r>
              <a:rPr lang="en-US" sz="2900" dirty="0"/>
              <a:t>Support for Shell Code Generator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557293" y="14252773"/>
            <a:ext cx="6051217" cy="6482520"/>
          </a:xfrm>
          <a:prstGeom prst="rect">
            <a:avLst/>
          </a:prstGeom>
          <a:solidFill>
            <a:srgbClr val="FFFFFF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131879" lvl="1">
              <a:lnSpc>
                <a:spcPct val="120000"/>
              </a:lnSpc>
            </a:pP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Download Options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YUM repository with RPM packages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APT repository with DEB packages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Binary packages for various </a:t>
            </a:r>
            <a:r>
              <a:rPr lang="en-US" sz="2900" dirty="0" err="1">
                <a:solidFill>
                  <a:srgbClr val="214C75"/>
                </a:solidFill>
              </a:rPr>
              <a:t>linux</a:t>
            </a:r>
            <a:r>
              <a:rPr lang="en-US" sz="2900" dirty="0">
                <a:solidFill>
                  <a:srgbClr val="214C75"/>
                </a:solidFill>
              </a:rPr>
              <a:t> and Mac platforms.</a:t>
            </a: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Training Materials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 err="1">
                <a:solidFill>
                  <a:srgbClr val="214C75"/>
                </a:solidFill>
              </a:rPr>
              <a:t>Quickstart</a:t>
            </a:r>
            <a:r>
              <a:rPr lang="en-US" sz="2900" dirty="0">
                <a:solidFill>
                  <a:srgbClr val="214C75"/>
                </a:solidFill>
              </a:rPr>
              <a:t> Guide</a:t>
            </a:r>
          </a:p>
          <a:p>
            <a:pPr marL="571477" lvl="1" indent="-439598">
              <a:lnSpc>
                <a:spcPct val="120000"/>
              </a:lnSpc>
              <a:buFont typeface="Arial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Virtual Machine based Tutorial.</a:t>
            </a: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Prepackaged Application VM’s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 err="1">
                <a:solidFill>
                  <a:srgbClr val="214C75"/>
                </a:solidFill>
              </a:rPr>
              <a:t>RNASeq</a:t>
            </a:r>
            <a:r>
              <a:rPr lang="en-US" sz="2900" dirty="0">
                <a:solidFill>
                  <a:srgbClr val="214C75"/>
                </a:solidFill>
              </a:rPr>
              <a:t> Pegasus VM available at http://</a:t>
            </a:r>
            <a:r>
              <a:rPr lang="en-US" sz="2900" dirty="0" err="1">
                <a:solidFill>
                  <a:srgbClr val="214C75"/>
                </a:solidFill>
              </a:rPr>
              <a:t>genomics.isi.edu</a:t>
            </a:r>
            <a:r>
              <a:rPr lang="en-US" sz="2900" dirty="0">
                <a:solidFill>
                  <a:srgbClr val="214C75"/>
                </a:solidFill>
              </a:rPr>
              <a:t>/</a:t>
            </a:r>
            <a:r>
              <a:rPr lang="en-US" sz="2900" dirty="0" err="1">
                <a:solidFill>
                  <a:srgbClr val="214C75"/>
                </a:solidFill>
              </a:rPr>
              <a:t>rnaseq</a:t>
            </a:r>
            <a:endParaRPr lang="en-US" sz="2900" dirty="0"/>
          </a:p>
        </p:txBody>
      </p:sp>
      <p:sp>
        <p:nvSpPr>
          <p:cNvPr id="73" name="Rounded Rectangle 72"/>
          <p:cNvSpPr/>
          <p:nvPr/>
        </p:nvSpPr>
        <p:spPr>
          <a:xfrm>
            <a:off x="11595725" y="21212768"/>
            <a:ext cx="10023298" cy="803873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Pegasus Features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5557293" y="14068571"/>
            <a:ext cx="6051217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Software Availability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0925190" y="11028966"/>
            <a:ext cx="10647453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Large Scale Hierarchal Workflows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93565" y="14045386"/>
            <a:ext cx="5802387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Composing Workflows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564" y="32145316"/>
            <a:ext cx="17826703" cy="573725"/>
          </a:xfrm>
          <a:prstGeom prst="rect">
            <a:avLst/>
          </a:prstGeom>
        </p:spPr>
        <p:txBody>
          <a:bodyPr wrap="square" lIns="70336" tIns="35168" rIns="70336" bIns="35168">
            <a:spAutoFit/>
          </a:bodyPr>
          <a:lstStyle/>
          <a:p>
            <a:pPr marL="118447">
              <a:lnSpc>
                <a:spcPct val="120000"/>
              </a:lnSpc>
            </a:pPr>
            <a:r>
              <a:rPr lang="en-US" sz="2800" b="1" dirty="0"/>
              <a:t>Pegasus WMS is funded by the National Science Foundation OCI SDCI </a:t>
            </a:r>
            <a:r>
              <a:rPr lang="en-US" sz="2800" b="1" dirty="0" smtClean="0"/>
              <a:t>and SI2 program grants 0722019 and </a:t>
            </a:r>
            <a:r>
              <a:rPr lang="en-US" sz="2800" b="1" dirty="0"/>
              <a:t>1148515</a:t>
            </a:r>
            <a:r>
              <a:rPr lang="en-US" sz="2800" b="1" dirty="0" smtClean="0"/>
              <a:t>.</a:t>
            </a:r>
            <a:r>
              <a:rPr lang="en-US" sz="2800" b="1" i="1" dirty="0" smtClean="0"/>
              <a:t> </a:t>
            </a:r>
            <a:endParaRPr lang="en-US" sz="2800" b="1" i="1" dirty="0"/>
          </a:p>
        </p:txBody>
      </p:sp>
      <p:sp>
        <p:nvSpPr>
          <p:cNvPr id="29" name="Rectangle 28"/>
          <p:cNvSpPr/>
          <p:nvPr/>
        </p:nvSpPr>
        <p:spPr>
          <a:xfrm>
            <a:off x="393565" y="21501210"/>
            <a:ext cx="10327341" cy="9627146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</a:pP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Astronomy and Physics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Galactic Plane for generating </a:t>
            </a:r>
            <a:r>
              <a:rPr lang="en-US" sz="2900" dirty="0" err="1">
                <a:solidFill>
                  <a:srgbClr val="214C75"/>
                </a:solidFill>
              </a:rPr>
              <a:t>mosiacs</a:t>
            </a:r>
            <a:r>
              <a:rPr lang="en-US" sz="2900" dirty="0">
                <a:solidFill>
                  <a:srgbClr val="214C75"/>
                </a:solidFill>
              </a:rPr>
              <a:t> from the Spitzer Telescope</a:t>
            </a:r>
            <a:endParaRPr lang="en-US" sz="2900" dirty="0"/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LIGO workflows for detecting gravitational waves.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 err="1">
                <a:solidFill>
                  <a:srgbClr val="214C75"/>
                </a:solidFill>
              </a:rPr>
              <a:t>Periodogram</a:t>
            </a:r>
            <a:r>
              <a:rPr lang="en-US" sz="2900" dirty="0">
                <a:solidFill>
                  <a:srgbClr val="214C75"/>
                </a:solidFill>
              </a:rPr>
              <a:t> Workflows for detecting extra solar planets .</a:t>
            </a: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Earthquake Sciences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 err="1">
                <a:solidFill>
                  <a:srgbClr val="214C75"/>
                </a:solidFill>
              </a:rPr>
              <a:t>Cybershake</a:t>
            </a:r>
            <a:r>
              <a:rPr lang="en-US" sz="2900" dirty="0">
                <a:solidFill>
                  <a:srgbClr val="214C75"/>
                </a:solidFill>
              </a:rPr>
              <a:t> workflows for seismic hazard analysis for LA Basin.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Broadband </a:t>
            </a:r>
            <a:r>
              <a:rPr lang="en-US" sz="2900" dirty="0" err="1">
                <a:solidFill>
                  <a:srgbClr val="214C75"/>
                </a:solidFill>
              </a:rPr>
              <a:t>worklfows</a:t>
            </a:r>
            <a:r>
              <a:rPr lang="en-US" sz="2900" dirty="0">
                <a:solidFill>
                  <a:srgbClr val="214C75"/>
                </a:solidFill>
              </a:rPr>
              <a:t> for accurate predictions of ground motions.</a:t>
            </a: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Bioinformatics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Brain span workflows to find where in the brain a gene’s expressed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Workflows to compute RNA </a:t>
            </a:r>
            <a:r>
              <a:rPr lang="en-US" sz="2900" dirty="0" err="1">
                <a:solidFill>
                  <a:srgbClr val="214C75"/>
                </a:solidFill>
              </a:rPr>
              <a:t>Seq</a:t>
            </a:r>
            <a:r>
              <a:rPr lang="en-US" sz="2900" dirty="0">
                <a:solidFill>
                  <a:srgbClr val="214C75"/>
                </a:solidFill>
              </a:rPr>
              <a:t> for generating Cancer Genome Atlas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SIPHT workflows to predict </a:t>
            </a:r>
            <a:r>
              <a:rPr lang="en-US" sz="2900" dirty="0" err="1">
                <a:solidFill>
                  <a:srgbClr val="214C75"/>
                </a:solidFill>
              </a:rPr>
              <a:t>sRNA</a:t>
            </a:r>
            <a:r>
              <a:rPr lang="en-US" sz="2900" dirty="0">
                <a:solidFill>
                  <a:srgbClr val="214C75"/>
                </a:solidFill>
              </a:rPr>
              <a:t> encoding genes in bacteria.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Proteomics workflows for mass spectrometry based proteomics.</a:t>
            </a:r>
            <a:endParaRPr lang="en-US" sz="2900" dirty="0"/>
          </a:p>
          <a:p>
            <a:pPr marL="131879" lvl="1">
              <a:lnSpc>
                <a:spcPct val="120000"/>
              </a:lnSpc>
            </a:pPr>
            <a:r>
              <a:rPr lang="en-US" sz="2900" dirty="0"/>
              <a:t>Others</a:t>
            </a:r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 http://</a:t>
            </a:r>
            <a:r>
              <a:rPr lang="en-US" sz="2900" dirty="0" err="1">
                <a:solidFill>
                  <a:srgbClr val="214C75"/>
                </a:solidFill>
              </a:rPr>
              <a:t>pegasus.isi.edu</a:t>
            </a:r>
            <a:r>
              <a:rPr lang="en-US" sz="2900" dirty="0">
                <a:solidFill>
                  <a:srgbClr val="214C75"/>
                </a:solidFill>
              </a:rPr>
              <a:t>/applications</a:t>
            </a:r>
            <a:endParaRPr lang="en-US" sz="2900" dirty="0"/>
          </a:p>
          <a:p>
            <a:pPr marL="475010" lvl="1" indent="-343131">
              <a:lnSpc>
                <a:spcPct val="120000"/>
              </a:lnSpc>
              <a:buFont typeface="Arial" charset="0"/>
              <a:buChar char="•"/>
            </a:pPr>
            <a:endParaRPr lang="en-US" sz="2900" dirty="0"/>
          </a:p>
        </p:txBody>
      </p:sp>
      <p:sp>
        <p:nvSpPr>
          <p:cNvPr id="30" name="Rounded Rectangle 29"/>
          <p:cNvSpPr/>
          <p:nvPr/>
        </p:nvSpPr>
        <p:spPr>
          <a:xfrm>
            <a:off x="393565" y="21227963"/>
            <a:ext cx="10327341" cy="803873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Applications Using Pegasus</a:t>
            </a:r>
          </a:p>
        </p:txBody>
      </p:sp>
      <p:pic>
        <p:nvPicPr>
          <p:cNvPr id="3" name="Picture 2" descr="Formal_Viterbi_GrayOnWhit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725" y="30650561"/>
            <a:ext cx="3227294" cy="1309255"/>
          </a:xfrm>
          <a:prstGeom prst="rect">
            <a:avLst/>
          </a:prstGeom>
        </p:spPr>
      </p:pic>
      <p:pic>
        <p:nvPicPr>
          <p:cNvPr id="14" name="Picture 13" descr="ihope_workfow_new_v2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022" y="3545543"/>
            <a:ext cx="8775700" cy="7124700"/>
          </a:xfrm>
          <a:prstGeom prst="rect">
            <a:avLst/>
          </a:prstGeom>
        </p:spPr>
      </p:pic>
      <p:pic>
        <p:nvPicPr>
          <p:cNvPr id="2" name="Picture 1" descr="pegasus_env_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19" y="14508533"/>
            <a:ext cx="8917310" cy="57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540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 Information Sciences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Gaurang Mehta</dc:creator>
  <cp:lastModifiedBy>Student</cp:lastModifiedBy>
  <cp:revision>102</cp:revision>
  <cp:lastPrinted>2012-01-04T00:27:33Z</cp:lastPrinted>
  <dcterms:created xsi:type="dcterms:W3CDTF">2011-09-28T21:33:57Z</dcterms:created>
  <dcterms:modified xsi:type="dcterms:W3CDTF">2013-01-07T23:49:56Z</dcterms:modified>
</cp:coreProperties>
</file>