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02336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3B88E4"/>
    <a:srgbClr val="214C75"/>
    <a:srgbClr val="FFCC66"/>
    <a:srgbClr val="FFCC00"/>
    <a:srgbClr val="F3B329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45" autoAdjust="0"/>
    <p:restoredTop sz="98627" autoAdjust="0"/>
  </p:normalViewPr>
  <p:slideViewPr>
    <p:cSldViewPr snapToGrid="0" snapToObjects="1">
      <p:cViewPr>
        <p:scale>
          <a:sx n="50" d="100"/>
          <a:sy n="50" d="100"/>
        </p:scale>
        <p:origin x="-1704" y="7192"/>
      </p:cViewPr>
      <p:guideLst>
        <p:guide orient="horz" pos="13903"/>
        <p:guide pos="98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0D79F-A68E-654B-AE6B-1B6B82E147A3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E627-068E-C64B-925C-8E550ED2B9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90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58C9-14DA-544E-978E-27F2069DEFAC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9BD7-9FB3-F443-9965-3466625FA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80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2498496"/>
            <a:ext cx="26426160" cy="8624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2799040"/>
            <a:ext cx="2176272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B212-9B71-C943-89E5-6D799766021A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519A-4800-7846-8527-51224A69BF0A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611212"/>
            <a:ext cx="6995160" cy="34328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611212"/>
            <a:ext cx="20467320" cy="34328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0E15-EE31-2440-B0CB-A06AA62E5B97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4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6601-AA76-3A4C-9A71-97E3C163C8CF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5853816"/>
            <a:ext cx="26426160" cy="799084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7052719"/>
            <a:ext cx="26426160" cy="88010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F899-7E31-9441-A160-9A0AA94114F2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9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9387843"/>
            <a:ext cx="13731240" cy="26552316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9387843"/>
            <a:ext cx="13731240" cy="26552316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5C4-8627-6F41-9AE6-42C3E06A182B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005996"/>
            <a:ext cx="13736639" cy="375327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2759266"/>
            <a:ext cx="13736639" cy="23180890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9005996"/>
            <a:ext cx="13742035" cy="3753270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12759266"/>
            <a:ext cx="13742035" cy="23180890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8DDF-44CA-3B46-9CF6-DB651FB144C8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FD2-E691-6A42-9EBE-C7EC704D94CA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DC7F-E2F0-E048-8CA5-776CC9EA47ED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1601893"/>
            <a:ext cx="10228264" cy="681736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601896"/>
            <a:ext cx="17379950" cy="3433826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8419256"/>
            <a:ext cx="10228264" cy="27520903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800A-0209-5F4E-B0A8-0187BEEE044E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28163520"/>
            <a:ext cx="18653760" cy="332486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594947"/>
            <a:ext cx="18653760" cy="2414016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1488383"/>
            <a:ext cx="18653760" cy="4721857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DEDC-F4E0-1649-8929-DA2F11B694C5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1611210"/>
            <a:ext cx="27980640" cy="67056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387843"/>
            <a:ext cx="27980640" cy="26552316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37290589"/>
            <a:ext cx="7254240" cy="2142067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F925-9313-EB45-9D16-BF78D0B2FAE2}" type="datetime1">
              <a:rPr lang="en-US" smtClean="0"/>
              <a:t>10/16/14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37290589"/>
            <a:ext cx="9845040" cy="2142067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37290589"/>
            <a:ext cx="7254240" cy="2142067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FBA-D2E7-494B-ABFD-47669AA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jpg"/><Relationship Id="rId12" Type="http://schemas.openxmlformats.org/officeDocument/2006/relationships/image" Target="../media/image6.png"/><Relationship Id="rId13" Type="http://schemas.openxmlformats.org/officeDocument/2006/relationships/image" Target="../media/image7.jpg"/><Relationship Id="rId14" Type="http://schemas.openxmlformats.org/officeDocument/2006/relationships/image" Target="../media/image8.png"/><Relationship Id="rId15" Type="http://schemas.openxmlformats.org/officeDocument/2006/relationships/image" Target="../media/image9.jpg"/><Relationship Id="rId16" Type="http://schemas.openxmlformats.org/officeDocument/2006/relationships/image" Target="../media/image10.jpg"/><Relationship Id="rId1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egasus.isi.edu" TargetMode="External"/><Relationship Id="rId4" Type="http://schemas.openxmlformats.org/officeDocument/2006/relationships/hyperlink" Target="http://pegasus.isi.edu/wms/docs/latest/vm_amazon.php" TargetMode="External"/><Relationship Id="rId5" Type="http://schemas.openxmlformats.org/officeDocument/2006/relationships/hyperlink" Target="mailto:pegasus-users@isi.edu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microsoft.com/office/2007/relationships/hdphoto" Target="../media/hdphoto1.wdp"/><Relationship Id="rId10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61954" y="23833"/>
            <a:ext cx="31089600" cy="3436008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91"/>
          <p:cNvSpPr txBox="1">
            <a:spLocks noChangeArrowheads="1"/>
          </p:cNvSpPr>
          <p:nvPr/>
        </p:nvSpPr>
        <p:spPr bwMode="auto">
          <a:xfrm rot="10800000" flipV="1">
            <a:off x="0" y="1062725"/>
            <a:ext cx="31089600" cy="24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486" tIns="52243" rIns="104486" bIns="52243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4000" i="1" dirty="0">
              <a:solidFill>
                <a:srgbClr val="214C75"/>
              </a:solidFill>
            </a:endParaRPr>
          </a:p>
          <a:p>
            <a:pPr algn="ctr"/>
            <a:r>
              <a:rPr lang="en-US" sz="4000" i="1" dirty="0" smtClean="0">
                <a:solidFill>
                  <a:srgbClr val="214C75"/>
                </a:solidFill>
              </a:rPr>
              <a:t>T</a:t>
            </a:r>
            <a:r>
              <a:rPr lang="en-US" sz="4000" i="1" dirty="0">
                <a:solidFill>
                  <a:srgbClr val="214C75"/>
                </a:solidFill>
              </a:rPr>
              <a:t>. </a:t>
            </a:r>
            <a:r>
              <a:rPr lang="en-US" sz="4000" i="1" dirty="0" smtClean="0">
                <a:solidFill>
                  <a:srgbClr val="214C75"/>
                </a:solidFill>
              </a:rPr>
              <a:t>Souaiaia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1</a:t>
            </a:r>
            <a:r>
              <a:rPr lang="en-US" sz="4000" i="1" dirty="0" smtClean="0">
                <a:solidFill>
                  <a:srgbClr val="214C75"/>
                </a:solidFill>
              </a:rPr>
              <a:t>,</a:t>
            </a:r>
            <a:r>
              <a:rPr lang="en-US" sz="4000" i="1" dirty="0">
                <a:solidFill>
                  <a:srgbClr val="214C75"/>
                </a:solidFill>
              </a:rPr>
              <a:t> R. </a:t>
            </a:r>
            <a:r>
              <a:rPr lang="en-US" sz="4000" i="1" dirty="0" smtClean="0">
                <a:solidFill>
                  <a:srgbClr val="214C75"/>
                </a:solidFill>
              </a:rPr>
              <a:t>Mayani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2</a:t>
            </a:r>
            <a:r>
              <a:rPr lang="en-US" sz="4000" i="1" dirty="0" smtClean="0">
                <a:solidFill>
                  <a:srgbClr val="214C75"/>
                </a:solidFill>
              </a:rPr>
              <a:t>, K</a:t>
            </a:r>
            <a:r>
              <a:rPr lang="en-US" sz="4000" i="1" dirty="0">
                <a:solidFill>
                  <a:srgbClr val="214C75"/>
                </a:solidFill>
              </a:rPr>
              <a:t>. </a:t>
            </a:r>
            <a:r>
              <a:rPr lang="en-US" sz="4000" i="1" dirty="0" smtClean="0">
                <a:solidFill>
                  <a:srgbClr val="214C75"/>
                </a:solidFill>
              </a:rPr>
              <a:t>Vahi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2</a:t>
            </a:r>
            <a:r>
              <a:rPr lang="en-US" sz="4000" i="1" dirty="0">
                <a:solidFill>
                  <a:srgbClr val="214C75"/>
                </a:solidFill>
              </a:rPr>
              <a:t>,</a:t>
            </a:r>
            <a:r>
              <a:rPr lang="en-US" sz="4000" i="1" dirty="0" smtClean="0">
                <a:solidFill>
                  <a:srgbClr val="214C75"/>
                </a:solidFill>
              </a:rPr>
              <a:t> J</a:t>
            </a:r>
            <a:r>
              <a:rPr lang="en-US" sz="4000" i="1" dirty="0">
                <a:solidFill>
                  <a:srgbClr val="214C75"/>
                </a:solidFill>
              </a:rPr>
              <a:t>. </a:t>
            </a:r>
            <a:r>
              <a:rPr lang="en-US" sz="4000" i="1" dirty="0" smtClean="0">
                <a:solidFill>
                  <a:srgbClr val="214C75"/>
                </a:solidFill>
              </a:rPr>
              <a:t>Herstein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1</a:t>
            </a:r>
            <a:r>
              <a:rPr lang="en-US" sz="4000" i="1" dirty="0" smtClean="0">
                <a:solidFill>
                  <a:srgbClr val="214C75"/>
                </a:solidFill>
              </a:rPr>
              <a:t>, </a:t>
            </a:r>
            <a:r>
              <a:rPr lang="en-US" sz="4000" i="1" dirty="0">
                <a:solidFill>
                  <a:srgbClr val="214C75"/>
                </a:solidFill>
              </a:rPr>
              <a:t>O. </a:t>
            </a:r>
            <a:r>
              <a:rPr lang="en-US" sz="4000" i="1" dirty="0" smtClean="0">
                <a:solidFill>
                  <a:srgbClr val="214C75"/>
                </a:solidFill>
              </a:rPr>
              <a:t>Evagrafov</a:t>
            </a:r>
            <a:r>
              <a:rPr lang="en-US" sz="4000" i="1" baseline="30000" dirty="0">
                <a:solidFill>
                  <a:srgbClr val="214C75"/>
                </a:solidFill>
              </a:rPr>
              <a:t>1</a:t>
            </a:r>
            <a:r>
              <a:rPr lang="en-US" sz="4000" i="1" dirty="0" smtClean="0">
                <a:solidFill>
                  <a:srgbClr val="214C75"/>
                </a:solidFill>
              </a:rPr>
              <a:t>, </a:t>
            </a:r>
          </a:p>
          <a:p>
            <a:pPr algn="ctr"/>
            <a:r>
              <a:rPr lang="en-US" sz="4000" i="1" dirty="0" smtClean="0">
                <a:solidFill>
                  <a:srgbClr val="214C75"/>
                </a:solidFill>
              </a:rPr>
              <a:t>T</a:t>
            </a:r>
            <a:r>
              <a:rPr lang="en-US" sz="4000" i="1" dirty="0">
                <a:solidFill>
                  <a:srgbClr val="214C75"/>
                </a:solidFill>
              </a:rPr>
              <a:t>. </a:t>
            </a:r>
            <a:r>
              <a:rPr lang="en-US" sz="4000" i="1" dirty="0" smtClean="0">
                <a:solidFill>
                  <a:srgbClr val="214C75"/>
                </a:solidFill>
              </a:rPr>
              <a:t>Chen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3</a:t>
            </a:r>
            <a:r>
              <a:rPr lang="en-US" sz="4000" i="1" dirty="0" smtClean="0">
                <a:solidFill>
                  <a:srgbClr val="214C75"/>
                </a:solidFill>
              </a:rPr>
              <a:t>, E</a:t>
            </a:r>
            <a:r>
              <a:rPr lang="en-US" sz="4000" i="1" dirty="0">
                <a:solidFill>
                  <a:srgbClr val="214C75"/>
                </a:solidFill>
              </a:rPr>
              <a:t>. </a:t>
            </a:r>
            <a:r>
              <a:rPr lang="en-US" sz="4000" i="1" dirty="0" smtClean="0">
                <a:solidFill>
                  <a:srgbClr val="214C75"/>
                </a:solidFill>
              </a:rPr>
              <a:t>Deelman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2</a:t>
            </a:r>
            <a:r>
              <a:rPr lang="en-US" sz="4000" i="1" dirty="0">
                <a:solidFill>
                  <a:srgbClr val="214C75"/>
                </a:solidFill>
              </a:rPr>
              <a:t>, </a:t>
            </a:r>
            <a:r>
              <a:rPr lang="en-US" sz="4000" i="1" dirty="0" smtClean="0">
                <a:solidFill>
                  <a:srgbClr val="214C75"/>
                </a:solidFill>
              </a:rPr>
              <a:t>D. Briggs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2</a:t>
            </a:r>
            <a:r>
              <a:rPr lang="en-US" sz="4000" i="1" dirty="0">
                <a:solidFill>
                  <a:srgbClr val="214C75"/>
                </a:solidFill>
              </a:rPr>
              <a:t>, </a:t>
            </a:r>
            <a:r>
              <a:rPr lang="en-US" sz="4000" i="1" dirty="0" smtClean="0">
                <a:solidFill>
                  <a:srgbClr val="214C75"/>
                </a:solidFill>
              </a:rPr>
              <a:t>J</a:t>
            </a:r>
            <a:r>
              <a:rPr lang="en-US" sz="4000" i="1" dirty="0">
                <a:solidFill>
                  <a:srgbClr val="214C75"/>
                </a:solidFill>
              </a:rPr>
              <a:t>. </a:t>
            </a:r>
            <a:r>
              <a:rPr lang="en-US" sz="4000" i="1" dirty="0" smtClean="0">
                <a:solidFill>
                  <a:srgbClr val="214C75"/>
                </a:solidFill>
              </a:rPr>
              <a:t>Knowles</a:t>
            </a:r>
            <a:r>
              <a:rPr lang="en-US" sz="4000" i="1" baseline="30000" dirty="0" smtClean="0">
                <a:solidFill>
                  <a:srgbClr val="214C75"/>
                </a:solidFill>
              </a:rPr>
              <a:t>1</a:t>
            </a:r>
            <a:endParaRPr lang="en-US" sz="4000" dirty="0" smtClean="0">
              <a:solidFill>
                <a:srgbClr val="214C75"/>
              </a:solidFill>
            </a:endParaRPr>
          </a:p>
          <a:p>
            <a:pPr algn="ctr"/>
            <a:r>
              <a:rPr lang="en-US" sz="3200" baseline="30000" dirty="0" smtClean="0">
                <a:solidFill>
                  <a:srgbClr val="214C75"/>
                </a:solidFill>
              </a:rPr>
              <a:t>1</a:t>
            </a:r>
            <a:r>
              <a:rPr lang="en-US" sz="3200" dirty="0" smtClean="0">
                <a:solidFill>
                  <a:srgbClr val="214C75"/>
                </a:solidFill>
              </a:rPr>
              <a:t>Zilkha </a:t>
            </a:r>
            <a:r>
              <a:rPr lang="en-US" sz="3200" dirty="0" err="1" smtClean="0">
                <a:solidFill>
                  <a:srgbClr val="214C75"/>
                </a:solidFill>
              </a:rPr>
              <a:t>Neurogenetic</a:t>
            </a:r>
            <a:r>
              <a:rPr lang="en-US" sz="3200" dirty="0" smtClean="0">
                <a:solidFill>
                  <a:srgbClr val="214C75"/>
                </a:solidFill>
              </a:rPr>
              <a:t> Institute, USC, </a:t>
            </a:r>
            <a:r>
              <a:rPr lang="en-US" sz="3200" baseline="30000" dirty="0" smtClean="0">
                <a:solidFill>
                  <a:srgbClr val="214C75"/>
                </a:solidFill>
              </a:rPr>
              <a:t>2</a:t>
            </a:r>
            <a:r>
              <a:rPr lang="en-US" sz="3200" dirty="0" smtClean="0">
                <a:solidFill>
                  <a:srgbClr val="214C75"/>
                </a:solidFill>
              </a:rPr>
              <a:t>Information Sciences Institute, USC, </a:t>
            </a:r>
            <a:r>
              <a:rPr lang="en-US" sz="3200" baseline="30000" dirty="0" smtClean="0">
                <a:solidFill>
                  <a:srgbClr val="214C75"/>
                </a:solidFill>
              </a:rPr>
              <a:t>3</a:t>
            </a:r>
            <a:r>
              <a:rPr lang="en-US" sz="3200" dirty="0" smtClean="0">
                <a:solidFill>
                  <a:srgbClr val="214C75"/>
                </a:solidFill>
              </a:rPr>
              <a:t>Dept. Of Molecular and Computational Biology, USC</a:t>
            </a:r>
          </a:p>
        </p:txBody>
      </p:sp>
      <p:sp>
        <p:nvSpPr>
          <p:cNvPr id="4" name="Text Box 389"/>
          <p:cNvSpPr txBox="1">
            <a:spLocks noChangeArrowheads="1"/>
          </p:cNvSpPr>
          <p:nvPr/>
        </p:nvSpPr>
        <p:spPr bwMode="auto">
          <a:xfrm>
            <a:off x="0" y="-50800"/>
            <a:ext cx="31089600" cy="17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486" tIns="52243" rIns="104486" bIns="52243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5400" b="1" dirty="0" smtClean="0">
                <a:solidFill>
                  <a:srgbClr val="214C75"/>
                </a:solidFill>
              </a:rPr>
              <a:t>Genome </a:t>
            </a:r>
            <a:r>
              <a:rPr lang="en-US" sz="5400" b="1" dirty="0">
                <a:solidFill>
                  <a:srgbClr val="214C75"/>
                </a:solidFill>
              </a:rPr>
              <a:t>and </a:t>
            </a:r>
            <a:r>
              <a:rPr lang="en-US" sz="5400" b="1" dirty="0" err="1">
                <a:solidFill>
                  <a:srgbClr val="214C75"/>
                </a:solidFill>
              </a:rPr>
              <a:t>Transcriptome</a:t>
            </a:r>
            <a:r>
              <a:rPr lang="en-US" sz="5400" b="1" dirty="0">
                <a:solidFill>
                  <a:srgbClr val="214C75"/>
                </a:solidFill>
              </a:rPr>
              <a:t> Free </a:t>
            </a:r>
            <a:r>
              <a:rPr lang="en-US" sz="5400" b="1" dirty="0" smtClean="0">
                <a:solidFill>
                  <a:srgbClr val="214C75"/>
                </a:solidFill>
              </a:rPr>
              <a:t>Analysis of </a:t>
            </a:r>
          </a:p>
          <a:p>
            <a:pPr algn="ctr">
              <a:defRPr/>
            </a:pPr>
            <a:r>
              <a:rPr lang="en-US" sz="5400" b="1" dirty="0" smtClean="0">
                <a:solidFill>
                  <a:srgbClr val="214C75"/>
                </a:solidFill>
              </a:rPr>
              <a:t>RNA</a:t>
            </a:r>
            <a:r>
              <a:rPr lang="en-US" sz="5400" b="1" dirty="0">
                <a:solidFill>
                  <a:srgbClr val="214C75"/>
                </a:solidFill>
              </a:rPr>
              <a:t>-</a:t>
            </a:r>
            <a:r>
              <a:rPr lang="en-US" sz="5400" b="1" dirty="0" err="1">
                <a:solidFill>
                  <a:srgbClr val="214C75"/>
                </a:solidFill>
              </a:rPr>
              <a:t>Seq</a:t>
            </a:r>
            <a:r>
              <a:rPr lang="en-US" sz="5400" b="1" dirty="0">
                <a:solidFill>
                  <a:srgbClr val="214C75"/>
                </a:solidFill>
              </a:rPr>
              <a:t> Data using </a:t>
            </a:r>
            <a:r>
              <a:rPr lang="en-US" sz="5400" b="1" dirty="0" smtClean="0">
                <a:solidFill>
                  <a:srgbClr val="214C75"/>
                </a:solidFill>
              </a:rPr>
              <a:t>Cloud Computing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952903" y="3722091"/>
            <a:ext cx="14630400" cy="12937243"/>
            <a:chOff x="15952903" y="3407669"/>
            <a:chExt cx="14630400" cy="12937243"/>
          </a:xfrm>
        </p:grpSpPr>
        <p:sp>
          <p:nvSpPr>
            <p:cNvPr id="44" name="Rectangle 43"/>
            <p:cNvSpPr/>
            <p:nvPr/>
          </p:nvSpPr>
          <p:spPr>
            <a:xfrm>
              <a:off x="15952903" y="4203638"/>
              <a:ext cx="14630400" cy="121412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7060">
                <a:lnSpc>
                  <a:spcPct val="120000"/>
                </a:lnSpc>
              </a:pPr>
              <a:endParaRPr lang="en-US" sz="29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350415" y="4315113"/>
              <a:ext cx="14025504" cy="11603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400" dirty="0" smtClean="0"/>
                <a:t>General</a:t>
              </a:r>
              <a:r>
                <a:rPr lang="en-US" sz="4400" dirty="0"/>
                <a:t>, open source solution for describing and executing workflows on laptops, clusters and clouds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Provides Python, Java, and Perl APIs for workflow creation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Provides portability, reliability, performance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Can handle workflows with millions of tasks, TB of data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Can optimize the workflow from the point of view of performance, can handle data management across local and wide area networks, leveraging parallel file systems and object stores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Used in a number of domains: astronomy, bioinformatics, earthquake science, helioseismology, gravitational-wave physics, seismology, etc.. 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Detailed documentation on workflow design and execution at </a:t>
              </a:r>
              <a:r>
                <a:rPr lang="en-US" sz="4400" dirty="0">
                  <a:hlinkClick r:id="rId3"/>
                </a:rPr>
                <a:t>http://pegasus.isi.edu</a:t>
              </a:r>
              <a:r>
                <a:rPr lang="en-US" sz="4400" dirty="0"/>
                <a:t> 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Pegasus Tutorial </a:t>
              </a:r>
              <a:r>
                <a:rPr lang="en-US" sz="4400" dirty="0" smtClean="0"/>
                <a:t>VM on </a:t>
              </a:r>
              <a:r>
                <a:rPr lang="en-US" sz="4400" dirty="0" err="1" smtClean="0"/>
                <a:t>AWS</a:t>
              </a:r>
              <a:r>
                <a:rPr lang="en-US" sz="4400" u="sng" dirty="0" err="1" smtClean="0">
                  <a:hlinkClick r:id="rId4"/>
                </a:rPr>
                <a:t>http</a:t>
              </a:r>
              <a:r>
                <a:rPr lang="en-US" sz="4400" u="sng" dirty="0">
                  <a:hlinkClick r:id="rId4"/>
                </a:rPr>
                <a:t>://pegasus.isi.edu/wms/docs/latest/vm_amazon.php</a:t>
              </a:r>
              <a:endParaRPr lang="en-US" sz="4400" dirty="0"/>
            </a:p>
            <a:p>
              <a:pPr marL="571500" indent="-571500">
                <a:buFont typeface="Arial"/>
                <a:buChar char="•"/>
              </a:pPr>
              <a:r>
                <a:rPr lang="en-US" sz="4400" dirty="0"/>
                <a:t>User support available </a:t>
              </a:r>
              <a:r>
                <a:rPr lang="en-US" sz="4400" dirty="0">
                  <a:hlinkClick r:id="rId5"/>
                </a:rPr>
                <a:t>pegasus-users@isi.edu</a:t>
              </a:r>
              <a:r>
                <a:rPr lang="en-US" sz="4400" dirty="0"/>
                <a:t> 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5952903" y="3407669"/>
              <a:ext cx="14630400" cy="87906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rgbClr val="FFFFFF"/>
                  </a:solidFill>
                </a:rPr>
                <a:t>Pegasus Workflow Management System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5143237" y="8032433"/>
            <a:ext cx="184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1791" y="3722091"/>
            <a:ext cx="14630400" cy="12914256"/>
            <a:chOff x="611107" y="3341103"/>
            <a:chExt cx="14630400" cy="12914256"/>
          </a:xfrm>
        </p:grpSpPr>
        <p:sp>
          <p:nvSpPr>
            <p:cNvPr id="43" name="Rectangle 42"/>
            <p:cNvSpPr/>
            <p:nvPr/>
          </p:nvSpPr>
          <p:spPr>
            <a:xfrm>
              <a:off x="611107" y="4114085"/>
              <a:ext cx="14630400" cy="121412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7060">
                <a:lnSpc>
                  <a:spcPct val="120000"/>
                </a:lnSpc>
              </a:pPr>
              <a:endParaRPr lang="en-US" sz="29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20703" y="3780635"/>
              <a:ext cx="14159778" cy="4770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571500" indent="-571500">
                <a:buFont typeface="Arial"/>
                <a:buChar char="•"/>
              </a:pPr>
              <a:endParaRPr lang="en-US" sz="4400" dirty="0" smtClean="0"/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4400" dirty="0"/>
                <a:t>GT-FAR </a:t>
              </a:r>
              <a:r>
                <a:rPr lang="en-US" sz="4400" dirty="0" smtClean="0"/>
                <a:t>is an easy to use pipeline </a:t>
              </a:r>
              <a:endParaRPr lang="en-US" sz="4400" dirty="0"/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 smtClean="0"/>
                <a:t>RNA</a:t>
              </a:r>
              <a:r>
                <a:rPr lang="en-US" sz="3600" dirty="0"/>
                <a:t>-</a:t>
              </a:r>
              <a:r>
                <a:rPr lang="en-US" sz="3600" dirty="0" err="1"/>
                <a:t>seq</a:t>
              </a:r>
              <a:r>
                <a:rPr lang="en-US" sz="3600" dirty="0"/>
                <a:t> QC, Alignment, Quantification,  and Splice Variant Calling.</a:t>
              </a:r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/>
                <a:t>Does reference free quantification.</a:t>
              </a:r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/>
                <a:t>Sequentially aligns reads to gene models and predicts and validates new splice junctions</a:t>
              </a:r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/>
                <a:t>Quantifies </a:t>
              </a:r>
              <a:r>
                <a:rPr lang="en-US" sz="3600" dirty="0" smtClean="0"/>
                <a:t>expression </a:t>
              </a:r>
              <a:r>
                <a:rPr lang="en-US" sz="3600" dirty="0"/>
                <a:t>for each gene, exon, and known/novel splice junction </a:t>
              </a:r>
              <a:endParaRPr lang="en-US" sz="4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11107" y="3341103"/>
              <a:ext cx="14630400" cy="87906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chemeClr val="bg1"/>
                  </a:solidFill>
                </a:rPr>
                <a:t>GT-FAR Pipeline</a:t>
              </a:r>
              <a:endParaRPr lang="en-US" sz="50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699" y="8847585"/>
              <a:ext cx="13789540" cy="7049559"/>
            </a:xfrm>
            <a:prstGeom prst="rect">
              <a:avLst/>
            </a:prstGeom>
          </p:spPr>
        </p:pic>
      </p:grpSp>
      <p:sp>
        <p:nvSpPr>
          <p:cNvPr id="45" name="Rectangle 44"/>
          <p:cNvSpPr/>
          <p:nvPr/>
        </p:nvSpPr>
        <p:spPr>
          <a:xfrm>
            <a:off x="0" y="38490941"/>
            <a:ext cx="31089600" cy="1715911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184" y="38490941"/>
            <a:ext cx="16048757" cy="1684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18447">
              <a:lnSpc>
                <a:spcPct val="120000"/>
              </a:lnSpc>
            </a:pPr>
            <a:r>
              <a:rPr lang="en-US" sz="2900" b="1" dirty="0" smtClean="0"/>
              <a:t>Acknowledgments:</a:t>
            </a:r>
          </a:p>
          <a:p>
            <a:pPr marL="575647" indent="-457200">
              <a:lnSpc>
                <a:spcPct val="120000"/>
              </a:lnSpc>
              <a:buFont typeface="Arial"/>
              <a:buChar char="•"/>
            </a:pPr>
            <a:r>
              <a:rPr lang="en-US" sz="2900" dirty="0" smtClean="0"/>
              <a:t>Pegasus GT-FAR cloud based solution is funded NIH</a:t>
            </a:r>
            <a:r>
              <a:rPr lang="en-US" sz="2900" dirty="0"/>
              <a:t>/</a:t>
            </a:r>
            <a:r>
              <a:rPr lang="en-US" sz="2900" dirty="0" smtClean="0"/>
              <a:t>NHGRI grant number </a:t>
            </a:r>
            <a:r>
              <a:rPr lang="en-US" sz="2900" dirty="0"/>
              <a:t>1U01 HG006531-01, </a:t>
            </a:r>
            <a:endParaRPr lang="en-US" sz="2900" dirty="0" smtClean="0"/>
          </a:p>
          <a:p>
            <a:pPr marL="575647" indent="-457200">
              <a:lnSpc>
                <a:spcPct val="120000"/>
              </a:lnSpc>
              <a:buFont typeface="Arial"/>
              <a:buChar char="•"/>
            </a:pPr>
            <a:r>
              <a:rPr lang="en-US" sz="2900" dirty="0" smtClean="0"/>
              <a:t>Pegasus WMS is funded by the National Science Foundation OCI SDCI program  grant #1148515.</a:t>
            </a:r>
            <a:endParaRPr lang="en-US" sz="2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070" y="200395"/>
            <a:ext cx="4164078" cy="1183155"/>
          </a:xfrm>
          <a:prstGeom prst="rect">
            <a:avLst/>
          </a:prstGeom>
        </p:spPr>
      </p:pic>
      <p:pic>
        <p:nvPicPr>
          <p:cNvPr id="48" name="Picture 76" descr="pegasusfront-black.png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409" y="94347"/>
            <a:ext cx="3061923" cy="330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01295" y="23833"/>
            <a:ext cx="3983301" cy="2180232"/>
            <a:chOff x="123908" y="244204"/>
            <a:chExt cx="3983301" cy="21802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08" y="244204"/>
              <a:ext cx="2001035" cy="218023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946" y="244204"/>
              <a:ext cx="2014263" cy="2180231"/>
            </a:xfrm>
            <a:prstGeom prst="rect">
              <a:avLst/>
            </a:prstGeom>
          </p:spPr>
        </p:pic>
      </p:grpSp>
      <p:sp>
        <p:nvSpPr>
          <p:cNvPr id="55" name="Rectangle 54"/>
          <p:cNvSpPr/>
          <p:nvPr/>
        </p:nvSpPr>
        <p:spPr>
          <a:xfrm>
            <a:off x="15878438" y="28964805"/>
            <a:ext cx="14721840" cy="9322511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sp>
        <p:nvSpPr>
          <p:cNvPr id="93" name="Rectangle 92"/>
          <p:cNvSpPr/>
          <p:nvPr/>
        </p:nvSpPr>
        <p:spPr>
          <a:xfrm>
            <a:off x="16005432" y="29265578"/>
            <a:ext cx="7297874" cy="88947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Workflow progress can be monitored through the dashboard, or the user can wait for workflow completion email notification.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Generates </a:t>
            </a:r>
            <a:r>
              <a:rPr lang="en-US" sz="4400" dirty="0"/>
              <a:t>an error report when things go wrong</a:t>
            </a:r>
            <a:r>
              <a:rPr lang="en-US" sz="4400" dirty="0" smtClean="0"/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Error reports indicate the source of error and what tasks failed.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The log can emailed to pipeline developers</a:t>
            </a:r>
            <a:endParaRPr lang="en-US" sz="4400" dirty="0"/>
          </a:p>
        </p:txBody>
      </p:sp>
      <p:sp>
        <p:nvSpPr>
          <p:cNvPr id="40" name="Rounded Rectangle 39"/>
          <p:cNvSpPr/>
          <p:nvPr/>
        </p:nvSpPr>
        <p:spPr>
          <a:xfrm>
            <a:off x="15878439" y="28121451"/>
            <a:ext cx="14721840" cy="87782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solidFill>
                  <a:srgbClr val="FFFFFF"/>
                </a:solidFill>
              </a:rPr>
              <a:t>Workflow Tracking and Error Reporting</a:t>
            </a:r>
            <a:endParaRPr lang="en-US" sz="5000" b="1" dirty="0">
              <a:solidFill>
                <a:srgbClr val="FFFFFF"/>
              </a:solidFill>
            </a:endParaRPr>
          </a:p>
        </p:txBody>
      </p:sp>
      <p:pic>
        <p:nvPicPr>
          <p:cNvPr id="8" name="Picture 7" descr="fai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831" y="29302551"/>
            <a:ext cx="7546550" cy="81914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21791" y="16850843"/>
            <a:ext cx="30061512" cy="11016616"/>
            <a:chOff x="611107" y="16755596"/>
            <a:chExt cx="30061512" cy="11016616"/>
          </a:xfrm>
        </p:grpSpPr>
        <p:sp>
          <p:nvSpPr>
            <p:cNvPr id="56" name="Rectangle 55"/>
            <p:cNvSpPr/>
            <p:nvPr/>
          </p:nvSpPr>
          <p:spPr>
            <a:xfrm>
              <a:off x="611107" y="17194508"/>
              <a:ext cx="30061512" cy="105777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7060">
                <a:lnSpc>
                  <a:spcPct val="120000"/>
                </a:lnSpc>
              </a:pPr>
              <a:endParaRPr lang="en-US" sz="2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1648" y="21664796"/>
              <a:ext cx="6730656" cy="5755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571500" indent="-571500">
                <a:buFont typeface="Arial" pitchFamily="34" charset="0"/>
                <a:buChar char="•"/>
              </a:pPr>
              <a:r>
                <a:rPr lang="en-US" sz="4400" b="1" dirty="0" smtClean="0"/>
                <a:t>Outputs</a:t>
              </a:r>
              <a:endParaRPr lang="en-US" sz="4400" dirty="0"/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 smtClean="0"/>
                <a:t>On </a:t>
              </a:r>
              <a:r>
                <a:rPr lang="en-US" sz="3600" dirty="0"/>
                <a:t>successful completion of the pipeline a SAM file is generated</a:t>
              </a:r>
              <a:r>
                <a:rPr lang="en-US" sz="3600" dirty="0" smtClean="0"/>
                <a:t>.</a:t>
              </a:r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 smtClean="0"/>
                <a:t>Users have option of downloading to local machine</a:t>
              </a:r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 smtClean="0"/>
                <a:t>Outputs are also made available in S3 for persistent storage</a:t>
              </a:r>
              <a:endParaRPr lang="en-US" sz="4400" dirty="0" smtClean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1239" y="17740005"/>
              <a:ext cx="15694765" cy="9988074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920702" y="17340455"/>
              <a:ext cx="13052369" cy="42165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400" b="1" dirty="0" smtClean="0"/>
                <a:t>Layered Architecture</a:t>
              </a:r>
              <a:endParaRPr lang="en-US" sz="4400" b="1" dirty="0"/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 smtClean="0"/>
                <a:t>GT-FAR Web UI ( Custom interface that </a:t>
              </a:r>
              <a:r>
                <a:rPr lang="en-US" sz="3600" dirty="0"/>
                <a:t>generates Pegasus workflow </a:t>
              </a:r>
              <a:r>
                <a:rPr lang="en-US" sz="3600" dirty="0" smtClean="0"/>
                <a:t>description and interfaces with Pegasus WMS)</a:t>
              </a:r>
              <a:endParaRPr lang="en-US" sz="3600" dirty="0"/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 smtClean="0"/>
                <a:t>Pegasus </a:t>
              </a:r>
              <a:r>
                <a:rPr lang="en-US" sz="3600" dirty="0"/>
                <a:t>WMS ( manages the workflows and distributes computation on Amazon EC2)</a:t>
              </a:r>
            </a:p>
            <a:p>
              <a:pPr marL="1385888" lvl="1" indent="-769938">
                <a:buFont typeface="Arial" pitchFamily="34" charset="0"/>
                <a:buChar char="•"/>
              </a:pPr>
              <a:r>
                <a:rPr lang="en-US" sz="3600" dirty="0" smtClean="0"/>
                <a:t>Amazon EC2 ( the underlying compute infrastructure 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400" dirty="0" smtClean="0"/>
                <a:t>Allows users to upload input files using web browser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245279" y="16755596"/>
              <a:ext cx="14630400" cy="87782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rgbClr val="FFFFFF"/>
                  </a:solidFill>
                </a:rPr>
                <a:t>GT-FAR + Pegasus on Amazon EC2 </a:t>
              </a:r>
              <a:endParaRPr lang="en-US" sz="5000" b="1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037" y="22991617"/>
              <a:ext cx="6613934" cy="460099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521791" y="28102833"/>
            <a:ext cx="14719716" cy="10165865"/>
            <a:chOff x="15656203" y="28121451"/>
            <a:chExt cx="14719716" cy="10165865"/>
          </a:xfrm>
        </p:grpSpPr>
        <p:sp>
          <p:nvSpPr>
            <p:cNvPr id="61" name="Rectangle 60"/>
            <p:cNvSpPr/>
            <p:nvPr/>
          </p:nvSpPr>
          <p:spPr>
            <a:xfrm>
              <a:off x="15656203" y="28964805"/>
              <a:ext cx="14719715" cy="93225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7060">
                <a:lnSpc>
                  <a:spcPct val="120000"/>
                </a:lnSpc>
              </a:pPr>
              <a:endParaRPr lang="en-US" sz="2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783195" y="28843882"/>
              <a:ext cx="14342382" cy="1446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4400" dirty="0"/>
                <a:t>For each sample </a:t>
              </a:r>
              <a:r>
                <a:rPr lang="en-US" sz="4400" dirty="0" err="1"/>
                <a:t>fastq</a:t>
              </a:r>
              <a:r>
                <a:rPr lang="en-US" sz="4400" dirty="0"/>
                <a:t> file that passes through the sequential alignment module </a:t>
              </a:r>
              <a:r>
                <a:rPr lang="en-US" sz="4400" dirty="0" err="1"/>
                <a:t>gtfar</a:t>
              </a:r>
              <a:r>
                <a:rPr lang="en-US" sz="4400" dirty="0"/>
                <a:t> </a:t>
              </a:r>
              <a:r>
                <a:rPr lang="en-US" sz="4400" dirty="0" smtClean="0"/>
                <a:t>produces:</a:t>
              </a:r>
              <a:endParaRPr lang="en-US" sz="44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5656204" y="28121451"/>
              <a:ext cx="14719715" cy="877824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b="1" dirty="0" smtClean="0">
                  <a:solidFill>
                    <a:srgbClr val="FFFFFF"/>
                  </a:solidFill>
                </a:rPr>
                <a:t>GT-FAR </a:t>
              </a:r>
              <a:r>
                <a:rPr lang="en-US" sz="5000" b="1" dirty="0" smtClean="0">
                  <a:solidFill>
                    <a:srgbClr val="FFFFFF"/>
                  </a:solidFill>
                </a:rPr>
                <a:t>Science Outputs</a:t>
              </a:r>
              <a:endParaRPr lang="en-US" sz="5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7" name="Picture 26" descr="FormalSeal_Word_RegUse_GoldOnCard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875" y="38490941"/>
            <a:ext cx="5501029" cy="1719072"/>
          </a:xfrm>
          <a:prstGeom prst="rect">
            <a:avLst/>
          </a:prstGeom>
        </p:spPr>
      </p:pic>
      <p:pic>
        <p:nvPicPr>
          <p:cNvPr id="6" name="Picture 5" descr="ashg-2014-logo-cropped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446" y="38516341"/>
            <a:ext cx="7989215" cy="171907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97983" y="30225022"/>
            <a:ext cx="5802817" cy="6186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 smtClean="0"/>
              <a:t>a</a:t>
            </a:r>
            <a:r>
              <a:rPr lang="en-US" sz="3600" b="1" smtClean="0"/>
              <a:t>) </a:t>
            </a:r>
            <a:r>
              <a:rPr lang="en-US" sz="3600" dirty="0" smtClean="0"/>
              <a:t>G</a:t>
            </a:r>
            <a:r>
              <a:rPr lang="en-US" sz="3600" smtClean="0"/>
              <a:t>enome </a:t>
            </a:r>
            <a:r>
              <a:rPr lang="en-US" sz="3600" dirty="0" smtClean="0"/>
              <a:t>space </a:t>
            </a:r>
            <a:r>
              <a:rPr lang="en-US" sz="3600" dirty="0" err="1" smtClean="0"/>
              <a:t>sam</a:t>
            </a:r>
            <a:r>
              <a:rPr lang="en-US" sz="3600" dirty="0" smtClean="0"/>
              <a:t> file</a:t>
            </a:r>
            <a:endParaRPr lang="en-US" sz="3600" b="1" dirty="0" smtClean="0"/>
          </a:p>
          <a:p>
            <a:endParaRPr lang="en-US" sz="3600" b="1" dirty="0" smtClean="0"/>
          </a:p>
          <a:p>
            <a:r>
              <a:rPr lang="en-US" sz="3600" b="1" dirty="0" smtClean="0"/>
              <a:t>b) </a:t>
            </a:r>
            <a:r>
              <a:rPr lang="en-US" sz="3600" dirty="0" smtClean="0"/>
              <a:t>QC </a:t>
            </a:r>
            <a:r>
              <a:rPr lang="en-US" sz="3600" dirty="0"/>
              <a:t>summary data with respect to </a:t>
            </a:r>
            <a:r>
              <a:rPr lang="en-US" sz="3600" dirty="0" smtClean="0"/>
              <a:t>adaptor</a:t>
            </a:r>
          </a:p>
          <a:p>
            <a:r>
              <a:rPr lang="en-US" sz="3600" dirty="0" smtClean="0"/>
              <a:t>sequences </a:t>
            </a:r>
            <a:r>
              <a:rPr lang="en-US" sz="3600" dirty="0"/>
              <a:t>and </a:t>
            </a:r>
            <a:r>
              <a:rPr lang="en-US" sz="3600" dirty="0" smtClean="0"/>
              <a:t>read</a:t>
            </a:r>
          </a:p>
          <a:p>
            <a:r>
              <a:rPr lang="en-US" sz="3600" dirty="0" smtClean="0"/>
              <a:t>trimming.</a:t>
            </a:r>
          </a:p>
          <a:p>
            <a:endParaRPr lang="en-US" sz="3600" dirty="0" smtClean="0"/>
          </a:p>
          <a:p>
            <a:pPr indent="-1421836"/>
            <a:r>
              <a:rPr lang="en-US" sz="3600" b="1" dirty="0"/>
              <a:t>c</a:t>
            </a:r>
            <a:r>
              <a:rPr lang="en-US" sz="3600" b="1" dirty="0" smtClean="0"/>
              <a:t>)</a:t>
            </a:r>
            <a:r>
              <a:rPr lang="en-US" sz="3600" dirty="0" smtClean="0"/>
              <a:t> Quantification </a:t>
            </a:r>
            <a:r>
              <a:rPr lang="en-US" sz="3600" dirty="0"/>
              <a:t>data at </a:t>
            </a:r>
            <a:r>
              <a:rPr lang="en-US" sz="3600" dirty="0" smtClean="0"/>
              <a:t>exon</a:t>
            </a:r>
            <a:r>
              <a:rPr lang="en-US" sz="3600" dirty="0"/>
              <a:t>, junction, pre-mRNA, </a:t>
            </a:r>
            <a:r>
              <a:rPr lang="en-US" sz="3600" dirty="0" err="1"/>
              <a:t>intergenic</a:t>
            </a:r>
            <a:r>
              <a:rPr lang="en-US" sz="3600" dirty="0"/>
              <a:t> and sequence level</a:t>
            </a:r>
            <a:r>
              <a:rPr lang="en-US" sz="3600" dirty="0" smtClean="0"/>
              <a:t>.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97983" y="36476277"/>
            <a:ext cx="5599617" cy="17543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pPr indent="-1421836"/>
            <a:r>
              <a:rPr lang="en-US" sz="3600" b="1" dirty="0"/>
              <a:t>d</a:t>
            </a:r>
            <a:r>
              <a:rPr lang="en-US" sz="3600" b="1" dirty="0" smtClean="0"/>
              <a:t>)</a:t>
            </a:r>
            <a:r>
              <a:rPr lang="en-US" sz="3600" dirty="0" smtClean="0"/>
              <a:t> </a:t>
            </a:r>
            <a:r>
              <a:rPr lang="en-US" sz="3600" dirty="0"/>
              <a:t>A selection of splice candidates and the level of evidence for each one. 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00299" y="30817001"/>
            <a:ext cx="9243265" cy="485237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829300" y="35920298"/>
            <a:ext cx="9377766" cy="2308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pPr marL="615950" lvl="1"/>
            <a:r>
              <a:rPr lang="en-US" sz="3600" b="1" dirty="0"/>
              <a:t>e</a:t>
            </a:r>
            <a:r>
              <a:rPr lang="en-US" sz="3600" b="1" dirty="0" smtClean="0"/>
              <a:t>) </a:t>
            </a:r>
            <a:r>
              <a:rPr lang="en-US" sz="3600" dirty="0"/>
              <a:t>Summary data with respect to alignment to different </a:t>
            </a:r>
            <a:r>
              <a:rPr lang="en-US" sz="3600" dirty="0" err="1"/>
              <a:t>transcriptomic</a:t>
            </a:r>
            <a:r>
              <a:rPr lang="en-US" sz="3600" dirty="0"/>
              <a:t> features*  (exons, introns, </a:t>
            </a:r>
            <a:r>
              <a:rPr lang="en-US" sz="3600" dirty="0" err="1"/>
              <a:t>etc</a:t>
            </a:r>
            <a:r>
              <a:rPr lang="en-US" sz="3600" dirty="0"/>
              <a:t>) as well as each annotation class.* </a:t>
            </a:r>
          </a:p>
          <a:p>
            <a:pPr marL="615950" lvl="1"/>
            <a:r>
              <a:rPr lang="en-US" sz="3600" b="1" dirty="0"/>
              <a:t>* Shown in </a:t>
            </a:r>
            <a:r>
              <a:rPr lang="en-US" sz="3600" b="1" dirty="0" smtClean="0"/>
              <a:t>figure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838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556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USC Information Sciences Institute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Rajiv G. Mayani;Tade Souaiaia</dc:creator>
  <cp:keywords/>
  <dc:description/>
  <cp:lastModifiedBy>Karan Vahi</cp:lastModifiedBy>
  <cp:revision>231</cp:revision>
  <cp:lastPrinted>2014-10-14T20:58:45Z</cp:lastPrinted>
  <dcterms:created xsi:type="dcterms:W3CDTF">2011-09-28T21:33:57Z</dcterms:created>
  <dcterms:modified xsi:type="dcterms:W3CDTF">2014-10-17T06:58:24Z</dcterms:modified>
  <cp:category/>
</cp:coreProperties>
</file>