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43891200" cy="32918400"/>
  <p:notesSz cx="6858000" cy="9144000"/>
  <p:defaultTextStyle>
    <a:defPPr>
      <a:defRPr lang="en-US"/>
    </a:defPPr>
    <a:lvl1pPr marL="0" algn="l" defTabSz="1567465" rtl="0" eaLnBrk="1" latinLnBrk="0" hangingPunct="1">
      <a:defRPr sz="6200" kern="1200">
        <a:solidFill>
          <a:schemeClr val="tx1"/>
        </a:solidFill>
        <a:latin typeface="+mn-lt"/>
        <a:ea typeface="+mn-ea"/>
        <a:cs typeface="+mn-cs"/>
      </a:defRPr>
    </a:lvl1pPr>
    <a:lvl2pPr marL="1567465" algn="l" defTabSz="1567465" rtl="0" eaLnBrk="1" latinLnBrk="0" hangingPunct="1">
      <a:defRPr sz="6200" kern="1200">
        <a:solidFill>
          <a:schemeClr val="tx1"/>
        </a:solidFill>
        <a:latin typeface="+mn-lt"/>
        <a:ea typeface="+mn-ea"/>
        <a:cs typeface="+mn-cs"/>
      </a:defRPr>
    </a:lvl2pPr>
    <a:lvl3pPr marL="3134930" algn="l" defTabSz="1567465" rtl="0" eaLnBrk="1" latinLnBrk="0" hangingPunct="1">
      <a:defRPr sz="6200" kern="1200">
        <a:solidFill>
          <a:schemeClr val="tx1"/>
        </a:solidFill>
        <a:latin typeface="+mn-lt"/>
        <a:ea typeface="+mn-ea"/>
        <a:cs typeface="+mn-cs"/>
      </a:defRPr>
    </a:lvl3pPr>
    <a:lvl4pPr marL="4702395" algn="l" defTabSz="1567465" rtl="0" eaLnBrk="1" latinLnBrk="0" hangingPunct="1">
      <a:defRPr sz="6200" kern="1200">
        <a:solidFill>
          <a:schemeClr val="tx1"/>
        </a:solidFill>
        <a:latin typeface="+mn-lt"/>
        <a:ea typeface="+mn-ea"/>
        <a:cs typeface="+mn-cs"/>
      </a:defRPr>
    </a:lvl4pPr>
    <a:lvl5pPr marL="6269860" algn="l" defTabSz="1567465" rtl="0" eaLnBrk="1" latinLnBrk="0" hangingPunct="1">
      <a:defRPr sz="6200" kern="1200">
        <a:solidFill>
          <a:schemeClr val="tx1"/>
        </a:solidFill>
        <a:latin typeface="+mn-lt"/>
        <a:ea typeface="+mn-ea"/>
        <a:cs typeface="+mn-cs"/>
      </a:defRPr>
    </a:lvl5pPr>
    <a:lvl6pPr marL="7837326" algn="l" defTabSz="1567465" rtl="0" eaLnBrk="1" latinLnBrk="0" hangingPunct="1">
      <a:defRPr sz="6200" kern="1200">
        <a:solidFill>
          <a:schemeClr val="tx1"/>
        </a:solidFill>
        <a:latin typeface="+mn-lt"/>
        <a:ea typeface="+mn-ea"/>
        <a:cs typeface="+mn-cs"/>
      </a:defRPr>
    </a:lvl6pPr>
    <a:lvl7pPr marL="9404791" algn="l" defTabSz="1567465" rtl="0" eaLnBrk="1" latinLnBrk="0" hangingPunct="1">
      <a:defRPr sz="6200" kern="1200">
        <a:solidFill>
          <a:schemeClr val="tx1"/>
        </a:solidFill>
        <a:latin typeface="+mn-lt"/>
        <a:ea typeface="+mn-ea"/>
        <a:cs typeface="+mn-cs"/>
      </a:defRPr>
    </a:lvl7pPr>
    <a:lvl8pPr marL="10972256" algn="l" defTabSz="1567465" rtl="0" eaLnBrk="1" latinLnBrk="0" hangingPunct="1">
      <a:defRPr sz="6200" kern="1200">
        <a:solidFill>
          <a:schemeClr val="tx1"/>
        </a:solidFill>
        <a:latin typeface="+mn-lt"/>
        <a:ea typeface="+mn-ea"/>
        <a:cs typeface="+mn-cs"/>
      </a:defRPr>
    </a:lvl8pPr>
    <a:lvl9pPr marL="12539721" algn="l" defTabSz="1567465" rtl="0" eaLnBrk="1" latinLnBrk="0" hangingPunct="1">
      <a:defRPr sz="6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FFFFF"/>
    <a:srgbClr val="214C75"/>
    <a:srgbClr val="1F18FC"/>
    <a:srgbClr val="3B89DC"/>
    <a:srgbClr val="2E67A3"/>
    <a:srgbClr val="3370AE"/>
    <a:srgbClr val="F3B329"/>
    <a:srgbClr val="8A0028"/>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7920" autoAdjust="0"/>
  </p:normalViewPr>
  <p:slideViewPr>
    <p:cSldViewPr snapToGrid="0" snapToObjects="1">
      <p:cViewPr varScale="1">
        <p:scale>
          <a:sx n="37" d="100"/>
          <a:sy n="37" d="100"/>
        </p:scale>
        <p:origin x="-2344" y="-144"/>
      </p:cViewPr>
      <p:guideLst>
        <p:guide orient="horz" pos="6998"/>
        <p:guide pos="698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30D79F-A68E-654B-AE6B-1B6B82E147A3}" type="datetime1">
              <a:rPr lang="en-US" smtClean="0"/>
              <a:t>7/10/14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E11E627-068E-C64B-925C-8E550ED2B908}" type="slidenum">
              <a:rPr lang="en-US" smtClean="0"/>
              <a:t>‹#›</a:t>
            </a:fld>
            <a:endParaRPr lang="en-US"/>
          </a:p>
        </p:txBody>
      </p:sp>
    </p:spTree>
    <p:extLst>
      <p:ext uri="{BB962C8B-B14F-4D97-AF65-F5344CB8AC3E}">
        <p14:creationId xmlns:p14="http://schemas.microsoft.com/office/powerpoint/2010/main" val="256999065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6958C9-14DA-544E-978E-27F2069DEFAC}" type="datetime1">
              <a:rPr lang="en-US" smtClean="0"/>
              <a:t>7/10/14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7E9BD7-9FB3-F443-9965-3466625FA4D4}" type="slidenum">
              <a:rPr lang="en-US" smtClean="0"/>
              <a:t>‹#›</a:t>
            </a:fld>
            <a:endParaRPr lang="en-US"/>
          </a:p>
        </p:txBody>
      </p:sp>
    </p:spTree>
    <p:extLst>
      <p:ext uri="{BB962C8B-B14F-4D97-AF65-F5344CB8AC3E}">
        <p14:creationId xmlns:p14="http://schemas.microsoft.com/office/powerpoint/2010/main" val="2288048007"/>
      </p:ext>
    </p:extLst>
  </p:cSld>
  <p:clrMap bg1="lt1" tx1="dk1" bg2="lt2" tx2="dk2" accent1="accent1" accent2="accent2" accent3="accent3" accent4="accent4" accent5="accent5" accent6="accent6" hlink="hlink" folHlink="folHlink"/>
  <p:hf sldNum="0" hdr="0" ftr="0" dt="0"/>
  <p:notesStyle>
    <a:lvl1pPr marL="0" algn="l" defTabSz="1567465" rtl="0" eaLnBrk="1" latinLnBrk="0" hangingPunct="1">
      <a:defRPr sz="4100" kern="1200">
        <a:solidFill>
          <a:schemeClr val="tx1"/>
        </a:solidFill>
        <a:latin typeface="+mn-lt"/>
        <a:ea typeface="+mn-ea"/>
        <a:cs typeface="+mn-cs"/>
      </a:defRPr>
    </a:lvl1pPr>
    <a:lvl2pPr marL="1567465" algn="l" defTabSz="1567465" rtl="0" eaLnBrk="1" latinLnBrk="0" hangingPunct="1">
      <a:defRPr sz="4100" kern="1200">
        <a:solidFill>
          <a:schemeClr val="tx1"/>
        </a:solidFill>
        <a:latin typeface="+mn-lt"/>
        <a:ea typeface="+mn-ea"/>
        <a:cs typeface="+mn-cs"/>
      </a:defRPr>
    </a:lvl2pPr>
    <a:lvl3pPr marL="3134930" algn="l" defTabSz="1567465" rtl="0" eaLnBrk="1" latinLnBrk="0" hangingPunct="1">
      <a:defRPr sz="4100" kern="1200">
        <a:solidFill>
          <a:schemeClr val="tx1"/>
        </a:solidFill>
        <a:latin typeface="+mn-lt"/>
        <a:ea typeface="+mn-ea"/>
        <a:cs typeface="+mn-cs"/>
      </a:defRPr>
    </a:lvl3pPr>
    <a:lvl4pPr marL="4702395" algn="l" defTabSz="1567465" rtl="0" eaLnBrk="1" latinLnBrk="0" hangingPunct="1">
      <a:defRPr sz="4100" kern="1200">
        <a:solidFill>
          <a:schemeClr val="tx1"/>
        </a:solidFill>
        <a:latin typeface="+mn-lt"/>
        <a:ea typeface="+mn-ea"/>
        <a:cs typeface="+mn-cs"/>
      </a:defRPr>
    </a:lvl4pPr>
    <a:lvl5pPr marL="6269860" algn="l" defTabSz="1567465" rtl="0" eaLnBrk="1" latinLnBrk="0" hangingPunct="1">
      <a:defRPr sz="4100" kern="1200">
        <a:solidFill>
          <a:schemeClr val="tx1"/>
        </a:solidFill>
        <a:latin typeface="+mn-lt"/>
        <a:ea typeface="+mn-ea"/>
        <a:cs typeface="+mn-cs"/>
      </a:defRPr>
    </a:lvl5pPr>
    <a:lvl6pPr marL="7837326" algn="l" defTabSz="1567465" rtl="0" eaLnBrk="1" latinLnBrk="0" hangingPunct="1">
      <a:defRPr sz="4100" kern="1200">
        <a:solidFill>
          <a:schemeClr val="tx1"/>
        </a:solidFill>
        <a:latin typeface="+mn-lt"/>
        <a:ea typeface="+mn-ea"/>
        <a:cs typeface="+mn-cs"/>
      </a:defRPr>
    </a:lvl6pPr>
    <a:lvl7pPr marL="9404791" algn="l" defTabSz="1567465" rtl="0" eaLnBrk="1" latinLnBrk="0" hangingPunct="1">
      <a:defRPr sz="4100" kern="1200">
        <a:solidFill>
          <a:schemeClr val="tx1"/>
        </a:solidFill>
        <a:latin typeface="+mn-lt"/>
        <a:ea typeface="+mn-ea"/>
        <a:cs typeface="+mn-cs"/>
      </a:defRPr>
    </a:lvl7pPr>
    <a:lvl8pPr marL="10972256" algn="l" defTabSz="1567465" rtl="0" eaLnBrk="1" latinLnBrk="0" hangingPunct="1">
      <a:defRPr sz="4100" kern="1200">
        <a:solidFill>
          <a:schemeClr val="tx1"/>
        </a:solidFill>
        <a:latin typeface="+mn-lt"/>
        <a:ea typeface="+mn-ea"/>
        <a:cs typeface="+mn-cs"/>
      </a:defRPr>
    </a:lvl8pPr>
    <a:lvl9pPr marL="12539721" algn="l" defTabSz="1567465" rtl="0" eaLnBrk="1" latinLnBrk="0" hangingPunct="1">
      <a:defRPr sz="4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55099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3"/>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1567465" indent="0" algn="ctr">
              <a:buNone/>
              <a:defRPr>
                <a:solidFill>
                  <a:schemeClr val="tx1">
                    <a:tint val="75000"/>
                  </a:schemeClr>
                </a:solidFill>
              </a:defRPr>
            </a:lvl2pPr>
            <a:lvl3pPr marL="3134930" indent="0" algn="ctr">
              <a:buNone/>
              <a:defRPr>
                <a:solidFill>
                  <a:schemeClr val="tx1">
                    <a:tint val="75000"/>
                  </a:schemeClr>
                </a:solidFill>
              </a:defRPr>
            </a:lvl3pPr>
            <a:lvl4pPr marL="4702395" indent="0" algn="ctr">
              <a:buNone/>
              <a:defRPr>
                <a:solidFill>
                  <a:schemeClr val="tx1">
                    <a:tint val="75000"/>
                  </a:schemeClr>
                </a:solidFill>
              </a:defRPr>
            </a:lvl4pPr>
            <a:lvl5pPr marL="6269860" indent="0" algn="ctr">
              <a:buNone/>
              <a:defRPr>
                <a:solidFill>
                  <a:schemeClr val="tx1">
                    <a:tint val="75000"/>
                  </a:schemeClr>
                </a:solidFill>
              </a:defRPr>
            </a:lvl5pPr>
            <a:lvl6pPr marL="7837326" indent="0" algn="ctr">
              <a:buNone/>
              <a:defRPr>
                <a:solidFill>
                  <a:schemeClr val="tx1">
                    <a:tint val="75000"/>
                  </a:schemeClr>
                </a:solidFill>
              </a:defRPr>
            </a:lvl6pPr>
            <a:lvl7pPr marL="9404791" indent="0" algn="ctr">
              <a:buNone/>
              <a:defRPr>
                <a:solidFill>
                  <a:schemeClr val="tx1">
                    <a:tint val="75000"/>
                  </a:schemeClr>
                </a:solidFill>
              </a:defRPr>
            </a:lvl7pPr>
            <a:lvl8pPr marL="10972256" indent="0" algn="ctr">
              <a:buNone/>
              <a:defRPr>
                <a:solidFill>
                  <a:schemeClr val="tx1">
                    <a:tint val="75000"/>
                  </a:schemeClr>
                </a:solidFill>
              </a:defRPr>
            </a:lvl8pPr>
            <a:lvl9pPr marL="12539721"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23B212-9B71-C943-89E5-6D799766021A}" type="datetime1">
              <a:rPr lang="en-US" smtClean="0"/>
              <a:t>7/10/14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CFFBA-D2E7-494B-ABFD-47669AA30A26}" type="slidenum">
              <a:rPr lang="en-US" smtClean="0"/>
              <a:t>‹#›</a:t>
            </a:fld>
            <a:endParaRPr lang="en-US"/>
          </a:p>
        </p:txBody>
      </p:sp>
    </p:spTree>
    <p:extLst>
      <p:ext uri="{BB962C8B-B14F-4D97-AF65-F5344CB8AC3E}">
        <p14:creationId xmlns:p14="http://schemas.microsoft.com/office/powerpoint/2010/main" val="933983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50519A-4800-7846-8527-51224A69BF0A}" type="datetime1">
              <a:rPr lang="en-US" smtClean="0"/>
              <a:t>7/10/14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CFFBA-D2E7-494B-ABFD-47669AA30A26}" type="slidenum">
              <a:rPr lang="en-US" smtClean="0"/>
              <a:t>‹#›</a:t>
            </a:fld>
            <a:endParaRPr lang="en-US"/>
          </a:p>
        </p:txBody>
      </p:sp>
    </p:spTree>
    <p:extLst>
      <p:ext uri="{BB962C8B-B14F-4D97-AF65-F5344CB8AC3E}">
        <p14:creationId xmlns:p14="http://schemas.microsoft.com/office/powerpoint/2010/main" val="2423877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460E15-EE31-2440-B0CB-A06AA62E5B97}" type="datetime1">
              <a:rPr lang="en-US" smtClean="0"/>
              <a:t>7/10/14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CFFBA-D2E7-494B-ABFD-47669AA30A26}" type="slidenum">
              <a:rPr lang="en-US" smtClean="0"/>
              <a:t>‹#›</a:t>
            </a:fld>
            <a:endParaRPr lang="en-US"/>
          </a:p>
        </p:txBody>
      </p:sp>
    </p:spTree>
    <p:extLst>
      <p:ext uri="{BB962C8B-B14F-4D97-AF65-F5344CB8AC3E}">
        <p14:creationId xmlns:p14="http://schemas.microsoft.com/office/powerpoint/2010/main" val="3281544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DE6601-AA76-3A4C-9A71-97E3C163C8CF}" type="datetime1">
              <a:rPr lang="en-US" smtClean="0"/>
              <a:t>7/10/14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CFFBA-D2E7-494B-ABFD-47669AA30A26}" type="slidenum">
              <a:rPr lang="en-US" smtClean="0"/>
              <a:t>‹#›</a:t>
            </a:fld>
            <a:endParaRPr lang="en-US"/>
          </a:p>
        </p:txBody>
      </p:sp>
    </p:spTree>
    <p:extLst>
      <p:ext uri="{BB962C8B-B14F-4D97-AF65-F5344CB8AC3E}">
        <p14:creationId xmlns:p14="http://schemas.microsoft.com/office/powerpoint/2010/main" val="2377747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37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6800">
                <a:solidFill>
                  <a:schemeClr val="tx1">
                    <a:tint val="75000"/>
                  </a:schemeClr>
                </a:solidFill>
              </a:defRPr>
            </a:lvl1pPr>
            <a:lvl2pPr marL="1567465" indent="0">
              <a:buNone/>
              <a:defRPr sz="6200">
                <a:solidFill>
                  <a:schemeClr val="tx1">
                    <a:tint val="75000"/>
                  </a:schemeClr>
                </a:solidFill>
              </a:defRPr>
            </a:lvl2pPr>
            <a:lvl3pPr marL="3134930" indent="0">
              <a:buNone/>
              <a:defRPr sz="5500">
                <a:solidFill>
                  <a:schemeClr val="tx1">
                    <a:tint val="75000"/>
                  </a:schemeClr>
                </a:solidFill>
              </a:defRPr>
            </a:lvl3pPr>
            <a:lvl4pPr marL="4702395" indent="0">
              <a:buNone/>
              <a:defRPr sz="4800">
                <a:solidFill>
                  <a:schemeClr val="tx1">
                    <a:tint val="75000"/>
                  </a:schemeClr>
                </a:solidFill>
              </a:defRPr>
            </a:lvl4pPr>
            <a:lvl5pPr marL="6269860" indent="0">
              <a:buNone/>
              <a:defRPr sz="4800">
                <a:solidFill>
                  <a:schemeClr val="tx1">
                    <a:tint val="75000"/>
                  </a:schemeClr>
                </a:solidFill>
              </a:defRPr>
            </a:lvl5pPr>
            <a:lvl6pPr marL="7837326" indent="0">
              <a:buNone/>
              <a:defRPr sz="4800">
                <a:solidFill>
                  <a:schemeClr val="tx1">
                    <a:tint val="75000"/>
                  </a:schemeClr>
                </a:solidFill>
              </a:defRPr>
            </a:lvl6pPr>
            <a:lvl7pPr marL="9404791" indent="0">
              <a:buNone/>
              <a:defRPr sz="4800">
                <a:solidFill>
                  <a:schemeClr val="tx1">
                    <a:tint val="75000"/>
                  </a:schemeClr>
                </a:solidFill>
              </a:defRPr>
            </a:lvl7pPr>
            <a:lvl8pPr marL="10972256" indent="0">
              <a:buNone/>
              <a:defRPr sz="4800">
                <a:solidFill>
                  <a:schemeClr val="tx1">
                    <a:tint val="75000"/>
                  </a:schemeClr>
                </a:solidFill>
              </a:defRPr>
            </a:lvl8pPr>
            <a:lvl9pPr marL="12539721" indent="0">
              <a:buNone/>
              <a:defRPr sz="4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4EF899-7E31-9441-A160-9A0AA94114F2}" type="datetime1">
              <a:rPr lang="en-US" smtClean="0"/>
              <a:t>7/10/14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CFFBA-D2E7-494B-ABFD-47669AA30A26}" type="slidenum">
              <a:rPr lang="en-US" smtClean="0"/>
              <a:t>‹#›</a:t>
            </a:fld>
            <a:endParaRPr lang="en-US"/>
          </a:p>
        </p:txBody>
      </p:sp>
    </p:spTree>
    <p:extLst>
      <p:ext uri="{BB962C8B-B14F-4D97-AF65-F5344CB8AC3E}">
        <p14:creationId xmlns:p14="http://schemas.microsoft.com/office/powerpoint/2010/main" val="1137498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9600"/>
            </a:lvl1pPr>
            <a:lvl2pPr>
              <a:defRPr sz="8200"/>
            </a:lvl2pPr>
            <a:lvl3pPr>
              <a:defRPr sz="68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9600"/>
            </a:lvl1pPr>
            <a:lvl2pPr>
              <a:defRPr sz="8200"/>
            </a:lvl2pPr>
            <a:lvl3pPr>
              <a:defRPr sz="68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3CB5C4-8627-6F41-9AE6-42C3E06A182B}" type="datetime1">
              <a:rPr lang="en-US" smtClean="0"/>
              <a:t>7/10/14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FCFFBA-D2E7-494B-ABFD-47669AA30A26}" type="slidenum">
              <a:rPr lang="en-US" smtClean="0"/>
              <a:t>‹#›</a:t>
            </a:fld>
            <a:endParaRPr lang="en-US"/>
          </a:p>
        </p:txBody>
      </p:sp>
    </p:spTree>
    <p:extLst>
      <p:ext uri="{BB962C8B-B14F-4D97-AF65-F5344CB8AC3E}">
        <p14:creationId xmlns:p14="http://schemas.microsoft.com/office/powerpoint/2010/main" val="4243381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1" y="7368543"/>
            <a:ext cx="19392902" cy="3070857"/>
          </a:xfrm>
        </p:spPr>
        <p:txBody>
          <a:bodyPr anchor="b"/>
          <a:lstStyle>
            <a:lvl1pPr marL="0" indent="0">
              <a:buNone/>
              <a:defRPr sz="8200" b="1"/>
            </a:lvl1pPr>
            <a:lvl2pPr marL="1567465" indent="0">
              <a:buNone/>
              <a:defRPr sz="6800" b="1"/>
            </a:lvl2pPr>
            <a:lvl3pPr marL="3134930" indent="0">
              <a:buNone/>
              <a:defRPr sz="6200" b="1"/>
            </a:lvl3pPr>
            <a:lvl4pPr marL="4702395" indent="0">
              <a:buNone/>
              <a:defRPr sz="5500" b="1"/>
            </a:lvl4pPr>
            <a:lvl5pPr marL="6269860" indent="0">
              <a:buNone/>
              <a:defRPr sz="5500" b="1"/>
            </a:lvl5pPr>
            <a:lvl6pPr marL="7837326" indent="0">
              <a:buNone/>
              <a:defRPr sz="5500" b="1"/>
            </a:lvl6pPr>
            <a:lvl7pPr marL="9404791" indent="0">
              <a:buNone/>
              <a:defRPr sz="5500" b="1"/>
            </a:lvl7pPr>
            <a:lvl8pPr marL="10972256" indent="0">
              <a:buNone/>
              <a:defRPr sz="5500" b="1"/>
            </a:lvl8pPr>
            <a:lvl9pPr marL="12539721" indent="0">
              <a:buNone/>
              <a:defRPr sz="5500" b="1"/>
            </a:lvl9pPr>
          </a:lstStyle>
          <a:p>
            <a:pPr lvl="0"/>
            <a:r>
              <a:rPr lang="en-US" smtClean="0"/>
              <a:t>Click to edit Master text styles</a:t>
            </a:r>
          </a:p>
        </p:txBody>
      </p:sp>
      <p:sp>
        <p:nvSpPr>
          <p:cNvPr id="4" name="Content Placeholder 3"/>
          <p:cNvSpPr>
            <a:spLocks noGrp="1"/>
          </p:cNvSpPr>
          <p:nvPr>
            <p:ph sz="half" idx="2"/>
          </p:nvPr>
        </p:nvSpPr>
        <p:spPr>
          <a:xfrm>
            <a:off x="2194561" y="10439400"/>
            <a:ext cx="19392902" cy="18966183"/>
          </a:xfrm>
        </p:spPr>
        <p:txBody>
          <a:bodyPr/>
          <a:lstStyle>
            <a:lvl1pPr>
              <a:defRPr sz="8200"/>
            </a:lvl1pPr>
            <a:lvl2pPr>
              <a:defRPr sz="68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4" y="7368543"/>
            <a:ext cx="19400520" cy="3070857"/>
          </a:xfrm>
        </p:spPr>
        <p:txBody>
          <a:bodyPr anchor="b"/>
          <a:lstStyle>
            <a:lvl1pPr marL="0" indent="0">
              <a:buNone/>
              <a:defRPr sz="8200" b="1"/>
            </a:lvl1pPr>
            <a:lvl2pPr marL="1567465" indent="0">
              <a:buNone/>
              <a:defRPr sz="6800" b="1"/>
            </a:lvl2pPr>
            <a:lvl3pPr marL="3134930" indent="0">
              <a:buNone/>
              <a:defRPr sz="6200" b="1"/>
            </a:lvl3pPr>
            <a:lvl4pPr marL="4702395" indent="0">
              <a:buNone/>
              <a:defRPr sz="5500" b="1"/>
            </a:lvl4pPr>
            <a:lvl5pPr marL="6269860" indent="0">
              <a:buNone/>
              <a:defRPr sz="5500" b="1"/>
            </a:lvl5pPr>
            <a:lvl6pPr marL="7837326" indent="0">
              <a:buNone/>
              <a:defRPr sz="5500" b="1"/>
            </a:lvl6pPr>
            <a:lvl7pPr marL="9404791" indent="0">
              <a:buNone/>
              <a:defRPr sz="5500" b="1"/>
            </a:lvl7pPr>
            <a:lvl8pPr marL="10972256" indent="0">
              <a:buNone/>
              <a:defRPr sz="5500" b="1"/>
            </a:lvl8pPr>
            <a:lvl9pPr marL="12539721" indent="0">
              <a:buNone/>
              <a:defRPr sz="5500" b="1"/>
            </a:lvl9pPr>
          </a:lstStyle>
          <a:p>
            <a:pPr lvl="0"/>
            <a:r>
              <a:rPr lang="en-US" smtClean="0"/>
              <a:t>Click to edit Master text styles</a:t>
            </a:r>
          </a:p>
        </p:txBody>
      </p:sp>
      <p:sp>
        <p:nvSpPr>
          <p:cNvPr id="6" name="Content Placeholder 5"/>
          <p:cNvSpPr>
            <a:spLocks noGrp="1"/>
          </p:cNvSpPr>
          <p:nvPr>
            <p:ph sz="quarter" idx="4"/>
          </p:nvPr>
        </p:nvSpPr>
        <p:spPr>
          <a:xfrm>
            <a:off x="22296124" y="10439400"/>
            <a:ext cx="19400520" cy="18966183"/>
          </a:xfrm>
        </p:spPr>
        <p:txBody>
          <a:bodyPr/>
          <a:lstStyle>
            <a:lvl1pPr>
              <a:defRPr sz="8200"/>
            </a:lvl1pPr>
            <a:lvl2pPr>
              <a:defRPr sz="68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2A8DDF-44CA-3B46-9CF6-DB651FB144C8}" type="datetime1">
              <a:rPr lang="en-US" smtClean="0"/>
              <a:t>7/10/14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FCFFBA-D2E7-494B-ABFD-47669AA30A26}" type="slidenum">
              <a:rPr lang="en-US" smtClean="0"/>
              <a:t>‹#›</a:t>
            </a:fld>
            <a:endParaRPr lang="en-US"/>
          </a:p>
        </p:txBody>
      </p:sp>
    </p:spTree>
    <p:extLst>
      <p:ext uri="{BB962C8B-B14F-4D97-AF65-F5344CB8AC3E}">
        <p14:creationId xmlns:p14="http://schemas.microsoft.com/office/powerpoint/2010/main" val="4007264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DAFFD2-E691-6A42-9EBE-C7EC704D94CA}" type="datetime1">
              <a:rPr lang="en-US" smtClean="0"/>
              <a:t>7/10/14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FCFFBA-D2E7-494B-ABFD-47669AA30A26}" type="slidenum">
              <a:rPr lang="en-US" smtClean="0"/>
              <a:t>‹#›</a:t>
            </a:fld>
            <a:endParaRPr lang="en-US"/>
          </a:p>
        </p:txBody>
      </p:sp>
    </p:spTree>
    <p:extLst>
      <p:ext uri="{BB962C8B-B14F-4D97-AF65-F5344CB8AC3E}">
        <p14:creationId xmlns:p14="http://schemas.microsoft.com/office/powerpoint/2010/main" val="4170351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9DC7F-E2F0-E048-8CA5-776CC9EA47ED}" type="datetime1">
              <a:rPr lang="en-US" smtClean="0"/>
              <a:t>7/10/14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FCFFBA-D2E7-494B-ABFD-47669AA30A26}" type="slidenum">
              <a:rPr lang="en-US" smtClean="0"/>
              <a:t>‹#›</a:t>
            </a:fld>
            <a:endParaRPr lang="en-US"/>
          </a:p>
        </p:txBody>
      </p:sp>
    </p:spTree>
    <p:extLst>
      <p:ext uri="{BB962C8B-B14F-4D97-AF65-F5344CB8AC3E}">
        <p14:creationId xmlns:p14="http://schemas.microsoft.com/office/powerpoint/2010/main" val="2234909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68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1000"/>
            </a:lvl1pPr>
            <a:lvl2pPr>
              <a:defRPr sz="9600"/>
            </a:lvl2pPr>
            <a:lvl3pPr>
              <a:defRPr sz="8200"/>
            </a:lvl3pPr>
            <a:lvl4pPr>
              <a:defRPr sz="6800"/>
            </a:lvl4pPr>
            <a:lvl5pPr>
              <a:defRPr sz="6800"/>
            </a:lvl5pPr>
            <a:lvl6pPr>
              <a:defRPr sz="6800"/>
            </a:lvl6pPr>
            <a:lvl7pPr>
              <a:defRPr sz="6800"/>
            </a:lvl7pPr>
            <a:lvl8pPr>
              <a:defRPr sz="6800"/>
            </a:lvl8pPr>
            <a:lvl9pPr>
              <a:defRPr sz="6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4800"/>
            </a:lvl1pPr>
            <a:lvl2pPr marL="1567465" indent="0">
              <a:buNone/>
              <a:defRPr sz="4100"/>
            </a:lvl2pPr>
            <a:lvl3pPr marL="3134930" indent="0">
              <a:buNone/>
              <a:defRPr sz="3500"/>
            </a:lvl3pPr>
            <a:lvl4pPr marL="4702395" indent="0">
              <a:buNone/>
              <a:defRPr sz="3100"/>
            </a:lvl4pPr>
            <a:lvl5pPr marL="6269860" indent="0">
              <a:buNone/>
              <a:defRPr sz="3100"/>
            </a:lvl5pPr>
            <a:lvl6pPr marL="7837326" indent="0">
              <a:buNone/>
              <a:defRPr sz="3100"/>
            </a:lvl6pPr>
            <a:lvl7pPr marL="9404791" indent="0">
              <a:buNone/>
              <a:defRPr sz="3100"/>
            </a:lvl7pPr>
            <a:lvl8pPr marL="10972256" indent="0">
              <a:buNone/>
              <a:defRPr sz="3100"/>
            </a:lvl8pPr>
            <a:lvl9pPr marL="12539721" indent="0">
              <a:buNone/>
              <a:defRPr sz="3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66800A-0209-5F4E-B0A8-0187BEEE044E}" type="datetime1">
              <a:rPr lang="en-US" smtClean="0"/>
              <a:t>7/10/14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FCFFBA-D2E7-494B-ABFD-47669AA30A26}" type="slidenum">
              <a:rPr lang="en-US" smtClean="0"/>
              <a:t>‹#›</a:t>
            </a:fld>
            <a:endParaRPr lang="en-US"/>
          </a:p>
        </p:txBody>
      </p:sp>
    </p:spTree>
    <p:extLst>
      <p:ext uri="{BB962C8B-B14F-4D97-AF65-F5344CB8AC3E}">
        <p14:creationId xmlns:p14="http://schemas.microsoft.com/office/powerpoint/2010/main" val="339120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1"/>
            <a:ext cx="26334720" cy="2720342"/>
          </a:xfrm>
        </p:spPr>
        <p:txBody>
          <a:bodyPr anchor="b"/>
          <a:lstStyle>
            <a:lvl1pPr algn="l">
              <a:defRPr sz="68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1000"/>
            </a:lvl1pPr>
            <a:lvl2pPr marL="1567465" indent="0">
              <a:buNone/>
              <a:defRPr sz="9600"/>
            </a:lvl2pPr>
            <a:lvl3pPr marL="3134930" indent="0">
              <a:buNone/>
              <a:defRPr sz="8200"/>
            </a:lvl3pPr>
            <a:lvl4pPr marL="4702395" indent="0">
              <a:buNone/>
              <a:defRPr sz="6800"/>
            </a:lvl4pPr>
            <a:lvl5pPr marL="6269860" indent="0">
              <a:buNone/>
              <a:defRPr sz="6800"/>
            </a:lvl5pPr>
            <a:lvl6pPr marL="7837326" indent="0">
              <a:buNone/>
              <a:defRPr sz="6800"/>
            </a:lvl6pPr>
            <a:lvl7pPr marL="9404791" indent="0">
              <a:buNone/>
              <a:defRPr sz="6800"/>
            </a:lvl7pPr>
            <a:lvl8pPr marL="10972256" indent="0">
              <a:buNone/>
              <a:defRPr sz="6800"/>
            </a:lvl8pPr>
            <a:lvl9pPr marL="12539721" indent="0">
              <a:buNone/>
              <a:defRPr sz="6800"/>
            </a:lvl9pPr>
          </a:lstStyle>
          <a:p>
            <a:endParaRPr lang="en-US"/>
          </a:p>
        </p:txBody>
      </p:sp>
      <p:sp>
        <p:nvSpPr>
          <p:cNvPr id="4" name="Text Placeholder 3"/>
          <p:cNvSpPr>
            <a:spLocks noGrp="1"/>
          </p:cNvSpPr>
          <p:nvPr>
            <p:ph type="body" sz="half" idx="2"/>
          </p:nvPr>
        </p:nvSpPr>
        <p:spPr>
          <a:xfrm>
            <a:off x="8602982" y="25763223"/>
            <a:ext cx="26334720" cy="3863338"/>
          </a:xfrm>
        </p:spPr>
        <p:txBody>
          <a:bodyPr/>
          <a:lstStyle>
            <a:lvl1pPr marL="0" indent="0">
              <a:buNone/>
              <a:defRPr sz="4800"/>
            </a:lvl1pPr>
            <a:lvl2pPr marL="1567465" indent="0">
              <a:buNone/>
              <a:defRPr sz="4100"/>
            </a:lvl2pPr>
            <a:lvl3pPr marL="3134930" indent="0">
              <a:buNone/>
              <a:defRPr sz="3500"/>
            </a:lvl3pPr>
            <a:lvl4pPr marL="4702395" indent="0">
              <a:buNone/>
              <a:defRPr sz="3100"/>
            </a:lvl4pPr>
            <a:lvl5pPr marL="6269860" indent="0">
              <a:buNone/>
              <a:defRPr sz="3100"/>
            </a:lvl5pPr>
            <a:lvl6pPr marL="7837326" indent="0">
              <a:buNone/>
              <a:defRPr sz="3100"/>
            </a:lvl6pPr>
            <a:lvl7pPr marL="9404791" indent="0">
              <a:buNone/>
              <a:defRPr sz="3100"/>
            </a:lvl7pPr>
            <a:lvl8pPr marL="10972256" indent="0">
              <a:buNone/>
              <a:defRPr sz="3100"/>
            </a:lvl8pPr>
            <a:lvl9pPr marL="12539721" indent="0">
              <a:buNone/>
              <a:defRPr sz="3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BEDEDC-F4E0-1649-8929-DA2F11B694C5}" type="datetime1">
              <a:rPr lang="en-US" smtClean="0"/>
              <a:t>7/10/14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FCFFBA-D2E7-494B-ABFD-47669AA30A26}" type="slidenum">
              <a:rPr lang="en-US" smtClean="0"/>
              <a:t>‹#›</a:t>
            </a:fld>
            <a:endParaRPr lang="en-US"/>
          </a:p>
        </p:txBody>
      </p:sp>
    </p:spTree>
    <p:extLst>
      <p:ext uri="{BB962C8B-B14F-4D97-AF65-F5344CB8AC3E}">
        <p14:creationId xmlns:p14="http://schemas.microsoft.com/office/powerpoint/2010/main" val="351525871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3"/>
            <a:ext cx="39502080" cy="5486400"/>
          </a:xfrm>
          <a:prstGeom prst="rect">
            <a:avLst/>
          </a:prstGeom>
        </p:spPr>
        <p:txBody>
          <a:bodyPr vert="horz" lIns="313493" tIns="156747" rIns="313493" bIns="156747"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313493" tIns="156747" rIns="313493" bIns="15674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313493" tIns="156747" rIns="313493" bIns="156747" rtlCol="0" anchor="ctr"/>
          <a:lstStyle>
            <a:lvl1pPr algn="l">
              <a:defRPr sz="4100">
                <a:solidFill>
                  <a:schemeClr val="tx1">
                    <a:tint val="75000"/>
                  </a:schemeClr>
                </a:solidFill>
              </a:defRPr>
            </a:lvl1pPr>
          </a:lstStyle>
          <a:p>
            <a:fld id="{D570F925-9313-EB45-9D16-BF78D0B2FAE2}" type="datetime1">
              <a:rPr lang="en-US" smtClean="0"/>
              <a:t>7/10/14</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313493" tIns="156747" rIns="313493" bIns="156747" rtlCol="0" anchor="ctr"/>
          <a:lstStyle>
            <a:lvl1pPr algn="ctr">
              <a:defRPr sz="4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313493" tIns="156747" rIns="313493" bIns="156747" rtlCol="0" anchor="ctr"/>
          <a:lstStyle>
            <a:lvl1pPr algn="r">
              <a:defRPr sz="4100">
                <a:solidFill>
                  <a:schemeClr val="tx1">
                    <a:tint val="75000"/>
                  </a:schemeClr>
                </a:solidFill>
              </a:defRPr>
            </a:lvl1pPr>
          </a:lstStyle>
          <a:p>
            <a:fld id="{09FCFFBA-D2E7-494B-ABFD-47669AA30A26}" type="slidenum">
              <a:rPr lang="en-US" smtClean="0"/>
              <a:t>‹#›</a:t>
            </a:fld>
            <a:endParaRPr lang="en-US"/>
          </a:p>
        </p:txBody>
      </p:sp>
    </p:spTree>
    <p:extLst>
      <p:ext uri="{BB962C8B-B14F-4D97-AF65-F5344CB8AC3E}">
        <p14:creationId xmlns:p14="http://schemas.microsoft.com/office/powerpoint/2010/main" val="1217134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1567465" rtl="0" eaLnBrk="1" latinLnBrk="0" hangingPunct="1">
        <a:spcBef>
          <a:spcPct val="0"/>
        </a:spcBef>
        <a:buNone/>
        <a:defRPr sz="15100" kern="1200">
          <a:solidFill>
            <a:schemeClr val="tx1"/>
          </a:solidFill>
          <a:latin typeface="+mj-lt"/>
          <a:ea typeface="+mj-ea"/>
          <a:cs typeface="+mj-cs"/>
        </a:defRPr>
      </a:lvl1pPr>
    </p:titleStyle>
    <p:bodyStyle>
      <a:lvl1pPr marL="1175599" indent="-1175599" algn="l" defTabSz="1567465" rtl="0" eaLnBrk="1" latinLnBrk="0" hangingPunct="1">
        <a:spcBef>
          <a:spcPct val="20000"/>
        </a:spcBef>
        <a:buFont typeface="Arial"/>
        <a:buChar char="•"/>
        <a:defRPr sz="11000" kern="1200">
          <a:solidFill>
            <a:schemeClr val="tx1"/>
          </a:solidFill>
          <a:latin typeface="+mn-lt"/>
          <a:ea typeface="+mn-ea"/>
          <a:cs typeface="+mn-cs"/>
        </a:defRPr>
      </a:lvl1pPr>
      <a:lvl2pPr marL="2547130" indent="-979665" algn="l" defTabSz="1567465" rtl="0" eaLnBrk="1" latinLnBrk="0" hangingPunct="1">
        <a:spcBef>
          <a:spcPct val="20000"/>
        </a:spcBef>
        <a:buFont typeface="Arial"/>
        <a:buChar char="–"/>
        <a:defRPr sz="9600" kern="1200">
          <a:solidFill>
            <a:schemeClr val="tx1"/>
          </a:solidFill>
          <a:latin typeface="+mn-lt"/>
          <a:ea typeface="+mn-ea"/>
          <a:cs typeface="+mn-cs"/>
        </a:defRPr>
      </a:lvl2pPr>
      <a:lvl3pPr marL="3918662" indent="-783732" algn="l" defTabSz="1567465" rtl="0" eaLnBrk="1" latinLnBrk="0" hangingPunct="1">
        <a:spcBef>
          <a:spcPct val="20000"/>
        </a:spcBef>
        <a:buFont typeface="Arial"/>
        <a:buChar char="•"/>
        <a:defRPr sz="8200" kern="1200">
          <a:solidFill>
            <a:schemeClr val="tx1"/>
          </a:solidFill>
          <a:latin typeface="+mn-lt"/>
          <a:ea typeface="+mn-ea"/>
          <a:cs typeface="+mn-cs"/>
        </a:defRPr>
      </a:lvl3pPr>
      <a:lvl4pPr marL="5486127" indent="-783732" algn="l" defTabSz="1567465" rtl="0" eaLnBrk="1" latinLnBrk="0" hangingPunct="1">
        <a:spcBef>
          <a:spcPct val="20000"/>
        </a:spcBef>
        <a:buFont typeface="Arial"/>
        <a:buChar char="–"/>
        <a:defRPr sz="6800" kern="1200">
          <a:solidFill>
            <a:schemeClr val="tx1"/>
          </a:solidFill>
          <a:latin typeface="+mn-lt"/>
          <a:ea typeface="+mn-ea"/>
          <a:cs typeface="+mn-cs"/>
        </a:defRPr>
      </a:lvl4pPr>
      <a:lvl5pPr marL="7053593" indent="-783732" algn="l" defTabSz="1567465" rtl="0" eaLnBrk="1" latinLnBrk="0" hangingPunct="1">
        <a:spcBef>
          <a:spcPct val="20000"/>
        </a:spcBef>
        <a:buFont typeface="Arial"/>
        <a:buChar char="»"/>
        <a:defRPr sz="6800" kern="1200">
          <a:solidFill>
            <a:schemeClr val="tx1"/>
          </a:solidFill>
          <a:latin typeface="+mn-lt"/>
          <a:ea typeface="+mn-ea"/>
          <a:cs typeface="+mn-cs"/>
        </a:defRPr>
      </a:lvl5pPr>
      <a:lvl6pPr marL="8621058" indent="-783732" algn="l" defTabSz="1567465" rtl="0" eaLnBrk="1" latinLnBrk="0" hangingPunct="1">
        <a:spcBef>
          <a:spcPct val="20000"/>
        </a:spcBef>
        <a:buFont typeface="Arial"/>
        <a:buChar char="•"/>
        <a:defRPr sz="6800" kern="1200">
          <a:solidFill>
            <a:schemeClr val="tx1"/>
          </a:solidFill>
          <a:latin typeface="+mn-lt"/>
          <a:ea typeface="+mn-ea"/>
          <a:cs typeface="+mn-cs"/>
        </a:defRPr>
      </a:lvl6pPr>
      <a:lvl7pPr marL="10188523" indent="-783732" algn="l" defTabSz="1567465" rtl="0" eaLnBrk="1" latinLnBrk="0" hangingPunct="1">
        <a:spcBef>
          <a:spcPct val="20000"/>
        </a:spcBef>
        <a:buFont typeface="Arial"/>
        <a:buChar char="•"/>
        <a:defRPr sz="6800" kern="1200">
          <a:solidFill>
            <a:schemeClr val="tx1"/>
          </a:solidFill>
          <a:latin typeface="+mn-lt"/>
          <a:ea typeface="+mn-ea"/>
          <a:cs typeface="+mn-cs"/>
        </a:defRPr>
      </a:lvl7pPr>
      <a:lvl8pPr marL="11755988" indent="-783732" algn="l" defTabSz="1567465" rtl="0" eaLnBrk="1" latinLnBrk="0" hangingPunct="1">
        <a:spcBef>
          <a:spcPct val="20000"/>
        </a:spcBef>
        <a:buFont typeface="Arial"/>
        <a:buChar char="•"/>
        <a:defRPr sz="6800" kern="1200">
          <a:solidFill>
            <a:schemeClr val="tx1"/>
          </a:solidFill>
          <a:latin typeface="+mn-lt"/>
          <a:ea typeface="+mn-ea"/>
          <a:cs typeface="+mn-cs"/>
        </a:defRPr>
      </a:lvl8pPr>
      <a:lvl9pPr marL="13323453" indent="-783732" algn="l" defTabSz="1567465" rtl="0" eaLnBrk="1" latinLnBrk="0" hangingPunct="1">
        <a:spcBef>
          <a:spcPct val="20000"/>
        </a:spcBef>
        <a:buFont typeface="Arial"/>
        <a:buChar char="•"/>
        <a:defRPr sz="6800" kern="1200">
          <a:solidFill>
            <a:schemeClr val="tx1"/>
          </a:solidFill>
          <a:latin typeface="+mn-lt"/>
          <a:ea typeface="+mn-ea"/>
          <a:cs typeface="+mn-cs"/>
        </a:defRPr>
      </a:lvl9pPr>
    </p:bodyStyle>
    <p:otherStyle>
      <a:defPPr>
        <a:defRPr lang="en-US"/>
      </a:defPPr>
      <a:lvl1pPr marL="0" algn="l" defTabSz="1567465" rtl="0" eaLnBrk="1" latinLnBrk="0" hangingPunct="1">
        <a:defRPr sz="6200" kern="1200">
          <a:solidFill>
            <a:schemeClr val="tx1"/>
          </a:solidFill>
          <a:latin typeface="+mn-lt"/>
          <a:ea typeface="+mn-ea"/>
          <a:cs typeface="+mn-cs"/>
        </a:defRPr>
      </a:lvl1pPr>
      <a:lvl2pPr marL="1567465" algn="l" defTabSz="1567465" rtl="0" eaLnBrk="1" latinLnBrk="0" hangingPunct="1">
        <a:defRPr sz="6200" kern="1200">
          <a:solidFill>
            <a:schemeClr val="tx1"/>
          </a:solidFill>
          <a:latin typeface="+mn-lt"/>
          <a:ea typeface="+mn-ea"/>
          <a:cs typeface="+mn-cs"/>
        </a:defRPr>
      </a:lvl2pPr>
      <a:lvl3pPr marL="3134930" algn="l" defTabSz="1567465" rtl="0" eaLnBrk="1" latinLnBrk="0" hangingPunct="1">
        <a:defRPr sz="6200" kern="1200">
          <a:solidFill>
            <a:schemeClr val="tx1"/>
          </a:solidFill>
          <a:latin typeface="+mn-lt"/>
          <a:ea typeface="+mn-ea"/>
          <a:cs typeface="+mn-cs"/>
        </a:defRPr>
      </a:lvl3pPr>
      <a:lvl4pPr marL="4702395" algn="l" defTabSz="1567465" rtl="0" eaLnBrk="1" latinLnBrk="0" hangingPunct="1">
        <a:defRPr sz="6200" kern="1200">
          <a:solidFill>
            <a:schemeClr val="tx1"/>
          </a:solidFill>
          <a:latin typeface="+mn-lt"/>
          <a:ea typeface="+mn-ea"/>
          <a:cs typeface="+mn-cs"/>
        </a:defRPr>
      </a:lvl4pPr>
      <a:lvl5pPr marL="6269860" algn="l" defTabSz="1567465" rtl="0" eaLnBrk="1" latinLnBrk="0" hangingPunct="1">
        <a:defRPr sz="6200" kern="1200">
          <a:solidFill>
            <a:schemeClr val="tx1"/>
          </a:solidFill>
          <a:latin typeface="+mn-lt"/>
          <a:ea typeface="+mn-ea"/>
          <a:cs typeface="+mn-cs"/>
        </a:defRPr>
      </a:lvl5pPr>
      <a:lvl6pPr marL="7837326" algn="l" defTabSz="1567465" rtl="0" eaLnBrk="1" latinLnBrk="0" hangingPunct="1">
        <a:defRPr sz="6200" kern="1200">
          <a:solidFill>
            <a:schemeClr val="tx1"/>
          </a:solidFill>
          <a:latin typeface="+mn-lt"/>
          <a:ea typeface="+mn-ea"/>
          <a:cs typeface="+mn-cs"/>
        </a:defRPr>
      </a:lvl6pPr>
      <a:lvl7pPr marL="9404791" algn="l" defTabSz="1567465" rtl="0" eaLnBrk="1" latinLnBrk="0" hangingPunct="1">
        <a:defRPr sz="6200" kern="1200">
          <a:solidFill>
            <a:schemeClr val="tx1"/>
          </a:solidFill>
          <a:latin typeface="+mn-lt"/>
          <a:ea typeface="+mn-ea"/>
          <a:cs typeface="+mn-cs"/>
        </a:defRPr>
      </a:lvl7pPr>
      <a:lvl8pPr marL="10972256" algn="l" defTabSz="1567465" rtl="0" eaLnBrk="1" latinLnBrk="0" hangingPunct="1">
        <a:defRPr sz="6200" kern="1200">
          <a:solidFill>
            <a:schemeClr val="tx1"/>
          </a:solidFill>
          <a:latin typeface="+mn-lt"/>
          <a:ea typeface="+mn-ea"/>
          <a:cs typeface="+mn-cs"/>
        </a:defRPr>
      </a:lvl8pPr>
      <a:lvl9pPr marL="12539721" algn="l" defTabSz="1567465" rtl="0" eaLnBrk="1" latinLnBrk="0" hangingPunct="1">
        <a:defRPr sz="6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8.png"/><Relationship Id="rId12" Type="http://schemas.openxmlformats.org/officeDocument/2006/relationships/image" Target="../media/image9.png"/><Relationship Id="rId13" Type="http://schemas.openxmlformats.org/officeDocument/2006/relationships/image" Target="../media/image10.jpg"/><Relationship Id="rId14" Type="http://schemas.openxmlformats.org/officeDocument/2006/relationships/image" Target="../media/image11.png"/><Relationship Id="rId15" Type="http://schemas.openxmlformats.org/officeDocument/2006/relationships/image" Target="../media/image12.jp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microsoft.com/office/2007/relationships/hdphoto" Target="../media/hdphoto1.wdp"/><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4.jpg"/><Relationship Id="rId8" Type="http://schemas.openxmlformats.org/officeDocument/2006/relationships/image" Target="../media/image5.jpg"/><Relationship Id="rId9" Type="http://schemas.openxmlformats.org/officeDocument/2006/relationships/image" Target="../media/image6.jpg"/><Relationship Id="rId10"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88" name="Rectangle 87"/>
          <p:cNvSpPr/>
          <p:nvPr/>
        </p:nvSpPr>
        <p:spPr>
          <a:xfrm>
            <a:off x="32718446" y="19850573"/>
            <a:ext cx="10688263" cy="10742265"/>
          </a:xfrm>
          <a:prstGeom prst="rect">
            <a:avLst/>
          </a:prstGeom>
          <a:solidFill>
            <a:schemeClr val="bg1"/>
          </a:solidFill>
          <a:ln>
            <a:solidFill>
              <a:srgbClr val="214C75"/>
            </a:solidFill>
          </a:ln>
        </p:spPr>
        <p:txBody>
          <a:bodyPr wrap="square" lIns="70336" tIns="35168" rIns="70336" bIns="35168">
            <a:noAutofit/>
          </a:bodyPr>
          <a:lstStyle/>
          <a:p>
            <a:pPr marL="177060">
              <a:lnSpc>
                <a:spcPct val="120000"/>
              </a:lnSpc>
            </a:pPr>
            <a:endParaRPr lang="en-US" sz="2900" dirty="0"/>
          </a:p>
        </p:txBody>
      </p:sp>
      <p:sp>
        <p:nvSpPr>
          <p:cNvPr id="62" name="Rectangle 61"/>
          <p:cNvSpPr/>
          <p:nvPr/>
        </p:nvSpPr>
        <p:spPr>
          <a:xfrm>
            <a:off x="0" y="-7143"/>
            <a:ext cx="43891200" cy="2850707"/>
          </a:xfrm>
          <a:prstGeom prst="rect">
            <a:avLst/>
          </a:prstGeom>
          <a:solidFill>
            <a:schemeClr val="bg1"/>
          </a:solidFill>
          <a:ln>
            <a:solidFill>
              <a:srgbClr val="214C7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0" y="31202489"/>
            <a:ext cx="43891200" cy="1715911"/>
          </a:xfrm>
          <a:prstGeom prst="rect">
            <a:avLst/>
          </a:prstGeom>
          <a:solidFill>
            <a:schemeClr val="bg1"/>
          </a:solidFill>
          <a:ln>
            <a:solidFill>
              <a:srgbClr val="214C7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 Box 389"/>
          <p:cNvSpPr txBox="1">
            <a:spLocks noChangeArrowheads="1"/>
          </p:cNvSpPr>
          <p:nvPr/>
        </p:nvSpPr>
        <p:spPr bwMode="auto">
          <a:xfrm>
            <a:off x="0" y="179293"/>
            <a:ext cx="43891200" cy="912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371" tIns="40185" rIns="80371" bIns="40185">
            <a:spAutoFit/>
          </a:bodyPr>
          <a:lstStyle>
            <a:lvl1pPr>
              <a:defRPr sz="7200">
                <a:solidFill>
                  <a:schemeClr val="tx1"/>
                </a:solidFill>
                <a:latin typeface="Arial" charset="0"/>
                <a:ea typeface="ＭＳ Ｐゴシック" charset="0"/>
                <a:cs typeface="ＭＳ Ｐゴシック" charset="0"/>
              </a:defRPr>
            </a:lvl1pPr>
            <a:lvl2pPr marL="37931725" indent="-37474525">
              <a:defRPr sz="7200">
                <a:solidFill>
                  <a:schemeClr val="tx1"/>
                </a:solidFill>
                <a:latin typeface="Arial" charset="0"/>
                <a:ea typeface="ＭＳ Ｐゴシック" charset="0"/>
              </a:defRPr>
            </a:lvl2pPr>
            <a:lvl3pPr>
              <a:defRPr sz="7200">
                <a:solidFill>
                  <a:schemeClr val="tx1"/>
                </a:solidFill>
                <a:latin typeface="Arial" charset="0"/>
                <a:ea typeface="ＭＳ Ｐゴシック" charset="0"/>
              </a:defRPr>
            </a:lvl3pPr>
            <a:lvl4pPr>
              <a:defRPr sz="7200">
                <a:solidFill>
                  <a:schemeClr val="tx1"/>
                </a:solidFill>
                <a:latin typeface="Arial" charset="0"/>
                <a:ea typeface="ＭＳ Ｐゴシック" charset="0"/>
              </a:defRPr>
            </a:lvl4pPr>
            <a:lvl5pPr>
              <a:defRPr sz="7200">
                <a:solidFill>
                  <a:schemeClr val="tx1"/>
                </a:solidFill>
                <a:latin typeface="Arial" charset="0"/>
                <a:ea typeface="ＭＳ Ｐゴシック" charset="0"/>
              </a:defRPr>
            </a:lvl5pPr>
            <a:lvl6pPr marL="457200" eaLnBrk="0" fontAlgn="base" hangingPunct="0">
              <a:spcBef>
                <a:spcPct val="0"/>
              </a:spcBef>
              <a:spcAft>
                <a:spcPct val="0"/>
              </a:spcAft>
              <a:defRPr sz="7200">
                <a:solidFill>
                  <a:schemeClr val="tx1"/>
                </a:solidFill>
                <a:latin typeface="Arial" charset="0"/>
                <a:ea typeface="ＭＳ Ｐゴシック" charset="0"/>
              </a:defRPr>
            </a:lvl6pPr>
            <a:lvl7pPr marL="914400" eaLnBrk="0" fontAlgn="base" hangingPunct="0">
              <a:spcBef>
                <a:spcPct val="0"/>
              </a:spcBef>
              <a:spcAft>
                <a:spcPct val="0"/>
              </a:spcAft>
              <a:defRPr sz="7200">
                <a:solidFill>
                  <a:schemeClr val="tx1"/>
                </a:solidFill>
                <a:latin typeface="Arial" charset="0"/>
                <a:ea typeface="ＭＳ Ｐゴシック" charset="0"/>
              </a:defRPr>
            </a:lvl7pPr>
            <a:lvl8pPr marL="1371600" eaLnBrk="0" fontAlgn="base" hangingPunct="0">
              <a:spcBef>
                <a:spcPct val="0"/>
              </a:spcBef>
              <a:spcAft>
                <a:spcPct val="0"/>
              </a:spcAft>
              <a:defRPr sz="7200">
                <a:solidFill>
                  <a:schemeClr val="tx1"/>
                </a:solidFill>
                <a:latin typeface="Arial" charset="0"/>
                <a:ea typeface="ＭＳ Ｐゴシック" charset="0"/>
              </a:defRPr>
            </a:lvl8pPr>
            <a:lvl9pPr marL="1828800" eaLnBrk="0" fontAlgn="base" hangingPunct="0">
              <a:spcBef>
                <a:spcPct val="0"/>
              </a:spcBef>
              <a:spcAft>
                <a:spcPct val="0"/>
              </a:spcAft>
              <a:defRPr sz="7200">
                <a:solidFill>
                  <a:schemeClr val="tx1"/>
                </a:solidFill>
                <a:latin typeface="Arial" charset="0"/>
                <a:ea typeface="ＭＳ Ｐゴシック" charset="0"/>
              </a:defRPr>
            </a:lvl9pPr>
          </a:lstStyle>
          <a:p>
            <a:pPr algn="ctr">
              <a:defRPr/>
            </a:pPr>
            <a:r>
              <a:rPr lang="en-US" sz="5400" b="1" dirty="0">
                <a:solidFill>
                  <a:srgbClr val="214C75"/>
                </a:solidFill>
              </a:rPr>
              <a:t>Pegasus WMS: Enabling Large Scale Workflows on National </a:t>
            </a:r>
            <a:r>
              <a:rPr lang="en-US" sz="5400" b="1" dirty="0" smtClean="0">
                <a:solidFill>
                  <a:srgbClr val="214C75"/>
                </a:solidFill>
              </a:rPr>
              <a:t>Cyberinfrastructure</a:t>
            </a:r>
            <a:endParaRPr lang="en-US" sz="5400" b="1" dirty="0">
              <a:solidFill>
                <a:srgbClr val="214C75"/>
              </a:solidFill>
            </a:endParaRPr>
          </a:p>
        </p:txBody>
      </p:sp>
      <p:sp>
        <p:nvSpPr>
          <p:cNvPr id="5" name="Text Box 391"/>
          <p:cNvSpPr txBox="1">
            <a:spLocks noChangeArrowheads="1"/>
          </p:cNvSpPr>
          <p:nvPr/>
        </p:nvSpPr>
        <p:spPr bwMode="auto">
          <a:xfrm rot="10800000" flipV="1">
            <a:off x="-49197" y="1239097"/>
            <a:ext cx="43891200" cy="1066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371" tIns="40185" rIns="80371" bIns="40185">
            <a:spAutoFit/>
          </a:bodyPr>
          <a:lstStyle>
            <a:lvl1pPr>
              <a:defRPr sz="8200">
                <a:solidFill>
                  <a:schemeClr val="tx1"/>
                </a:solidFill>
                <a:latin typeface="Arial" charset="0"/>
                <a:ea typeface="ＭＳ Ｐゴシック" charset="0"/>
                <a:cs typeface="ＭＳ Ｐゴシック" charset="0"/>
              </a:defRPr>
            </a:lvl1pPr>
            <a:lvl2pPr marL="742950" indent="-285750">
              <a:defRPr sz="8200">
                <a:solidFill>
                  <a:schemeClr val="tx1"/>
                </a:solidFill>
                <a:latin typeface="Arial" charset="0"/>
                <a:ea typeface="ＭＳ Ｐゴシック" charset="0"/>
              </a:defRPr>
            </a:lvl2pPr>
            <a:lvl3pPr marL="1143000" indent="-228600">
              <a:defRPr sz="8200">
                <a:solidFill>
                  <a:schemeClr val="tx1"/>
                </a:solidFill>
                <a:latin typeface="Arial" charset="0"/>
                <a:ea typeface="ＭＳ Ｐゴシック" charset="0"/>
              </a:defRPr>
            </a:lvl3pPr>
            <a:lvl4pPr marL="1600200" indent="-228600">
              <a:defRPr sz="8200">
                <a:solidFill>
                  <a:schemeClr val="tx1"/>
                </a:solidFill>
                <a:latin typeface="Arial" charset="0"/>
                <a:ea typeface="ＭＳ Ｐゴシック" charset="0"/>
              </a:defRPr>
            </a:lvl4pPr>
            <a:lvl5pPr marL="2057400" indent="-228600">
              <a:defRPr sz="8200">
                <a:solidFill>
                  <a:schemeClr val="tx1"/>
                </a:solidFill>
                <a:latin typeface="Arial" charset="0"/>
                <a:ea typeface="ＭＳ Ｐゴシック" charset="0"/>
              </a:defRPr>
            </a:lvl5pPr>
            <a:lvl6pPr marL="2514600" indent="-228600" eaLnBrk="0" fontAlgn="base" hangingPunct="0">
              <a:spcBef>
                <a:spcPct val="0"/>
              </a:spcBef>
              <a:spcAft>
                <a:spcPct val="0"/>
              </a:spcAft>
              <a:defRPr sz="8200">
                <a:solidFill>
                  <a:schemeClr val="tx1"/>
                </a:solidFill>
                <a:latin typeface="Arial" charset="0"/>
                <a:ea typeface="ＭＳ Ｐゴシック" charset="0"/>
              </a:defRPr>
            </a:lvl6pPr>
            <a:lvl7pPr marL="2971800" indent="-228600" eaLnBrk="0" fontAlgn="base" hangingPunct="0">
              <a:spcBef>
                <a:spcPct val="0"/>
              </a:spcBef>
              <a:spcAft>
                <a:spcPct val="0"/>
              </a:spcAft>
              <a:defRPr sz="8200">
                <a:solidFill>
                  <a:schemeClr val="tx1"/>
                </a:solidFill>
                <a:latin typeface="Arial" charset="0"/>
                <a:ea typeface="ＭＳ Ｐゴシック" charset="0"/>
              </a:defRPr>
            </a:lvl7pPr>
            <a:lvl8pPr marL="3429000" indent="-228600" eaLnBrk="0" fontAlgn="base" hangingPunct="0">
              <a:spcBef>
                <a:spcPct val="0"/>
              </a:spcBef>
              <a:spcAft>
                <a:spcPct val="0"/>
              </a:spcAft>
              <a:defRPr sz="8200">
                <a:solidFill>
                  <a:schemeClr val="tx1"/>
                </a:solidFill>
                <a:latin typeface="Arial" charset="0"/>
                <a:ea typeface="ＭＳ Ｐゴシック" charset="0"/>
              </a:defRPr>
            </a:lvl8pPr>
            <a:lvl9pPr marL="3886200" indent="-228600" eaLnBrk="0" fontAlgn="base" hangingPunct="0">
              <a:spcBef>
                <a:spcPct val="0"/>
              </a:spcBef>
              <a:spcAft>
                <a:spcPct val="0"/>
              </a:spcAft>
              <a:defRPr sz="8200">
                <a:solidFill>
                  <a:schemeClr val="tx1"/>
                </a:solidFill>
                <a:latin typeface="Arial" charset="0"/>
                <a:ea typeface="ＭＳ Ｐゴシック" charset="0"/>
              </a:defRPr>
            </a:lvl9pPr>
          </a:lstStyle>
          <a:p>
            <a:pPr algn="ctr"/>
            <a:r>
              <a:rPr lang="en-US" sz="3200" dirty="0">
                <a:solidFill>
                  <a:srgbClr val="214C75"/>
                </a:solidFill>
                <a:latin typeface="Arial"/>
                <a:ea typeface="ＭＳ Ｐゴシック"/>
              </a:rPr>
              <a:t>Karan </a:t>
            </a:r>
            <a:r>
              <a:rPr lang="en-US" sz="3200" dirty="0" smtClean="0">
                <a:solidFill>
                  <a:srgbClr val="214C75"/>
                </a:solidFill>
                <a:latin typeface="Arial"/>
                <a:ea typeface="ＭＳ Ｐゴシック"/>
              </a:rPr>
              <a:t>Vahi, </a:t>
            </a:r>
            <a:r>
              <a:rPr lang="en-US" sz="3200" dirty="0">
                <a:solidFill>
                  <a:srgbClr val="214C75"/>
                </a:solidFill>
                <a:latin typeface="Arial"/>
                <a:ea typeface="ＭＳ Ｐゴシック"/>
              </a:rPr>
              <a:t>Ewa </a:t>
            </a:r>
            <a:r>
              <a:rPr lang="en-US" sz="3200" dirty="0" smtClean="0">
                <a:solidFill>
                  <a:srgbClr val="214C75"/>
                </a:solidFill>
                <a:latin typeface="Arial"/>
                <a:ea typeface="ＭＳ Ｐゴシック"/>
              </a:rPr>
              <a:t>Deelman, </a:t>
            </a:r>
            <a:r>
              <a:rPr lang="en-US" sz="3200" dirty="0">
                <a:solidFill>
                  <a:srgbClr val="214C75"/>
                </a:solidFill>
                <a:latin typeface="Arial"/>
                <a:ea typeface="ＭＳ Ｐゴシック"/>
              </a:rPr>
              <a:t>Gideon </a:t>
            </a:r>
            <a:r>
              <a:rPr lang="en-US" sz="3200" dirty="0" smtClean="0">
                <a:solidFill>
                  <a:srgbClr val="214C75"/>
                </a:solidFill>
                <a:latin typeface="Arial"/>
                <a:ea typeface="ＭＳ Ｐゴシック"/>
              </a:rPr>
              <a:t>Juve, </a:t>
            </a:r>
            <a:r>
              <a:rPr lang="en-US" sz="3200" dirty="0">
                <a:solidFill>
                  <a:srgbClr val="214C75"/>
                </a:solidFill>
                <a:latin typeface="Arial"/>
                <a:ea typeface="ＭＳ Ｐゴシック"/>
              </a:rPr>
              <a:t>Mats </a:t>
            </a:r>
            <a:r>
              <a:rPr lang="en-US" sz="3200" dirty="0" smtClean="0">
                <a:solidFill>
                  <a:srgbClr val="214C75"/>
                </a:solidFill>
                <a:latin typeface="Arial"/>
                <a:ea typeface="ＭＳ Ｐゴシック"/>
              </a:rPr>
              <a:t>Rynge, </a:t>
            </a:r>
            <a:r>
              <a:rPr lang="en-US" sz="3200" dirty="0">
                <a:solidFill>
                  <a:srgbClr val="214C75"/>
                </a:solidFill>
                <a:latin typeface="Arial"/>
                <a:ea typeface="ＭＳ Ｐゴシック"/>
              </a:rPr>
              <a:t>Rajiv </a:t>
            </a:r>
            <a:r>
              <a:rPr lang="en-US" sz="3200" dirty="0" smtClean="0">
                <a:solidFill>
                  <a:srgbClr val="214C75"/>
                </a:solidFill>
                <a:latin typeface="Arial"/>
                <a:ea typeface="ＭＳ Ｐゴシック"/>
              </a:rPr>
              <a:t>Mayani, Rafael Ferreira da Silva</a:t>
            </a:r>
          </a:p>
          <a:p>
            <a:pPr algn="ctr"/>
            <a:r>
              <a:rPr lang="en-US" sz="3200" dirty="0" smtClean="0">
                <a:solidFill>
                  <a:srgbClr val="214C75"/>
                </a:solidFill>
              </a:rPr>
              <a:t>University of Southern California / Information Sciences Institute</a:t>
            </a:r>
            <a:endParaRPr lang="en-US" sz="3200" baseline="30000" dirty="0">
              <a:solidFill>
                <a:srgbClr val="214C75"/>
              </a:solidFill>
            </a:endParaRPr>
          </a:p>
        </p:txBody>
      </p:sp>
      <p:sp>
        <p:nvSpPr>
          <p:cNvPr id="47" name="Rectangle 46"/>
          <p:cNvSpPr/>
          <p:nvPr/>
        </p:nvSpPr>
        <p:spPr>
          <a:xfrm>
            <a:off x="396872" y="3672787"/>
            <a:ext cx="9785241" cy="6365053"/>
          </a:xfrm>
          <a:prstGeom prst="rect">
            <a:avLst/>
          </a:prstGeom>
          <a:solidFill>
            <a:schemeClr val="bg1"/>
          </a:solidFill>
          <a:ln>
            <a:solidFill>
              <a:srgbClr val="214C75"/>
            </a:solidFill>
          </a:ln>
        </p:spPr>
        <p:txBody>
          <a:bodyPr wrap="square" lIns="70336" tIns="35168" rIns="70336" bIns="35168">
            <a:spAutoFit/>
          </a:bodyPr>
          <a:lstStyle/>
          <a:p>
            <a:pPr marL="475010" lvl="1" indent="-343131">
              <a:spcBef>
                <a:spcPts val="3600"/>
              </a:spcBef>
              <a:buFont typeface="Arial" charset="0"/>
              <a:buChar char="•"/>
            </a:pPr>
            <a:endParaRPr lang="en-US" sz="2900" dirty="0"/>
          </a:p>
          <a:p>
            <a:pPr marL="475010" lvl="1" indent="-343131">
              <a:spcBef>
                <a:spcPts val="3600"/>
              </a:spcBef>
              <a:buFont typeface="Arial" charset="0"/>
              <a:buChar char="•"/>
            </a:pPr>
            <a:r>
              <a:rPr lang="en-US" sz="2900" dirty="0" smtClean="0"/>
              <a:t>Pegasus is a system for mapping and executing abstract application workflows over a range of execution environments.</a:t>
            </a:r>
          </a:p>
          <a:p>
            <a:pPr marL="475010" lvl="1" indent="-343131">
              <a:spcBef>
                <a:spcPts val="3600"/>
              </a:spcBef>
              <a:buFont typeface="Arial" charset="0"/>
              <a:buChar char="•"/>
            </a:pPr>
            <a:r>
              <a:rPr lang="en-US" sz="2900" dirty="0" smtClean="0"/>
              <a:t>The </a:t>
            </a:r>
            <a:r>
              <a:rPr lang="en-US" sz="2900" dirty="0"/>
              <a:t>same abstract workflow can, at different times, be mapped different execution environments such as XSEDE, OSG, commercial and academic clouds, campus grids, </a:t>
            </a:r>
            <a:r>
              <a:rPr lang="en-US" sz="2900"/>
              <a:t>and </a:t>
            </a:r>
            <a:r>
              <a:rPr lang="en-US" sz="2900" smtClean="0"/>
              <a:t>clusters.</a:t>
            </a:r>
            <a:endParaRPr lang="en-US" sz="2900" dirty="0" smtClean="0"/>
          </a:p>
          <a:p>
            <a:pPr marL="475010" lvl="1" indent="-343131">
              <a:spcBef>
                <a:spcPts val="3600"/>
              </a:spcBef>
              <a:buFont typeface="Arial" charset="0"/>
              <a:buChar char="•"/>
            </a:pPr>
            <a:r>
              <a:rPr lang="en-US" sz="2900" dirty="0" smtClean="0"/>
              <a:t>Pegasus Workflow Management System (WMS) consists of three main components: the Pegasus Mapper, </a:t>
            </a:r>
            <a:r>
              <a:rPr lang="en-US" sz="2900" dirty="0" err="1" smtClean="0"/>
              <a:t>HTCondor</a:t>
            </a:r>
            <a:r>
              <a:rPr lang="en-US" sz="2900" dirty="0" smtClean="0"/>
              <a:t> DAGMan, and the </a:t>
            </a:r>
            <a:r>
              <a:rPr lang="en-US" sz="2900" dirty="0" err="1" smtClean="0"/>
              <a:t>HTCondor</a:t>
            </a:r>
            <a:r>
              <a:rPr lang="en-US" sz="2900" dirty="0" smtClean="0"/>
              <a:t> Schedd. </a:t>
            </a:r>
            <a:endParaRPr lang="en-US" sz="2900" dirty="0" smtClean="0"/>
          </a:p>
        </p:txBody>
      </p:sp>
      <p:sp>
        <p:nvSpPr>
          <p:cNvPr id="48" name="Rounded Rectangle 47"/>
          <p:cNvSpPr/>
          <p:nvPr/>
        </p:nvSpPr>
        <p:spPr>
          <a:xfrm>
            <a:off x="1323473" y="3341515"/>
            <a:ext cx="8061159" cy="870499"/>
          </a:xfrm>
          <a:prstGeom prst="roundRect">
            <a:avLst/>
          </a:prstGeom>
          <a:solidFill>
            <a:srgbClr val="214C75"/>
          </a:solidFill>
          <a:ln>
            <a:solidFill>
              <a:srgbClr val="214C75"/>
            </a:solidFill>
          </a:ln>
        </p:spPr>
        <p:style>
          <a:lnRef idx="1">
            <a:schemeClr val="accent2"/>
          </a:lnRef>
          <a:fillRef idx="3">
            <a:schemeClr val="accent2"/>
          </a:fillRef>
          <a:effectRef idx="2">
            <a:schemeClr val="accent2"/>
          </a:effectRef>
          <a:fontRef idx="minor">
            <a:schemeClr val="lt1"/>
          </a:fontRef>
        </p:style>
        <p:txBody>
          <a:bodyPr lIns="70336" tIns="35168" rIns="70336" bIns="35168" rtlCol="0" anchor="ctr"/>
          <a:lstStyle/>
          <a:p>
            <a:pPr algn="ctr"/>
            <a:r>
              <a:rPr lang="en-US" sz="3800" b="1" dirty="0" smtClean="0"/>
              <a:t>Overview  </a:t>
            </a:r>
            <a:endParaRPr lang="en-US" sz="3800" b="1" dirty="0"/>
          </a:p>
        </p:txBody>
      </p:sp>
      <p:sp>
        <p:nvSpPr>
          <p:cNvPr id="49" name="Rectangle 48"/>
          <p:cNvSpPr/>
          <p:nvPr/>
        </p:nvSpPr>
        <p:spPr>
          <a:xfrm>
            <a:off x="396873" y="31101033"/>
            <a:ext cx="15213587" cy="1684051"/>
          </a:xfrm>
          <a:prstGeom prst="rect">
            <a:avLst/>
          </a:prstGeom>
          <a:noFill/>
          <a:ln>
            <a:noFill/>
          </a:ln>
        </p:spPr>
        <p:txBody>
          <a:bodyPr wrap="square">
            <a:spAutoFit/>
          </a:bodyPr>
          <a:lstStyle/>
          <a:p>
            <a:pPr marL="118447">
              <a:lnSpc>
                <a:spcPct val="120000"/>
              </a:lnSpc>
            </a:pPr>
            <a:r>
              <a:rPr lang="en-US" sz="2900" b="1" dirty="0" smtClean="0"/>
              <a:t>Acknowledgments:</a:t>
            </a:r>
          </a:p>
          <a:p>
            <a:pPr marL="575647" indent="-457200">
              <a:lnSpc>
                <a:spcPct val="120000"/>
              </a:lnSpc>
              <a:buFont typeface="Arial"/>
              <a:buChar char="•"/>
            </a:pPr>
            <a:r>
              <a:rPr lang="en-US" sz="2900" dirty="0" smtClean="0"/>
              <a:t>Pegasus WMS is funded by the National Science Foundation OCI SDCI program  grant #1148515.</a:t>
            </a:r>
          </a:p>
          <a:p>
            <a:pPr marL="575647" indent="-457200">
              <a:lnSpc>
                <a:spcPct val="120000"/>
              </a:lnSpc>
              <a:buFont typeface="Arial"/>
              <a:buChar char="•"/>
            </a:pPr>
            <a:r>
              <a:rPr lang="en-US" sz="2900" dirty="0" err="1" smtClean="0"/>
              <a:t>HTCondor</a:t>
            </a:r>
            <a:r>
              <a:rPr lang="en-US" sz="2900" dirty="0" smtClean="0"/>
              <a:t> : </a:t>
            </a:r>
            <a:r>
              <a:rPr lang="en-US" sz="2900" dirty="0" err="1" smtClean="0"/>
              <a:t>Miron</a:t>
            </a:r>
            <a:r>
              <a:rPr lang="en-US" sz="2900" dirty="0" smtClean="0"/>
              <a:t> </a:t>
            </a:r>
            <a:r>
              <a:rPr lang="en-US" sz="2900" dirty="0" err="1" smtClean="0"/>
              <a:t>Livny</a:t>
            </a:r>
            <a:r>
              <a:rPr lang="en-US" sz="2900" dirty="0" smtClean="0"/>
              <a:t>, Kent Wenger, University of Wisconsin Madison</a:t>
            </a:r>
            <a:endParaRPr lang="en-US" sz="2900" dirty="0"/>
          </a:p>
        </p:txBody>
      </p:sp>
      <p:grpSp>
        <p:nvGrpSpPr>
          <p:cNvPr id="26" name="Group 25"/>
          <p:cNvGrpSpPr/>
          <p:nvPr/>
        </p:nvGrpSpPr>
        <p:grpSpPr>
          <a:xfrm>
            <a:off x="396873" y="10697165"/>
            <a:ext cx="9785240" cy="19933773"/>
            <a:chOff x="1506789" y="10093260"/>
            <a:chExt cx="9785240" cy="17307267"/>
          </a:xfrm>
        </p:grpSpPr>
        <p:sp>
          <p:nvSpPr>
            <p:cNvPr id="71" name="Rectangle 70"/>
            <p:cNvSpPr/>
            <p:nvPr/>
          </p:nvSpPr>
          <p:spPr>
            <a:xfrm>
              <a:off x="1506789" y="10494646"/>
              <a:ext cx="9785240" cy="16905881"/>
            </a:xfrm>
            <a:prstGeom prst="rect">
              <a:avLst/>
            </a:prstGeom>
            <a:solidFill>
              <a:schemeClr val="bg1"/>
            </a:solidFill>
            <a:ln>
              <a:solidFill>
                <a:srgbClr val="214C75"/>
              </a:solidFill>
            </a:ln>
          </p:spPr>
          <p:txBody>
            <a:bodyPr wrap="square" lIns="70336" tIns="35168" rIns="70336" bIns="35168">
              <a:noAutofit/>
            </a:bodyPr>
            <a:lstStyle/>
            <a:p>
              <a:pPr marL="131879" lvl="1">
                <a:lnSpc>
                  <a:spcPct val="120000"/>
                </a:lnSpc>
                <a:spcBef>
                  <a:spcPts val="3600"/>
                </a:spcBef>
              </a:pPr>
              <a:endParaRPr lang="en-US" sz="2900" dirty="0"/>
            </a:p>
            <a:p>
              <a:pPr marL="475010" lvl="1" indent="-343131">
                <a:lnSpc>
                  <a:spcPct val="120000"/>
                </a:lnSpc>
                <a:spcBef>
                  <a:spcPts val="3600"/>
                </a:spcBef>
                <a:buFont typeface="Arial" charset="0"/>
                <a:buChar char="•"/>
              </a:pPr>
              <a:r>
                <a:rPr lang="en-US" sz="2900" b="1" dirty="0"/>
                <a:t>Portability / Reuse </a:t>
              </a:r>
              <a:r>
                <a:rPr lang="en-US" sz="2900" dirty="0"/>
                <a:t>- User </a:t>
              </a:r>
              <a:r>
                <a:rPr lang="en-US" sz="2900" dirty="0" smtClean="0"/>
                <a:t>created abstract </a:t>
              </a:r>
              <a:r>
                <a:rPr lang="en-US" sz="2900" dirty="0"/>
                <a:t>workflows can easily be run in different environments without alteration. </a:t>
              </a:r>
              <a:r>
                <a:rPr lang="en-US" sz="2900" dirty="0" smtClean="0"/>
                <a:t>The </a:t>
              </a:r>
              <a:r>
                <a:rPr lang="en-US" sz="2900" dirty="0"/>
                <a:t>same workflow can run on a single system or across a heterogeneous set of resources</a:t>
              </a:r>
              <a:r>
                <a:rPr lang="en-US" sz="2900" dirty="0" smtClean="0"/>
                <a:t>.</a:t>
              </a:r>
              <a:endParaRPr lang="en-US" sz="2900" dirty="0"/>
            </a:p>
            <a:p>
              <a:pPr marL="475010" lvl="1" indent="-343131">
                <a:lnSpc>
                  <a:spcPct val="120000"/>
                </a:lnSpc>
                <a:spcBef>
                  <a:spcPts val="3600"/>
                </a:spcBef>
                <a:buFont typeface="Arial" charset="0"/>
                <a:buChar char="•"/>
              </a:pPr>
              <a:r>
                <a:rPr lang="en-US" sz="2900" b="1" dirty="0"/>
                <a:t>Performance -</a:t>
              </a:r>
              <a:r>
                <a:rPr lang="en-US" sz="2900" dirty="0"/>
                <a:t> The Pegasus </a:t>
              </a:r>
              <a:r>
                <a:rPr lang="en-US" sz="2900" dirty="0" smtClean="0"/>
                <a:t>Mapper </a:t>
              </a:r>
              <a:r>
                <a:rPr lang="en-US" sz="2900" dirty="0"/>
                <a:t>can reorder, group, and prioritize tasks in order to increase the overall workflow performance</a:t>
              </a:r>
              <a:r>
                <a:rPr lang="en-US" sz="2900" dirty="0" smtClean="0"/>
                <a:t>.</a:t>
              </a:r>
              <a:endParaRPr lang="en-US" sz="2900" dirty="0"/>
            </a:p>
            <a:p>
              <a:pPr marL="475010" lvl="1" indent="-343131">
                <a:lnSpc>
                  <a:spcPct val="120000"/>
                </a:lnSpc>
                <a:spcBef>
                  <a:spcPts val="3600"/>
                </a:spcBef>
                <a:buFont typeface="Arial" charset="0"/>
                <a:buChar char="•"/>
              </a:pPr>
              <a:r>
                <a:rPr lang="en-US" sz="2900" b="1" dirty="0"/>
                <a:t>Scalability</a:t>
              </a:r>
              <a:r>
                <a:rPr lang="en-US" sz="2900" dirty="0"/>
                <a:t> - Pegasus can easily scale both the size of the workflow, and the resources that the workflow is distributed over. Pegasus runs workflows ranging from just a few computational tasks up to 1 </a:t>
              </a:r>
              <a:r>
                <a:rPr lang="en-US" sz="2900" dirty="0" smtClean="0"/>
                <a:t>million.</a:t>
              </a:r>
              <a:endParaRPr lang="en-US" sz="2900" dirty="0"/>
            </a:p>
            <a:p>
              <a:pPr marL="475010" lvl="1" indent="-343131">
                <a:lnSpc>
                  <a:spcPct val="120000"/>
                </a:lnSpc>
                <a:spcBef>
                  <a:spcPts val="3600"/>
                </a:spcBef>
                <a:buFont typeface="Arial" charset="0"/>
                <a:buChar char="•"/>
              </a:pPr>
              <a:r>
                <a:rPr lang="en-US" sz="2900" b="1" dirty="0" smtClean="0"/>
                <a:t>Data </a:t>
              </a:r>
              <a:r>
                <a:rPr lang="en-US" sz="2900" b="1" dirty="0"/>
                <a:t>Management </a:t>
              </a:r>
              <a:r>
                <a:rPr lang="en-US" sz="2900" dirty="0"/>
                <a:t>- Pegasus handles replica selection, data transfers and output registrations in data catalogs. These tasks are added to a workflow as </a:t>
              </a:r>
              <a:r>
                <a:rPr lang="en-US" sz="2900" dirty="0" smtClean="0"/>
                <a:t>auxiliary </a:t>
              </a:r>
              <a:r>
                <a:rPr lang="en-US" sz="2900" dirty="0"/>
                <a:t>jobs by the Pegasus </a:t>
              </a:r>
              <a:r>
                <a:rPr lang="en-US" sz="2900" dirty="0" smtClean="0"/>
                <a:t>Mapper.</a:t>
              </a:r>
              <a:endParaRPr lang="en-US" sz="2900" dirty="0"/>
            </a:p>
            <a:p>
              <a:pPr marL="475010" lvl="1" indent="-343131">
                <a:lnSpc>
                  <a:spcPct val="120000"/>
                </a:lnSpc>
                <a:spcBef>
                  <a:spcPts val="3600"/>
                </a:spcBef>
                <a:buFont typeface="Arial" charset="0"/>
                <a:buChar char="•"/>
              </a:pPr>
              <a:r>
                <a:rPr lang="en-US" sz="2900" b="1" dirty="0"/>
                <a:t>Reliability</a:t>
              </a:r>
              <a:r>
                <a:rPr lang="en-US" sz="2900" dirty="0"/>
                <a:t> - Jobs and data transfers are automatically retried in case of failures. When errors occur, Pegasus tries to recover when possible by retrying tasks, by retrying the entire workflow and by providing workflow-level </a:t>
              </a:r>
              <a:r>
                <a:rPr lang="en-US" sz="2900" dirty="0" err="1"/>
                <a:t>checkpointing</a:t>
              </a:r>
              <a:r>
                <a:rPr lang="en-US" sz="2900" dirty="0"/>
                <a:t>, by re-mapping portions of the workflow</a:t>
              </a:r>
              <a:endParaRPr lang="en-US" sz="2900" dirty="0" smtClean="0"/>
            </a:p>
            <a:p>
              <a:pPr marL="475010" lvl="1" indent="-343131">
                <a:lnSpc>
                  <a:spcPct val="120000"/>
                </a:lnSpc>
                <a:spcBef>
                  <a:spcPts val="3600"/>
                </a:spcBef>
                <a:buFont typeface="Arial" charset="0"/>
                <a:buChar char="•"/>
              </a:pPr>
              <a:r>
                <a:rPr lang="en-US" sz="2900" b="1" dirty="0" smtClean="0"/>
                <a:t>Monitoring and Debugging</a:t>
              </a:r>
              <a:r>
                <a:rPr lang="en-US" sz="2900" dirty="0" smtClean="0"/>
                <a:t>– Command line monitoring and debugging tools to debug large scale </a:t>
              </a:r>
              <a:r>
                <a:rPr lang="en-US" sz="2900" dirty="0"/>
                <a:t>workflows. Debugging tools such as </a:t>
              </a:r>
              <a:r>
                <a:rPr lang="en-US" sz="2900" i="1" dirty="0" err="1"/>
                <a:t>pegasus</a:t>
              </a:r>
              <a:r>
                <a:rPr lang="en-US" sz="2900" i="1" dirty="0"/>
                <a:t>-analyzer </a:t>
              </a:r>
              <a:r>
                <a:rPr lang="en-US" sz="2900" dirty="0"/>
                <a:t>helps the user to debug the workflow in case of non-recoverable </a:t>
              </a:r>
              <a:r>
                <a:rPr lang="en-US" sz="2900" dirty="0" smtClean="0"/>
                <a:t>failures.</a:t>
              </a:r>
            </a:p>
            <a:p>
              <a:pPr marL="475010" lvl="1" indent="-343131">
                <a:lnSpc>
                  <a:spcPct val="120000"/>
                </a:lnSpc>
                <a:spcBef>
                  <a:spcPts val="3600"/>
                </a:spcBef>
                <a:buFont typeface="Arial" charset="0"/>
                <a:buChar char="•"/>
              </a:pPr>
              <a:r>
                <a:rPr lang="en-US" sz="2900" b="1" dirty="0" smtClean="0"/>
                <a:t>Workflow </a:t>
              </a:r>
              <a:r>
                <a:rPr lang="en-US" sz="2900" b="1" dirty="0"/>
                <a:t>and Task level notifications </a:t>
              </a:r>
              <a:r>
                <a:rPr lang="en-US" sz="2900" dirty="0"/>
                <a:t>(email, instant messenger, user defined script callout</a:t>
              </a:r>
              <a:r>
                <a:rPr lang="en-US" sz="2900" dirty="0" smtClean="0"/>
                <a:t>)</a:t>
              </a:r>
            </a:p>
          </p:txBody>
        </p:sp>
        <p:sp>
          <p:nvSpPr>
            <p:cNvPr id="73" name="Rounded Rectangle 72"/>
            <p:cNvSpPr/>
            <p:nvPr/>
          </p:nvSpPr>
          <p:spPr>
            <a:xfrm>
              <a:off x="2433389" y="10093260"/>
              <a:ext cx="8061159" cy="754221"/>
            </a:xfrm>
            <a:prstGeom prst="roundRect">
              <a:avLst/>
            </a:prstGeom>
            <a:solidFill>
              <a:srgbClr val="214C75"/>
            </a:solidFill>
            <a:ln>
              <a:solidFill>
                <a:srgbClr val="214C75"/>
              </a:solidFill>
            </a:ln>
          </p:spPr>
          <p:style>
            <a:lnRef idx="1">
              <a:schemeClr val="accent2"/>
            </a:lnRef>
            <a:fillRef idx="3">
              <a:schemeClr val="accent2"/>
            </a:fillRef>
            <a:effectRef idx="2">
              <a:schemeClr val="accent2"/>
            </a:effectRef>
            <a:fontRef idx="minor">
              <a:schemeClr val="lt1"/>
            </a:fontRef>
          </p:style>
          <p:txBody>
            <a:bodyPr lIns="70336" tIns="35168" rIns="70336" bIns="35168" rtlCol="0" anchor="ctr"/>
            <a:lstStyle/>
            <a:p>
              <a:pPr algn="ctr"/>
              <a:r>
                <a:rPr lang="en-US" sz="3800" b="1" dirty="0" smtClean="0"/>
                <a:t>Features</a:t>
              </a:r>
              <a:endParaRPr lang="en-US" sz="3800" b="1" dirty="0"/>
            </a:p>
          </p:txBody>
        </p:sp>
      </p:grpSp>
      <p:pic>
        <p:nvPicPr>
          <p:cNvPr id="51" name="Picture 76" descr="pegasusfront-black.png"/>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112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621760" y="232211"/>
            <a:ext cx="2258952" cy="2333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5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0233600" y="31459207"/>
            <a:ext cx="3461865" cy="1112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Rectangle 65"/>
          <p:cNvSpPr/>
          <p:nvPr/>
        </p:nvSpPr>
        <p:spPr>
          <a:xfrm>
            <a:off x="13156545" y="31053376"/>
            <a:ext cx="17964544" cy="1528624"/>
          </a:xfrm>
          <a:prstGeom prst="rect">
            <a:avLst/>
          </a:prstGeom>
          <a:noFill/>
          <a:ln>
            <a:noFill/>
          </a:ln>
        </p:spPr>
        <p:txBody>
          <a:bodyPr wrap="square">
            <a:spAutoFit/>
          </a:bodyPr>
          <a:lstStyle/>
          <a:p>
            <a:pPr marL="118447" algn="ctr">
              <a:lnSpc>
                <a:spcPct val="120000"/>
              </a:lnSpc>
            </a:pPr>
            <a:r>
              <a:rPr lang="en-US" sz="8000" b="1" dirty="0" smtClean="0"/>
              <a:t>http://</a:t>
            </a:r>
            <a:r>
              <a:rPr lang="en-US" sz="8000" b="1" dirty="0" err="1" smtClean="0"/>
              <a:t>pegasus.isi.edu</a:t>
            </a:r>
            <a:endParaRPr lang="en-US" sz="8000" b="1" dirty="0"/>
          </a:p>
        </p:txBody>
      </p:sp>
      <p:sp>
        <p:nvSpPr>
          <p:cNvPr id="56" name="Rectangle 55"/>
          <p:cNvSpPr/>
          <p:nvPr/>
        </p:nvSpPr>
        <p:spPr>
          <a:xfrm>
            <a:off x="10689495" y="17083935"/>
            <a:ext cx="21499047" cy="13547003"/>
          </a:xfrm>
          <a:prstGeom prst="rect">
            <a:avLst/>
          </a:prstGeom>
          <a:solidFill>
            <a:schemeClr val="bg1"/>
          </a:solidFill>
          <a:ln>
            <a:solidFill>
              <a:srgbClr val="214C75"/>
            </a:solidFill>
          </a:ln>
        </p:spPr>
        <p:txBody>
          <a:bodyPr wrap="square" lIns="70336" tIns="35168" rIns="70336" bIns="35168">
            <a:noAutofit/>
          </a:bodyPr>
          <a:lstStyle/>
          <a:p>
            <a:pPr marL="177060">
              <a:lnSpc>
                <a:spcPct val="120000"/>
              </a:lnSpc>
            </a:pPr>
            <a:endParaRPr lang="en-US" sz="2900" dirty="0"/>
          </a:p>
        </p:txBody>
      </p:sp>
      <p:sp>
        <p:nvSpPr>
          <p:cNvPr id="3" name="TextBox 2"/>
          <p:cNvSpPr txBox="1"/>
          <p:nvPr/>
        </p:nvSpPr>
        <p:spPr>
          <a:xfrm>
            <a:off x="24797845" y="18061343"/>
            <a:ext cx="7086996" cy="12569595"/>
          </a:xfrm>
          <a:prstGeom prst="rect">
            <a:avLst/>
          </a:prstGeom>
          <a:noFill/>
        </p:spPr>
        <p:txBody>
          <a:bodyPr wrap="square" rtlCol="0">
            <a:spAutoFit/>
          </a:bodyPr>
          <a:lstStyle/>
          <a:p>
            <a:pPr marL="131879" lvl="1">
              <a:lnSpc>
                <a:spcPct val="120000"/>
              </a:lnSpc>
              <a:spcBef>
                <a:spcPts val="1200"/>
              </a:spcBef>
            </a:pPr>
            <a:r>
              <a:rPr lang="en-US" sz="2900" b="1" dirty="0" smtClean="0"/>
              <a:t>Problem: </a:t>
            </a:r>
            <a:r>
              <a:rPr lang="en-US" sz="2900" dirty="0" smtClean="0"/>
              <a:t>How can you efficiently execute fine-grained workflows on HPC resources? These workflows can have a large number of tasks which cannot all be submitted to the HPC resource’s queue, and the tasks can have a mix of different core and memory requirements.</a:t>
            </a:r>
          </a:p>
          <a:p>
            <a:pPr marL="131879" lvl="1">
              <a:lnSpc>
                <a:spcPct val="120000"/>
              </a:lnSpc>
              <a:spcBef>
                <a:spcPts val="1200"/>
              </a:spcBef>
            </a:pPr>
            <a:endParaRPr lang="en-US" sz="2900" b="1" dirty="0"/>
          </a:p>
          <a:p>
            <a:pPr marL="131879" lvl="1">
              <a:lnSpc>
                <a:spcPct val="120000"/>
              </a:lnSpc>
              <a:spcBef>
                <a:spcPts val="1200"/>
              </a:spcBef>
            </a:pPr>
            <a:r>
              <a:rPr lang="en-US" sz="2900" b="1" dirty="0" smtClean="0"/>
              <a:t>Solution: </a:t>
            </a:r>
            <a:r>
              <a:rPr lang="en-US" sz="2900" dirty="0" smtClean="0"/>
              <a:t>The </a:t>
            </a:r>
            <a:r>
              <a:rPr lang="en-US" sz="2900" dirty="0"/>
              <a:t>workflow is partitioned into independent sub graphs, which are submitted as self-contained Pegasus MPI Cluster (PMC) jobs to the remote sites. </a:t>
            </a:r>
          </a:p>
          <a:p>
            <a:pPr marL="131879" lvl="1">
              <a:lnSpc>
                <a:spcPct val="120000"/>
              </a:lnSpc>
              <a:spcBef>
                <a:spcPts val="3600"/>
              </a:spcBef>
            </a:pPr>
            <a:r>
              <a:rPr lang="en-US" sz="2900" dirty="0"/>
              <a:t>A</a:t>
            </a:r>
            <a:r>
              <a:rPr lang="en-US" sz="2900" dirty="0" smtClean="0"/>
              <a:t> </a:t>
            </a:r>
            <a:r>
              <a:rPr lang="en-US" sz="2900" dirty="0"/>
              <a:t>PMC </a:t>
            </a:r>
            <a:r>
              <a:rPr lang="en-US" sz="2900" dirty="0" smtClean="0"/>
              <a:t>job is </a:t>
            </a:r>
            <a:r>
              <a:rPr lang="en-US" sz="2900" dirty="0"/>
              <a:t>expressed as a DAG and </a:t>
            </a:r>
            <a:r>
              <a:rPr lang="en-US" sz="2900" dirty="0" smtClean="0"/>
              <a:t>PMC uses </a:t>
            </a:r>
            <a:r>
              <a:rPr lang="en-US" sz="2900" dirty="0"/>
              <a:t>the master-worker paradigm to farm out individual tasks to worker nodes</a:t>
            </a:r>
            <a:r>
              <a:rPr lang="en-US" sz="2900" dirty="0" smtClean="0"/>
              <a:t>. PMC acts a scheduler and considers core and memory requirements of the tasks when making scheduling decisions. </a:t>
            </a:r>
            <a:endParaRPr lang="en-US" sz="2900" dirty="0"/>
          </a:p>
          <a:p>
            <a:pPr marL="131879" lvl="1">
              <a:lnSpc>
                <a:spcPct val="120000"/>
              </a:lnSpc>
              <a:spcBef>
                <a:spcPts val="3600"/>
              </a:spcBef>
            </a:pPr>
            <a:r>
              <a:rPr lang="en-US" sz="2900" dirty="0" smtClean="0"/>
              <a:t>PMC can be easier to setup than pilot jobs / glideins </a:t>
            </a:r>
            <a:r>
              <a:rPr lang="en-US" sz="2900" dirty="0"/>
              <a:t>as no special </a:t>
            </a:r>
            <a:r>
              <a:rPr lang="en-US" sz="2900" dirty="0" smtClean="0"/>
              <a:t>networking is </a:t>
            </a:r>
            <a:r>
              <a:rPr lang="en-US" sz="2900" dirty="0"/>
              <a:t>required. </a:t>
            </a:r>
            <a:r>
              <a:rPr lang="en-US" sz="2900" dirty="0" smtClean="0"/>
              <a:t>PMC </a:t>
            </a:r>
            <a:r>
              <a:rPr lang="en-US" sz="2900" dirty="0"/>
              <a:t>r</a:t>
            </a:r>
            <a:r>
              <a:rPr lang="en-US" sz="2900" dirty="0" smtClean="0"/>
              <a:t>elies </a:t>
            </a:r>
            <a:r>
              <a:rPr lang="en-US" sz="2900" dirty="0"/>
              <a:t>on standard MPI </a:t>
            </a:r>
            <a:r>
              <a:rPr lang="en-US" sz="2900" dirty="0" smtClean="0"/>
              <a:t>constructs.</a:t>
            </a:r>
            <a:endParaRPr lang="en-US" sz="3200" dirty="0"/>
          </a:p>
        </p:txBody>
      </p:sp>
      <p:sp>
        <p:nvSpPr>
          <p:cNvPr id="41" name="Rounded Rectangle 40"/>
          <p:cNvSpPr/>
          <p:nvPr/>
        </p:nvSpPr>
        <p:spPr>
          <a:xfrm>
            <a:off x="14962760" y="16737119"/>
            <a:ext cx="12217579" cy="870499"/>
          </a:xfrm>
          <a:prstGeom prst="roundRect">
            <a:avLst/>
          </a:prstGeom>
          <a:solidFill>
            <a:srgbClr val="214C75"/>
          </a:solidFill>
          <a:ln>
            <a:solidFill>
              <a:srgbClr val="214C75"/>
            </a:solidFill>
          </a:ln>
        </p:spPr>
        <p:style>
          <a:lnRef idx="1">
            <a:schemeClr val="accent2"/>
          </a:lnRef>
          <a:fillRef idx="3">
            <a:schemeClr val="accent2"/>
          </a:fillRef>
          <a:effectRef idx="2">
            <a:schemeClr val="accent2"/>
          </a:effectRef>
          <a:fontRef idx="minor">
            <a:schemeClr val="lt1"/>
          </a:fontRef>
        </p:style>
        <p:txBody>
          <a:bodyPr lIns="70336" tIns="35168" rIns="70336" bIns="35168" rtlCol="0" anchor="ctr"/>
          <a:lstStyle/>
          <a:p>
            <a:pPr algn="ctr"/>
            <a:r>
              <a:rPr lang="en-US" sz="3800" b="1" dirty="0" smtClean="0"/>
              <a:t>Fine-grained Workflows on XSEDE Using MPI Clustering</a:t>
            </a:r>
            <a:endParaRPr lang="en-US" sz="3800" b="1" dirty="0"/>
          </a:p>
        </p:txBody>
      </p:sp>
      <p:pic>
        <p:nvPicPr>
          <p:cNvPr id="43" name="Picture 42" descr="PMC-On-XSede.png"/>
          <p:cNvPicPr>
            <a:picLocks noChangeAspect="1"/>
          </p:cNvPicPr>
          <p:nvPr/>
        </p:nvPicPr>
        <p:blipFill rotWithShape="1">
          <a:blip r:embed="rId6">
            <a:extLst>
              <a:ext uri="{28A0092B-C50C-407E-A947-70E740481C1C}">
                <a14:useLocalDpi xmlns:a14="http://schemas.microsoft.com/office/drawing/2010/main" val="0"/>
              </a:ext>
            </a:extLst>
          </a:blip>
          <a:srcRect t="15442" b="15156"/>
          <a:stretch/>
        </p:blipFill>
        <p:spPr>
          <a:xfrm>
            <a:off x="11365790" y="18061343"/>
            <a:ext cx="13129555" cy="12569595"/>
          </a:xfrm>
          <a:prstGeom prst="rect">
            <a:avLst/>
          </a:prstGeom>
        </p:spPr>
      </p:pic>
      <p:grpSp>
        <p:nvGrpSpPr>
          <p:cNvPr id="25" name="Group 24"/>
          <p:cNvGrpSpPr/>
          <p:nvPr/>
        </p:nvGrpSpPr>
        <p:grpSpPr>
          <a:xfrm>
            <a:off x="10718368" y="3146860"/>
            <a:ext cx="21508274" cy="13280889"/>
            <a:chOff x="15221877" y="3112999"/>
            <a:chExt cx="21508274" cy="13280889"/>
          </a:xfrm>
        </p:grpSpPr>
        <p:sp>
          <p:nvSpPr>
            <p:cNvPr id="50" name="Rectangle 49"/>
            <p:cNvSpPr/>
            <p:nvPr/>
          </p:nvSpPr>
          <p:spPr>
            <a:xfrm>
              <a:off x="15221877" y="3578067"/>
              <a:ext cx="21508274" cy="12778835"/>
            </a:xfrm>
            <a:prstGeom prst="rect">
              <a:avLst/>
            </a:prstGeom>
            <a:solidFill>
              <a:schemeClr val="bg1"/>
            </a:solidFill>
            <a:ln>
              <a:solidFill>
                <a:srgbClr val="214C75"/>
              </a:solidFill>
            </a:ln>
          </p:spPr>
          <p:txBody>
            <a:bodyPr wrap="square" lIns="70336" tIns="35168" rIns="70336" bIns="35168">
              <a:noAutofit/>
            </a:bodyPr>
            <a:lstStyle/>
            <a:p>
              <a:pPr marL="177060">
                <a:lnSpc>
                  <a:spcPct val="120000"/>
                </a:lnSpc>
              </a:pPr>
              <a:endParaRPr lang="en-US" sz="2900" dirty="0"/>
            </a:p>
          </p:txBody>
        </p:sp>
        <p:grpSp>
          <p:nvGrpSpPr>
            <p:cNvPr id="17" name="Group 16"/>
            <p:cNvGrpSpPr/>
            <p:nvPr/>
          </p:nvGrpSpPr>
          <p:grpSpPr>
            <a:xfrm>
              <a:off x="15441863" y="4035230"/>
              <a:ext cx="20613701" cy="6905332"/>
              <a:chOff x="2603740" y="6770113"/>
              <a:chExt cx="20613701" cy="6905332"/>
            </a:xfrm>
          </p:grpSpPr>
          <p:pic>
            <p:nvPicPr>
              <p:cNvPr id="6" name="Picture 5" descr="img-hello-world-generator.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03740" y="6770114"/>
                <a:ext cx="5307627" cy="6905331"/>
              </a:xfrm>
              <a:prstGeom prst="rect">
                <a:avLst/>
              </a:prstGeom>
            </p:spPr>
          </p:pic>
          <p:pic>
            <p:nvPicPr>
              <p:cNvPr id="7" name="Picture 6" descr="img-hello-world.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550210" y="6770113"/>
                <a:ext cx="8667231" cy="6621965"/>
              </a:xfrm>
              <a:prstGeom prst="rect">
                <a:avLst/>
              </a:prstGeom>
            </p:spPr>
          </p:pic>
          <p:pic>
            <p:nvPicPr>
              <p:cNvPr id="16" name="Picture 15" descr="img-hello-world-dax.jp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976315" y="6770113"/>
                <a:ext cx="5978442" cy="6905332"/>
              </a:xfrm>
              <a:prstGeom prst="rect">
                <a:avLst/>
              </a:prstGeom>
            </p:spPr>
          </p:pic>
        </p:grpSp>
        <p:sp>
          <p:nvSpPr>
            <p:cNvPr id="52" name="TextBox 51"/>
            <p:cNvSpPr txBox="1"/>
            <p:nvPr/>
          </p:nvSpPr>
          <p:spPr>
            <a:xfrm>
              <a:off x="15441863" y="11144564"/>
              <a:ext cx="4816189" cy="4749505"/>
            </a:xfrm>
            <a:prstGeom prst="rect">
              <a:avLst/>
            </a:prstGeom>
            <a:noFill/>
          </p:spPr>
          <p:txBody>
            <a:bodyPr wrap="square" rtlCol="0">
              <a:spAutoFit/>
            </a:bodyPr>
            <a:lstStyle/>
            <a:p>
              <a:pPr marL="131879" lvl="1">
                <a:lnSpc>
                  <a:spcPct val="120000"/>
                </a:lnSpc>
                <a:spcBef>
                  <a:spcPts val="3600"/>
                </a:spcBef>
              </a:pPr>
              <a:r>
                <a:rPr lang="en-US" sz="2900" b="1" dirty="0" smtClean="0"/>
                <a:t>DAX Generator API</a:t>
              </a:r>
              <a:endParaRPr lang="en-US" sz="2900" b="1" dirty="0"/>
            </a:p>
            <a:p>
              <a:pPr marL="131879" lvl="1">
                <a:lnSpc>
                  <a:spcPct val="120000"/>
                </a:lnSpc>
                <a:spcBef>
                  <a:spcPts val="3600"/>
                </a:spcBef>
              </a:pPr>
              <a:r>
                <a:rPr lang="en-US" sz="2900" dirty="0" smtClean="0"/>
                <a:t>Easy to use APIs in Python, Java and Perl to generate an abstract workflow describing the users computation.</a:t>
              </a:r>
            </a:p>
            <a:p>
              <a:pPr marL="131879" lvl="1">
                <a:lnSpc>
                  <a:spcPct val="120000"/>
                </a:lnSpc>
                <a:spcBef>
                  <a:spcPts val="3600"/>
                </a:spcBef>
              </a:pPr>
              <a:r>
                <a:rPr lang="en-US" sz="2900" dirty="0" smtClean="0"/>
                <a:t>Above is a simple two node hello world example.</a:t>
              </a:r>
              <a:endParaRPr lang="en-US" sz="3200" dirty="0"/>
            </a:p>
          </p:txBody>
        </p:sp>
        <p:sp>
          <p:nvSpPr>
            <p:cNvPr id="57" name="TextBox 56"/>
            <p:cNvSpPr txBox="1"/>
            <p:nvPr/>
          </p:nvSpPr>
          <p:spPr>
            <a:xfrm>
              <a:off x="20258052" y="11125213"/>
              <a:ext cx="6510765" cy="4838248"/>
            </a:xfrm>
            <a:prstGeom prst="rect">
              <a:avLst/>
            </a:prstGeom>
            <a:noFill/>
          </p:spPr>
          <p:txBody>
            <a:bodyPr wrap="square" rtlCol="0">
              <a:spAutoFit/>
            </a:bodyPr>
            <a:lstStyle/>
            <a:p>
              <a:pPr marL="131879" lvl="1">
                <a:lnSpc>
                  <a:spcPct val="120000"/>
                </a:lnSpc>
                <a:spcBef>
                  <a:spcPts val="3600"/>
                </a:spcBef>
              </a:pPr>
              <a:r>
                <a:rPr lang="en-US" sz="2900" b="1" dirty="0" smtClean="0"/>
                <a:t>Abstract Workflow (DAX)</a:t>
              </a:r>
              <a:endParaRPr lang="en-US" sz="2900" b="1" dirty="0"/>
            </a:p>
            <a:p>
              <a:pPr marL="131879" lvl="1">
                <a:lnSpc>
                  <a:spcPct val="120000"/>
                </a:lnSpc>
                <a:spcBef>
                  <a:spcPts val="3600"/>
                </a:spcBef>
              </a:pPr>
              <a:r>
                <a:rPr lang="en-US" sz="2900" dirty="0" smtClean="0"/>
                <a:t>The abstract workflow rendered as XML .</a:t>
              </a:r>
              <a:r>
                <a:rPr lang="en-US" sz="2900" dirty="0"/>
                <a:t> </a:t>
              </a:r>
              <a:r>
                <a:rPr lang="en-US" sz="2900" dirty="0" smtClean="0"/>
                <a:t>It only captures the computations the user wants to do and is devoid of any physical paths. Input and output files are identified by logical identifiers. This representation is portable between different execution environments.</a:t>
              </a:r>
            </a:p>
          </p:txBody>
        </p:sp>
        <p:sp>
          <p:nvSpPr>
            <p:cNvPr id="60" name="TextBox 59"/>
            <p:cNvSpPr txBox="1"/>
            <p:nvPr/>
          </p:nvSpPr>
          <p:spPr>
            <a:xfrm>
              <a:off x="26768817" y="11108852"/>
              <a:ext cx="9849712" cy="5285036"/>
            </a:xfrm>
            <a:prstGeom prst="rect">
              <a:avLst/>
            </a:prstGeom>
            <a:noFill/>
          </p:spPr>
          <p:txBody>
            <a:bodyPr wrap="square" rtlCol="0">
              <a:spAutoFit/>
            </a:bodyPr>
            <a:lstStyle/>
            <a:p>
              <a:pPr marL="131879" lvl="1">
                <a:lnSpc>
                  <a:spcPct val="120000"/>
                </a:lnSpc>
                <a:spcBef>
                  <a:spcPts val="3600"/>
                </a:spcBef>
              </a:pPr>
              <a:r>
                <a:rPr lang="en-US" sz="2900" b="1" dirty="0" smtClean="0"/>
                <a:t>Abstract to Executable Workflow Mapping</a:t>
              </a:r>
              <a:endParaRPr lang="en-US" sz="2900" b="1" dirty="0"/>
            </a:p>
            <a:p>
              <a:pPr marL="131879" lvl="1">
                <a:lnSpc>
                  <a:spcPct val="120000"/>
                </a:lnSpc>
                <a:spcBef>
                  <a:spcPts val="3600"/>
                </a:spcBef>
              </a:pPr>
              <a:r>
                <a:rPr lang="en-US" sz="2900" dirty="0" smtClean="0"/>
                <a:t>The DAX is passed to the Pegasus Mapper and it generates an executable workflow that can be run on actual resource. </a:t>
              </a:r>
              <a:endParaRPr lang="en-US" sz="2900" dirty="0"/>
            </a:p>
            <a:p>
              <a:pPr marL="131879" lvl="1">
                <a:lnSpc>
                  <a:spcPct val="120000"/>
                </a:lnSpc>
                <a:spcBef>
                  <a:spcPts val="3600"/>
                </a:spcBef>
              </a:pPr>
              <a:r>
                <a:rPr lang="en-US" sz="2900" dirty="0" smtClean="0"/>
                <a:t>The above example highlights addition of </a:t>
              </a:r>
              <a:r>
                <a:rPr lang="en-US" sz="2900" b="1" i="1" dirty="0" smtClean="0"/>
                <a:t>data movement </a:t>
              </a:r>
              <a:r>
                <a:rPr lang="en-US" sz="2900" i="1" dirty="0" smtClean="0"/>
                <a:t>nodes</a:t>
              </a:r>
              <a:r>
                <a:rPr lang="en-US" sz="2900" dirty="0" smtClean="0"/>
                <a:t> to staging in the input data and stage out the output data; addition of </a:t>
              </a:r>
              <a:r>
                <a:rPr lang="en-US" sz="2900" b="1" i="1" dirty="0" smtClean="0"/>
                <a:t>data cleanup nodes </a:t>
              </a:r>
              <a:r>
                <a:rPr lang="en-US" sz="2900" dirty="0" smtClean="0"/>
                <a:t>to remove data that is no longer required; and </a:t>
              </a:r>
              <a:r>
                <a:rPr lang="en-US" sz="2900" b="1" i="1" dirty="0" smtClean="0"/>
                <a:t>registration nodes</a:t>
              </a:r>
              <a:r>
                <a:rPr lang="en-US" sz="2900" b="1" dirty="0" smtClean="0"/>
                <a:t> </a:t>
              </a:r>
              <a:r>
                <a:rPr lang="en-US" sz="2900" dirty="0" smtClean="0"/>
                <a:t>to catalog output data locations for future discovery.</a:t>
              </a:r>
              <a:endParaRPr lang="en-US" sz="3200" dirty="0"/>
            </a:p>
          </p:txBody>
        </p:sp>
        <p:sp>
          <p:nvSpPr>
            <p:cNvPr id="64" name="Rounded Rectangle 63"/>
            <p:cNvSpPr/>
            <p:nvPr/>
          </p:nvSpPr>
          <p:spPr>
            <a:xfrm>
              <a:off x="20258052" y="3112999"/>
              <a:ext cx="10792204" cy="870499"/>
            </a:xfrm>
            <a:prstGeom prst="roundRect">
              <a:avLst/>
            </a:prstGeom>
            <a:solidFill>
              <a:srgbClr val="214C75"/>
            </a:solidFill>
            <a:ln>
              <a:solidFill>
                <a:srgbClr val="214C75"/>
              </a:solidFill>
            </a:ln>
          </p:spPr>
          <p:style>
            <a:lnRef idx="1">
              <a:schemeClr val="accent2"/>
            </a:lnRef>
            <a:fillRef idx="3">
              <a:schemeClr val="accent2"/>
            </a:fillRef>
            <a:effectRef idx="2">
              <a:schemeClr val="accent2"/>
            </a:effectRef>
            <a:fontRef idx="minor">
              <a:schemeClr val="lt1"/>
            </a:fontRef>
          </p:style>
          <p:txBody>
            <a:bodyPr lIns="70336" tIns="35168" rIns="70336" bIns="35168" rtlCol="0" anchor="ctr"/>
            <a:lstStyle/>
            <a:p>
              <a:pPr algn="ctr"/>
              <a:r>
                <a:rPr lang="en-US" sz="3800" b="1" dirty="0" smtClean="0"/>
                <a:t>Workflow Design and Mapping</a:t>
              </a:r>
              <a:endParaRPr lang="en-US" sz="3800" b="1" dirty="0"/>
            </a:p>
          </p:txBody>
        </p:sp>
      </p:grpSp>
      <p:sp>
        <p:nvSpPr>
          <p:cNvPr id="65" name="Rectangle 64"/>
          <p:cNvSpPr/>
          <p:nvPr/>
        </p:nvSpPr>
        <p:spPr>
          <a:xfrm>
            <a:off x="32708420" y="3623912"/>
            <a:ext cx="10688263" cy="15403641"/>
          </a:xfrm>
          <a:prstGeom prst="rect">
            <a:avLst/>
          </a:prstGeom>
          <a:solidFill>
            <a:schemeClr val="bg1"/>
          </a:solidFill>
          <a:ln>
            <a:solidFill>
              <a:srgbClr val="214C75"/>
            </a:solidFill>
          </a:ln>
        </p:spPr>
        <p:txBody>
          <a:bodyPr wrap="square" lIns="70336" tIns="35168" rIns="70336" bIns="35168">
            <a:noAutofit/>
          </a:bodyPr>
          <a:lstStyle/>
          <a:p>
            <a:pPr marL="177060">
              <a:lnSpc>
                <a:spcPct val="120000"/>
              </a:lnSpc>
            </a:pPr>
            <a:endParaRPr lang="en-US" sz="2900" dirty="0"/>
          </a:p>
        </p:txBody>
      </p:sp>
      <p:pic>
        <p:nvPicPr>
          <p:cNvPr id="9" name="Picture 8" descr="img-mapping.jp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078048" y="4144502"/>
            <a:ext cx="10122183" cy="8198859"/>
          </a:xfrm>
          <a:prstGeom prst="rect">
            <a:avLst/>
          </a:prstGeom>
        </p:spPr>
      </p:pic>
      <p:sp>
        <p:nvSpPr>
          <p:cNvPr id="67" name="Rounded Rectangle 66"/>
          <p:cNvSpPr/>
          <p:nvPr/>
        </p:nvSpPr>
        <p:spPr>
          <a:xfrm>
            <a:off x="33877686" y="3193570"/>
            <a:ext cx="8501606" cy="868680"/>
          </a:xfrm>
          <a:prstGeom prst="roundRect">
            <a:avLst/>
          </a:prstGeom>
          <a:solidFill>
            <a:srgbClr val="214C75"/>
          </a:solidFill>
          <a:ln>
            <a:solidFill>
              <a:srgbClr val="214C75"/>
            </a:solidFill>
          </a:ln>
        </p:spPr>
        <p:style>
          <a:lnRef idx="1">
            <a:schemeClr val="accent2"/>
          </a:lnRef>
          <a:fillRef idx="3">
            <a:schemeClr val="accent2"/>
          </a:fillRef>
          <a:effectRef idx="2">
            <a:schemeClr val="accent2"/>
          </a:effectRef>
          <a:fontRef idx="minor">
            <a:schemeClr val="lt1"/>
          </a:fontRef>
        </p:style>
        <p:txBody>
          <a:bodyPr lIns="70336" tIns="35168" rIns="70336" bIns="35168" rtlCol="0" anchor="ctr"/>
          <a:lstStyle/>
          <a:p>
            <a:pPr algn="ctr"/>
            <a:r>
              <a:rPr lang="en-US" sz="3800" b="1" dirty="0" smtClean="0"/>
              <a:t>Canonical Workflow Example</a:t>
            </a:r>
            <a:endParaRPr lang="en-US" sz="3800" b="1" dirty="0"/>
          </a:p>
        </p:txBody>
      </p:sp>
      <p:sp>
        <p:nvSpPr>
          <p:cNvPr id="69" name="TextBox 68"/>
          <p:cNvSpPr txBox="1"/>
          <p:nvPr/>
        </p:nvSpPr>
        <p:spPr>
          <a:xfrm>
            <a:off x="32967612" y="12514490"/>
            <a:ext cx="10122183" cy="6513064"/>
          </a:xfrm>
          <a:prstGeom prst="rect">
            <a:avLst/>
          </a:prstGeom>
          <a:noFill/>
        </p:spPr>
        <p:txBody>
          <a:bodyPr wrap="square" rtlCol="0">
            <a:spAutoFit/>
          </a:bodyPr>
          <a:lstStyle/>
          <a:p>
            <a:pPr marL="131879" lvl="1">
              <a:lnSpc>
                <a:spcPct val="120000"/>
              </a:lnSpc>
              <a:spcBef>
                <a:spcPts val="3600"/>
              </a:spcBef>
            </a:pPr>
            <a:r>
              <a:rPr lang="en-US" sz="2900" b="1" dirty="0" smtClean="0"/>
              <a:t>Additional Capabilities Highlighted</a:t>
            </a:r>
            <a:endParaRPr lang="en-US" sz="2900" b="1" dirty="0"/>
          </a:p>
          <a:p>
            <a:pPr marL="131879" lvl="1">
              <a:lnSpc>
                <a:spcPct val="120000"/>
              </a:lnSpc>
              <a:spcBef>
                <a:spcPts val="3600"/>
              </a:spcBef>
            </a:pPr>
            <a:r>
              <a:rPr lang="en-US" sz="2900" b="1" dirty="0" smtClean="0"/>
              <a:t>Data Reuse</a:t>
            </a:r>
            <a:r>
              <a:rPr lang="en-US" sz="2900" dirty="0" smtClean="0"/>
              <a:t>: Jobs B and D are removed from the workflow as file </a:t>
            </a:r>
            <a:r>
              <a:rPr lang="en-US" sz="2900" dirty="0" err="1" smtClean="0"/>
              <a:t>f.d</a:t>
            </a:r>
            <a:r>
              <a:rPr lang="en-US" sz="2900" dirty="0" smtClean="0"/>
              <a:t> already exists. The </a:t>
            </a:r>
            <a:r>
              <a:rPr lang="en-US" sz="2900" dirty="0" err="1" smtClean="0"/>
              <a:t>f.d</a:t>
            </a:r>
            <a:r>
              <a:rPr lang="en-US" sz="2900" dirty="0" smtClean="0"/>
              <a:t> is staged in , instead of regenerating it by executing jobs B and D.</a:t>
            </a:r>
            <a:endParaRPr lang="en-US" sz="2900" b="1" dirty="0" smtClean="0"/>
          </a:p>
          <a:p>
            <a:pPr marL="131879" lvl="1">
              <a:lnSpc>
                <a:spcPct val="120000"/>
              </a:lnSpc>
              <a:spcBef>
                <a:spcPts val="3600"/>
              </a:spcBef>
            </a:pPr>
            <a:r>
              <a:rPr lang="en-US" sz="2900" b="1" dirty="0" smtClean="0"/>
              <a:t>Job Clustering</a:t>
            </a:r>
            <a:r>
              <a:rPr lang="en-US" sz="2900" dirty="0" smtClean="0"/>
              <a:t>: Jobs C and E are clustered together into a single clustered job.</a:t>
            </a:r>
          </a:p>
          <a:p>
            <a:pPr marL="131879" lvl="1">
              <a:lnSpc>
                <a:spcPct val="120000"/>
              </a:lnSpc>
              <a:spcBef>
                <a:spcPts val="3600"/>
              </a:spcBef>
            </a:pPr>
            <a:r>
              <a:rPr lang="en-US" sz="2900" b="1" dirty="0" smtClean="0"/>
              <a:t>Cross Site Run:</a:t>
            </a:r>
            <a:r>
              <a:rPr lang="en-US" sz="2900" dirty="0" smtClean="0"/>
              <a:t> Single Workflow can be executed on multiple sites, with Pegasus taking care of the data movement between the sites.</a:t>
            </a:r>
            <a:endParaRPr lang="en-US" sz="3200" dirty="0"/>
          </a:p>
        </p:txBody>
      </p:sp>
      <p:grpSp>
        <p:nvGrpSpPr>
          <p:cNvPr id="83" name="Group 82"/>
          <p:cNvGrpSpPr/>
          <p:nvPr/>
        </p:nvGrpSpPr>
        <p:grpSpPr>
          <a:xfrm>
            <a:off x="32989801" y="19397944"/>
            <a:ext cx="10069282" cy="11194894"/>
            <a:chOff x="32673320" y="24014864"/>
            <a:chExt cx="10069282" cy="11194894"/>
          </a:xfrm>
        </p:grpSpPr>
        <p:sp>
          <p:nvSpPr>
            <p:cNvPr id="85" name="Rounded Rectangle 84"/>
            <p:cNvSpPr/>
            <p:nvPr/>
          </p:nvSpPr>
          <p:spPr>
            <a:xfrm>
              <a:off x="33571231" y="24014864"/>
              <a:ext cx="8501606" cy="868680"/>
            </a:xfrm>
            <a:prstGeom prst="roundRect">
              <a:avLst/>
            </a:prstGeom>
            <a:solidFill>
              <a:srgbClr val="214C75"/>
            </a:solidFill>
            <a:ln>
              <a:solidFill>
                <a:srgbClr val="214C75"/>
              </a:solidFill>
            </a:ln>
          </p:spPr>
          <p:style>
            <a:lnRef idx="1">
              <a:schemeClr val="accent2"/>
            </a:lnRef>
            <a:fillRef idx="3">
              <a:schemeClr val="accent2"/>
            </a:fillRef>
            <a:effectRef idx="2">
              <a:schemeClr val="accent2"/>
            </a:effectRef>
            <a:fontRef idx="minor">
              <a:schemeClr val="lt1"/>
            </a:fontRef>
          </p:style>
          <p:txBody>
            <a:bodyPr lIns="70336" tIns="35168" rIns="70336" bIns="35168" rtlCol="0" anchor="ctr"/>
            <a:lstStyle/>
            <a:p>
              <a:pPr algn="ctr"/>
              <a:r>
                <a:rPr lang="en-US" sz="3800" b="1" dirty="0" smtClean="0"/>
                <a:t>Monitoring and Debugging</a:t>
              </a:r>
              <a:endParaRPr lang="en-US" sz="3800" b="1" dirty="0"/>
            </a:p>
          </p:txBody>
        </p:sp>
        <p:pic>
          <p:nvPicPr>
            <p:cNvPr id="86" name="Picture 85" descr="dashboard2.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673320" y="30523131"/>
              <a:ext cx="6496401" cy="4686627"/>
            </a:xfrm>
            <a:prstGeom prst="rect">
              <a:avLst/>
            </a:prstGeom>
          </p:spPr>
        </p:pic>
        <p:pic>
          <p:nvPicPr>
            <p:cNvPr id="87" name="Picture 86" descr="dashboard1.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6210277" y="29732508"/>
              <a:ext cx="6532325" cy="4712544"/>
            </a:xfrm>
            <a:prstGeom prst="rect">
              <a:avLst/>
            </a:prstGeom>
          </p:spPr>
        </p:pic>
      </p:grpSp>
      <p:sp>
        <p:nvSpPr>
          <p:cNvPr id="89" name="TextBox 88"/>
          <p:cNvSpPr txBox="1"/>
          <p:nvPr/>
        </p:nvSpPr>
        <p:spPr>
          <a:xfrm>
            <a:off x="32977638" y="20571464"/>
            <a:ext cx="10122183" cy="5127558"/>
          </a:xfrm>
          <a:prstGeom prst="rect">
            <a:avLst/>
          </a:prstGeom>
          <a:noFill/>
        </p:spPr>
        <p:txBody>
          <a:bodyPr wrap="square" rtlCol="0">
            <a:spAutoFit/>
          </a:bodyPr>
          <a:lstStyle/>
          <a:p>
            <a:pPr marL="118447" lvl="1">
              <a:lnSpc>
                <a:spcPct val="120000"/>
              </a:lnSpc>
              <a:spcBef>
                <a:spcPts val="1200"/>
              </a:spcBef>
            </a:pPr>
            <a:r>
              <a:rPr lang="en-US" sz="3200" dirty="0" smtClean="0"/>
              <a:t>At runtime, a database is </a:t>
            </a:r>
            <a:r>
              <a:rPr lang="en-US" sz="3200" dirty="0"/>
              <a:t>populated with workflow and </a:t>
            </a:r>
            <a:r>
              <a:rPr lang="en-US" sz="3200" dirty="0" smtClean="0"/>
              <a:t>task runtime </a:t>
            </a:r>
            <a:r>
              <a:rPr lang="en-US" sz="3200" dirty="0"/>
              <a:t>provenance, including which software was used and with what </a:t>
            </a:r>
            <a:r>
              <a:rPr lang="en-US" sz="3200" dirty="0" smtClean="0"/>
              <a:t>parameters, execution environment, runtime statistics and exit status.</a:t>
            </a:r>
            <a:endParaRPr lang="en-US" sz="3200" dirty="0"/>
          </a:p>
          <a:p>
            <a:pPr marL="118447" lvl="1">
              <a:lnSpc>
                <a:spcPct val="120000"/>
              </a:lnSpc>
              <a:spcBef>
                <a:spcPts val="1200"/>
              </a:spcBef>
            </a:pPr>
            <a:r>
              <a:rPr lang="en-US" sz="3200" dirty="0" smtClean="0"/>
              <a:t>Pegasus comes with command </a:t>
            </a:r>
            <a:r>
              <a:rPr lang="en-US" sz="3200" dirty="0"/>
              <a:t>line monitoring and debugging </a:t>
            </a:r>
            <a:r>
              <a:rPr lang="en-US" sz="3200" dirty="0" smtClean="0"/>
              <a:t>tools.</a:t>
            </a:r>
            <a:r>
              <a:rPr lang="en-US" sz="3200" dirty="0"/>
              <a:t> </a:t>
            </a:r>
            <a:r>
              <a:rPr lang="en-US" sz="3200" dirty="0" smtClean="0"/>
              <a:t>A web </a:t>
            </a:r>
            <a:r>
              <a:rPr lang="en-US" sz="3200" dirty="0"/>
              <a:t>dashboard now allows users to monitor their running workflows </a:t>
            </a:r>
            <a:r>
              <a:rPr lang="en-US" sz="3200" dirty="0" smtClean="0"/>
              <a:t>and check jobs </a:t>
            </a:r>
            <a:r>
              <a:rPr lang="en-US" sz="3200" dirty="0"/>
              <a:t>status and output.</a:t>
            </a:r>
          </a:p>
        </p:txBody>
      </p:sp>
      <p:pic>
        <p:nvPicPr>
          <p:cNvPr id="8" name="Picture 7" descr="Formal_Viterbi_GrayOnWhite.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4907040" y="31437187"/>
            <a:ext cx="3725292" cy="1303852"/>
          </a:xfrm>
          <a:prstGeom prst="rect">
            <a:avLst/>
          </a:prstGeom>
        </p:spPr>
      </p:pic>
      <p:pic>
        <p:nvPicPr>
          <p:cNvPr id="53" name="Picture 52" descr="NSF_logo.eps"/>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38638112" y="31368245"/>
            <a:ext cx="1287360" cy="1317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formal_viterbi_card_black_on_white.jp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8038929" y="105313"/>
            <a:ext cx="5790156" cy="2652992"/>
          </a:xfrm>
          <a:prstGeom prst="rect">
            <a:avLst/>
          </a:prstGeom>
        </p:spPr>
      </p:pic>
    </p:spTree>
    <p:extLst>
      <p:ext uri="{BB962C8B-B14F-4D97-AF65-F5344CB8AC3E}">
        <p14:creationId xmlns:p14="http://schemas.microsoft.com/office/powerpoint/2010/main" val="208838705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5092</TotalTime>
  <Words>842</Words>
  <Application>Microsoft Macintosh PowerPoint</Application>
  <PresentationFormat>Custom</PresentationFormat>
  <Paragraphs>44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USC Information Sciences Institute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Gaurang Mehta</dc:creator>
  <cp:lastModifiedBy>Karan Vahi</cp:lastModifiedBy>
  <cp:revision>278</cp:revision>
  <cp:lastPrinted>2014-07-03T17:28:36Z</cp:lastPrinted>
  <dcterms:created xsi:type="dcterms:W3CDTF">2011-09-28T21:33:57Z</dcterms:created>
  <dcterms:modified xsi:type="dcterms:W3CDTF">2014-07-10T17:22:15Z</dcterms:modified>
</cp:coreProperties>
</file>