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2918400"/>
  <p:notesSz cx="7102475" cy="9388475"/>
  <p:defaultTextStyle>
    <a:defPPr>
      <a:defRPr lang="en-US"/>
    </a:defPPr>
    <a:lvl1pPr marL="0" algn="l" defTabSz="1567465" rtl="0" eaLnBrk="1" latinLnBrk="0" hangingPunct="1">
      <a:defRPr sz="6200" kern="1200">
        <a:solidFill>
          <a:schemeClr val="tx1"/>
        </a:solidFill>
        <a:latin typeface="+mn-lt"/>
        <a:ea typeface="+mn-ea"/>
        <a:cs typeface="+mn-cs"/>
      </a:defRPr>
    </a:lvl1pPr>
    <a:lvl2pPr marL="1567465" algn="l" defTabSz="1567465" rtl="0" eaLnBrk="1" latinLnBrk="0" hangingPunct="1">
      <a:defRPr sz="6200" kern="1200">
        <a:solidFill>
          <a:schemeClr val="tx1"/>
        </a:solidFill>
        <a:latin typeface="+mn-lt"/>
        <a:ea typeface="+mn-ea"/>
        <a:cs typeface="+mn-cs"/>
      </a:defRPr>
    </a:lvl2pPr>
    <a:lvl3pPr marL="3134930" algn="l" defTabSz="1567465" rtl="0" eaLnBrk="1" latinLnBrk="0" hangingPunct="1">
      <a:defRPr sz="6200" kern="1200">
        <a:solidFill>
          <a:schemeClr val="tx1"/>
        </a:solidFill>
        <a:latin typeface="+mn-lt"/>
        <a:ea typeface="+mn-ea"/>
        <a:cs typeface="+mn-cs"/>
      </a:defRPr>
    </a:lvl3pPr>
    <a:lvl4pPr marL="4702395" algn="l" defTabSz="1567465" rtl="0" eaLnBrk="1" latinLnBrk="0" hangingPunct="1">
      <a:defRPr sz="6200" kern="1200">
        <a:solidFill>
          <a:schemeClr val="tx1"/>
        </a:solidFill>
        <a:latin typeface="+mn-lt"/>
        <a:ea typeface="+mn-ea"/>
        <a:cs typeface="+mn-cs"/>
      </a:defRPr>
    </a:lvl4pPr>
    <a:lvl5pPr marL="6269860" algn="l" defTabSz="1567465" rtl="0" eaLnBrk="1" latinLnBrk="0" hangingPunct="1">
      <a:defRPr sz="6200" kern="1200">
        <a:solidFill>
          <a:schemeClr val="tx1"/>
        </a:solidFill>
        <a:latin typeface="+mn-lt"/>
        <a:ea typeface="+mn-ea"/>
        <a:cs typeface="+mn-cs"/>
      </a:defRPr>
    </a:lvl5pPr>
    <a:lvl6pPr marL="7837326" algn="l" defTabSz="1567465" rtl="0" eaLnBrk="1" latinLnBrk="0" hangingPunct="1">
      <a:defRPr sz="6200" kern="1200">
        <a:solidFill>
          <a:schemeClr val="tx1"/>
        </a:solidFill>
        <a:latin typeface="+mn-lt"/>
        <a:ea typeface="+mn-ea"/>
        <a:cs typeface="+mn-cs"/>
      </a:defRPr>
    </a:lvl6pPr>
    <a:lvl7pPr marL="9404791" algn="l" defTabSz="1567465" rtl="0" eaLnBrk="1" latinLnBrk="0" hangingPunct="1">
      <a:defRPr sz="6200" kern="1200">
        <a:solidFill>
          <a:schemeClr val="tx1"/>
        </a:solidFill>
        <a:latin typeface="+mn-lt"/>
        <a:ea typeface="+mn-ea"/>
        <a:cs typeface="+mn-cs"/>
      </a:defRPr>
    </a:lvl7pPr>
    <a:lvl8pPr marL="10972256" algn="l" defTabSz="1567465" rtl="0" eaLnBrk="1" latinLnBrk="0" hangingPunct="1">
      <a:defRPr sz="6200" kern="1200">
        <a:solidFill>
          <a:schemeClr val="tx1"/>
        </a:solidFill>
        <a:latin typeface="+mn-lt"/>
        <a:ea typeface="+mn-ea"/>
        <a:cs typeface="+mn-cs"/>
      </a:defRPr>
    </a:lvl8pPr>
    <a:lvl9pPr marL="12539721" algn="l" defTabSz="1567465"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FFFF"/>
    <a:srgbClr val="214C75"/>
    <a:srgbClr val="1F18FC"/>
    <a:srgbClr val="3B89DC"/>
    <a:srgbClr val="2E67A3"/>
    <a:srgbClr val="3370AE"/>
    <a:srgbClr val="F3B329"/>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920" autoAdjust="0"/>
  </p:normalViewPr>
  <p:slideViewPr>
    <p:cSldViewPr snapToGrid="0" snapToObjects="1">
      <p:cViewPr>
        <p:scale>
          <a:sx n="100" d="100"/>
          <a:sy n="100" d="100"/>
        </p:scale>
        <p:origin x="-112" y="8944"/>
      </p:cViewPr>
      <p:guideLst>
        <p:guide orient="horz" pos="6830"/>
        <p:guide pos="669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69424"/>
          </a:xfrm>
          <a:prstGeom prst="rect">
            <a:avLst/>
          </a:prstGeom>
        </p:spPr>
        <p:txBody>
          <a:bodyPr vert="horz" lIns="94229" tIns="47114" rIns="94229" bIns="47114" rtlCol="0"/>
          <a:lstStyle>
            <a:lvl1pPr algn="r">
              <a:defRPr sz="1200"/>
            </a:lvl1pPr>
          </a:lstStyle>
          <a:p>
            <a:fld id="{3830D79F-A68E-654B-AE6B-1B6B82E147A3}" type="datetime1">
              <a:rPr lang="en-US" smtClean="0"/>
              <a:t>7/24/15</a:t>
            </a:fld>
            <a:endParaRPr lang="en-US"/>
          </a:p>
        </p:txBody>
      </p:sp>
      <p:sp>
        <p:nvSpPr>
          <p:cNvPr id="4" name="Footer Placeholder 3"/>
          <p:cNvSpPr>
            <a:spLocks noGrp="1"/>
          </p:cNvSpPr>
          <p:nvPr>
            <p:ph type="ftr" sz="quarter" idx="2"/>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69424"/>
          </a:xfrm>
          <a:prstGeom prst="rect">
            <a:avLst/>
          </a:prstGeom>
        </p:spPr>
        <p:txBody>
          <a:bodyPr vert="horz" lIns="94229" tIns="47114" rIns="94229" bIns="47114" rtlCol="0" anchor="b"/>
          <a:lstStyle>
            <a:lvl1pPr algn="r">
              <a:defRPr sz="1200"/>
            </a:lvl1pPr>
          </a:lstStyle>
          <a:p>
            <a:fld id="{1E11E627-068E-C64B-925C-8E550ED2B908}" type="slidenum">
              <a:rPr lang="en-US" smtClean="0"/>
              <a:t>‹#›</a:t>
            </a:fld>
            <a:endParaRPr lang="en-US"/>
          </a:p>
        </p:txBody>
      </p:sp>
    </p:spTree>
    <p:extLst>
      <p:ext uri="{BB962C8B-B14F-4D97-AF65-F5344CB8AC3E}">
        <p14:creationId xmlns:p14="http://schemas.microsoft.com/office/powerpoint/2010/main" val="25699906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466958C9-14DA-544E-978E-27F2069DEFAC}" type="datetime1">
              <a:rPr lang="en-US" smtClean="0"/>
              <a:t>7/24/15</a:t>
            </a:fld>
            <a:endParaRPr lang="en-US"/>
          </a:p>
        </p:txBody>
      </p:sp>
      <p:sp>
        <p:nvSpPr>
          <p:cNvPr id="4" name="Slide Image Placeholder 3"/>
          <p:cNvSpPr>
            <a:spLocks noGrp="1" noRot="1" noChangeAspect="1"/>
          </p:cNvSpPr>
          <p:nvPr>
            <p:ph type="sldImg" idx="2"/>
          </p:nvPr>
        </p:nvSpPr>
        <p:spPr>
          <a:xfrm>
            <a:off x="1303338" y="704850"/>
            <a:ext cx="4495800" cy="351948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647E9BD7-9FB3-F443-9965-3466625FA4D4}" type="slidenum">
              <a:rPr lang="en-US" smtClean="0"/>
              <a:t>‹#›</a:t>
            </a:fld>
            <a:endParaRPr lang="en-US"/>
          </a:p>
        </p:txBody>
      </p:sp>
    </p:spTree>
    <p:extLst>
      <p:ext uri="{BB962C8B-B14F-4D97-AF65-F5344CB8AC3E}">
        <p14:creationId xmlns:p14="http://schemas.microsoft.com/office/powerpoint/2010/main" val="2288048007"/>
      </p:ext>
    </p:extLst>
  </p:cSld>
  <p:clrMap bg1="lt1" tx1="dk1" bg2="lt2" tx2="dk2" accent1="accent1" accent2="accent2" accent3="accent3" accent4="accent4" accent5="accent5" accent6="accent6" hlink="hlink" folHlink="folHlink"/>
  <p:hf sldNum="0" hdr="0" ftr="0" dt="0"/>
  <p:notesStyle>
    <a:lvl1pPr marL="0" algn="l" defTabSz="1567465" rtl="0" eaLnBrk="1" latinLnBrk="0" hangingPunct="1">
      <a:defRPr sz="4100" kern="1200">
        <a:solidFill>
          <a:schemeClr val="tx1"/>
        </a:solidFill>
        <a:latin typeface="+mn-lt"/>
        <a:ea typeface="+mn-ea"/>
        <a:cs typeface="+mn-cs"/>
      </a:defRPr>
    </a:lvl1pPr>
    <a:lvl2pPr marL="1567465" algn="l" defTabSz="1567465" rtl="0" eaLnBrk="1" latinLnBrk="0" hangingPunct="1">
      <a:defRPr sz="4100" kern="1200">
        <a:solidFill>
          <a:schemeClr val="tx1"/>
        </a:solidFill>
        <a:latin typeface="+mn-lt"/>
        <a:ea typeface="+mn-ea"/>
        <a:cs typeface="+mn-cs"/>
      </a:defRPr>
    </a:lvl2pPr>
    <a:lvl3pPr marL="3134930" algn="l" defTabSz="1567465" rtl="0" eaLnBrk="1" latinLnBrk="0" hangingPunct="1">
      <a:defRPr sz="4100" kern="1200">
        <a:solidFill>
          <a:schemeClr val="tx1"/>
        </a:solidFill>
        <a:latin typeface="+mn-lt"/>
        <a:ea typeface="+mn-ea"/>
        <a:cs typeface="+mn-cs"/>
      </a:defRPr>
    </a:lvl3pPr>
    <a:lvl4pPr marL="4702395" algn="l" defTabSz="1567465" rtl="0" eaLnBrk="1" latinLnBrk="0" hangingPunct="1">
      <a:defRPr sz="4100" kern="1200">
        <a:solidFill>
          <a:schemeClr val="tx1"/>
        </a:solidFill>
        <a:latin typeface="+mn-lt"/>
        <a:ea typeface="+mn-ea"/>
        <a:cs typeface="+mn-cs"/>
      </a:defRPr>
    </a:lvl4pPr>
    <a:lvl5pPr marL="6269860" algn="l" defTabSz="1567465" rtl="0" eaLnBrk="1" latinLnBrk="0" hangingPunct="1">
      <a:defRPr sz="4100" kern="1200">
        <a:solidFill>
          <a:schemeClr val="tx1"/>
        </a:solidFill>
        <a:latin typeface="+mn-lt"/>
        <a:ea typeface="+mn-ea"/>
        <a:cs typeface="+mn-cs"/>
      </a:defRPr>
    </a:lvl5pPr>
    <a:lvl6pPr marL="7837326" algn="l" defTabSz="1567465" rtl="0" eaLnBrk="1" latinLnBrk="0" hangingPunct="1">
      <a:defRPr sz="4100" kern="1200">
        <a:solidFill>
          <a:schemeClr val="tx1"/>
        </a:solidFill>
        <a:latin typeface="+mn-lt"/>
        <a:ea typeface="+mn-ea"/>
        <a:cs typeface="+mn-cs"/>
      </a:defRPr>
    </a:lvl6pPr>
    <a:lvl7pPr marL="9404791" algn="l" defTabSz="1567465" rtl="0" eaLnBrk="1" latinLnBrk="0" hangingPunct="1">
      <a:defRPr sz="4100" kern="1200">
        <a:solidFill>
          <a:schemeClr val="tx1"/>
        </a:solidFill>
        <a:latin typeface="+mn-lt"/>
        <a:ea typeface="+mn-ea"/>
        <a:cs typeface="+mn-cs"/>
      </a:defRPr>
    </a:lvl7pPr>
    <a:lvl8pPr marL="10972256" algn="l" defTabSz="1567465" rtl="0" eaLnBrk="1" latinLnBrk="0" hangingPunct="1">
      <a:defRPr sz="4100" kern="1200">
        <a:solidFill>
          <a:schemeClr val="tx1"/>
        </a:solidFill>
        <a:latin typeface="+mn-lt"/>
        <a:ea typeface="+mn-ea"/>
        <a:cs typeface="+mn-cs"/>
      </a:defRPr>
    </a:lvl8pPr>
    <a:lvl9pPr marL="12539721" algn="l" defTabSz="156746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3338" y="704850"/>
            <a:ext cx="4495800" cy="35194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5099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10226044"/>
            <a:ext cx="3575304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309360" y="18653760"/>
            <a:ext cx="29443680" cy="8412480"/>
          </a:xfrm>
        </p:spPr>
        <p:txBody>
          <a:bodyPr/>
          <a:lstStyle>
            <a:lvl1pPr marL="0" indent="0" algn="ctr">
              <a:buNone/>
              <a:defRPr>
                <a:solidFill>
                  <a:schemeClr val="tx1">
                    <a:tint val="75000"/>
                  </a:schemeClr>
                </a:solidFill>
              </a:defRPr>
            </a:lvl1pPr>
            <a:lvl2pPr marL="1567465" indent="0" algn="ctr">
              <a:buNone/>
              <a:defRPr>
                <a:solidFill>
                  <a:schemeClr val="tx1">
                    <a:tint val="75000"/>
                  </a:schemeClr>
                </a:solidFill>
              </a:defRPr>
            </a:lvl2pPr>
            <a:lvl3pPr marL="3134930" indent="0" algn="ctr">
              <a:buNone/>
              <a:defRPr>
                <a:solidFill>
                  <a:schemeClr val="tx1">
                    <a:tint val="75000"/>
                  </a:schemeClr>
                </a:solidFill>
              </a:defRPr>
            </a:lvl3pPr>
            <a:lvl4pPr marL="4702395" indent="0" algn="ctr">
              <a:buNone/>
              <a:defRPr>
                <a:solidFill>
                  <a:schemeClr val="tx1">
                    <a:tint val="75000"/>
                  </a:schemeClr>
                </a:solidFill>
              </a:defRPr>
            </a:lvl4pPr>
            <a:lvl5pPr marL="6269860" indent="0" algn="ctr">
              <a:buNone/>
              <a:defRPr>
                <a:solidFill>
                  <a:schemeClr val="tx1">
                    <a:tint val="75000"/>
                  </a:schemeClr>
                </a:solidFill>
              </a:defRPr>
            </a:lvl5pPr>
            <a:lvl6pPr marL="7837326" indent="0" algn="ctr">
              <a:buNone/>
              <a:defRPr>
                <a:solidFill>
                  <a:schemeClr val="tx1">
                    <a:tint val="75000"/>
                  </a:schemeClr>
                </a:solidFill>
              </a:defRPr>
            </a:lvl6pPr>
            <a:lvl7pPr marL="9404791" indent="0" algn="ctr">
              <a:buNone/>
              <a:defRPr>
                <a:solidFill>
                  <a:schemeClr val="tx1">
                    <a:tint val="75000"/>
                  </a:schemeClr>
                </a:solidFill>
              </a:defRPr>
            </a:lvl7pPr>
            <a:lvl8pPr marL="10972256" indent="0" algn="ctr">
              <a:buNone/>
              <a:defRPr>
                <a:solidFill>
                  <a:schemeClr val="tx1">
                    <a:tint val="75000"/>
                  </a:schemeClr>
                </a:solidFill>
              </a:defRPr>
            </a:lvl8pPr>
            <a:lvl9pPr marL="1253972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23B212-9B71-C943-89E5-6D799766021A}" type="datetime1">
              <a:rPr lang="en-US" smtClean="0"/>
              <a:t>7/24/15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93398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50519A-4800-7846-8527-51224A69BF0A}" type="datetime1">
              <a:rPr lang="en-US" smtClean="0"/>
              <a:t>7/24/15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242387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318265"/>
            <a:ext cx="946404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03120" y="1318265"/>
            <a:ext cx="2769108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60E15-EE31-2440-B0CB-A06AA62E5B97}" type="datetime1">
              <a:rPr lang="en-US" smtClean="0"/>
              <a:t>7/24/15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328154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DE6601-AA76-3A4C-9A71-97E3C163C8CF}" type="datetime1">
              <a:rPr lang="en-US" smtClean="0"/>
              <a:t>7/24/15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237774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38" y="21153122"/>
            <a:ext cx="35753040" cy="653796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3322638" y="13952225"/>
            <a:ext cx="35753040" cy="7200898"/>
          </a:xfrm>
        </p:spPr>
        <p:txBody>
          <a:bodyPr anchor="b"/>
          <a:lstStyle>
            <a:lvl1pPr marL="0" indent="0">
              <a:buNone/>
              <a:defRPr sz="6800">
                <a:solidFill>
                  <a:schemeClr val="tx1">
                    <a:tint val="75000"/>
                  </a:schemeClr>
                </a:solidFill>
              </a:defRPr>
            </a:lvl1pPr>
            <a:lvl2pPr marL="1567465" indent="0">
              <a:buNone/>
              <a:defRPr sz="6200">
                <a:solidFill>
                  <a:schemeClr val="tx1">
                    <a:tint val="75000"/>
                  </a:schemeClr>
                </a:solidFill>
              </a:defRPr>
            </a:lvl2pPr>
            <a:lvl3pPr marL="3134930" indent="0">
              <a:buNone/>
              <a:defRPr sz="5500">
                <a:solidFill>
                  <a:schemeClr val="tx1">
                    <a:tint val="75000"/>
                  </a:schemeClr>
                </a:solidFill>
              </a:defRPr>
            </a:lvl3pPr>
            <a:lvl4pPr marL="4702395" indent="0">
              <a:buNone/>
              <a:defRPr sz="4800">
                <a:solidFill>
                  <a:schemeClr val="tx1">
                    <a:tint val="75000"/>
                  </a:schemeClr>
                </a:solidFill>
              </a:defRPr>
            </a:lvl4pPr>
            <a:lvl5pPr marL="6269860" indent="0">
              <a:buNone/>
              <a:defRPr sz="4800">
                <a:solidFill>
                  <a:schemeClr val="tx1">
                    <a:tint val="75000"/>
                  </a:schemeClr>
                </a:solidFill>
              </a:defRPr>
            </a:lvl5pPr>
            <a:lvl6pPr marL="7837326" indent="0">
              <a:buNone/>
              <a:defRPr sz="4800">
                <a:solidFill>
                  <a:schemeClr val="tx1">
                    <a:tint val="75000"/>
                  </a:schemeClr>
                </a:solidFill>
              </a:defRPr>
            </a:lvl6pPr>
            <a:lvl7pPr marL="9404791" indent="0">
              <a:buNone/>
              <a:defRPr sz="4800">
                <a:solidFill>
                  <a:schemeClr val="tx1">
                    <a:tint val="75000"/>
                  </a:schemeClr>
                </a:solidFill>
              </a:defRPr>
            </a:lvl7pPr>
            <a:lvl8pPr marL="10972256" indent="0">
              <a:buNone/>
              <a:defRPr sz="4800">
                <a:solidFill>
                  <a:schemeClr val="tx1">
                    <a:tint val="75000"/>
                  </a:schemeClr>
                </a:solidFill>
              </a:defRPr>
            </a:lvl8pPr>
            <a:lvl9pPr marL="12539721"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4EF899-7E31-9441-A160-9A0AA94114F2}" type="datetime1">
              <a:rPr lang="en-US" smtClean="0"/>
              <a:t>7/24/15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113749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120" y="7680963"/>
            <a:ext cx="18577560" cy="21724622"/>
          </a:xfrm>
        </p:spPr>
        <p:txBody>
          <a:bodyPr/>
          <a:lstStyle>
            <a:lvl1pPr>
              <a:defRPr sz="9600"/>
            </a:lvl1pPr>
            <a:lvl2pPr>
              <a:defRPr sz="8200"/>
            </a:lvl2pPr>
            <a:lvl3pPr>
              <a:defRPr sz="68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381720" y="7680963"/>
            <a:ext cx="18577560" cy="21724622"/>
          </a:xfrm>
        </p:spPr>
        <p:txBody>
          <a:bodyPr/>
          <a:lstStyle>
            <a:lvl1pPr>
              <a:defRPr sz="9600"/>
            </a:lvl1pPr>
            <a:lvl2pPr>
              <a:defRPr sz="8200"/>
            </a:lvl2pPr>
            <a:lvl3pPr>
              <a:defRPr sz="68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3CB5C4-8627-6F41-9AE6-42C3E06A182B}" type="datetime1">
              <a:rPr lang="en-US" smtClean="0"/>
              <a:t>7/24/15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424338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03123" y="7368545"/>
            <a:ext cx="18584865" cy="3070857"/>
          </a:xfrm>
        </p:spPr>
        <p:txBody>
          <a:bodyPr anchor="b"/>
          <a:lstStyle>
            <a:lvl1pPr marL="0" indent="0">
              <a:buNone/>
              <a:defRPr sz="8200" b="1"/>
            </a:lvl1pPr>
            <a:lvl2pPr marL="1567465" indent="0">
              <a:buNone/>
              <a:defRPr sz="6800" b="1"/>
            </a:lvl2pPr>
            <a:lvl3pPr marL="3134930" indent="0">
              <a:buNone/>
              <a:defRPr sz="6200" b="1"/>
            </a:lvl3pPr>
            <a:lvl4pPr marL="4702395" indent="0">
              <a:buNone/>
              <a:defRPr sz="5500" b="1"/>
            </a:lvl4pPr>
            <a:lvl5pPr marL="6269860" indent="0">
              <a:buNone/>
              <a:defRPr sz="5500" b="1"/>
            </a:lvl5pPr>
            <a:lvl6pPr marL="7837326" indent="0">
              <a:buNone/>
              <a:defRPr sz="5500" b="1"/>
            </a:lvl6pPr>
            <a:lvl7pPr marL="9404791" indent="0">
              <a:buNone/>
              <a:defRPr sz="5500" b="1"/>
            </a:lvl7pPr>
            <a:lvl8pPr marL="10972256" indent="0">
              <a:buNone/>
              <a:defRPr sz="5500" b="1"/>
            </a:lvl8pPr>
            <a:lvl9pPr marL="12539721"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2103123" y="10439402"/>
            <a:ext cx="18584865" cy="18966183"/>
          </a:xfrm>
        </p:spPr>
        <p:txBody>
          <a:bodyPr/>
          <a:lstStyle>
            <a:lvl1pPr>
              <a:defRPr sz="8200"/>
            </a:lvl1pPr>
            <a:lvl2pPr>
              <a:defRPr sz="68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367119" y="7368545"/>
            <a:ext cx="18592165" cy="3070857"/>
          </a:xfrm>
        </p:spPr>
        <p:txBody>
          <a:bodyPr anchor="b"/>
          <a:lstStyle>
            <a:lvl1pPr marL="0" indent="0">
              <a:buNone/>
              <a:defRPr sz="8200" b="1"/>
            </a:lvl1pPr>
            <a:lvl2pPr marL="1567465" indent="0">
              <a:buNone/>
              <a:defRPr sz="6800" b="1"/>
            </a:lvl2pPr>
            <a:lvl3pPr marL="3134930" indent="0">
              <a:buNone/>
              <a:defRPr sz="6200" b="1"/>
            </a:lvl3pPr>
            <a:lvl4pPr marL="4702395" indent="0">
              <a:buNone/>
              <a:defRPr sz="5500" b="1"/>
            </a:lvl4pPr>
            <a:lvl5pPr marL="6269860" indent="0">
              <a:buNone/>
              <a:defRPr sz="5500" b="1"/>
            </a:lvl5pPr>
            <a:lvl6pPr marL="7837326" indent="0">
              <a:buNone/>
              <a:defRPr sz="5500" b="1"/>
            </a:lvl6pPr>
            <a:lvl7pPr marL="9404791" indent="0">
              <a:buNone/>
              <a:defRPr sz="5500" b="1"/>
            </a:lvl7pPr>
            <a:lvl8pPr marL="10972256" indent="0">
              <a:buNone/>
              <a:defRPr sz="5500" b="1"/>
            </a:lvl8pPr>
            <a:lvl9pPr marL="12539721"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21367119" y="10439402"/>
            <a:ext cx="18592165" cy="18966183"/>
          </a:xfrm>
        </p:spPr>
        <p:txBody>
          <a:bodyPr/>
          <a:lstStyle>
            <a:lvl1pPr>
              <a:defRPr sz="8200"/>
            </a:lvl1pPr>
            <a:lvl2pPr>
              <a:defRPr sz="68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2A8DDF-44CA-3B46-9CF6-DB651FB144C8}" type="datetime1">
              <a:rPr lang="en-US" smtClean="0"/>
              <a:t>7/24/15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400726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DAFFD2-E691-6A42-9EBE-C7EC704D94CA}" type="datetime1">
              <a:rPr lang="en-US" smtClean="0"/>
              <a:t>7/24/15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417035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9DC7F-E2F0-E048-8CA5-776CC9EA47ED}" type="datetime1">
              <a:rPr lang="en-US" smtClean="0"/>
              <a:t>7/24/15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223490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4" y="1310640"/>
            <a:ext cx="13838240" cy="5577840"/>
          </a:xfrm>
        </p:spPr>
        <p:txBody>
          <a:bodyPr anchor="b"/>
          <a:lstStyle>
            <a:lvl1pPr algn="l">
              <a:defRPr sz="6800" b="1"/>
            </a:lvl1pPr>
          </a:lstStyle>
          <a:p>
            <a:r>
              <a:rPr lang="en-US" smtClean="0"/>
              <a:t>Click to edit Master title style</a:t>
            </a:r>
            <a:endParaRPr lang="en-US"/>
          </a:p>
        </p:txBody>
      </p:sp>
      <p:sp>
        <p:nvSpPr>
          <p:cNvPr id="3" name="Content Placeholder 2"/>
          <p:cNvSpPr>
            <a:spLocks noGrp="1"/>
          </p:cNvSpPr>
          <p:nvPr>
            <p:ph idx="1"/>
          </p:nvPr>
        </p:nvSpPr>
        <p:spPr>
          <a:xfrm>
            <a:off x="16445230" y="1310643"/>
            <a:ext cx="23514050" cy="28094942"/>
          </a:xfrm>
        </p:spPr>
        <p:txBody>
          <a:bodyPr/>
          <a:lstStyle>
            <a:lvl1pPr>
              <a:defRPr sz="11000"/>
            </a:lvl1pPr>
            <a:lvl2pPr>
              <a:defRPr sz="9600"/>
            </a:lvl2pPr>
            <a:lvl3pPr>
              <a:defRPr sz="82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03124" y="6888483"/>
            <a:ext cx="13838240" cy="22517102"/>
          </a:xfrm>
        </p:spPr>
        <p:txBody>
          <a:bodyPr/>
          <a:lstStyle>
            <a:lvl1pPr marL="0" indent="0">
              <a:buNone/>
              <a:defRPr sz="4800"/>
            </a:lvl1pPr>
            <a:lvl2pPr marL="1567465" indent="0">
              <a:buNone/>
              <a:defRPr sz="4100"/>
            </a:lvl2pPr>
            <a:lvl3pPr marL="3134930" indent="0">
              <a:buNone/>
              <a:defRPr sz="3500"/>
            </a:lvl3pPr>
            <a:lvl4pPr marL="4702395" indent="0">
              <a:buNone/>
              <a:defRPr sz="3100"/>
            </a:lvl4pPr>
            <a:lvl5pPr marL="6269860" indent="0">
              <a:buNone/>
              <a:defRPr sz="3100"/>
            </a:lvl5pPr>
            <a:lvl6pPr marL="7837326" indent="0">
              <a:buNone/>
              <a:defRPr sz="3100"/>
            </a:lvl6pPr>
            <a:lvl7pPr marL="9404791" indent="0">
              <a:buNone/>
              <a:defRPr sz="3100"/>
            </a:lvl7pPr>
            <a:lvl8pPr marL="10972256" indent="0">
              <a:buNone/>
              <a:defRPr sz="3100"/>
            </a:lvl8pPr>
            <a:lvl9pPr marL="12539721"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6800A-0209-5F4E-B0A8-0187BEEE044E}" type="datetime1">
              <a:rPr lang="en-US" smtClean="0"/>
              <a:t>7/24/15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33912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3042881"/>
            <a:ext cx="25237440" cy="2720342"/>
          </a:xfrm>
        </p:spPr>
        <p:txBody>
          <a:bodyPr anchor="b"/>
          <a:lstStyle>
            <a:lvl1pPr algn="l">
              <a:defRPr sz="6800" b="1"/>
            </a:lvl1pPr>
          </a:lstStyle>
          <a:p>
            <a:r>
              <a:rPr lang="en-US" smtClean="0"/>
              <a:t>Click to edit Master title style</a:t>
            </a:r>
            <a:endParaRPr lang="en-US"/>
          </a:p>
        </p:txBody>
      </p:sp>
      <p:sp>
        <p:nvSpPr>
          <p:cNvPr id="3" name="Picture Placeholder 2"/>
          <p:cNvSpPr>
            <a:spLocks noGrp="1"/>
          </p:cNvSpPr>
          <p:nvPr>
            <p:ph type="pic" idx="1"/>
          </p:nvPr>
        </p:nvSpPr>
        <p:spPr>
          <a:xfrm>
            <a:off x="8244525" y="2941320"/>
            <a:ext cx="25237440" cy="19751040"/>
          </a:xfrm>
        </p:spPr>
        <p:txBody>
          <a:bodyPr/>
          <a:lstStyle>
            <a:lvl1pPr marL="0" indent="0">
              <a:buNone/>
              <a:defRPr sz="11000"/>
            </a:lvl1pPr>
            <a:lvl2pPr marL="1567465" indent="0">
              <a:buNone/>
              <a:defRPr sz="9600"/>
            </a:lvl2pPr>
            <a:lvl3pPr marL="3134930" indent="0">
              <a:buNone/>
              <a:defRPr sz="8200"/>
            </a:lvl3pPr>
            <a:lvl4pPr marL="4702395" indent="0">
              <a:buNone/>
              <a:defRPr sz="6800"/>
            </a:lvl4pPr>
            <a:lvl5pPr marL="6269860" indent="0">
              <a:buNone/>
              <a:defRPr sz="6800"/>
            </a:lvl5pPr>
            <a:lvl6pPr marL="7837326" indent="0">
              <a:buNone/>
              <a:defRPr sz="6800"/>
            </a:lvl6pPr>
            <a:lvl7pPr marL="9404791" indent="0">
              <a:buNone/>
              <a:defRPr sz="6800"/>
            </a:lvl7pPr>
            <a:lvl8pPr marL="10972256" indent="0">
              <a:buNone/>
              <a:defRPr sz="6800"/>
            </a:lvl8pPr>
            <a:lvl9pPr marL="12539721" indent="0">
              <a:buNone/>
              <a:defRPr sz="6800"/>
            </a:lvl9pPr>
          </a:lstStyle>
          <a:p>
            <a:endParaRPr lang="en-US"/>
          </a:p>
        </p:txBody>
      </p:sp>
      <p:sp>
        <p:nvSpPr>
          <p:cNvPr id="4" name="Text Placeholder 3"/>
          <p:cNvSpPr>
            <a:spLocks noGrp="1"/>
          </p:cNvSpPr>
          <p:nvPr>
            <p:ph type="body" sz="half" idx="2"/>
          </p:nvPr>
        </p:nvSpPr>
        <p:spPr>
          <a:xfrm>
            <a:off x="8244525" y="25763223"/>
            <a:ext cx="25237440" cy="3863338"/>
          </a:xfrm>
        </p:spPr>
        <p:txBody>
          <a:bodyPr/>
          <a:lstStyle>
            <a:lvl1pPr marL="0" indent="0">
              <a:buNone/>
              <a:defRPr sz="4800"/>
            </a:lvl1pPr>
            <a:lvl2pPr marL="1567465" indent="0">
              <a:buNone/>
              <a:defRPr sz="4100"/>
            </a:lvl2pPr>
            <a:lvl3pPr marL="3134930" indent="0">
              <a:buNone/>
              <a:defRPr sz="3500"/>
            </a:lvl3pPr>
            <a:lvl4pPr marL="4702395" indent="0">
              <a:buNone/>
              <a:defRPr sz="3100"/>
            </a:lvl4pPr>
            <a:lvl5pPr marL="6269860" indent="0">
              <a:buNone/>
              <a:defRPr sz="3100"/>
            </a:lvl5pPr>
            <a:lvl6pPr marL="7837326" indent="0">
              <a:buNone/>
              <a:defRPr sz="3100"/>
            </a:lvl6pPr>
            <a:lvl7pPr marL="9404791" indent="0">
              <a:buNone/>
              <a:defRPr sz="3100"/>
            </a:lvl7pPr>
            <a:lvl8pPr marL="10972256" indent="0">
              <a:buNone/>
              <a:defRPr sz="3100"/>
            </a:lvl8pPr>
            <a:lvl9pPr marL="12539721"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BEDEDC-F4E0-1649-8929-DA2F11B694C5}" type="datetime1">
              <a:rPr lang="en-US" smtClean="0"/>
              <a:t>7/24/15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FFBA-D2E7-494B-ABFD-47669AA30A26}" type="slidenum">
              <a:rPr lang="en-US" smtClean="0"/>
              <a:t>‹#›</a:t>
            </a:fld>
            <a:endParaRPr lang="en-US"/>
          </a:p>
        </p:txBody>
      </p:sp>
    </p:spTree>
    <p:extLst>
      <p:ext uri="{BB962C8B-B14F-4D97-AF65-F5344CB8AC3E}">
        <p14:creationId xmlns:p14="http://schemas.microsoft.com/office/powerpoint/2010/main" val="35152587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318263"/>
            <a:ext cx="37856160" cy="5486400"/>
          </a:xfrm>
          <a:prstGeom prst="rect">
            <a:avLst/>
          </a:prstGeom>
        </p:spPr>
        <p:txBody>
          <a:bodyPr vert="horz" lIns="313493" tIns="156747" rIns="313493" bIns="15674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03120" y="7680963"/>
            <a:ext cx="37856160" cy="21724622"/>
          </a:xfrm>
          <a:prstGeom prst="rect">
            <a:avLst/>
          </a:prstGeom>
        </p:spPr>
        <p:txBody>
          <a:bodyPr vert="horz" lIns="313493" tIns="156747" rIns="313493" bIns="15674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03120" y="30510482"/>
            <a:ext cx="9814560" cy="1752600"/>
          </a:xfrm>
          <a:prstGeom prst="rect">
            <a:avLst/>
          </a:prstGeom>
        </p:spPr>
        <p:txBody>
          <a:bodyPr vert="horz" lIns="313493" tIns="156747" rIns="313493" bIns="156747" rtlCol="0" anchor="ctr"/>
          <a:lstStyle>
            <a:lvl1pPr algn="l">
              <a:defRPr sz="4100">
                <a:solidFill>
                  <a:schemeClr val="tx1">
                    <a:tint val="75000"/>
                  </a:schemeClr>
                </a:solidFill>
              </a:defRPr>
            </a:lvl1pPr>
          </a:lstStyle>
          <a:p>
            <a:fld id="{D570F925-9313-EB45-9D16-BF78D0B2FAE2}" type="datetime1">
              <a:rPr lang="en-US" smtClean="0"/>
              <a:t>7/24/15</a:t>
            </a:fld>
            <a:endParaRPr lang="en-US"/>
          </a:p>
        </p:txBody>
      </p:sp>
      <p:sp>
        <p:nvSpPr>
          <p:cNvPr id="5" name="Footer Placeholder 4"/>
          <p:cNvSpPr>
            <a:spLocks noGrp="1"/>
          </p:cNvSpPr>
          <p:nvPr>
            <p:ph type="ftr" sz="quarter" idx="3"/>
          </p:nvPr>
        </p:nvSpPr>
        <p:spPr>
          <a:xfrm>
            <a:off x="14371320" y="30510482"/>
            <a:ext cx="13319760" cy="1752600"/>
          </a:xfrm>
          <a:prstGeom prst="rect">
            <a:avLst/>
          </a:prstGeom>
        </p:spPr>
        <p:txBody>
          <a:bodyPr vert="horz" lIns="313493" tIns="156747" rIns="313493" bIns="156747"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30510482"/>
            <a:ext cx="9814560" cy="1752600"/>
          </a:xfrm>
          <a:prstGeom prst="rect">
            <a:avLst/>
          </a:prstGeom>
        </p:spPr>
        <p:txBody>
          <a:bodyPr vert="horz" lIns="313493" tIns="156747" rIns="313493" bIns="156747" rtlCol="0" anchor="ctr"/>
          <a:lstStyle>
            <a:lvl1pPr algn="r">
              <a:defRPr sz="4100">
                <a:solidFill>
                  <a:schemeClr val="tx1">
                    <a:tint val="75000"/>
                  </a:schemeClr>
                </a:solidFill>
              </a:defRPr>
            </a:lvl1pPr>
          </a:lstStyle>
          <a:p>
            <a:fld id="{09FCFFBA-D2E7-494B-ABFD-47669AA30A26}" type="slidenum">
              <a:rPr lang="en-US" smtClean="0"/>
              <a:t>‹#›</a:t>
            </a:fld>
            <a:endParaRPr lang="en-US"/>
          </a:p>
        </p:txBody>
      </p:sp>
    </p:spTree>
    <p:extLst>
      <p:ext uri="{BB962C8B-B14F-4D97-AF65-F5344CB8AC3E}">
        <p14:creationId xmlns:p14="http://schemas.microsoft.com/office/powerpoint/2010/main" val="1217134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1567465" rtl="0" eaLnBrk="1" latinLnBrk="0" hangingPunct="1">
        <a:spcBef>
          <a:spcPct val="0"/>
        </a:spcBef>
        <a:buNone/>
        <a:defRPr sz="15100" kern="1200">
          <a:solidFill>
            <a:schemeClr val="tx1"/>
          </a:solidFill>
          <a:latin typeface="+mj-lt"/>
          <a:ea typeface="+mj-ea"/>
          <a:cs typeface="+mj-cs"/>
        </a:defRPr>
      </a:lvl1pPr>
    </p:titleStyle>
    <p:bodyStyle>
      <a:lvl1pPr marL="1175599" indent="-1175599" algn="l" defTabSz="1567465" rtl="0" eaLnBrk="1" latinLnBrk="0" hangingPunct="1">
        <a:spcBef>
          <a:spcPct val="20000"/>
        </a:spcBef>
        <a:buFont typeface="Arial"/>
        <a:buChar char="•"/>
        <a:defRPr sz="11000" kern="1200">
          <a:solidFill>
            <a:schemeClr val="tx1"/>
          </a:solidFill>
          <a:latin typeface="+mn-lt"/>
          <a:ea typeface="+mn-ea"/>
          <a:cs typeface="+mn-cs"/>
        </a:defRPr>
      </a:lvl1pPr>
      <a:lvl2pPr marL="2547130" indent="-979665" algn="l" defTabSz="1567465" rtl="0" eaLnBrk="1" latinLnBrk="0" hangingPunct="1">
        <a:spcBef>
          <a:spcPct val="20000"/>
        </a:spcBef>
        <a:buFont typeface="Arial"/>
        <a:buChar char="–"/>
        <a:defRPr sz="9600" kern="1200">
          <a:solidFill>
            <a:schemeClr val="tx1"/>
          </a:solidFill>
          <a:latin typeface="+mn-lt"/>
          <a:ea typeface="+mn-ea"/>
          <a:cs typeface="+mn-cs"/>
        </a:defRPr>
      </a:lvl2pPr>
      <a:lvl3pPr marL="3918662" indent="-783732" algn="l" defTabSz="1567465" rtl="0" eaLnBrk="1" latinLnBrk="0" hangingPunct="1">
        <a:spcBef>
          <a:spcPct val="20000"/>
        </a:spcBef>
        <a:buFont typeface="Arial"/>
        <a:buChar char="•"/>
        <a:defRPr sz="8200" kern="1200">
          <a:solidFill>
            <a:schemeClr val="tx1"/>
          </a:solidFill>
          <a:latin typeface="+mn-lt"/>
          <a:ea typeface="+mn-ea"/>
          <a:cs typeface="+mn-cs"/>
        </a:defRPr>
      </a:lvl3pPr>
      <a:lvl4pPr marL="5486127" indent="-783732" algn="l" defTabSz="1567465" rtl="0" eaLnBrk="1" latinLnBrk="0" hangingPunct="1">
        <a:spcBef>
          <a:spcPct val="20000"/>
        </a:spcBef>
        <a:buFont typeface="Arial"/>
        <a:buChar char="–"/>
        <a:defRPr sz="6800" kern="1200">
          <a:solidFill>
            <a:schemeClr val="tx1"/>
          </a:solidFill>
          <a:latin typeface="+mn-lt"/>
          <a:ea typeface="+mn-ea"/>
          <a:cs typeface="+mn-cs"/>
        </a:defRPr>
      </a:lvl4pPr>
      <a:lvl5pPr marL="7053593" indent="-783732" algn="l" defTabSz="1567465" rtl="0" eaLnBrk="1" latinLnBrk="0" hangingPunct="1">
        <a:spcBef>
          <a:spcPct val="20000"/>
        </a:spcBef>
        <a:buFont typeface="Arial"/>
        <a:buChar char="»"/>
        <a:defRPr sz="6800" kern="1200">
          <a:solidFill>
            <a:schemeClr val="tx1"/>
          </a:solidFill>
          <a:latin typeface="+mn-lt"/>
          <a:ea typeface="+mn-ea"/>
          <a:cs typeface="+mn-cs"/>
        </a:defRPr>
      </a:lvl5pPr>
      <a:lvl6pPr marL="8621058" indent="-783732" algn="l" defTabSz="1567465" rtl="0" eaLnBrk="1" latinLnBrk="0" hangingPunct="1">
        <a:spcBef>
          <a:spcPct val="20000"/>
        </a:spcBef>
        <a:buFont typeface="Arial"/>
        <a:buChar char="•"/>
        <a:defRPr sz="6800" kern="1200">
          <a:solidFill>
            <a:schemeClr val="tx1"/>
          </a:solidFill>
          <a:latin typeface="+mn-lt"/>
          <a:ea typeface="+mn-ea"/>
          <a:cs typeface="+mn-cs"/>
        </a:defRPr>
      </a:lvl6pPr>
      <a:lvl7pPr marL="10188523" indent="-783732" algn="l" defTabSz="1567465" rtl="0" eaLnBrk="1" latinLnBrk="0" hangingPunct="1">
        <a:spcBef>
          <a:spcPct val="20000"/>
        </a:spcBef>
        <a:buFont typeface="Arial"/>
        <a:buChar char="•"/>
        <a:defRPr sz="6800" kern="1200">
          <a:solidFill>
            <a:schemeClr val="tx1"/>
          </a:solidFill>
          <a:latin typeface="+mn-lt"/>
          <a:ea typeface="+mn-ea"/>
          <a:cs typeface="+mn-cs"/>
        </a:defRPr>
      </a:lvl7pPr>
      <a:lvl8pPr marL="11755988" indent="-783732" algn="l" defTabSz="1567465" rtl="0" eaLnBrk="1" latinLnBrk="0" hangingPunct="1">
        <a:spcBef>
          <a:spcPct val="20000"/>
        </a:spcBef>
        <a:buFont typeface="Arial"/>
        <a:buChar char="•"/>
        <a:defRPr sz="6800" kern="1200">
          <a:solidFill>
            <a:schemeClr val="tx1"/>
          </a:solidFill>
          <a:latin typeface="+mn-lt"/>
          <a:ea typeface="+mn-ea"/>
          <a:cs typeface="+mn-cs"/>
        </a:defRPr>
      </a:lvl8pPr>
      <a:lvl9pPr marL="13323453" indent="-783732" algn="l" defTabSz="1567465" rtl="0" eaLnBrk="1" latinLnBrk="0" hangingPunct="1">
        <a:spcBef>
          <a:spcPct val="20000"/>
        </a:spcBef>
        <a:buFont typeface="Arial"/>
        <a:buChar char="•"/>
        <a:defRPr sz="6800" kern="1200">
          <a:solidFill>
            <a:schemeClr val="tx1"/>
          </a:solidFill>
          <a:latin typeface="+mn-lt"/>
          <a:ea typeface="+mn-ea"/>
          <a:cs typeface="+mn-cs"/>
        </a:defRPr>
      </a:lvl9pPr>
    </p:bodyStyle>
    <p:otherStyle>
      <a:defPPr>
        <a:defRPr lang="en-US"/>
      </a:defPPr>
      <a:lvl1pPr marL="0" algn="l" defTabSz="1567465" rtl="0" eaLnBrk="1" latinLnBrk="0" hangingPunct="1">
        <a:defRPr sz="6200" kern="1200">
          <a:solidFill>
            <a:schemeClr val="tx1"/>
          </a:solidFill>
          <a:latin typeface="+mn-lt"/>
          <a:ea typeface="+mn-ea"/>
          <a:cs typeface="+mn-cs"/>
        </a:defRPr>
      </a:lvl1pPr>
      <a:lvl2pPr marL="1567465" algn="l" defTabSz="1567465" rtl="0" eaLnBrk="1" latinLnBrk="0" hangingPunct="1">
        <a:defRPr sz="6200" kern="1200">
          <a:solidFill>
            <a:schemeClr val="tx1"/>
          </a:solidFill>
          <a:latin typeface="+mn-lt"/>
          <a:ea typeface="+mn-ea"/>
          <a:cs typeface="+mn-cs"/>
        </a:defRPr>
      </a:lvl2pPr>
      <a:lvl3pPr marL="3134930" algn="l" defTabSz="1567465" rtl="0" eaLnBrk="1" latinLnBrk="0" hangingPunct="1">
        <a:defRPr sz="6200" kern="1200">
          <a:solidFill>
            <a:schemeClr val="tx1"/>
          </a:solidFill>
          <a:latin typeface="+mn-lt"/>
          <a:ea typeface="+mn-ea"/>
          <a:cs typeface="+mn-cs"/>
        </a:defRPr>
      </a:lvl3pPr>
      <a:lvl4pPr marL="4702395" algn="l" defTabSz="1567465" rtl="0" eaLnBrk="1" latinLnBrk="0" hangingPunct="1">
        <a:defRPr sz="6200" kern="1200">
          <a:solidFill>
            <a:schemeClr val="tx1"/>
          </a:solidFill>
          <a:latin typeface="+mn-lt"/>
          <a:ea typeface="+mn-ea"/>
          <a:cs typeface="+mn-cs"/>
        </a:defRPr>
      </a:lvl4pPr>
      <a:lvl5pPr marL="6269860" algn="l" defTabSz="1567465" rtl="0" eaLnBrk="1" latinLnBrk="0" hangingPunct="1">
        <a:defRPr sz="6200" kern="1200">
          <a:solidFill>
            <a:schemeClr val="tx1"/>
          </a:solidFill>
          <a:latin typeface="+mn-lt"/>
          <a:ea typeface="+mn-ea"/>
          <a:cs typeface="+mn-cs"/>
        </a:defRPr>
      </a:lvl5pPr>
      <a:lvl6pPr marL="7837326" algn="l" defTabSz="1567465" rtl="0" eaLnBrk="1" latinLnBrk="0" hangingPunct="1">
        <a:defRPr sz="6200" kern="1200">
          <a:solidFill>
            <a:schemeClr val="tx1"/>
          </a:solidFill>
          <a:latin typeface="+mn-lt"/>
          <a:ea typeface="+mn-ea"/>
          <a:cs typeface="+mn-cs"/>
        </a:defRPr>
      </a:lvl6pPr>
      <a:lvl7pPr marL="9404791" algn="l" defTabSz="1567465" rtl="0" eaLnBrk="1" latinLnBrk="0" hangingPunct="1">
        <a:defRPr sz="6200" kern="1200">
          <a:solidFill>
            <a:schemeClr val="tx1"/>
          </a:solidFill>
          <a:latin typeface="+mn-lt"/>
          <a:ea typeface="+mn-ea"/>
          <a:cs typeface="+mn-cs"/>
        </a:defRPr>
      </a:lvl7pPr>
      <a:lvl8pPr marL="10972256" algn="l" defTabSz="1567465" rtl="0" eaLnBrk="1" latinLnBrk="0" hangingPunct="1">
        <a:defRPr sz="6200" kern="1200">
          <a:solidFill>
            <a:schemeClr val="tx1"/>
          </a:solidFill>
          <a:latin typeface="+mn-lt"/>
          <a:ea typeface="+mn-ea"/>
          <a:cs typeface="+mn-cs"/>
        </a:defRPr>
      </a:lvl8pPr>
      <a:lvl9pPr marL="12539721" algn="l" defTabSz="1567465"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jpg"/><Relationship Id="rId12" Type="http://schemas.openxmlformats.org/officeDocument/2006/relationships/image" Target="../media/image8.png"/><Relationship Id="rId13" Type="http://schemas.openxmlformats.org/officeDocument/2006/relationships/image" Target="../media/image9.jp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emf"/><Relationship Id="rId17" Type="http://schemas.openxmlformats.org/officeDocument/2006/relationships/image" Target="../media/image13.jpg"/><Relationship Id="rId18" Type="http://schemas.openxmlformats.org/officeDocument/2006/relationships/image" Target="../media/image14.png"/><Relationship Id="rId19" Type="http://schemas.openxmlformats.org/officeDocument/2006/relationships/image" Target="../media/image15.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site/xsedeworkflows/pegasus-tutorial" TargetMode="External"/><Relationship Id="rId4" Type="http://schemas.openxmlformats.org/officeDocument/2006/relationships/image" Target="../media/image1.png"/><Relationship Id="rId5" Type="http://schemas.microsoft.com/office/2007/relationships/hdphoto" Target="../media/hdphoto1.wdp"/><Relationship Id="rId6" Type="http://schemas.openxmlformats.org/officeDocument/2006/relationships/image" Target="../media/image2.png"/><Relationship Id="rId7" Type="http://schemas.openxmlformats.org/officeDocument/2006/relationships/image" Target="../media/image3.jpg"/><Relationship Id="rId8" Type="http://schemas.openxmlformats.org/officeDocument/2006/relationships/image" Target="../media/image4.jpg"/><Relationship Id="rId9" Type="http://schemas.openxmlformats.org/officeDocument/2006/relationships/image" Target="../media/image5.jpg"/><Relationship Id="rId10"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3" name="Rectangle 62"/>
          <p:cNvSpPr/>
          <p:nvPr/>
        </p:nvSpPr>
        <p:spPr>
          <a:xfrm>
            <a:off x="380337" y="3509878"/>
            <a:ext cx="9377524" cy="12722391"/>
          </a:xfrm>
          <a:prstGeom prst="rect">
            <a:avLst/>
          </a:prstGeom>
          <a:solidFill>
            <a:schemeClr val="bg1"/>
          </a:solidFill>
          <a:ln>
            <a:solidFill>
              <a:srgbClr val="214C75"/>
            </a:solidFill>
          </a:ln>
        </p:spPr>
        <p:txBody>
          <a:bodyPr wrap="square" lIns="70336" tIns="35168" rIns="70336" bIns="35168">
            <a:noAutofit/>
          </a:bodyPr>
          <a:lstStyle/>
          <a:p>
            <a:pPr marL="131879" lvl="1">
              <a:lnSpc>
                <a:spcPct val="120000"/>
              </a:lnSpc>
              <a:spcBef>
                <a:spcPts val="3600"/>
              </a:spcBef>
            </a:pPr>
            <a:endParaRPr lang="en-US" sz="2900" dirty="0"/>
          </a:p>
        </p:txBody>
      </p:sp>
      <p:sp>
        <p:nvSpPr>
          <p:cNvPr id="88" name="Rectangle 87"/>
          <p:cNvSpPr/>
          <p:nvPr/>
        </p:nvSpPr>
        <p:spPr>
          <a:xfrm>
            <a:off x="31355179" y="19744980"/>
            <a:ext cx="10242919" cy="10918301"/>
          </a:xfrm>
          <a:prstGeom prst="rect">
            <a:avLst/>
          </a:prstGeom>
          <a:solidFill>
            <a:schemeClr val="bg1"/>
          </a:solidFill>
          <a:ln>
            <a:solidFill>
              <a:srgbClr val="214C75"/>
            </a:solidFill>
          </a:ln>
        </p:spPr>
        <p:txBody>
          <a:bodyPr wrap="square" lIns="70336" tIns="35168" rIns="70336" bIns="35168">
            <a:noAutofit/>
          </a:bodyPr>
          <a:lstStyle/>
          <a:p>
            <a:pPr marL="177060">
              <a:lnSpc>
                <a:spcPct val="120000"/>
              </a:lnSpc>
            </a:pPr>
            <a:endParaRPr lang="en-US" sz="2900" dirty="0"/>
          </a:p>
        </p:txBody>
      </p:sp>
      <p:sp>
        <p:nvSpPr>
          <p:cNvPr id="62" name="Rectangle 61"/>
          <p:cNvSpPr/>
          <p:nvPr/>
        </p:nvSpPr>
        <p:spPr>
          <a:xfrm>
            <a:off x="0" y="-7143"/>
            <a:ext cx="42062400" cy="2850707"/>
          </a:xfrm>
          <a:prstGeom prst="rect">
            <a:avLst/>
          </a:prstGeom>
          <a:solidFill>
            <a:schemeClr val="bg1"/>
          </a:solidFill>
          <a:ln>
            <a:solidFill>
              <a:srgbClr val="214C7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Rectangle 45"/>
          <p:cNvSpPr/>
          <p:nvPr/>
        </p:nvSpPr>
        <p:spPr>
          <a:xfrm>
            <a:off x="0" y="30850889"/>
            <a:ext cx="42062400" cy="2067514"/>
          </a:xfrm>
          <a:prstGeom prst="rect">
            <a:avLst/>
          </a:prstGeom>
          <a:solidFill>
            <a:schemeClr val="bg1"/>
          </a:solidFill>
          <a:ln>
            <a:solidFill>
              <a:srgbClr val="214C7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Box 389"/>
          <p:cNvSpPr txBox="1">
            <a:spLocks noChangeArrowheads="1"/>
          </p:cNvSpPr>
          <p:nvPr/>
        </p:nvSpPr>
        <p:spPr bwMode="auto">
          <a:xfrm>
            <a:off x="0" y="179293"/>
            <a:ext cx="42062400" cy="91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371" tIns="40185" rIns="80371" bIns="40185">
            <a:spAutoFit/>
          </a:bodyPr>
          <a:lstStyle>
            <a:lvl1pPr>
              <a:defRPr sz="7200">
                <a:solidFill>
                  <a:schemeClr val="tx1"/>
                </a:solidFill>
                <a:latin typeface="Arial" charset="0"/>
                <a:ea typeface="ＭＳ Ｐゴシック" charset="0"/>
                <a:cs typeface="ＭＳ Ｐゴシック" charset="0"/>
              </a:defRPr>
            </a:lvl1pPr>
            <a:lvl2pPr marL="37931725" indent="-37474525">
              <a:defRPr sz="7200">
                <a:solidFill>
                  <a:schemeClr val="tx1"/>
                </a:solidFill>
                <a:latin typeface="Arial" charset="0"/>
                <a:ea typeface="ＭＳ Ｐゴシック" charset="0"/>
              </a:defRPr>
            </a:lvl2pPr>
            <a:lvl3pPr>
              <a:defRPr sz="7200">
                <a:solidFill>
                  <a:schemeClr val="tx1"/>
                </a:solidFill>
                <a:latin typeface="Arial" charset="0"/>
                <a:ea typeface="ＭＳ Ｐゴシック" charset="0"/>
              </a:defRPr>
            </a:lvl3pPr>
            <a:lvl4pPr>
              <a:defRPr sz="7200">
                <a:solidFill>
                  <a:schemeClr val="tx1"/>
                </a:solidFill>
                <a:latin typeface="Arial" charset="0"/>
                <a:ea typeface="ＭＳ Ｐゴシック" charset="0"/>
              </a:defRPr>
            </a:lvl4pPr>
            <a:lvl5pPr>
              <a:defRPr sz="7200">
                <a:solidFill>
                  <a:schemeClr val="tx1"/>
                </a:solidFill>
                <a:latin typeface="Arial" charset="0"/>
                <a:ea typeface="ＭＳ Ｐゴシック" charset="0"/>
              </a:defRPr>
            </a:lvl5pPr>
            <a:lvl6pPr marL="457200" eaLnBrk="0" fontAlgn="base" hangingPunct="0">
              <a:spcBef>
                <a:spcPct val="0"/>
              </a:spcBef>
              <a:spcAft>
                <a:spcPct val="0"/>
              </a:spcAft>
              <a:defRPr sz="7200">
                <a:solidFill>
                  <a:schemeClr val="tx1"/>
                </a:solidFill>
                <a:latin typeface="Arial" charset="0"/>
                <a:ea typeface="ＭＳ Ｐゴシック" charset="0"/>
              </a:defRPr>
            </a:lvl6pPr>
            <a:lvl7pPr marL="914400" eaLnBrk="0" fontAlgn="base" hangingPunct="0">
              <a:spcBef>
                <a:spcPct val="0"/>
              </a:spcBef>
              <a:spcAft>
                <a:spcPct val="0"/>
              </a:spcAft>
              <a:defRPr sz="7200">
                <a:solidFill>
                  <a:schemeClr val="tx1"/>
                </a:solidFill>
                <a:latin typeface="Arial" charset="0"/>
                <a:ea typeface="ＭＳ Ｐゴシック" charset="0"/>
              </a:defRPr>
            </a:lvl7pPr>
            <a:lvl8pPr marL="1371600" eaLnBrk="0" fontAlgn="base" hangingPunct="0">
              <a:spcBef>
                <a:spcPct val="0"/>
              </a:spcBef>
              <a:spcAft>
                <a:spcPct val="0"/>
              </a:spcAft>
              <a:defRPr sz="7200">
                <a:solidFill>
                  <a:schemeClr val="tx1"/>
                </a:solidFill>
                <a:latin typeface="Arial" charset="0"/>
                <a:ea typeface="ＭＳ Ｐゴシック" charset="0"/>
              </a:defRPr>
            </a:lvl8pPr>
            <a:lvl9pPr marL="1828800" eaLnBrk="0" fontAlgn="base" hangingPunct="0">
              <a:spcBef>
                <a:spcPct val="0"/>
              </a:spcBef>
              <a:spcAft>
                <a:spcPct val="0"/>
              </a:spcAft>
              <a:defRPr sz="7200">
                <a:solidFill>
                  <a:schemeClr val="tx1"/>
                </a:solidFill>
                <a:latin typeface="Arial" charset="0"/>
                <a:ea typeface="ＭＳ Ｐゴシック" charset="0"/>
              </a:defRPr>
            </a:lvl9pPr>
          </a:lstStyle>
          <a:p>
            <a:pPr algn="ctr">
              <a:defRPr/>
            </a:pPr>
            <a:r>
              <a:rPr lang="en-US" sz="5400" b="1" dirty="0">
                <a:solidFill>
                  <a:srgbClr val="214C75"/>
                </a:solidFill>
              </a:rPr>
              <a:t>Pegasus WMS: Enabling Large Scale Workflows on National Cyberinfrastructure</a:t>
            </a:r>
          </a:p>
        </p:txBody>
      </p:sp>
      <p:sp>
        <p:nvSpPr>
          <p:cNvPr id="5" name="Text Box 391"/>
          <p:cNvSpPr txBox="1">
            <a:spLocks noChangeArrowheads="1"/>
          </p:cNvSpPr>
          <p:nvPr/>
        </p:nvSpPr>
        <p:spPr bwMode="auto">
          <a:xfrm rot="10800000" flipV="1">
            <a:off x="-47147" y="1239097"/>
            <a:ext cx="42062400" cy="106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371" tIns="40185" rIns="80371" bIns="40185">
            <a:spAutoFit/>
          </a:bodyPr>
          <a:lstStyle>
            <a:lvl1pPr>
              <a:defRPr sz="8200">
                <a:solidFill>
                  <a:schemeClr val="tx1"/>
                </a:solidFill>
                <a:latin typeface="Arial" charset="0"/>
                <a:ea typeface="ＭＳ Ｐゴシック" charset="0"/>
                <a:cs typeface="ＭＳ Ｐゴシック" charset="0"/>
              </a:defRPr>
            </a:lvl1pPr>
            <a:lvl2pPr marL="742950" indent="-285750">
              <a:defRPr sz="8200">
                <a:solidFill>
                  <a:schemeClr val="tx1"/>
                </a:solidFill>
                <a:latin typeface="Arial" charset="0"/>
                <a:ea typeface="ＭＳ Ｐゴシック" charset="0"/>
              </a:defRPr>
            </a:lvl2pPr>
            <a:lvl3pPr marL="1143000" indent="-228600">
              <a:defRPr sz="8200">
                <a:solidFill>
                  <a:schemeClr val="tx1"/>
                </a:solidFill>
                <a:latin typeface="Arial" charset="0"/>
                <a:ea typeface="ＭＳ Ｐゴシック" charset="0"/>
              </a:defRPr>
            </a:lvl3pPr>
            <a:lvl4pPr marL="1600200" indent="-228600">
              <a:defRPr sz="8200">
                <a:solidFill>
                  <a:schemeClr val="tx1"/>
                </a:solidFill>
                <a:latin typeface="Arial" charset="0"/>
                <a:ea typeface="ＭＳ Ｐゴシック" charset="0"/>
              </a:defRPr>
            </a:lvl4pPr>
            <a:lvl5pPr marL="2057400" indent="-228600">
              <a:defRPr sz="8200">
                <a:solidFill>
                  <a:schemeClr val="tx1"/>
                </a:solidFill>
                <a:latin typeface="Arial" charset="0"/>
                <a:ea typeface="ＭＳ Ｐゴシック" charset="0"/>
              </a:defRPr>
            </a:lvl5pPr>
            <a:lvl6pPr marL="2514600" indent="-228600" eaLnBrk="0" fontAlgn="base" hangingPunct="0">
              <a:spcBef>
                <a:spcPct val="0"/>
              </a:spcBef>
              <a:spcAft>
                <a:spcPct val="0"/>
              </a:spcAft>
              <a:defRPr sz="8200">
                <a:solidFill>
                  <a:schemeClr val="tx1"/>
                </a:solidFill>
                <a:latin typeface="Arial" charset="0"/>
                <a:ea typeface="ＭＳ Ｐゴシック" charset="0"/>
              </a:defRPr>
            </a:lvl6pPr>
            <a:lvl7pPr marL="2971800" indent="-228600" eaLnBrk="0" fontAlgn="base" hangingPunct="0">
              <a:spcBef>
                <a:spcPct val="0"/>
              </a:spcBef>
              <a:spcAft>
                <a:spcPct val="0"/>
              </a:spcAft>
              <a:defRPr sz="8200">
                <a:solidFill>
                  <a:schemeClr val="tx1"/>
                </a:solidFill>
                <a:latin typeface="Arial" charset="0"/>
                <a:ea typeface="ＭＳ Ｐゴシック" charset="0"/>
              </a:defRPr>
            </a:lvl7pPr>
            <a:lvl8pPr marL="3429000" indent="-228600" eaLnBrk="0" fontAlgn="base" hangingPunct="0">
              <a:spcBef>
                <a:spcPct val="0"/>
              </a:spcBef>
              <a:spcAft>
                <a:spcPct val="0"/>
              </a:spcAft>
              <a:defRPr sz="8200">
                <a:solidFill>
                  <a:schemeClr val="tx1"/>
                </a:solidFill>
                <a:latin typeface="Arial" charset="0"/>
                <a:ea typeface="ＭＳ Ｐゴシック" charset="0"/>
              </a:defRPr>
            </a:lvl8pPr>
            <a:lvl9pPr marL="3886200" indent="-228600" eaLnBrk="0" fontAlgn="base" hangingPunct="0">
              <a:spcBef>
                <a:spcPct val="0"/>
              </a:spcBef>
              <a:spcAft>
                <a:spcPct val="0"/>
              </a:spcAft>
              <a:defRPr sz="8200">
                <a:solidFill>
                  <a:schemeClr val="tx1"/>
                </a:solidFill>
                <a:latin typeface="Arial" charset="0"/>
                <a:ea typeface="ＭＳ Ｐゴシック" charset="0"/>
              </a:defRPr>
            </a:lvl9pPr>
          </a:lstStyle>
          <a:p>
            <a:pPr algn="ctr"/>
            <a:r>
              <a:rPr lang="en-US" sz="3200" dirty="0">
                <a:solidFill>
                  <a:srgbClr val="214C75"/>
                </a:solidFill>
                <a:latin typeface="Arial"/>
                <a:ea typeface="ＭＳ Ｐゴシック"/>
              </a:rPr>
              <a:t>Karan </a:t>
            </a:r>
            <a:r>
              <a:rPr lang="en-US" sz="3200" dirty="0" smtClean="0">
                <a:solidFill>
                  <a:srgbClr val="214C75"/>
                </a:solidFill>
                <a:latin typeface="Arial"/>
                <a:ea typeface="ＭＳ Ｐゴシック"/>
              </a:rPr>
              <a:t>Vahi,</a:t>
            </a:r>
            <a:r>
              <a:rPr lang="en-US" sz="3200" dirty="0">
                <a:solidFill>
                  <a:srgbClr val="214C75"/>
                </a:solidFill>
                <a:latin typeface="Arial"/>
                <a:ea typeface="ＭＳ Ｐゴシック"/>
              </a:rPr>
              <a:t> </a:t>
            </a:r>
            <a:r>
              <a:rPr lang="en-US" sz="3200" dirty="0" smtClean="0">
                <a:solidFill>
                  <a:srgbClr val="214C75"/>
                </a:solidFill>
                <a:latin typeface="Arial"/>
                <a:ea typeface="ＭＳ Ｐゴシック"/>
              </a:rPr>
              <a:t>Ewa </a:t>
            </a:r>
            <a:r>
              <a:rPr lang="en-US" sz="3200" smtClean="0">
                <a:solidFill>
                  <a:srgbClr val="214C75"/>
                </a:solidFill>
                <a:latin typeface="Arial"/>
                <a:ea typeface="ＭＳ Ｐゴシック"/>
              </a:rPr>
              <a:t>Deelman, </a:t>
            </a:r>
            <a:r>
              <a:rPr lang="en-US" sz="3200" dirty="0">
                <a:solidFill>
                  <a:srgbClr val="214C75"/>
                </a:solidFill>
                <a:latin typeface="Arial"/>
                <a:ea typeface="ＭＳ Ｐゴシック"/>
              </a:rPr>
              <a:t>Gideon Juve, </a:t>
            </a:r>
            <a:r>
              <a:rPr lang="en-US" sz="3200" dirty="0" smtClean="0">
                <a:solidFill>
                  <a:srgbClr val="214C75"/>
                </a:solidFill>
                <a:latin typeface="Arial"/>
                <a:ea typeface="ＭＳ Ｐゴシック"/>
              </a:rPr>
              <a:t>Mats </a:t>
            </a:r>
            <a:r>
              <a:rPr lang="en-US" sz="3200" dirty="0">
                <a:solidFill>
                  <a:srgbClr val="214C75"/>
                </a:solidFill>
                <a:latin typeface="Arial"/>
                <a:ea typeface="ＭＳ Ｐゴシック"/>
              </a:rPr>
              <a:t>Rynge, Rajiv Mayani, Rafael Ferreira da </a:t>
            </a:r>
            <a:r>
              <a:rPr lang="en-US" sz="3200" dirty="0" smtClean="0">
                <a:solidFill>
                  <a:srgbClr val="214C75"/>
                </a:solidFill>
                <a:latin typeface="Arial"/>
                <a:ea typeface="ＭＳ Ｐゴシック"/>
              </a:rPr>
              <a:t>Silva</a:t>
            </a:r>
          </a:p>
          <a:p>
            <a:pPr algn="ctr"/>
            <a:r>
              <a:rPr lang="en-US" sz="3200" dirty="0" smtClean="0">
                <a:solidFill>
                  <a:srgbClr val="214C75"/>
                </a:solidFill>
              </a:rPr>
              <a:t>University of Southern California / Information Sciences Institute</a:t>
            </a:r>
            <a:endParaRPr lang="en-US" sz="3200" baseline="30000" dirty="0">
              <a:solidFill>
                <a:srgbClr val="214C75"/>
              </a:solidFill>
            </a:endParaRPr>
          </a:p>
        </p:txBody>
      </p:sp>
      <p:sp>
        <p:nvSpPr>
          <p:cNvPr id="47" name="Rectangle 46"/>
          <p:cNvSpPr/>
          <p:nvPr/>
        </p:nvSpPr>
        <p:spPr>
          <a:xfrm>
            <a:off x="595853" y="4040223"/>
            <a:ext cx="8804637" cy="11766530"/>
          </a:xfrm>
          <a:prstGeom prst="rect">
            <a:avLst/>
          </a:prstGeom>
          <a:solidFill>
            <a:schemeClr val="bg1"/>
          </a:solidFill>
          <a:ln>
            <a:noFill/>
          </a:ln>
        </p:spPr>
        <p:txBody>
          <a:bodyPr wrap="square" lIns="70336" tIns="35168" rIns="274320" bIns="35168">
            <a:spAutoFit/>
          </a:bodyPr>
          <a:lstStyle/>
          <a:p>
            <a:pPr marL="589079" lvl="1" indent="-457200">
              <a:spcBef>
                <a:spcPts val="3600"/>
              </a:spcBef>
              <a:buFont typeface="Arial"/>
              <a:buChar char="•"/>
            </a:pPr>
            <a:r>
              <a:rPr lang="en-US" sz="2900" dirty="0" smtClean="0"/>
              <a:t>Pegasus is a system for mapping and executing abstract application workflows over a range of execution environments.</a:t>
            </a:r>
          </a:p>
          <a:p>
            <a:pPr marL="475010" lvl="1" indent="-343131">
              <a:spcBef>
                <a:spcPts val="3600"/>
              </a:spcBef>
              <a:buFont typeface="Arial" charset="0"/>
              <a:buChar char="•"/>
            </a:pPr>
            <a:r>
              <a:rPr lang="en-US" sz="2900" dirty="0" smtClean="0"/>
              <a:t>The </a:t>
            </a:r>
            <a:r>
              <a:rPr lang="en-US" sz="2900" dirty="0"/>
              <a:t>same abstract workflow can, at different times, be mapped different execution environments such as XSEDE, OSG, commercial and academic clouds, campus grids, and </a:t>
            </a:r>
            <a:r>
              <a:rPr lang="en-US" sz="2900" dirty="0" smtClean="0"/>
              <a:t>clusters.</a:t>
            </a:r>
          </a:p>
          <a:p>
            <a:pPr marL="475010" lvl="1" indent="-343131">
              <a:spcBef>
                <a:spcPts val="3600"/>
              </a:spcBef>
              <a:buFont typeface="Arial" charset="0"/>
              <a:buChar char="•"/>
            </a:pPr>
            <a:r>
              <a:rPr lang="en-US" sz="2900" dirty="0"/>
              <a:t>Pegasus can easily scale both the size of the workflow, and the resources that the workflow is distributed over. Pegasus runs workflows ranging from just a few computational tasks up to 1 million</a:t>
            </a:r>
            <a:r>
              <a:rPr lang="en-US" sz="2900" dirty="0" smtClean="0"/>
              <a:t>.</a:t>
            </a:r>
          </a:p>
          <a:p>
            <a:pPr marL="475010" lvl="1" indent="-343131">
              <a:spcBef>
                <a:spcPts val="3600"/>
              </a:spcBef>
              <a:buFont typeface="Arial" charset="0"/>
              <a:buChar char="•"/>
            </a:pPr>
            <a:r>
              <a:rPr lang="en-US" sz="2900" dirty="0" smtClean="0"/>
              <a:t>Pegasus Workflow Management System (WMS) consists of three main components: the Pegasus Mapper, HTCondor DAGMan, and the HTCondor Schedd.</a:t>
            </a:r>
          </a:p>
          <a:p>
            <a:pPr marL="475010" lvl="1" indent="-343131">
              <a:spcBef>
                <a:spcPts val="3600"/>
              </a:spcBef>
              <a:buFont typeface="Arial" charset="0"/>
              <a:buChar char="•"/>
            </a:pPr>
            <a:r>
              <a:rPr lang="en-US" sz="2900" dirty="0" smtClean="0"/>
              <a:t>XSEDE Tutorial</a:t>
            </a:r>
            <a:r>
              <a:rPr lang="en-US" sz="2900" dirty="0"/>
              <a:t> </a:t>
            </a:r>
            <a:r>
              <a:rPr lang="en-US" sz="2900" dirty="0">
                <a:hlinkClick r:id="rId3"/>
              </a:rPr>
              <a:t>https://sites.google.com/site/xsedeworkflows/pegasus-</a:t>
            </a:r>
            <a:r>
              <a:rPr lang="en-US" sz="2900" dirty="0" smtClean="0">
                <a:hlinkClick r:id="rId3"/>
              </a:rPr>
              <a:t>tutorial</a:t>
            </a:r>
            <a:r>
              <a:rPr lang="en-US" sz="2900" dirty="0" smtClean="0"/>
              <a:t> </a:t>
            </a:r>
          </a:p>
          <a:p>
            <a:pPr marL="131879" lvl="1">
              <a:spcBef>
                <a:spcPts val="3600"/>
              </a:spcBef>
            </a:pPr>
            <a:endParaRPr lang="en-US" sz="2900" dirty="0" smtClean="0"/>
          </a:p>
          <a:p>
            <a:pPr marL="131879" lvl="1">
              <a:spcBef>
                <a:spcPts val="3600"/>
              </a:spcBef>
            </a:pPr>
            <a:endParaRPr lang="en-US" sz="2900" dirty="0"/>
          </a:p>
        </p:txBody>
      </p:sp>
      <p:sp>
        <p:nvSpPr>
          <p:cNvPr id="48" name="Rounded Rectangle 47"/>
          <p:cNvSpPr/>
          <p:nvPr/>
        </p:nvSpPr>
        <p:spPr>
          <a:xfrm>
            <a:off x="1268330" y="3151231"/>
            <a:ext cx="7725277" cy="870499"/>
          </a:xfrm>
          <a:prstGeom prst="roundRect">
            <a:avLst/>
          </a:prstGeom>
          <a:solidFill>
            <a:srgbClr val="214C75"/>
          </a:solidFill>
          <a:ln>
            <a:solidFill>
              <a:srgbClr val="214C75"/>
            </a:solidFill>
          </a:ln>
        </p:spPr>
        <p:style>
          <a:lnRef idx="1">
            <a:schemeClr val="accent2"/>
          </a:lnRef>
          <a:fillRef idx="3">
            <a:schemeClr val="accent2"/>
          </a:fillRef>
          <a:effectRef idx="2">
            <a:schemeClr val="accent2"/>
          </a:effectRef>
          <a:fontRef idx="minor">
            <a:schemeClr val="lt1"/>
          </a:fontRef>
        </p:style>
        <p:txBody>
          <a:bodyPr lIns="70336" tIns="35168" rIns="70336" bIns="35168" rtlCol="0" anchor="ctr"/>
          <a:lstStyle/>
          <a:p>
            <a:pPr algn="ctr"/>
            <a:r>
              <a:rPr lang="en-US" sz="3800" b="1" dirty="0" smtClean="0"/>
              <a:t>Overview  </a:t>
            </a:r>
            <a:endParaRPr lang="en-US" sz="3800" b="1" dirty="0"/>
          </a:p>
        </p:txBody>
      </p:sp>
      <p:sp>
        <p:nvSpPr>
          <p:cNvPr id="49" name="Rectangle 48"/>
          <p:cNvSpPr/>
          <p:nvPr/>
        </p:nvSpPr>
        <p:spPr>
          <a:xfrm>
            <a:off x="380336" y="30696953"/>
            <a:ext cx="16048757" cy="2273443"/>
          </a:xfrm>
          <a:prstGeom prst="rect">
            <a:avLst/>
          </a:prstGeom>
          <a:noFill/>
          <a:ln>
            <a:noFill/>
          </a:ln>
        </p:spPr>
        <p:txBody>
          <a:bodyPr wrap="square">
            <a:spAutoFit/>
          </a:bodyPr>
          <a:lstStyle/>
          <a:p>
            <a:pPr marL="118447">
              <a:lnSpc>
                <a:spcPct val="120000"/>
              </a:lnSpc>
            </a:pPr>
            <a:r>
              <a:rPr lang="en-US" sz="2900" b="1" dirty="0" smtClean="0"/>
              <a:t>Acknowledgments:</a:t>
            </a:r>
          </a:p>
          <a:p>
            <a:pPr marL="575647" indent="-457200">
              <a:lnSpc>
                <a:spcPct val="120000"/>
              </a:lnSpc>
              <a:buFont typeface="Arial"/>
              <a:buChar char="•"/>
            </a:pPr>
            <a:r>
              <a:rPr lang="en-US" sz="2900" dirty="0" smtClean="0"/>
              <a:t>Pegasus WMS is funded by the National Science Foundation OCI SDCI program  grant #1148515.</a:t>
            </a:r>
          </a:p>
          <a:p>
            <a:pPr marL="575647" indent="-457200">
              <a:lnSpc>
                <a:spcPct val="120000"/>
              </a:lnSpc>
              <a:buFont typeface="Arial"/>
              <a:buChar char="•"/>
            </a:pPr>
            <a:r>
              <a:rPr lang="en-US" sz="2900" dirty="0" smtClean="0"/>
              <a:t>HTCondor : </a:t>
            </a:r>
            <a:r>
              <a:rPr lang="en-US" sz="2900" dirty="0" err="1" smtClean="0"/>
              <a:t>Miron</a:t>
            </a:r>
            <a:r>
              <a:rPr lang="en-US" sz="2900" dirty="0" smtClean="0"/>
              <a:t> </a:t>
            </a:r>
            <a:r>
              <a:rPr lang="en-US" sz="2900" dirty="0" err="1" smtClean="0"/>
              <a:t>Livny</a:t>
            </a:r>
            <a:r>
              <a:rPr lang="en-US" sz="2900" dirty="0" smtClean="0"/>
              <a:t>, Kent Wenger, University of Wisconsin Madison</a:t>
            </a:r>
          </a:p>
          <a:p>
            <a:pPr marL="575647" indent="-457200">
              <a:lnSpc>
                <a:spcPct val="120000"/>
              </a:lnSpc>
              <a:buFont typeface="Arial"/>
              <a:buChar char="•"/>
            </a:pPr>
            <a:r>
              <a:rPr lang="en-US" sz="2900" dirty="0" smtClean="0"/>
              <a:t>LIGO: </a:t>
            </a:r>
            <a:r>
              <a:rPr lang="en-US" sz="2900" dirty="0"/>
              <a:t>Larne </a:t>
            </a:r>
            <a:r>
              <a:rPr lang="en-US" sz="2900" dirty="0" err="1"/>
              <a:t>Pekowsky</a:t>
            </a:r>
            <a:r>
              <a:rPr lang="en-US" sz="2900" dirty="0"/>
              <a:t> </a:t>
            </a:r>
            <a:r>
              <a:rPr lang="en-US" sz="2900" dirty="0" smtClean="0"/>
              <a:t>, Duncan  Brown, </a:t>
            </a:r>
            <a:r>
              <a:rPr lang="en-US" sz="2900" dirty="0"/>
              <a:t>Alexander H. </a:t>
            </a:r>
            <a:r>
              <a:rPr lang="en-US" sz="2900" dirty="0" err="1" smtClean="0"/>
              <a:t>Nitz</a:t>
            </a:r>
            <a:r>
              <a:rPr lang="en-US" sz="2900" dirty="0" smtClean="0"/>
              <a:t> and others from LIGO CBC group</a:t>
            </a:r>
            <a:endParaRPr lang="en-US" sz="2900" dirty="0"/>
          </a:p>
        </p:txBody>
      </p:sp>
      <p:sp>
        <p:nvSpPr>
          <p:cNvPr id="71" name="Rectangle 70"/>
          <p:cNvSpPr/>
          <p:nvPr/>
        </p:nvSpPr>
        <p:spPr>
          <a:xfrm>
            <a:off x="380337" y="16860823"/>
            <a:ext cx="12627810" cy="13821700"/>
          </a:xfrm>
          <a:prstGeom prst="rect">
            <a:avLst/>
          </a:prstGeom>
          <a:solidFill>
            <a:schemeClr val="bg1"/>
          </a:solidFill>
          <a:ln>
            <a:solidFill>
              <a:srgbClr val="214C75"/>
            </a:solidFill>
          </a:ln>
        </p:spPr>
        <p:txBody>
          <a:bodyPr wrap="square" lIns="70336" tIns="35168" rIns="70336" bIns="35168">
            <a:noAutofit/>
          </a:bodyPr>
          <a:lstStyle/>
          <a:p>
            <a:pPr marL="131879" lvl="1">
              <a:lnSpc>
                <a:spcPct val="120000"/>
              </a:lnSpc>
              <a:spcBef>
                <a:spcPts val="3600"/>
              </a:spcBef>
            </a:pPr>
            <a:endParaRPr lang="en-US" sz="2900" dirty="0"/>
          </a:p>
        </p:txBody>
      </p:sp>
      <p:pic>
        <p:nvPicPr>
          <p:cNvPr id="51" name="Picture 76" descr="pegasusfront-black.png"/>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95853" y="364506"/>
            <a:ext cx="2164829" cy="233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758391" y="31191423"/>
            <a:ext cx="4116432" cy="1379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65"/>
          <p:cNvSpPr/>
          <p:nvPr/>
        </p:nvSpPr>
        <p:spPr>
          <a:xfrm>
            <a:off x="12608356" y="31053376"/>
            <a:ext cx="17216021" cy="1672253"/>
          </a:xfrm>
          <a:prstGeom prst="rect">
            <a:avLst/>
          </a:prstGeom>
          <a:noFill/>
          <a:ln>
            <a:noFill/>
          </a:ln>
        </p:spPr>
        <p:txBody>
          <a:bodyPr wrap="square">
            <a:spAutoFit/>
          </a:bodyPr>
          <a:lstStyle/>
          <a:p>
            <a:pPr marL="118447" algn="ctr">
              <a:lnSpc>
                <a:spcPct val="120000"/>
              </a:lnSpc>
            </a:pPr>
            <a:r>
              <a:rPr lang="en-US" sz="8800" b="1" dirty="0" smtClean="0">
                <a:solidFill>
                  <a:srgbClr val="214C75"/>
                </a:solidFill>
              </a:rPr>
              <a:t>http://</a:t>
            </a:r>
            <a:r>
              <a:rPr lang="en-US" sz="8800" b="1" dirty="0" err="1" smtClean="0">
                <a:solidFill>
                  <a:srgbClr val="214C75"/>
                </a:solidFill>
              </a:rPr>
              <a:t>pegasus.isi.edu</a:t>
            </a:r>
            <a:r>
              <a:rPr lang="en-US" sz="8800" b="1" dirty="0" smtClean="0">
                <a:solidFill>
                  <a:srgbClr val="214C75"/>
                </a:solidFill>
              </a:rPr>
              <a:t> </a:t>
            </a:r>
            <a:endParaRPr lang="en-US" sz="8800" b="1" dirty="0">
              <a:solidFill>
                <a:srgbClr val="214C75"/>
              </a:solidFill>
            </a:endParaRPr>
          </a:p>
        </p:txBody>
      </p:sp>
      <p:sp>
        <p:nvSpPr>
          <p:cNvPr id="56" name="Rectangle 55"/>
          <p:cNvSpPr/>
          <p:nvPr/>
        </p:nvSpPr>
        <p:spPr>
          <a:xfrm>
            <a:off x="13412246" y="16860823"/>
            <a:ext cx="17469222" cy="13821700"/>
          </a:xfrm>
          <a:prstGeom prst="rect">
            <a:avLst/>
          </a:prstGeom>
          <a:solidFill>
            <a:schemeClr val="bg1"/>
          </a:solidFill>
          <a:ln>
            <a:solidFill>
              <a:srgbClr val="214C75"/>
            </a:solidFill>
          </a:ln>
        </p:spPr>
        <p:txBody>
          <a:bodyPr wrap="square" lIns="70336" tIns="35168" rIns="70336" bIns="35168">
            <a:noAutofit/>
          </a:bodyPr>
          <a:lstStyle/>
          <a:p>
            <a:pPr marL="177060">
              <a:lnSpc>
                <a:spcPct val="120000"/>
              </a:lnSpc>
            </a:pPr>
            <a:endParaRPr lang="en-US" sz="2900" dirty="0"/>
          </a:p>
        </p:txBody>
      </p:sp>
      <p:grpSp>
        <p:nvGrpSpPr>
          <p:cNvPr id="25" name="Group 24"/>
          <p:cNvGrpSpPr/>
          <p:nvPr/>
        </p:nvGrpSpPr>
        <p:grpSpPr>
          <a:xfrm>
            <a:off x="10194587" y="3115610"/>
            <a:ext cx="20689280" cy="13116659"/>
            <a:chOff x="15221877" y="3112999"/>
            <a:chExt cx="21508274" cy="13290346"/>
          </a:xfrm>
        </p:grpSpPr>
        <p:sp>
          <p:nvSpPr>
            <p:cNvPr id="50" name="Rectangle 49"/>
            <p:cNvSpPr/>
            <p:nvPr/>
          </p:nvSpPr>
          <p:spPr>
            <a:xfrm>
              <a:off x="15221877" y="3578067"/>
              <a:ext cx="21508274" cy="12778835"/>
            </a:xfrm>
            <a:prstGeom prst="rect">
              <a:avLst/>
            </a:prstGeom>
            <a:solidFill>
              <a:schemeClr val="bg1"/>
            </a:solidFill>
            <a:ln>
              <a:solidFill>
                <a:srgbClr val="214C75"/>
              </a:solidFill>
            </a:ln>
          </p:spPr>
          <p:txBody>
            <a:bodyPr wrap="square" lIns="70336" tIns="35168" rIns="70336" bIns="35168">
              <a:noAutofit/>
            </a:bodyPr>
            <a:lstStyle/>
            <a:p>
              <a:pPr marL="177060">
                <a:lnSpc>
                  <a:spcPct val="120000"/>
                </a:lnSpc>
              </a:pPr>
              <a:endParaRPr lang="en-US" sz="2900" dirty="0"/>
            </a:p>
          </p:txBody>
        </p:sp>
        <p:grpSp>
          <p:nvGrpSpPr>
            <p:cNvPr id="17" name="Group 16"/>
            <p:cNvGrpSpPr/>
            <p:nvPr/>
          </p:nvGrpSpPr>
          <p:grpSpPr>
            <a:xfrm>
              <a:off x="15441863" y="4035230"/>
              <a:ext cx="20613701" cy="6905332"/>
              <a:chOff x="2603740" y="6770113"/>
              <a:chExt cx="20613701" cy="6905332"/>
            </a:xfrm>
          </p:grpSpPr>
          <p:pic>
            <p:nvPicPr>
              <p:cNvPr id="6" name="Picture 5" descr="img-hello-world-generator.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3740" y="6770114"/>
                <a:ext cx="5307627" cy="6905331"/>
              </a:xfrm>
              <a:prstGeom prst="rect">
                <a:avLst/>
              </a:prstGeom>
            </p:spPr>
          </p:pic>
          <p:pic>
            <p:nvPicPr>
              <p:cNvPr id="7" name="Picture 6" descr="img-hello-world.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50210" y="6770113"/>
                <a:ext cx="8667231" cy="6621965"/>
              </a:xfrm>
              <a:prstGeom prst="rect">
                <a:avLst/>
              </a:prstGeom>
            </p:spPr>
          </p:pic>
          <p:pic>
            <p:nvPicPr>
              <p:cNvPr id="16" name="Picture 15" descr="img-hello-world-dax.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76315" y="6770113"/>
                <a:ext cx="5978442" cy="6905332"/>
              </a:xfrm>
              <a:prstGeom prst="rect">
                <a:avLst/>
              </a:prstGeom>
            </p:spPr>
          </p:pic>
        </p:grpSp>
        <p:sp>
          <p:nvSpPr>
            <p:cNvPr id="52" name="TextBox 51"/>
            <p:cNvSpPr txBox="1"/>
            <p:nvPr/>
          </p:nvSpPr>
          <p:spPr>
            <a:xfrm>
              <a:off x="15265164" y="11047035"/>
              <a:ext cx="4816189" cy="5285036"/>
            </a:xfrm>
            <a:prstGeom prst="rect">
              <a:avLst/>
            </a:prstGeom>
            <a:noFill/>
          </p:spPr>
          <p:txBody>
            <a:bodyPr wrap="square" rtlCol="0">
              <a:spAutoFit/>
            </a:bodyPr>
            <a:lstStyle/>
            <a:p>
              <a:pPr marL="131879" lvl="1">
                <a:lnSpc>
                  <a:spcPct val="120000"/>
                </a:lnSpc>
                <a:spcBef>
                  <a:spcPts val="3600"/>
                </a:spcBef>
              </a:pPr>
              <a:r>
                <a:rPr lang="en-US" sz="2900" b="1" dirty="0" smtClean="0"/>
                <a:t>DAX Generator API</a:t>
              </a:r>
              <a:endParaRPr lang="en-US" sz="2900" b="1" dirty="0"/>
            </a:p>
            <a:p>
              <a:pPr marL="131879" lvl="1">
                <a:lnSpc>
                  <a:spcPct val="120000"/>
                </a:lnSpc>
                <a:spcBef>
                  <a:spcPts val="3600"/>
                </a:spcBef>
              </a:pPr>
              <a:r>
                <a:rPr lang="en-US" sz="2900" dirty="0" smtClean="0"/>
                <a:t>Easy to use APIs in Python, Java and Perl to generate an abstract workflow describing the users computation.</a:t>
              </a:r>
            </a:p>
            <a:p>
              <a:pPr marL="131879" lvl="1">
                <a:lnSpc>
                  <a:spcPct val="120000"/>
                </a:lnSpc>
                <a:spcBef>
                  <a:spcPts val="3600"/>
                </a:spcBef>
              </a:pPr>
              <a:r>
                <a:rPr lang="en-US" sz="2900" dirty="0" smtClean="0"/>
                <a:t>Above is a simple two node hello world example.</a:t>
              </a:r>
              <a:endParaRPr lang="en-US" sz="3200" dirty="0"/>
            </a:p>
          </p:txBody>
        </p:sp>
        <p:sp>
          <p:nvSpPr>
            <p:cNvPr id="57" name="TextBox 56"/>
            <p:cNvSpPr txBox="1"/>
            <p:nvPr/>
          </p:nvSpPr>
          <p:spPr>
            <a:xfrm>
              <a:off x="20199152" y="11010205"/>
              <a:ext cx="6803979" cy="4823371"/>
            </a:xfrm>
            <a:prstGeom prst="rect">
              <a:avLst/>
            </a:prstGeom>
            <a:noFill/>
          </p:spPr>
          <p:txBody>
            <a:bodyPr wrap="square" rtlCol="0">
              <a:spAutoFit/>
            </a:bodyPr>
            <a:lstStyle/>
            <a:p>
              <a:pPr marL="131879" lvl="1">
                <a:lnSpc>
                  <a:spcPct val="120000"/>
                </a:lnSpc>
                <a:spcBef>
                  <a:spcPts val="3600"/>
                </a:spcBef>
              </a:pPr>
              <a:r>
                <a:rPr lang="en-US" sz="2900" b="1" dirty="0" smtClean="0"/>
                <a:t>Abstract Workflow (DAX)</a:t>
              </a:r>
              <a:endParaRPr lang="en-US" sz="2900" b="1" dirty="0"/>
            </a:p>
            <a:p>
              <a:pPr marL="131879" lvl="1">
                <a:lnSpc>
                  <a:spcPct val="120000"/>
                </a:lnSpc>
                <a:spcBef>
                  <a:spcPts val="3600"/>
                </a:spcBef>
              </a:pPr>
              <a:r>
                <a:rPr lang="en-US" sz="2900" dirty="0" smtClean="0"/>
                <a:t>The abstract workflow rendered as XML. It only captures the computations the user wants to do and is devoid of any physical paths. Input and output files are identified by logical identifiers. This representation is portable between different execution environments.</a:t>
              </a:r>
            </a:p>
          </p:txBody>
        </p:sp>
        <p:sp>
          <p:nvSpPr>
            <p:cNvPr id="60" name="TextBox 59"/>
            <p:cNvSpPr txBox="1"/>
            <p:nvPr/>
          </p:nvSpPr>
          <p:spPr>
            <a:xfrm>
              <a:off x="27003130" y="10958408"/>
              <a:ext cx="9674298" cy="5444937"/>
            </a:xfrm>
            <a:prstGeom prst="rect">
              <a:avLst/>
            </a:prstGeom>
            <a:noFill/>
          </p:spPr>
          <p:txBody>
            <a:bodyPr wrap="square" rtlCol="0">
              <a:spAutoFit/>
            </a:bodyPr>
            <a:lstStyle/>
            <a:p>
              <a:pPr marL="131879" lvl="1">
                <a:lnSpc>
                  <a:spcPct val="120000"/>
                </a:lnSpc>
                <a:spcBef>
                  <a:spcPts val="3600"/>
                </a:spcBef>
              </a:pPr>
              <a:r>
                <a:rPr lang="en-US" sz="2900" b="1" dirty="0" smtClean="0"/>
                <a:t>Abstract to Executable Workflow (Condor DAG) Mapping</a:t>
              </a:r>
              <a:endParaRPr lang="en-US" sz="2900" b="1" dirty="0"/>
            </a:p>
            <a:p>
              <a:pPr marL="131879" lvl="1">
                <a:lnSpc>
                  <a:spcPct val="120000"/>
                </a:lnSpc>
                <a:spcBef>
                  <a:spcPts val="3600"/>
                </a:spcBef>
              </a:pPr>
              <a:r>
                <a:rPr lang="en-US" sz="2900" dirty="0" smtClean="0"/>
                <a:t>The DAX is passed to the Pegasus Mapper and it generates a </a:t>
              </a:r>
              <a:r>
                <a:rPr lang="en-US" sz="2900" b="1" dirty="0" err="1" smtClean="0"/>
                <a:t>HTCondor</a:t>
              </a:r>
              <a:r>
                <a:rPr lang="en-US" sz="2900" b="1" dirty="0" smtClean="0"/>
                <a:t> DAGMan </a:t>
              </a:r>
              <a:r>
                <a:rPr lang="en-US" sz="2900" dirty="0" smtClean="0"/>
                <a:t>workflow that can be run on actual resource.                                       	                            The above example highlights addition of </a:t>
              </a:r>
              <a:r>
                <a:rPr lang="en-US" sz="2900" b="1" i="1" dirty="0" smtClean="0"/>
                <a:t>data movement nodes</a:t>
              </a:r>
              <a:r>
                <a:rPr lang="en-US" sz="2900" dirty="0" smtClean="0"/>
                <a:t> to staging in the input data and stage out the output data; addition of </a:t>
              </a:r>
              <a:r>
                <a:rPr lang="en-US" sz="2900" b="1" i="1" dirty="0" smtClean="0"/>
                <a:t>data cleanup nodes </a:t>
              </a:r>
              <a:r>
                <a:rPr lang="en-US" sz="2900" dirty="0" smtClean="0"/>
                <a:t>to remove data that is no longer required; and </a:t>
              </a:r>
              <a:r>
                <a:rPr lang="en-US" sz="2900" b="1" i="1" dirty="0" smtClean="0"/>
                <a:t>registration nodes</a:t>
              </a:r>
              <a:r>
                <a:rPr lang="en-US" sz="2900" b="1" dirty="0" smtClean="0"/>
                <a:t> </a:t>
              </a:r>
              <a:r>
                <a:rPr lang="en-US" sz="2900" dirty="0" smtClean="0"/>
                <a:t>to catalog output data locations for future discovery.</a:t>
              </a:r>
              <a:endParaRPr lang="en-US" sz="3200" dirty="0"/>
            </a:p>
          </p:txBody>
        </p:sp>
        <p:sp>
          <p:nvSpPr>
            <p:cNvPr id="64" name="Rounded Rectangle 63"/>
            <p:cNvSpPr/>
            <p:nvPr/>
          </p:nvSpPr>
          <p:spPr>
            <a:xfrm>
              <a:off x="20387988" y="3112999"/>
              <a:ext cx="10792203" cy="870499"/>
            </a:xfrm>
            <a:prstGeom prst="roundRect">
              <a:avLst/>
            </a:prstGeom>
            <a:solidFill>
              <a:srgbClr val="214C75"/>
            </a:solidFill>
            <a:ln>
              <a:solidFill>
                <a:srgbClr val="214C75"/>
              </a:solidFill>
            </a:ln>
          </p:spPr>
          <p:style>
            <a:lnRef idx="1">
              <a:schemeClr val="accent2"/>
            </a:lnRef>
            <a:fillRef idx="3">
              <a:schemeClr val="accent2"/>
            </a:fillRef>
            <a:effectRef idx="2">
              <a:schemeClr val="accent2"/>
            </a:effectRef>
            <a:fontRef idx="minor">
              <a:schemeClr val="lt1"/>
            </a:fontRef>
          </p:style>
          <p:txBody>
            <a:bodyPr lIns="70336" tIns="35168" rIns="70336" bIns="35168" rtlCol="0" anchor="ctr"/>
            <a:lstStyle/>
            <a:p>
              <a:pPr algn="ctr"/>
              <a:r>
                <a:rPr lang="en-US" sz="3800" b="1" dirty="0" smtClean="0"/>
                <a:t>Workflow Design and Mapping</a:t>
              </a:r>
              <a:endParaRPr lang="en-US" sz="3800" b="1" dirty="0"/>
            </a:p>
          </p:txBody>
        </p:sp>
      </p:grpSp>
      <p:sp>
        <p:nvSpPr>
          <p:cNvPr id="65" name="Rectangle 64"/>
          <p:cNvSpPr/>
          <p:nvPr/>
        </p:nvSpPr>
        <p:spPr>
          <a:xfrm>
            <a:off x="31345571" y="3544537"/>
            <a:ext cx="10242919" cy="15403641"/>
          </a:xfrm>
          <a:prstGeom prst="rect">
            <a:avLst/>
          </a:prstGeom>
          <a:solidFill>
            <a:schemeClr val="bg1"/>
          </a:solidFill>
          <a:ln>
            <a:solidFill>
              <a:srgbClr val="214C75"/>
            </a:solidFill>
          </a:ln>
        </p:spPr>
        <p:txBody>
          <a:bodyPr wrap="square" lIns="70336" tIns="35168" rIns="70336" bIns="35168">
            <a:noAutofit/>
          </a:bodyPr>
          <a:lstStyle/>
          <a:p>
            <a:pPr marL="177060">
              <a:lnSpc>
                <a:spcPct val="120000"/>
              </a:lnSpc>
            </a:pPr>
            <a:endParaRPr lang="en-US" sz="2900" dirty="0"/>
          </a:p>
        </p:txBody>
      </p:sp>
      <p:pic>
        <p:nvPicPr>
          <p:cNvPr id="9" name="Picture 8" descr="img-mapping.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699799" y="4065126"/>
            <a:ext cx="9700425" cy="8198859"/>
          </a:xfrm>
          <a:prstGeom prst="rect">
            <a:avLst/>
          </a:prstGeom>
        </p:spPr>
      </p:pic>
      <p:sp>
        <p:nvSpPr>
          <p:cNvPr id="67" name="Rounded Rectangle 66"/>
          <p:cNvSpPr/>
          <p:nvPr/>
        </p:nvSpPr>
        <p:spPr>
          <a:xfrm>
            <a:off x="32466116" y="3114193"/>
            <a:ext cx="8147373" cy="868680"/>
          </a:xfrm>
          <a:prstGeom prst="roundRect">
            <a:avLst/>
          </a:prstGeom>
          <a:solidFill>
            <a:srgbClr val="214C75"/>
          </a:solidFill>
          <a:ln>
            <a:solidFill>
              <a:srgbClr val="214C75"/>
            </a:solidFill>
          </a:ln>
        </p:spPr>
        <p:style>
          <a:lnRef idx="1">
            <a:schemeClr val="accent2"/>
          </a:lnRef>
          <a:fillRef idx="3">
            <a:schemeClr val="accent2"/>
          </a:fillRef>
          <a:effectRef idx="2">
            <a:schemeClr val="accent2"/>
          </a:effectRef>
          <a:fontRef idx="minor">
            <a:schemeClr val="lt1"/>
          </a:fontRef>
        </p:style>
        <p:txBody>
          <a:bodyPr lIns="70336" tIns="35168" rIns="70336" bIns="35168" rtlCol="0" anchor="ctr"/>
          <a:lstStyle/>
          <a:p>
            <a:pPr algn="ctr"/>
            <a:r>
              <a:rPr lang="en-US" sz="3800" b="1" dirty="0" smtClean="0"/>
              <a:t>Data Reuse Example</a:t>
            </a:r>
            <a:endParaRPr lang="en-US" sz="3800" b="1" dirty="0"/>
          </a:p>
        </p:txBody>
      </p:sp>
      <p:sp>
        <p:nvSpPr>
          <p:cNvPr id="69" name="TextBox 68"/>
          <p:cNvSpPr txBox="1"/>
          <p:nvPr/>
        </p:nvSpPr>
        <p:spPr>
          <a:xfrm>
            <a:off x="31593964" y="12435114"/>
            <a:ext cx="9700425" cy="6282231"/>
          </a:xfrm>
          <a:prstGeom prst="rect">
            <a:avLst/>
          </a:prstGeom>
          <a:noFill/>
        </p:spPr>
        <p:txBody>
          <a:bodyPr wrap="square" rtlCol="0">
            <a:spAutoFit/>
          </a:bodyPr>
          <a:lstStyle/>
          <a:p>
            <a:pPr marL="131879" lvl="1">
              <a:lnSpc>
                <a:spcPct val="120000"/>
              </a:lnSpc>
              <a:spcBef>
                <a:spcPts val="3600"/>
              </a:spcBef>
            </a:pPr>
            <a:r>
              <a:rPr lang="en-US" sz="2900" b="1" dirty="0" smtClean="0"/>
              <a:t>Additional Capabilities Highlighted</a:t>
            </a:r>
            <a:endParaRPr lang="en-US" sz="2900" b="1" dirty="0"/>
          </a:p>
          <a:p>
            <a:pPr marL="131879" lvl="1">
              <a:lnSpc>
                <a:spcPct val="120000"/>
              </a:lnSpc>
              <a:spcBef>
                <a:spcPts val="3600"/>
              </a:spcBef>
            </a:pPr>
            <a:r>
              <a:rPr lang="en-US" sz="2900" b="1" dirty="0" smtClean="0"/>
              <a:t>Data Reuse</a:t>
            </a:r>
            <a:r>
              <a:rPr lang="en-US" sz="2900" dirty="0" smtClean="0"/>
              <a:t>: Jobs B and D are removed from the workflow as file </a:t>
            </a:r>
            <a:r>
              <a:rPr lang="en-US" sz="2900" dirty="0" err="1" smtClean="0"/>
              <a:t>f.d</a:t>
            </a:r>
            <a:r>
              <a:rPr lang="en-US" sz="2900" dirty="0" smtClean="0"/>
              <a:t> already exists. The </a:t>
            </a:r>
            <a:r>
              <a:rPr lang="en-US" sz="2900" dirty="0" err="1" smtClean="0"/>
              <a:t>f.d</a:t>
            </a:r>
            <a:r>
              <a:rPr lang="en-US" sz="2900" dirty="0" smtClean="0"/>
              <a:t> is staged in , instead of regenerating it by executing jobs B and D.</a:t>
            </a:r>
            <a:endParaRPr lang="en-US" sz="2900" b="1" dirty="0" smtClean="0"/>
          </a:p>
          <a:p>
            <a:pPr marL="131879" lvl="1">
              <a:lnSpc>
                <a:spcPct val="120000"/>
              </a:lnSpc>
              <a:spcBef>
                <a:spcPts val="3600"/>
              </a:spcBef>
            </a:pPr>
            <a:r>
              <a:rPr lang="en-US" sz="2900" b="1" dirty="0" smtClean="0"/>
              <a:t>Job Clustering</a:t>
            </a:r>
            <a:r>
              <a:rPr lang="en-US" sz="2900" dirty="0" smtClean="0"/>
              <a:t>: Jobs C and E are clustered together into a single clustered job.</a:t>
            </a:r>
          </a:p>
          <a:p>
            <a:pPr marL="131879" lvl="1">
              <a:lnSpc>
                <a:spcPct val="120000"/>
              </a:lnSpc>
              <a:spcBef>
                <a:spcPts val="3600"/>
              </a:spcBef>
            </a:pPr>
            <a:r>
              <a:rPr lang="en-US" sz="2900" b="1" dirty="0" smtClean="0"/>
              <a:t>Cross Site Run:</a:t>
            </a:r>
            <a:r>
              <a:rPr lang="en-US" sz="2900" dirty="0" smtClean="0"/>
              <a:t> Single Workflow can be executed on multiple sites, with Pegasus taking care of the data movement between the sites.</a:t>
            </a:r>
            <a:endParaRPr lang="en-US" sz="3200" dirty="0"/>
          </a:p>
        </p:txBody>
      </p:sp>
      <p:sp>
        <p:nvSpPr>
          <p:cNvPr id="85" name="Rounded Rectangle 84"/>
          <p:cNvSpPr/>
          <p:nvPr/>
        </p:nvSpPr>
        <p:spPr>
          <a:xfrm>
            <a:off x="32475724" y="19310640"/>
            <a:ext cx="8147374" cy="868680"/>
          </a:xfrm>
          <a:prstGeom prst="roundRect">
            <a:avLst/>
          </a:prstGeom>
          <a:solidFill>
            <a:srgbClr val="214C75"/>
          </a:solidFill>
          <a:ln>
            <a:solidFill>
              <a:srgbClr val="214C75"/>
            </a:solidFill>
          </a:ln>
        </p:spPr>
        <p:style>
          <a:lnRef idx="1">
            <a:schemeClr val="accent2"/>
          </a:lnRef>
          <a:fillRef idx="3">
            <a:schemeClr val="accent2"/>
          </a:fillRef>
          <a:effectRef idx="2">
            <a:schemeClr val="accent2"/>
          </a:effectRef>
          <a:fontRef idx="minor">
            <a:schemeClr val="lt1"/>
          </a:fontRef>
        </p:style>
        <p:txBody>
          <a:bodyPr lIns="70336" tIns="35168" rIns="70336" bIns="35168" rtlCol="0" anchor="ctr"/>
          <a:lstStyle/>
          <a:p>
            <a:pPr algn="ctr"/>
            <a:r>
              <a:rPr lang="en-US" sz="3800" b="1" dirty="0" smtClean="0"/>
              <a:t>Monitoring and Debugging</a:t>
            </a:r>
            <a:endParaRPr lang="en-US" sz="3800" b="1" dirty="0"/>
          </a:p>
        </p:txBody>
      </p:sp>
      <p:sp>
        <p:nvSpPr>
          <p:cNvPr id="89" name="TextBox 88"/>
          <p:cNvSpPr txBox="1"/>
          <p:nvPr/>
        </p:nvSpPr>
        <p:spPr>
          <a:xfrm>
            <a:off x="31603571" y="20280426"/>
            <a:ext cx="9700425" cy="4957255"/>
          </a:xfrm>
          <a:prstGeom prst="rect">
            <a:avLst/>
          </a:prstGeom>
          <a:noFill/>
        </p:spPr>
        <p:txBody>
          <a:bodyPr wrap="square" rtlCol="0">
            <a:spAutoFit/>
          </a:bodyPr>
          <a:lstStyle/>
          <a:p>
            <a:pPr marL="118447" lvl="1">
              <a:lnSpc>
                <a:spcPct val="120000"/>
              </a:lnSpc>
              <a:spcBef>
                <a:spcPts val="1200"/>
              </a:spcBef>
            </a:pPr>
            <a:r>
              <a:rPr lang="en-US" sz="3200" dirty="0" smtClean="0"/>
              <a:t>At runtime, a database is </a:t>
            </a:r>
            <a:r>
              <a:rPr lang="en-US" sz="3200" dirty="0"/>
              <a:t>populated with workflow and </a:t>
            </a:r>
            <a:r>
              <a:rPr lang="en-US" sz="3200" dirty="0" smtClean="0"/>
              <a:t>task runtime </a:t>
            </a:r>
            <a:r>
              <a:rPr lang="en-US" sz="3200" dirty="0"/>
              <a:t>provenance, including which software was used and with what </a:t>
            </a:r>
            <a:r>
              <a:rPr lang="en-US" sz="3200" dirty="0" smtClean="0"/>
              <a:t>parameters, execution environment, runtime statistics and exit status.</a:t>
            </a:r>
            <a:endParaRPr lang="en-US" sz="3200" dirty="0"/>
          </a:p>
          <a:p>
            <a:pPr marL="118447" lvl="1">
              <a:lnSpc>
                <a:spcPct val="120000"/>
              </a:lnSpc>
              <a:spcBef>
                <a:spcPts val="1200"/>
              </a:spcBef>
            </a:pPr>
            <a:r>
              <a:rPr lang="en-US" sz="3200" dirty="0" smtClean="0"/>
              <a:t>Pegasus comes with command </a:t>
            </a:r>
            <a:r>
              <a:rPr lang="en-US" sz="3200" dirty="0"/>
              <a:t>line monitoring and debugging </a:t>
            </a:r>
            <a:r>
              <a:rPr lang="en-US" sz="3200" dirty="0" smtClean="0"/>
              <a:t>tools.</a:t>
            </a:r>
            <a:r>
              <a:rPr lang="en-US" sz="3200" dirty="0"/>
              <a:t> </a:t>
            </a:r>
            <a:r>
              <a:rPr lang="en-US" sz="3200" dirty="0" smtClean="0"/>
              <a:t>A web </a:t>
            </a:r>
            <a:r>
              <a:rPr lang="en-US" sz="3200" dirty="0"/>
              <a:t>dashboard now allows users to monitor their running workflows </a:t>
            </a:r>
            <a:r>
              <a:rPr lang="en-US" sz="3200" dirty="0" smtClean="0"/>
              <a:t>and check jobs </a:t>
            </a:r>
            <a:r>
              <a:rPr lang="en-US" sz="3200" dirty="0"/>
              <a:t>status and output.</a:t>
            </a:r>
          </a:p>
        </p:txBody>
      </p:sp>
      <p:pic>
        <p:nvPicPr>
          <p:cNvPr id="8" name="Picture 7" descr="Formal_Viterbi_GrayOnWhite.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171257" y="31103182"/>
            <a:ext cx="4620983" cy="1687663"/>
          </a:xfrm>
          <a:prstGeom prst="rect">
            <a:avLst/>
          </a:prstGeom>
        </p:spPr>
      </p:pic>
      <p:pic>
        <p:nvPicPr>
          <p:cNvPr id="53" name="Picture 52" descr="NSF_logo.eps"/>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5550005" y="30933826"/>
            <a:ext cx="1807937" cy="193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formal_viterbi_card_black_on_white.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453974" y="105313"/>
            <a:ext cx="5548900" cy="2652992"/>
          </a:xfrm>
          <a:prstGeom prst="rect">
            <a:avLst/>
          </a:prstGeom>
        </p:spPr>
      </p:pic>
      <p:pic>
        <p:nvPicPr>
          <p:cNvPr id="12" name="Picture 11"/>
          <p:cNvPicPr>
            <a:picLocks noChangeAspect="1"/>
          </p:cNvPicPr>
          <p:nvPr/>
        </p:nvPicPr>
        <p:blipFill>
          <a:blip r:embed="rId14"/>
          <a:stretch>
            <a:fillRect/>
          </a:stretch>
        </p:blipFill>
        <p:spPr>
          <a:xfrm>
            <a:off x="813320" y="13548065"/>
            <a:ext cx="8587170" cy="2609495"/>
          </a:xfrm>
          <a:prstGeom prst="rect">
            <a:avLst/>
          </a:prstGeom>
        </p:spPr>
      </p:pic>
      <p:sp>
        <p:nvSpPr>
          <p:cNvPr id="55" name="TextBox 54"/>
          <p:cNvSpPr txBox="1"/>
          <p:nvPr/>
        </p:nvSpPr>
        <p:spPr>
          <a:xfrm>
            <a:off x="24929431" y="17401152"/>
            <a:ext cx="5879657" cy="10104816"/>
          </a:xfrm>
          <a:prstGeom prst="rect">
            <a:avLst/>
          </a:prstGeom>
          <a:noFill/>
        </p:spPr>
        <p:txBody>
          <a:bodyPr wrap="square" rtlCol="0">
            <a:spAutoFit/>
          </a:bodyPr>
          <a:lstStyle/>
          <a:p>
            <a:pPr marL="131879" lvl="1">
              <a:lnSpc>
                <a:spcPct val="120000"/>
              </a:lnSpc>
              <a:spcBef>
                <a:spcPts val="1200"/>
              </a:spcBef>
            </a:pPr>
            <a:r>
              <a:rPr lang="en-US" sz="2900" b="1" dirty="0"/>
              <a:t>XSEDE Challenges</a:t>
            </a:r>
          </a:p>
          <a:p>
            <a:pPr marL="589079" lvl="1" indent="-457200">
              <a:lnSpc>
                <a:spcPct val="120000"/>
              </a:lnSpc>
              <a:spcBef>
                <a:spcPts val="1200"/>
              </a:spcBef>
              <a:buFont typeface="Arial"/>
              <a:buChar char="•"/>
            </a:pPr>
            <a:r>
              <a:rPr lang="en-US" sz="2900" dirty="0"/>
              <a:t>HPC resources with remote job submission via GRAM, with strict queue limits per user  ( =~50)</a:t>
            </a:r>
          </a:p>
          <a:p>
            <a:pPr marL="589079" lvl="1" indent="-457200">
              <a:lnSpc>
                <a:spcPct val="120000"/>
              </a:lnSpc>
              <a:spcBef>
                <a:spcPts val="1200"/>
              </a:spcBef>
              <a:buFont typeface="Arial"/>
              <a:buChar char="•"/>
            </a:pPr>
            <a:r>
              <a:rPr lang="en-US" sz="2900" dirty="0" smtClean="0"/>
              <a:t>Workflows can have </a:t>
            </a:r>
            <a:r>
              <a:rPr lang="en-US" sz="2900" dirty="0"/>
              <a:t>a large number of tasks that cannot be all submitted through remote job submission </a:t>
            </a:r>
            <a:r>
              <a:rPr lang="en-US" sz="2900" dirty="0" smtClean="0"/>
              <a:t>interface</a:t>
            </a:r>
          </a:p>
          <a:p>
            <a:pPr marL="131879" lvl="1">
              <a:lnSpc>
                <a:spcPct val="120000"/>
              </a:lnSpc>
              <a:spcBef>
                <a:spcPts val="1200"/>
              </a:spcBef>
            </a:pPr>
            <a:endParaRPr lang="en-US" sz="2900" dirty="0" smtClean="0"/>
          </a:p>
          <a:p>
            <a:pPr marL="131879" lvl="1">
              <a:lnSpc>
                <a:spcPct val="120000"/>
              </a:lnSpc>
              <a:spcBef>
                <a:spcPts val="1200"/>
              </a:spcBef>
            </a:pPr>
            <a:r>
              <a:rPr lang="en-US" sz="2900" b="1" dirty="0"/>
              <a:t>Solution: </a:t>
            </a:r>
            <a:endParaRPr lang="en-US" sz="2900" b="1" dirty="0" smtClean="0"/>
          </a:p>
          <a:p>
            <a:pPr marL="589079" lvl="1" indent="-457200">
              <a:lnSpc>
                <a:spcPct val="120000"/>
              </a:lnSpc>
              <a:spcBef>
                <a:spcPts val="1200"/>
              </a:spcBef>
              <a:buFont typeface="Arial"/>
              <a:buChar char="•"/>
            </a:pPr>
            <a:r>
              <a:rPr lang="en-US" sz="2900" dirty="0" smtClean="0"/>
              <a:t>The </a:t>
            </a:r>
            <a:r>
              <a:rPr lang="en-US" sz="2900" dirty="0"/>
              <a:t>workflow is partitioned into independent sub graphs, which are submitted as self-contained Pegasus MPI Cluster (PMC) jobs to the remote sites. </a:t>
            </a:r>
          </a:p>
          <a:p>
            <a:pPr marL="589079" lvl="1" indent="-457200">
              <a:lnSpc>
                <a:spcPct val="120000"/>
              </a:lnSpc>
              <a:spcBef>
                <a:spcPts val="1200"/>
              </a:spcBef>
              <a:buFont typeface="Arial"/>
              <a:buChar char="•"/>
            </a:pPr>
            <a:r>
              <a:rPr lang="en-US" sz="2900" dirty="0" smtClean="0"/>
              <a:t> </a:t>
            </a:r>
            <a:r>
              <a:rPr lang="en-US" sz="2900" dirty="0"/>
              <a:t>PMC relies on standard MPI constructs</a:t>
            </a:r>
            <a:r>
              <a:rPr lang="en-US" sz="2900" dirty="0" smtClean="0"/>
              <a:t>.</a:t>
            </a:r>
          </a:p>
        </p:txBody>
      </p:sp>
      <p:sp>
        <p:nvSpPr>
          <p:cNvPr id="58" name="TextBox 57"/>
          <p:cNvSpPr txBox="1"/>
          <p:nvPr/>
        </p:nvSpPr>
        <p:spPr>
          <a:xfrm>
            <a:off x="13566188" y="28341096"/>
            <a:ext cx="16877285" cy="2219582"/>
          </a:xfrm>
          <a:prstGeom prst="rect">
            <a:avLst/>
          </a:prstGeom>
          <a:noFill/>
        </p:spPr>
        <p:txBody>
          <a:bodyPr wrap="square" rtlCol="0">
            <a:spAutoFit/>
          </a:bodyPr>
          <a:lstStyle/>
          <a:p>
            <a:pPr marL="131879" lvl="1">
              <a:lnSpc>
                <a:spcPct val="120000"/>
              </a:lnSpc>
              <a:spcBef>
                <a:spcPts val="1200"/>
              </a:spcBef>
            </a:pPr>
            <a:r>
              <a:rPr lang="en-US" sz="2900" dirty="0" smtClean="0"/>
              <a:t>A </a:t>
            </a:r>
            <a:r>
              <a:rPr lang="en-US" sz="2900" dirty="0"/>
              <a:t>PMC job is expressed as a DAG and PMC uses </a:t>
            </a:r>
            <a:r>
              <a:rPr lang="en-US" sz="2900" dirty="0" smtClean="0"/>
              <a:t>the MPI </a:t>
            </a:r>
            <a:r>
              <a:rPr lang="en-US" sz="2900" dirty="0"/>
              <a:t>master-worker paradigm to farm out individual tasks to worker nodes. PMC acts a scheduler and considers core and memory requirements of the tasks when making scheduling decisions. PMC can be easier to setup than pilot jobs / </a:t>
            </a:r>
            <a:r>
              <a:rPr lang="en-US" sz="2900" dirty="0" smtClean="0"/>
              <a:t>HTCondor </a:t>
            </a:r>
            <a:r>
              <a:rPr lang="en-US" sz="2900" dirty="0" err="1" smtClean="0"/>
              <a:t>glideins</a:t>
            </a:r>
            <a:r>
              <a:rPr lang="en-US" sz="2900" dirty="0" smtClean="0"/>
              <a:t> </a:t>
            </a:r>
            <a:r>
              <a:rPr lang="en-US" sz="2900" dirty="0"/>
              <a:t>as no special networking is </a:t>
            </a:r>
            <a:r>
              <a:rPr lang="en-US" sz="2900" dirty="0" smtClean="0"/>
              <a:t>required.</a:t>
            </a:r>
            <a:endParaRPr lang="en-US" sz="3200" dirty="0"/>
          </a:p>
        </p:txBody>
      </p:sp>
      <p:sp>
        <p:nvSpPr>
          <p:cNvPr id="15" name="TextBox 14"/>
          <p:cNvSpPr txBox="1"/>
          <p:nvPr/>
        </p:nvSpPr>
        <p:spPr>
          <a:xfrm>
            <a:off x="9880600" y="16430623"/>
            <a:ext cx="184666" cy="1046440"/>
          </a:xfrm>
          <a:prstGeom prst="rect">
            <a:avLst/>
          </a:prstGeom>
          <a:noFill/>
        </p:spPr>
        <p:txBody>
          <a:bodyPr wrap="none" rtlCol="0">
            <a:spAutoFit/>
          </a:bodyPr>
          <a:lstStyle/>
          <a:p>
            <a:endParaRPr lang="en-US" dirty="0"/>
          </a:p>
        </p:txBody>
      </p:sp>
      <p:sp>
        <p:nvSpPr>
          <p:cNvPr id="18" name="TextBox 17"/>
          <p:cNvSpPr txBox="1"/>
          <p:nvPr/>
        </p:nvSpPr>
        <p:spPr>
          <a:xfrm>
            <a:off x="11252200" y="16314403"/>
            <a:ext cx="184666" cy="1046440"/>
          </a:xfrm>
          <a:prstGeom prst="rect">
            <a:avLst/>
          </a:prstGeom>
          <a:noFill/>
        </p:spPr>
        <p:txBody>
          <a:bodyPr wrap="none" rtlCol="0">
            <a:spAutoFit/>
          </a:bodyPr>
          <a:lstStyle/>
          <a:p>
            <a:endParaRPr lang="en-US" dirty="0"/>
          </a:p>
        </p:txBody>
      </p:sp>
      <p:pic>
        <p:nvPicPr>
          <p:cNvPr id="61" name="Picture 60" descr="PMC-On-XSede.png"/>
          <p:cNvPicPr>
            <a:picLocks noChangeAspect="1"/>
          </p:cNvPicPr>
          <p:nvPr/>
        </p:nvPicPr>
        <p:blipFill rotWithShape="1">
          <a:blip r:embed="rId15">
            <a:extLst>
              <a:ext uri="{28A0092B-C50C-407E-A947-70E740481C1C}">
                <a14:useLocalDpi xmlns:a14="http://schemas.microsoft.com/office/drawing/2010/main" val="0"/>
              </a:ext>
            </a:extLst>
          </a:blip>
          <a:srcRect t="15442" b="15156"/>
          <a:stretch/>
        </p:blipFill>
        <p:spPr>
          <a:xfrm>
            <a:off x="13566188" y="17353155"/>
            <a:ext cx="11477439" cy="10987941"/>
          </a:xfrm>
          <a:prstGeom prst="rect">
            <a:avLst/>
          </a:prstGeom>
        </p:spPr>
      </p:pic>
      <p:pic>
        <p:nvPicPr>
          <p:cNvPr id="11" name="Picture 10" descr="single_stage_flowchart.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5853" y="16966659"/>
            <a:ext cx="7863965" cy="10176895"/>
          </a:xfrm>
          <a:prstGeom prst="rect">
            <a:avLst/>
          </a:prstGeom>
        </p:spPr>
      </p:pic>
      <p:sp>
        <p:nvSpPr>
          <p:cNvPr id="41" name="Rounded Rectangle 40"/>
          <p:cNvSpPr/>
          <p:nvPr/>
        </p:nvSpPr>
        <p:spPr>
          <a:xfrm>
            <a:off x="16769648" y="16439919"/>
            <a:ext cx="10300958" cy="868680"/>
          </a:xfrm>
          <a:prstGeom prst="roundRect">
            <a:avLst/>
          </a:prstGeom>
          <a:solidFill>
            <a:srgbClr val="214C75"/>
          </a:solidFill>
          <a:ln>
            <a:solidFill>
              <a:srgbClr val="214C75"/>
            </a:solidFill>
          </a:ln>
        </p:spPr>
        <p:style>
          <a:lnRef idx="1">
            <a:schemeClr val="accent2"/>
          </a:lnRef>
          <a:fillRef idx="3">
            <a:schemeClr val="accent2"/>
          </a:fillRef>
          <a:effectRef idx="2">
            <a:schemeClr val="accent2"/>
          </a:effectRef>
          <a:fontRef idx="minor">
            <a:schemeClr val="lt1"/>
          </a:fontRef>
        </p:style>
        <p:txBody>
          <a:bodyPr lIns="70336" tIns="35168" rIns="70336" bIns="35168" rtlCol="0" anchor="ctr"/>
          <a:lstStyle/>
          <a:p>
            <a:pPr algn="ctr"/>
            <a:r>
              <a:rPr lang="en-US" sz="3800" b="1" dirty="0"/>
              <a:t>Pegasus Workflows with PMC on XSEDE</a:t>
            </a:r>
          </a:p>
        </p:txBody>
      </p:sp>
      <p:pic>
        <p:nvPicPr>
          <p:cNvPr id="3" name="Picture 2" descr="photo_02_vahi.jp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16094" y="24810"/>
            <a:ext cx="2486567" cy="2648830"/>
          </a:xfrm>
          <a:prstGeom prst="rect">
            <a:avLst/>
          </a:prstGeom>
        </p:spPr>
      </p:pic>
      <p:sp>
        <p:nvSpPr>
          <p:cNvPr id="59" name="TextBox 58"/>
          <p:cNvSpPr txBox="1"/>
          <p:nvPr/>
        </p:nvSpPr>
        <p:spPr>
          <a:xfrm>
            <a:off x="595852" y="25812888"/>
            <a:ext cx="12200623" cy="4823371"/>
          </a:xfrm>
          <a:prstGeom prst="rect">
            <a:avLst/>
          </a:prstGeom>
          <a:noFill/>
        </p:spPr>
        <p:txBody>
          <a:bodyPr wrap="square" rtlCol="0">
            <a:spAutoFit/>
          </a:bodyPr>
          <a:lstStyle/>
          <a:p>
            <a:pPr marL="131879" lvl="1">
              <a:lnSpc>
                <a:spcPct val="120000"/>
              </a:lnSpc>
              <a:spcBef>
                <a:spcPts val="1200"/>
              </a:spcBef>
            </a:pPr>
            <a:r>
              <a:rPr lang="en-US" sz="2900" b="1" dirty="0" smtClean="0"/>
              <a:t>Test Runs on TACC Stampede with Pegasus:</a:t>
            </a:r>
          </a:p>
          <a:p>
            <a:pPr marL="589079" lvl="1" indent="-457200">
              <a:lnSpc>
                <a:spcPct val="120000"/>
              </a:lnSpc>
              <a:spcBef>
                <a:spcPts val="1200"/>
              </a:spcBef>
              <a:buFont typeface="Arial"/>
              <a:buChar char="•"/>
            </a:pPr>
            <a:r>
              <a:rPr lang="en-US" sz="2900" dirty="0" smtClean="0"/>
              <a:t>Uses Pegasus MPI Cluster to </a:t>
            </a:r>
            <a:r>
              <a:rPr lang="en-US" sz="2900" dirty="0"/>
              <a:t>manage parallel </a:t>
            </a:r>
            <a:r>
              <a:rPr lang="en-US" sz="2900" dirty="0" smtClean="0"/>
              <a:t>FFT jobs </a:t>
            </a:r>
            <a:r>
              <a:rPr lang="en-US" sz="2900" dirty="0"/>
              <a:t>into large </a:t>
            </a:r>
            <a:r>
              <a:rPr lang="en-US" sz="2900" dirty="0" smtClean="0"/>
              <a:t>clusters (using 256, 512 and 1024 cores) </a:t>
            </a:r>
            <a:r>
              <a:rPr lang="en-US" sz="2900" dirty="0"/>
              <a:t>submitted to the SLURM batch queue via Globus GRAM</a:t>
            </a:r>
            <a:r>
              <a:rPr lang="en-US" sz="2900" dirty="0" smtClean="0"/>
              <a:t>.</a:t>
            </a:r>
          </a:p>
          <a:p>
            <a:pPr marL="589079" lvl="1" indent="-457200">
              <a:lnSpc>
                <a:spcPct val="120000"/>
              </a:lnSpc>
              <a:spcBef>
                <a:spcPts val="1200"/>
              </a:spcBef>
              <a:buFont typeface="Arial"/>
              <a:buChar char="•"/>
            </a:pPr>
            <a:r>
              <a:rPr lang="en-US" sz="2900" dirty="0"/>
              <a:t>Task affinity is set in pegasus-</a:t>
            </a:r>
            <a:r>
              <a:rPr lang="en-US" sz="2900" dirty="0" err="1"/>
              <a:t>mpi</a:t>
            </a:r>
            <a:r>
              <a:rPr lang="en-US" sz="2900" dirty="0"/>
              <a:t>-</a:t>
            </a:r>
            <a:r>
              <a:rPr lang="en-US" sz="2900" dirty="0" smtClean="0"/>
              <a:t>cluster so </a:t>
            </a:r>
            <a:r>
              <a:rPr lang="en-US" sz="2900" dirty="0"/>
              <a:t>that the threads for the FFTs for a single job stay pinned to a single processor to obtain optimal user </a:t>
            </a:r>
            <a:r>
              <a:rPr lang="en-US" sz="2900" dirty="0" smtClean="0"/>
              <a:t>of the </a:t>
            </a:r>
            <a:r>
              <a:rPr lang="en-US" sz="2900" dirty="0"/>
              <a:t>CPU’s L3 cache during execution of the FFT.</a:t>
            </a:r>
            <a:endParaRPr lang="en-US" sz="2900" dirty="0" smtClean="0"/>
          </a:p>
          <a:p>
            <a:pPr marL="589079" lvl="1" indent="-457200">
              <a:lnSpc>
                <a:spcPct val="120000"/>
              </a:lnSpc>
              <a:spcBef>
                <a:spcPts val="1200"/>
              </a:spcBef>
              <a:buFont typeface="Arial"/>
              <a:buChar char="•"/>
            </a:pPr>
            <a:r>
              <a:rPr lang="en-US" sz="2900" dirty="0" smtClean="0"/>
              <a:t>Pegasus stages the outputs back to LIGO Data Grid for post processing.</a:t>
            </a:r>
          </a:p>
        </p:txBody>
      </p:sp>
      <p:sp>
        <p:nvSpPr>
          <p:cNvPr id="70" name="TextBox 69"/>
          <p:cNvSpPr txBox="1"/>
          <p:nvPr/>
        </p:nvSpPr>
        <p:spPr>
          <a:xfrm>
            <a:off x="7296254" y="17389410"/>
            <a:ext cx="5636852" cy="9261509"/>
          </a:xfrm>
          <a:prstGeom prst="rect">
            <a:avLst/>
          </a:prstGeom>
          <a:noFill/>
        </p:spPr>
        <p:txBody>
          <a:bodyPr wrap="square" rtlCol="0">
            <a:spAutoFit/>
          </a:bodyPr>
          <a:lstStyle/>
          <a:p>
            <a:pPr marL="131879" lvl="1">
              <a:lnSpc>
                <a:spcPct val="120000"/>
              </a:lnSpc>
              <a:spcBef>
                <a:spcPts val="1200"/>
              </a:spcBef>
            </a:pPr>
            <a:r>
              <a:rPr lang="en-US" sz="2900" b="1" dirty="0" smtClean="0"/>
              <a:t>Advanced LIGO </a:t>
            </a:r>
            <a:r>
              <a:rPr lang="en-US" sz="2900" b="1" dirty="0" err="1" smtClean="0"/>
              <a:t>pyCBC</a:t>
            </a:r>
            <a:r>
              <a:rPr lang="en-US" sz="2900" b="1" dirty="0" smtClean="0"/>
              <a:t> pipeline</a:t>
            </a:r>
          </a:p>
          <a:p>
            <a:pPr marL="589079" lvl="1" indent="-457200">
              <a:lnSpc>
                <a:spcPct val="120000"/>
              </a:lnSpc>
              <a:spcBef>
                <a:spcPts val="1200"/>
              </a:spcBef>
              <a:buFont typeface="Arial"/>
              <a:buChar char="•"/>
            </a:pPr>
            <a:r>
              <a:rPr lang="en-US" sz="2900" dirty="0" smtClean="0"/>
              <a:t>A single stage </a:t>
            </a:r>
            <a:r>
              <a:rPr lang="en-US" sz="2900" dirty="0" err="1" smtClean="0"/>
              <a:t>ihope</a:t>
            </a:r>
            <a:r>
              <a:rPr lang="en-US" sz="2900" dirty="0" smtClean="0"/>
              <a:t> pipeline  for analyzing data from various LIGO and VIRGO detectors.</a:t>
            </a:r>
          </a:p>
          <a:p>
            <a:pPr marL="589079" lvl="1" indent="-457200">
              <a:lnSpc>
                <a:spcPct val="120000"/>
              </a:lnSpc>
              <a:spcBef>
                <a:spcPts val="1200"/>
              </a:spcBef>
              <a:buFont typeface="Arial"/>
              <a:buChar char="•"/>
            </a:pPr>
            <a:r>
              <a:rPr lang="en-US" sz="2900" dirty="0" smtClean="0"/>
              <a:t>Designed </a:t>
            </a:r>
            <a:r>
              <a:rPr lang="en-US" sz="2900" dirty="0"/>
              <a:t>to </a:t>
            </a:r>
            <a:r>
              <a:rPr lang="en-US" sz="2900" dirty="0" smtClean="0"/>
              <a:t>search </a:t>
            </a:r>
            <a:r>
              <a:rPr lang="en-US" sz="2900" dirty="0"/>
              <a:t>for gravitational waves from compact object binaries containing </a:t>
            </a:r>
            <a:r>
              <a:rPr lang="en-US" sz="2900" dirty="0" smtClean="0"/>
              <a:t>neutron stars </a:t>
            </a:r>
            <a:r>
              <a:rPr lang="en-US" sz="2900" dirty="0"/>
              <a:t>and stellar-mass black holes have been </a:t>
            </a:r>
            <a:r>
              <a:rPr lang="en-US" sz="2900" dirty="0" smtClean="0"/>
              <a:t>performed.</a:t>
            </a:r>
          </a:p>
          <a:p>
            <a:pPr marL="589079" lvl="1" indent="-457200">
              <a:lnSpc>
                <a:spcPct val="120000"/>
              </a:lnSpc>
              <a:spcBef>
                <a:spcPts val="1200"/>
              </a:spcBef>
              <a:buFont typeface="Arial"/>
              <a:buChar char="•"/>
            </a:pPr>
            <a:r>
              <a:rPr lang="en-US" sz="2900" dirty="0" smtClean="0"/>
              <a:t>Actual runs on real data expected to start in September 2015.</a:t>
            </a:r>
          </a:p>
          <a:p>
            <a:pPr marL="589079" lvl="1" indent="-457200">
              <a:lnSpc>
                <a:spcPct val="120000"/>
              </a:lnSpc>
              <a:spcBef>
                <a:spcPts val="1200"/>
              </a:spcBef>
              <a:buFont typeface="Arial"/>
              <a:buChar char="•"/>
            </a:pPr>
            <a:r>
              <a:rPr lang="en-US" sz="2900" dirty="0" smtClean="0"/>
              <a:t>Uses Pegasus WMS to run on XSEDE, LIGO Data Grid and OSG resources.</a:t>
            </a:r>
          </a:p>
        </p:txBody>
      </p:sp>
      <p:sp>
        <p:nvSpPr>
          <p:cNvPr id="68" name="Rounded Rectangle 67"/>
          <p:cNvSpPr/>
          <p:nvPr/>
        </p:nvSpPr>
        <p:spPr>
          <a:xfrm>
            <a:off x="2375989" y="16425574"/>
            <a:ext cx="8337130" cy="870499"/>
          </a:xfrm>
          <a:prstGeom prst="roundRect">
            <a:avLst/>
          </a:prstGeom>
          <a:solidFill>
            <a:srgbClr val="214C75"/>
          </a:solidFill>
          <a:ln>
            <a:solidFill>
              <a:srgbClr val="214C75"/>
            </a:solidFill>
          </a:ln>
        </p:spPr>
        <p:style>
          <a:lnRef idx="1">
            <a:schemeClr val="accent2"/>
          </a:lnRef>
          <a:fillRef idx="3">
            <a:schemeClr val="accent2"/>
          </a:fillRef>
          <a:effectRef idx="2">
            <a:schemeClr val="accent2"/>
          </a:effectRef>
          <a:fontRef idx="minor">
            <a:schemeClr val="lt1"/>
          </a:fontRef>
        </p:style>
        <p:txBody>
          <a:bodyPr lIns="70336" tIns="35168" rIns="70336" bIns="35168" rtlCol="0" anchor="ctr"/>
          <a:lstStyle/>
          <a:p>
            <a:pPr algn="ctr"/>
            <a:r>
              <a:rPr lang="en-US" sz="3800" b="1" dirty="0" smtClean="0"/>
              <a:t>Advanced LIGO </a:t>
            </a:r>
            <a:r>
              <a:rPr lang="en-US" sz="3800" b="1" dirty="0" err="1" smtClean="0"/>
              <a:t>pyCBC</a:t>
            </a:r>
            <a:r>
              <a:rPr lang="en-US" sz="3800" b="1" smtClean="0"/>
              <a:t> Workflows </a:t>
            </a:r>
            <a:endParaRPr lang="en-US" sz="3800" b="1" dirty="0"/>
          </a:p>
        </p:txBody>
      </p:sp>
      <p:sp>
        <p:nvSpPr>
          <p:cNvPr id="74" name="TextBox 73"/>
          <p:cNvSpPr txBox="1"/>
          <p:nvPr/>
        </p:nvSpPr>
        <p:spPr>
          <a:xfrm>
            <a:off x="395705" y="22092090"/>
            <a:ext cx="3318907" cy="2015937"/>
          </a:xfrm>
          <a:prstGeom prst="rect">
            <a:avLst/>
          </a:prstGeom>
          <a:noFill/>
        </p:spPr>
        <p:txBody>
          <a:bodyPr wrap="square" rtlCol="0">
            <a:spAutoFit/>
          </a:bodyPr>
          <a:lstStyle/>
          <a:p>
            <a:pPr>
              <a:lnSpc>
                <a:spcPct val="120000"/>
              </a:lnSpc>
              <a:spcBef>
                <a:spcPts val="1200"/>
              </a:spcBef>
            </a:pPr>
            <a:r>
              <a:rPr lang="en-US" sz="2000" b="1" dirty="0" smtClean="0">
                <a:solidFill>
                  <a:srgbClr val="214C75"/>
                </a:solidFill>
              </a:rPr>
              <a:t>Each workflow has</a:t>
            </a:r>
          </a:p>
          <a:p>
            <a:pPr marL="461347" lvl="1" indent="-342900">
              <a:lnSpc>
                <a:spcPct val="70000"/>
              </a:lnSpc>
              <a:spcBef>
                <a:spcPts val="1200"/>
              </a:spcBef>
              <a:buFont typeface="Arial"/>
              <a:buChar char="•"/>
            </a:pPr>
            <a:r>
              <a:rPr lang="en-US" sz="2000" dirty="0" smtClean="0">
                <a:solidFill>
                  <a:srgbClr val="214C75"/>
                </a:solidFill>
              </a:rPr>
              <a:t>60,000 compute tasks</a:t>
            </a:r>
          </a:p>
          <a:p>
            <a:pPr marL="461347" lvl="1" indent="-342900">
              <a:lnSpc>
                <a:spcPct val="70000"/>
              </a:lnSpc>
              <a:spcBef>
                <a:spcPts val="1200"/>
              </a:spcBef>
              <a:buFont typeface="Arial"/>
              <a:buChar char="•"/>
            </a:pPr>
            <a:r>
              <a:rPr lang="en-US" sz="2000" dirty="0" smtClean="0">
                <a:solidFill>
                  <a:srgbClr val="214C75"/>
                </a:solidFill>
              </a:rPr>
              <a:t>Input Data: 5000 files (10GB total)</a:t>
            </a:r>
          </a:p>
          <a:p>
            <a:pPr marL="461347" lvl="1" indent="-342900">
              <a:lnSpc>
                <a:spcPct val="70000"/>
              </a:lnSpc>
              <a:spcBef>
                <a:spcPts val="1200"/>
              </a:spcBef>
              <a:buFont typeface="Arial"/>
              <a:buChar char="•"/>
            </a:pPr>
            <a:r>
              <a:rPr lang="en-US" sz="2000" dirty="0" smtClean="0">
                <a:solidFill>
                  <a:srgbClr val="214C75"/>
                </a:solidFill>
              </a:rPr>
              <a:t>Output Data: 60,000 files (60GB total)</a:t>
            </a:r>
          </a:p>
        </p:txBody>
      </p:sp>
      <p:grpSp>
        <p:nvGrpSpPr>
          <p:cNvPr id="13" name="Group 12"/>
          <p:cNvGrpSpPr/>
          <p:nvPr/>
        </p:nvGrpSpPr>
        <p:grpSpPr>
          <a:xfrm>
            <a:off x="31639289" y="24570011"/>
            <a:ext cx="9655100" cy="5733538"/>
            <a:chOff x="31639289" y="24570011"/>
            <a:chExt cx="9655100" cy="5733538"/>
          </a:xfrm>
        </p:grpSpPr>
        <p:pic>
          <p:nvPicPr>
            <p:cNvPr id="86" name="Picture 85" descr="dashboard2.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39289" y="25616922"/>
              <a:ext cx="6225719" cy="4686627"/>
            </a:xfrm>
            <a:prstGeom prst="rect">
              <a:avLst/>
            </a:prstGeom>
          </p:spPr>
        </p:pic>
        <p:pic>
          <p:nvPicPr>
            <p:cNvPr id="72" name="Picture 5"/>
            <p:cNvPicPr>
              <a:picLocks noChangeAspect="1"/>
            </p:cNvPicPr>
            <p:nvPr/>
          </p:nvPicPr>
          <p:blipFill>
            <a:blip r:embed="rId19">
              <a:extLst>
                <a:ext uri="{28A0092B-C50C-407E-A947-70E740481C1C}">
                  <a14:useLocalDpi xmlns:a14="http://schemas.microsoft.com/office/drawing/2010/main" val="0"/>
                </a:ext>
              </a:extLst>
            </a:blip>
            <a:stretch>
              <a:fillRect/>
            </a:stretch>
          </p:blipFill>
          <p:spPr bwMode="auto">
            <a:xfrm>
              <a:off x="35538564" y="24570011"/>
              <a:ext cx="5755825" cy="4564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883870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6300</TotalTime>
  <Words>819</Words>
  <Application>Microsoft Macintosh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USC Information Sciences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Gaurang Mehta</dc:creator>
  <cp:lastModifiedBy>Karan Vahi</cp:lastModifiedBy>
  <cp:revision>415</cp:revision>
  <cp:lastPrinted>2014-10-02T02:48:05Z</cp:lastPrinted>
  <dcterms:created xsi:type="dcterms:W3CDTF">2011-09-28T21:33:57Z</dcterms:created>
  <dcterms:modified xsi:type="dcterms:W3CDTF">2015-07-24T16:53:03Z</dcterms:modified>
</cp:coreProperties>
</file>