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438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876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2314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752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7190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4628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2066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9504" algn="l" defTabSz="208743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8AA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68" autoAdjust="0"/>
    <p:restoredTop sz="95826" autoAdjust="0"/>
  </p:normalViewPr>
  <p:slideViewPr>
    <p:cSldViewPr snapToGrid="0" snapToObjects="1">
      <p:cViewPr>
        <p:scale>
          <a:sx n="50" d="100"/>
          <a:sy n="50" d="100"/>
        </p:scale>
        <p:origin x="2598" y="726"/>
      </p:cViewPr>
      <p:guideLst>
        <p:guide orient="horz" pos="13479"/>
        <p:guide pos="9533"/>
      </p:guideLst>
    </p:cSldViewPr>
  </p:slideViewPr>
  <p:notesTextViewPr>
    <p:cViewPr>
      <p:scale>
        <a:sx n="100" d="100"/>
        <a:sy n="100" d="100"/>
      </p:scale>
      <p:origin x="0" y="2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1A8A7-5D3A-3F4A-BBF0-1C1A740C5090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69A5E-9587-CE44-A954-17D665904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94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Aspen was designed to bridge the gap between structured analytical performance models and functional simulation.  Aspen takes a domain-specific language (DSL) approach to analytical modeling to allow more accurate capture of control flow and algorithmic resource usage than traditional frameworks.  </a:t>
            </a:r>
            <a:r>
              <a:rPr lang="en-US" sz="1200" smtClean="0"/>
              <a:t>Aspen contains a suite of modeling, analysis, and prediction tools, as well as a library with C++, C, Python, and Java interfaces that can be used to create custom queries.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69A5E-9587-CE44-A954-17D6659047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7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13293954"/>
            <a:ext cx="25727184" cy="9173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091" y="24250068"/>
            <a:ext cx="21187093" cy="109363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4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2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DD1D-046C-9E45-8955-F58E45B66C5D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09D8-8CCE-1046-8340-75359073D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0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DD1D-046C-9E45-8955-F58E45B66C5D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09D8-8CCE-1046-8340-75359073D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4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36209" y="10698560"/>
            <a:ext cx="22542814" cy="2278396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07766" y="10698560"/>
            <a:ext cx="67123988" cy="2278396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DD1D-046C-9E45-8955-F58E45B66C5D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09D8-8CCE-1046-8340-75359073D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8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DD1D-046C-9E45-8955-F58E45B66C5D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09D8-8CCE-1046-8340-75359073D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0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6" y="27499264"/>
            <a:ext cx="25727184" cy="8499411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6" y="18138027"/>
            <a:ext cx="25727184" cy="936123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43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4876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231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975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DD1D-046C-9E45-8955-F58E45B66C5D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09D8-8CCE-1046-8340-75359073D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8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07764" y="62309206"/>
            <a:ext cx="44833401" cy="17622905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45620" y="62309206"/>
            <a:ext cx="44833401" cy="17622905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DD1D-046C-9E45-8955-F58E45B66C5D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09D8-8CCE-1046-8340-75359073D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7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579176"/>
            <a:ext cx="13373303" cy="399214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64" y="13571321"/>
            <a:ext cx="13373303" cy="2465622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357" y="9579176"/>
            <a:ext cx="13378556" cy="399214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357" y="13571321"/>
            <a:ext cx="13378556" cy="2465622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DD1D-046C-9E45-8955-F58E45B66C5D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09D8-8CCE-1046-8340-75359073D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0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DD1D-046C-9E45-8955-F58E45B66C5D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09D8-8CCE-1046-8340-75359073D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2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DD1D-046C-9E45-8955-F58E45B66C5D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09D8-8CCE-1046-8340-75359073D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8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5" y="1703845"/>
            <a:ext cx="9957725" cy="725124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664" y="1703848"/>
            <a:ext cx="16920247" cy="36523697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65" y="8955093"/>
            <a:ext cx="9957725" cy="29272451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DD1D-046C-9E45-8955-F58E45B66C5D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09D8-8CCE-1046-8340-75359073D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598" y="29955967"/>
            <a:ext cx="18160365" cy="3536471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598" y="3823744"/>
            <a:ext cx="18160365" cy="25676543"/>
          </a:xfrm>
        </p:spPr>
        <p:txBody>
          <a:bodyPr/>
          <a:lstStyle>
            <a:lvl1pPr marL="0" indent="0">
              <a:buNone/>
              <a:defRPr sz="14600"/>
            </a:lvl1pPr>
            <a:lvl2pPr marL="2087438" indent="0">
              <a:buNone/>
              <a:defRPr sz="12800"/>
            </a:lvl2pPr>
            <a:lvl3pPr marL="4174876" indent="0">
              <a:buNone/>
              <a:defRPr sz="11000"/>
            </a:lvl3pPr>
            <a:lvl4pPr marL="6262314" indent="0">
              <a:buNone/>
              <a:defRPr sz="9100"/>
            </a:lvl4pPr>
            <a:lvl5pPr marL="8349752" indent="0">
              <a:buNone/>
              <a:defRPr sz="9100"/>
            </a:lvl5pPr>
            <a:lvl6pPr marL="10437190" indent="0">
              <a:buNone/>
              <a:defRPr sz="9100"/>
            </a:lvl6pPr>
            <a:lvl7pPr marL="12524628" indent="0">
              <a:buNone/>
              <a:defRPr sz="9100"/>
            </a:lvl7pPr>
            <a:lvl8pPr marL="14612066" indent="0">
              <a:buNone/>
              <a:defRPr sz="9100"/>
            </a:lvl8pPr>
            <a:lvl9pPr marL="16699504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598" y="33492438"/>
            <a:ext cx="18160365" cy="5022376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DD1D-046C-9E45-8955-F58E45B66C5D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B09D8-8CCE-1046-8340-75359073D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6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  <a:prstGeom prst="rect">
            <a:avLst/>
          </a:prstGeom>
        </p:spPr>
        <p:txBody>
          <a:bodyPr vert="horz" lIns="417488" tIns="208744" rIns="417488" bIns="2087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5"/>
            <a:ext cx="27240548" cy="28242219"/>
          </a:xfrm>
          <a:prstGeom prst="rect">
            <a:avLst/>
          </a:prstGeom>
        </p:spPr>
        <p:txBody>
          <a:bodyPr vert="horz" lIns="417488" tIns="208744" rIns="417488" bIns="2087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2"/>
            <a:ext cx="7062364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BDD1D-046C-9E45-8955-F58E45B66C5D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19" y="39663922"/>
            <a:ext cx="9584637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2"/>
            <a:ext cx="7062364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B09D8-8CCE-1046-8340-75359073D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3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7438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579" indent="-1565579" algn="l" defTabSz="2087438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087" indent="-1304649" algn="l" defTabSz="2087438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8595" indent="-1043719" algn="l" defTabSz="2087438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6033" indent="-1043719" algn="l" defTabSz="2087438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3471" indent="-1043719" algn="l" defTabSz="2087438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909" indent="-1043719" algn="l" defTabSz="208743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8347" indent="-1043719" algn="l" defTabSz="208743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5785" indent="-1043719" algn="l" defTabSz="208743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3223" indent="-1043719" algn="l" defTabSz="208743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438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876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2314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752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7190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4628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2066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9504" algn="l" defTabSz="20874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emf"/><Relationship Id="rId3" Type="http://schemas.openxmlformats.org/officeDocument/2006/relationships/image" Target="../media/image1.emf"/><Relationship Id="rId21" Type="http://schemas.openxmlformats.org/officeDocument/2006/relationships/image" Target="../media/image18.png"/><Relationship Id="rId7" Type="http://schemas.openxmlformats.org/officeDocument/2006/relationships/image" Target="../media/image4.emf"/><Relationship Id="rId12" Type="http://schemas.openxmlformats.org/officeDocument/2006/relationships/image" Target="../media/image9.emf"/><Relationship Id="rId17" Type="http://schemas.openxmlformats.org/officeDocument/2006/relationships/image" Target="../media/image1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emf"/><Relationship Id="rId20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11" Type="http://schemas.openxmlformats.org/officeDocument/2006/relationships/image" Target="../media/image8.emf"/><Relationship Id="rId24" Type="http://schemas.openxmlformats.org/officeDocument/2006/relationships/image" Target="../media/image21.png"/><Relationship Id="rId5" Type="http://schemas.openxmlformats.org/officeDocument/2006/relationships/hyperlink" Target="http://sites.google.com/site/panoramaofworkflows" TargetMode="External"/><Relationship Id="rId15" Type="http://schemas.openxmlformats.org/officeDocument/2006/relationships/image" Target="../media/image12.emf"/><Relationship Id="rId23" Type="http://schemas.openxmlformats.org/officeDocument/2006/relationships/image" Target="../media/image20.png"/><Relationship Id="rId10" Type="http://schemas.openxmlformats.org/officeDocument/2006/relationships/image" Target="../media/image7.emf"/><Relationship Id="rId19" Type="http://schemas.openxmlformats.org/officeDocument/2006/relationships/image" Target="../media/image16.emf"/><Relationship Id="rId4" Type="http://schemas.openxmlformats.org/officeDocument/2006/relationships/image" Target="../media/image2.emf"/><Relationship Id="rId9" Type="http://schemas.openxmlformats.org/officeDocument/2006/relationships/image" Target="../media/image6.jpg"/><Relationship Id="rId14" Type="http://schemas.openxmlformats.org/officeDocument/2006/relationships/image" Target="../media/image11.emf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AF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674"/>
            <a:ext cx="30267275" cy="2286000"/>
          </a:xfrm>
          <a:prstGeom prst="rect">
            <a:avLst/>
          </a:prstGeom>
          <a:solidFill>
            <a:schemeClr val="bg1"/>
          </a:solidFill>
          <a:ln>
            <a:solidFill>
              <a:srgbClr val="214C7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389"/>
          <p:cNvSpPr txBox="1">
            <a:spLocks noChangeArrowheads="1"/>
          </p:cNvSpPr>
          <p:nvPr/>
        </p:nvSpPr>
        <p:spPr bwMode="auto">
          <a:xfrm>
            <a:off x="-1" y="165209"/>
            <a:ext cx="30267275" cy="912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371" tIns="40185" rIns="80371" bIns="40185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5400" b="1" dirty="0" smtClean="0">
                <a:solidFill>
                  <a:srgbClr val="214C75"/>
                </a:solidFill>
              </a:rPr>
              <a:t>Panorama: Modeling the Performance of Scientific Workflows</a:t>
            </a:r>
            <a:endParaRPr lang="en-US" sz="5400" b="1" dirty="0">
              <a:solidFill>
                <a:srgbClr val="214C75"/>
              </a:solidFill>
            </a:endParaRPr>
          </a:p>
        </p:txBody>
      </p:sp>
      <p:sp>
        <p:nvSpPr>
          <p:cNvPr id="6" name="Text Box 391"/>
          <p:cNvSpPr txBox="1">
            <a:spLocks noChangeArrowheads="1"/>
          </p:cNvSpPr>
          <p:nvPr/>
        </p:nvSpPr>
        <p:spPr bwMode="auto">
          <a:xfrm rot="10800000" flipV="1">
            <a:off x="4383886" y="987516"/>
            <a:ext cx="21878480" cy="1066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371" tIns="40185" rIns="80371" bIns="40185">
            <a:spAutoFit/>
          </a:bodyPr>
          <a:lstStyle>
            <a:lvl1pPr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 err="1"/>
              <a:t>Ewa</a:t>
            </a:r>
            <a:r>
              <a:rPr lang="en-US" sz="3200" dirty="0"/>
              <a:t> </a:t>
            </a:r>
            <a:r>
              <a:rPr lang="en-US" sz="3200" dirty="0" err="1" smtClean="0"/>
              <a:t>Deelman</a:t>
            </a:r>
            <a:r>
              <a:rPr lang="en-US" sz="3200" dirty="0" smtClean="0"/>
              <a:t>, </a:t>
            </a:r>
            <a:r>
              <a:rPr lang="en-US" sz="3200" dirty="0"/>
              <a:t>Christopher </a:t>
            </a:r>
            <a:r>
              <a:rPr lang="en-US" sz="3200" dirty="0" smtClean="0"/>
              <a:t>Carothers, </a:t>
            </a:r>
            <a:r>
              <a:rPr lang="en-US" sz="3200" dirty="0"/>
              <a:t>Anirban </a:t>
            </a:r>
            <a:r>
              <a:rPr lang="en-US" sz="3200" dirty="0" smtClean="0"/>
              <a:t>Mandal, </a:t>
            </a:r>
            <a:r>
              <a:rPr lang="en-US" sz="3200" dirty="0"/>
              <a:t>Brian </a:t>
            </a:r>
            <a:r>
              <a:rPr lang="en-US" sz="3200" dirty="0" smtClean="0"/>
              <a:t>Tierney, </a:t>
            </a:r>
            <a:r>
              <a:rPr lang="en-US" sz="3200" dirty="0"/>
              <a:t>Jeffrey </a:t>
            </a:r>
            <a:r>
              <a:rPr lang="en-US" sz="3200" dirty="0" smtClean="0"/>
              <a:t>Vetter, </a:t>
            </a:r>
            <a:r>
              <a:rPr lang="en-US" sz="3200" dirty="0" err="1"/>
              <a:t>Ilya</a:t>
            </a:r>
            <a:r>
              <a:rPr lang="en-US" sz="3200" dirty="0"/>
              <a:t> </a:t>
            </a:r>
            <a:r>
              <a:rPr lang="en-US" sz="3200" dirty="0" err="1" smtClean="0"/>
              <a:t>Baldin</a:t>
            </a:r>
            <a:r>
              <a:rPr lang="en-US" sz="3200" dirty="0" smtClean="0"/>
              <a:t>, Claris Castillo, </a:t>
            </a:r>
            <a:r>
              <a:rPr lang="en-US" sz="3200" dirty="0"/>
              <a:t>Gideon </a:t>
            </a:r>
            <a:r>
              <a:rPr lang="en-US" sz="3200" dirty="0" err="1" smtClean="0"/>
              <a:t>Juve</a:t>
            </a:r>
            <a:r>
              <a:rPr lang="en-US" sz="3200" dirty="0" smtClean="0"/>
              <a:t>, </a:t>
            </a:r>
            <a:r>
              <a:rPr lang="en-US" sz="3200" dirty="0" err="1"/>
              <a:t>Dariusz</a:t>
            </a:r>
            <a:r>
              <a:rPr lang="en-US" sz="3200" dirty="0"/>
              <a:t> </a:t>
            </a:r>
            <a:r>
              <a:rPr lang="en-US" sz="3200" dirty="0" err="1" smtClean="0"/>
              <a:t>Król</a:t>
            </a:r>
            <a:r>
              <a:rPr lang="en-US" sz="3200" dirty="0" smtClean="0"/>
              <a:t>, </a:t>
            </a:r>
            <a:r>
              <a:rPr lang="en-US" sz="3200" dirty="0"/>
              <a:t>Vickie </a:t>
            </a:r>
            <a:r>
              <a:rPr lang="en-US" sz="3200" dirty="0" smtClean="0"/>
              <a:t>Lynch, </a:t>
            </a:r>
            <a:r>
              <a:rPr lang="en-US" sz="3200" dirty="0"/>
              <a:t>Ben </a:t>
            </a:r>
            <a:r>
              <a:rPr lang="en-US" sz="3200" dirty="0" smtClean="0"/>
              <a:t>Mayer, </a:t>
            </a:r>
            <a:r>
              <a:rPr lang="en-US" sz="3200" dirty="0"/>
              <a:t>Jeremy </a:t>
            </a:r>
            <a:r>
              <a:rPr lang="en-US" sz="3200" dirty="0" smtClean="0"/>
              <a:t>Meredith, </a:t>
            </a:r>
            <a:r>
              <a:rPr lang="en-US" sz="3200" dirty="0"/>
              <a:t>Thomas </a:t>
            </a:r>
            <a:r>
              <a:rPr lang="en-US" sz="3200" dirty="0" err="1" smtClean="0"/>
              <a:t>Proffen</a:t>
            </a:r>
            <a:r>
              <a:rPr lang="en-US" sz="3200" dirty="0" smtClean="0"/>
              <a:t>, </a:t>
            </a:r>
            <a:r>
              <a:rPr lang="en-US" sz="3200" dirty="0"/>
              <a:t>Paul </a:t>
            </a:r>
            <a:r>
              <a:rPr lang="en-US" sz="3200" dirty="0" smtClean="0"/>
              <a:t>Ruth, </a:t>
            </a:r>
            <a:r>
              <a:rPr lang="en-US" sz="3200" dirty="0"/>
              <a:t>Rafael Ferreira da </a:t>
            </a:r>
            <a:r>
              <a:rPr lang="en-US" sz="3200" dirty="0" smtClean="0"/>
              <a:t>Silva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84" y="248815"/>
            <a:ext cx="3970432" cy="18047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1" y="40965438"/>
            <a:ext cx="30267275" cy="1828800"/>
          </a:xfrm>
          <a:prstGeom prst="rect">
            <a:avLst/>
          </a:prstGeom>
          <a:solidFill>
            <a:schemeClr val="bg1"/>
          </a:solidFill>
          <a:ln>
            <a:solidFill>
              <a:srgbClr val="214C75"/>
            </a:solidFill>
          </a:ln>
        </p:spPr>
        <p:txBody>
          <a:bodyPr wrap="square" lIns="70336" tIns="35168" rIns="70336" bIns="35168">
            <a:noAutofit/>
          </a:bodyPr>
          <a:lstStyle/>
          <a:p>
            <a:pPr marL="131879" lvl="1">
              <a:lnSpc>
                <a:spcPct val="120000"/>
              </a:lnSpc>
              <a:spcBef>
                <a:spcPts val="3600"/>
              </a:spcBef>
            </a:pPr>
            <a:endParaRPr lang="en-US" sz="2900" dirty="0"/>
          </a:p>
        </p:txBody>
      </p:sp>
      <p:sp>
        <p:nvSpPr>
          <p:cNvPr id="9" name="Rectangle 8"/>
          <p:cNvSpPr/>
          <p:nvPr/>
        </p:nvSpPr>
        <p:spPr>
          <a:xfrm>
            <a:off x="334325" y="23708251"/>
            <a:ext cx="12083331" cy="16996546"/>
          </a:xfrm>
          <a:prstGeom prst="rect">
            <a:avLst/>
          </a:prstGeom>
          <a:solidFill>
            <a:schemeClr val="bg1"/>
          </a:solidFill>
          <a:ln>
            <a:solidFill>
              <a:srgbClr val="214C75"/>
            </a:solidFill>
          </a:ln>
        </p:spPr>
        <p:txBody>
          <a:bodyPr wrap="square" lIns="70336" tIns="35168" rIns="70336" bIns="35168">
            <a:noAutofit/>
          </a:bodyPr>
          <a:lstStyle/>
          <a:p>
            <a:pPr marL="177060">
              <a:lnSpc>
                <a:spcPct val="120000"/>
              </a:lnSpc>
            </a:pPr>
            <a:endParaRPr lang="en-US" sz="2900" dirty="0"/>
          </a:p>
        </p:txBody>
      </p:sp>
      <p:sp>
        <p:nvSpPr>
          <p:cNvPr id="10" name="Rounded Rectangle 9"/>
          <p:cNvSpPr/>
          <p:nvPr/>
        </p:nvSpPr>
        <p:spPr>
          <a:xfrm>
            <a:off x="2441523" y="23376151"/>
            <a:ext cx="7315200" cy="664199"/>
          </a:xfrm>
          <a:prstGeom prst="roundRect">
            <a:avLst/>
          </a:prstGeom>
          <a:solidFill>
            <a:schemeClr val="tx2"/>
          </a:solidFill>
          <a:ln>
            <a:solidFill>
              <a:srgbClr val="214C75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70336" tIns="35168" rIns="70336" bIns="35168" rtlCol="0" anchor="ctr"/>
          <a:lstStyle/>
          <a:p>
            <a:pPr algn="ctr"/>
            <a:r>
              <a:rPr lang="en-US" sz="3800" b="1" dirty="0" smtClean="0"/>
              <a:t>Applications</a:t>
            </a:r>
            <a:endParaRPr lang="en-US" sz="3800" b="1" dirty="0"/>
          </a:p>
        </p:txBody>
      </p:sp>
      <p:sp>
        <p:nvSpPr>
          <p:cNvPr id="11" name="Rectangle 10"/>
          <p:cNvSpPr/>
          <p:nvPr/>
        </p:nvSpPr>
        <p:spPr>
          <a:xfrm>
            <a:off x="374013" y="10413581"/>
            <a:ext cx="12083332" cy="12605809"/>
          </a:xfrm>
          <a:prstGeom prst="rect">
            <a:avLst/>
          </a:prstGeom>
          <a:solidFill>
            <a:schemeClr val="bg1"/>
          </a:solidFill>
          <a:ln>
            <a:solidFill>
              <a:srgbClr val="214C75"/>
            </a:solidFill>
          </a:ln>
        </p:spPr>
        <p:txBody>
          <a:bodyPr wrap="square" lIns="70336" tIns="35168" rIns="70336" bIns="35168">
            <a:noAutofit/>
          </a:bodyPr>
          <a:lstStyle/>
          <a:p>
            <a:pPr marL="177060">
              <a:lnSpc>
                <a:spcPct val="120000"/>
              </a:lnSpc>
            </a:pPr>
            <a:endParaRPr lang="en-US" sz="2900" dirty="0"/>
          </a:p>
        </p:txBody>
      </p:sp>
      <p:sp>
        <p:nvSpPr>
          <p:cNvPr id="12" name="Rectangle 11"/>
          <p:cNvSpPr/>
          <p:nvPr/>
        </p:nvSpPr>
        <p:spPr>
          <a:xfrm>
            <a:off x="421519" y="2836809"/>
            <a:ext cx="12035826" cy="7045653"/>
          </a:xfrm>
          <a:prstGeom prst="rect">
            <a:avLst/>
          </a:prstGeom>
          <a:solidFill>
            <a:schemeClr val="bg1"/>
          </a:solidFill>
          <a:ln>
            <a:solidFill>
              <a:srgbClr val="214C75"/>
            </a:solidFill>
          </a:ln>
        </p:spPr>
        <p:txBody>
          <a:bodyPr wrap="square" lIns="70336" tIns="35168" rIns="70336" bIns="35168">
            <a:noAutofit/>
          </a:bodyPr>
          <a:lstStyle/>
          <a:p>
            <a:pPr marL="131879" lvl="1">
              <a:lnSpc>
                <a:spcPct val="120000"/>
              </a:lnSpc>
              <a:spcBef>
                <a:spcPts val="3600"/>
              </a:spcBef>
            </a:pPr>
            <a:endParaRPr lang="en-US" sz="2900" dirty="0"/>
          </a:p>
        </p:txBody>
      </p:sp>
      <p:sp>
        <p:nvSpPr>
          <p:cNvPr id="13" name="Rectangle 12"/>
          <p:cNvSpPr/>
          <p:nvPr/>
        </p:nvSpPr>
        <p:spPr>
          <a:xfrm>
            <a:off x="780219" y="3255391"/>
            <a:ext cx="11245087" cy="6349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70336" tIns="35168" rIns="70336" bIns="35168">
            <a:spAutoFit/>
          </a:bodyPr>
          <a:lstStyle/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Panorama project aims to further the </a:t>
            </a:r>
            <a:r>
              <a:rPr lang="en-US" sz="2400" dirty="0" smtClean="0"/>
              <a:t>understanding </a:t>
            </a:r>
            <a:r>
              <a:rPr lang="en-US" sz="2400" dirty="0"/>
              <a:t>of the behavior of scientific workflows as they are executing in heterogeneous environments. </a:t>
            </a:r>
            <a:r>
              <a:rPr lang="en-US" sz="2400" dirty="0" err="1" smtClean="0"/>
              <a:t>Panaroma’s</a:t>
            </a:r>
            <a:r>
              <a:rPr lang="en-US" sz="2400" dirty="0" smtClean="0"/>
              <a:t> </a:t>
            </a:r>
            <a:r>
              <a:rPr lang="en-US" sz="2400" dirty="0"/>
              <a:t>approach to modeling and diagnosing the runtime performance of complex scientific workflows is to integrate extreme-scale systems </a:t>
            </a:r>
            <a:r>
              <a:rPr lang="en-US" sz="2400" dirty="0" err="1"/>
              <a:t>testbed</a:t>
            </a:r>
            <a:r>
              <a:rPr lang="en-US" sz="2400" dirty="0"/>
              <a:t> </a:t>
            </a:r>
            <a:r>
              <a:rPr lang="en-US" sz="2400" dirty="0" smtClean="0"/>
              <a:t>experimentation</a:t>
            </a:r>
            <a:r>
              <a:rPr lang="en-US" sz="2400" dirty="0"/>
              <a:t>, structured analytical modeling and </a:t>
            </a:r>
            <a:r>
              <a:rPr lang="en-US" sz="2400" dirty="0" smtClean="0"/>
              <a:t>parallel </a:t>
            </a:r>
            <a:r>
              <a:rPr lang="en-US" sz="2400" dirty="0"/>
              <a:t>systems simulation into a comprehensive </a:t>
            </a:r>
            <a:r>
              <a:rPr lang="en-US" sz="2400" dirty="0" smtClean="0"/>
              <a:t>workflow </a:t>
            </a:r>
            <a:r>
              <a:rPr lang="en-US" sz="2400" dirty="0"/>
              <a:t>framework that can characterize the end-to-end workflow performance on today’s and future </a:t>
            </a:r>
            <a:r>
              <a:rPr lang="en-US" sz="2400" dirty="0" smtClean="0"/>
              <a:t>generation </a:t>
            </a:r>
            <a:r>
              <a:rPr lang="en-US" sz="2400" dirty="0"/>
              <a:t>architectures, which can be used to improve the overall workflow performance and reliability. We first present the </a:t>
            </a:r>
            <a:r>
              <a:rPr lang="en-US" sz="2400" dirty="0" err="1"/>
              <a:t>Panaroma</a:t>
            </a:r>
            <a:r>
              <a:rPr lang="en-US" sz="2400" dirty="0"/>
              <a:t> architecture, including the </a:t>
            </a:r>
            <a:r>
              <a:rPr lang="en-US" sz="2400" dirty="0" smtClean="0"/>
              <a:t>individual </a:t>
            </a:r>
            <a:r>
              <a:rPr lang="en-US" sz="2400" dirty="0"/>
              <a:t>framework components: the Aspen </a:t>
            </a:r>
            <a:r>
              <a:rPr lang="en-US" sz="2400" dirty="0" smtClean="0"/>
              <a:t>analytical </a:t>
            </a:r>
            <a:r>
              <a:rPr lang="en-US" sz="2400" dirty="0"/>
              <a:t>application modeling software, the ROSS </a:t>
            </a:r>
            <a:r>
              <a:rPr lang="en-US" sz="2400" dirty="0" smtClean="0"/>
              <a:t>simulation </a:t>
            </a:r>
            <a:r>
              <a:rPr lang="en-US" sz="2400" dirty="0"/>
              <a:t>framework, the Pegasus workflow management system and how they are used to model the </a:t>
            </a:r>
            <a:r>
              <a:rPr lang="en-US" sz="2400" dirty="0" smtClean="0"/>
              <a:t>behavior </a:t>
            </a:r>
            <a:r>
              <a:rPr lang="en-US" sz="2400" dirty="0"/>
              <a:t>of DOE-relevant applications. We then describe how analytical models can be augmented with </a:t>
            </a:r>
            <a:r>
              <a:rPr lang="en-US" sz="2400" dirty="0" smtClean="0"/>
              <a:t>detailed </a:t>
            </a:r>
            <a:r>
              <a:rPr lang="en-US" sz="2400" dirty="0"/>
              <a:t>simulations. By having a coupled model of the application and execution environment, decisions can be made about resource provisioning, application task scheduling, data management within the </a:t>
            </a:r>
            <a:r>
              <a:rPr lang="en-US" sz="2400" dirty="0" smtClean="0"/>
              <a:t>application</a:t>
            </a:r>
            <a:r>
              <a:rPr lang="en-US" sz="2400" dirty="0"/>
              <a:t>, etc. Finally, our approach for correlating the real time application and infrastructure monitoring data is presented and how it can be used to </a:t>
            </a:r>
            <a:r>
              <a:rPr lang="en-US" sz="2400" dirty="0" smtClean="0"/>
              <a:t>verify </a:t>
            </a:r>
            <a:r>
              <a:rPr lang="en-US" sz="2400" dirty="0"/>
              <a:t>application behavior, perform anomaly detection and diagnosis, and support </a:t>
            </a:r>
            <a:r>
              <a:rPr lang="en-US" sz="2400" dirty="0" err="1"/>
              <a:t>adaptivity</a:t>
            </a:r>
            <a:r>
              <a:rPr lang="en-US" sz="2400" dirty="0"/>
              <a:t> during </a:t>
            </a:r>
            <a:r>
              <a:rPr lang="en-US" sz="2400" dirty="0" smtClean="0"/>
              <a:t>workflow </a:t>
            </a:r>
            <a:r>
              <a:rPr lang="en-US" sz="2400" dirty="0"/>
              <a:t>execution. </a:t>
            </a:r>
          </a:p>
        </p:txBody>
      </p:sp>
      <p:pic>
        <p:nvPicPr>
          <p:cNvPr id="14" name="Picture 13" descr="Formal_Viterbi_CardOnTrans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0286" y="40965438"/>
            <a:ext cx="5277403" cy="184709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708332" y="3957266"/>
            <a:ext cx="18466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875487" y="2476871"/>
            <a:ext cx="7319277" cy="664199"/>
          </a:xfrm>
          <a:prstGeom prst="roundRect">
            <a:avLst/>
          </a:prstGeom>
          <a:solidFill>
            <a:schemeClr val="tx2"/>
          </a:solidFill>
          <a:ln>
            <a:solidFill>
              <a:srgbClr val="214C75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70336" tIns="35168" rIns="70336" bIns="35168" rtlCol="0" anchor="ctr"/>
          <a:lstStyle/>
          <a:p>
            <a:pPr algn="ctr"/>
            <a:r>
              <a:rPr lang="en-US" sz="3800" b="1" dirty="0" smtClean="0"/>
              <a:t>Panorama</a:t>
            </a:r>
            <a:endParaRPr lang="en-US" sz="3800" b="1" dirty="0"/>
          </a:p>
        </p:txBody>
      </p:sp>
      <p:sp>
        <p:nvSpPr>
          <p:cNvPr id="17" name="Rectangle 16"/>
          <p:cNvSpPr/>
          <p:nvPr/>
        </p:nvSpPr>
        <p:spPr>
          <a:xfrm>
            <a:off x="12713214" y="20717452"/>
            <a:ext cx="17316287" cy="10221423"/>
          </a:xfrm>
          <a:prstGeom prst="rect">
            <a:avLst/>
          </a:prstGeom>
          <a:solidFill>
            <a:schemeClr val="bg1"/>
          </a:solidFill>
          <a:ln>
            <a:solidFill>
              <a:srgbClr val="214C75"/>
            </a:solidFill>
          </a:ln>
        </p:spPr>
        <p:txBody>
          <a:bodyPr wrap="square" lIns="70336" tIns="35168" rIns="70336" bIns="35168">
            <a:noAutofit/>
          </a:bodyPr>
          <a:lstStyle/>
          <a:p>
            <a:pPr marL="131879" lvl="1">
              <a:lnSpc>
                <a:spcPct val="120000"/>
              </a:lnSpc>
              <a:spcBef>
                <a:spcPts val="3600"/>
              </a:spcBef>
            </a:pPr>
            <a:endParaRPr lang="en-US" sz="2900" dirty="0"/>
          </a:p>
        </p:txBody>
      </p:sp>
      <p:sp>
        <p:nvSpPr>
          <p:cNvPr id="18" name="Rounded Rectangle 17"/>
          <p:cNvSpPr/>
          <p:nvPr/>
        </p:nvSpPr>
        <p:spPr>
          <a:xfrm>
            <a:off x="2875487" y="10081483"/>
            <a:ext cx="7315200" cy="664199"/>
          </a:xfrm>
          <a:prstGeom prst="roundRect">
            <a:avLst/>
          </a:prstGeom>
          <a:solidFill>
            <a:schemeClr val="tx2"/>
          </a:solidFill>
          <a:ln>
            <a:solidFill>
              <a:srgbClr val="214C75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70336" tIns="35168" rIns="70336" bIns="35168" rtlCol="0" anchor="ctr"/>
          <a:lstStyle/>
          <a:p>
            <a:pPr algn="ctr"/>
            <a:r>
              <a:rPr lang="en-US" sz="3800" b="1" dirty="0" smtClean="0"/>
              <a:t>System Design</a:t>
            </a:r>
            <a:endParaRPr lang="en-US" sz="3800" b="1" dirty="0"/>
          </a:p>
        </p:txBody>
      </p:sp>
      <p:sp>
        <p:nvSpPr>
          <p:cNvPr id="19" name="Rectangle 18"/>
          <p:cNvSpPr/>
          <p:nvPr/>
        </p:nvSpPr>
        <p:spPr>
          <a:xfrm>
            <a:off x="12713215" y="31514552"/>
            <a:ext cx="17316288" cy="9190246"/>
          </a:xfrm>
          <a:prstGeom prst="rect">
            <a:avLst/>
          </a:prstGeom>
          <a:solidFill>
            <a:schemeClr val="bg1"/>
          </a:solidFill>
          <a:ln>
            <a:solidFill>
              <a:srgbClr val="214C75"/>
            </a:solidFill>
          </a:ln>
        </p:spPr>
        <p:txBody>
          <a:bodyPr wrap="square" lIns="70336" tIns="35168" rIns="70336" bIns="35168">
            <a:noAutofit/>
          </a:bodyPr>
          <a:lstStyle/>
          <a:p>
            <a:pPr marL="118447" algn="ctr">
              <a:lnSpc>
                <a:spcPct val="120000"/>
              </a:lnSpc>
            </a:pPr>
            <a:endParaRPr lang="en-US" sz="2800" b="1" dirty="0" smtClean="0">
              <a:hlinkClick r:id="rId5"/>
            </a:endParaRPr>
          </a:p>
          <a:p>
            <a:pPr marL="118447" algn="ctr">
              <a:lnSpc>
                <a:spcPct val="120000"/>
              </a:lnSpc>
            </a:pPr>
            <a:endParaRPr lang="en-US" sz="2800" b="1" dirty="0">
              <a:hlinkClick r:id="rId5"/>
            </a:endParaRPr>
          </a:p>
          <a:p>
            <a:pPr marL="118447" algn="ctr">
              <a:lnSpc>
                <a:spcPct val="120000"/>
              </a:lnSpc>
            </a:pPr>
            <a:endParaRPr lang="en-US" sz="2800" b="1" dirty="0" smtClean="0">
              <a:hlinkClick r:id="rId5"/>
            </a:endParaRPr>
          </a:p>
          <a:p>
            <a:pPr marL="118447" algn="ctr">
              <a:lnSpc>
                <a:spcPct val="120000"/>
              </a:lnSpc>
            </a:pPr>
            <a:endParaRPr lang="en-US" sz="2800" b="1" dirty="0">
              <a:hlinkClick r:id="rId5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7827871" y="31167864"/>
            <a:ext cx="7315200" cy="664199"/>
          </a:xfrm>
          <a:prstGeom prst="roundRect">
            <a:avLst/>
          </a:prstGeom>
          <a:solidFill>
            <a:schemeClr val="tx2"/>
          </a:solidFill>
          <a:ln>
            <a:solidFill>
              <a:srgbClr val="214C75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70336" tIns="35168" rIns="70336" bIns="35168" rtlCol="0" anchor="ctr"/>
          <a:lstStyle/>
          <a:p>
            <a:pPr algn="ctr"/>
            <a:r>
              <a:rPr lang="en-US" sz="3800" b="1" dirty="0" smtClean="0"/>
              <a:t>Anomaly Detection</a:t>
            </a:r>
            <a:endParaRPr lang="en-US" sz="3800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2" t="35705" r="26690" b="34952"/>
          <a:stretch/>
        </p:blipFill>
        <p:spPr>
          <a:xfrm>
            <a:off x="21088697" y="41032360"/>
            <a:ext cx="2904438" cy="137376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329" y="41081641"/>
            <a:ext cx="2019268" cy="15376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6526" y="41127088"/>
            <a:ext cx="3136356" cy="161679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044" y="41397559"/>
            <a:ext cx="4637578" cy="88017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307296" y="24453195"/>
            <a:ext cx="5638634" cy="58477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Spallation Neutron Source (SNS)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18187" y="29633431"/>
            <a:ext cx="54230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Accelerated Climate Modeling for Energy (ACME)</a:t>
            </a:r>
            <a:endParaRPr lang="en-US" sz="3200" b="1" dirty="0">
              <a:solidFill>
                <a:srgbClr val="000000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41" y="34049801"/>
            <a:ext cx="5175034" cy="633504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89" y="24648492"/>
            <a:ext cx="4131843" cy="895876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04" y="11233250"/>
            <a:ext cx="10888524" cy="821775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473318" y="40992811"/>
            <a:ext cx="12012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hlinkClick r:id="rId5"/>
              </a:rPr>
              <a:t>http://</a:t>
            </a:r>
            <a:r>
              <a:rPr lang="en-US" sz="3600" b="1" dirty="0" smtClean="0">
                <a:hlinkClick r:id="rId5"/>
              </a:rPr>
              <a:t>sites.google.com/site/panoramaofworkflows</a:t>
            </a:r>
            <a:endParaRPr lang="en-US" sz="3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657213" y="25070445"/>
            <a:ext cx="6122827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Parameter sweep of molecular dynamics and neutron scattering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Used to identify parameters that fit experimental data from SNS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Currently being used for real science problems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Large runs use 20 parameter values and require ~400,000 CPU hours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Running on Hopper @ NERSC</a:t>
            </a:r>
          </a:p>
        </p:txBody>
      </p:sp>
      <p:pic>
        <p:nvPicPr>
          <p:cNvPr id="36" name="Picture 35" descr="online-monitoring-diagram-2.png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62" b="30358"/>
          <a:stretch/>
        </p:blipFill>
        <p:spPr>
          <a:xfrm>
            <a:off x="22571375" y="21041211"/>
            <a:ext cx="7162853" cy="4119071"/>
          </a:xfrm>
          <a:prstGeom prst="rect">
            <a:avLst/>
          </a:prstGeom>
        </p:spPr>
      </p:pic>
      <p:pic>
        <p:nvPicPr>
          <p:cNvPr id="37" name="Picture 36" descr="averaged_namd_profile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6258" y="23573614"/>
            <a:ext cx="5229782" cy="35134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8" name="Picture 37" descr="write_data_namd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071" y="27389573"/>
            <a:ext cx="7045076" cy="33023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9" name="Rounded Rectangle 38"/>
          <p:cNvSpPr/>
          <p:nvPr/>
        </p:nvSpPr>
        <p:spPr>
          <a:xfrm>
            <a:off x="17957508" y="20377012"/>
            <a:ext cx="7315200" cy="664199"/>
          </a:xfrm>
          <a:prstGeom prst="roundRect">
            <a:avLst/>
          </a:prstGeom>
          <a:solidFill>
            <a:schemeClr val="tx2"/>
          </a:solidFill>
          <a:ln>
            <a:solidFill>
              <a:srgbClr val="214C75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70336" tIns="35168" rIns="70336" bIns="35168" rtlCol="0" anchor="ctr"/>
          <a:lstStyle/>
          <a:p>
            <a:pPr algn="ctr"/>
            <a:r>
              <a:rPr lang="en-US" sz="3800" b="1" dirty="0" smtClean="0"/>
              <a:t>Monitoring</a:t>
            </a:r>
            <a:endParaRPr lang="en-US" sz="3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0297628" y="41653038"/>
            <a:ext cx="97953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Panorama was funded by the US Department of Energy under Grant #</a:t>
            </a:r>
            <a:r>
              <a:rPr lang="en-US" sz="3200" dirty="0"/>
              <a:t>DE-SC0012636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2713214" y="2836809"/>
            <a:ext cx="17316287" cy="8369293"/>
          </a:xfrm>
          <a:prstGeom prst="rect">
            <a:avLst/>
          </a:prstGeom>
          <a:solidFill>
            <a:schemeClr val="bg1"/>
          </a:solidFill>
          <a:ln>
            <a:solidFill>
              <a:srgbClr val="214C75"/>
            </a:solidFill>
          </a:ln>
        </p:spPr>
        <p:txBody>
          <a:bodyPr wrap="square" lIns="70336" tIns="35168" rIns="70336" bIns="35168">
            <a:noAutofit/>
          </a:bodyPr>
          <a:lstStyle/>
          <a:p>
            <a:pPr marL="177060">
              <a:lnSpc>
                <a:spcPct val="120000"/>
              </a:lnSpc>
            </a:pPr>
            <a:endParaRPr lang="en-US" sz="2900" dirty="0"/>
          </a:p>
        </p:txBody>
      </p:sp>
      <p:sp>
        <p:nvSpPr>
          <p:cNvPr id="42" name="Rounded Rectangle 41"/>
          <p:cNvSpPr/>
          <p:nvPr/>
        </p:nvSpPr>
        <p:spPr>
          <a:xfrm>
            <a:off x="17640004" y="2524282"/>
            <a:ext cx="7315200" cy="664199"/>
          </a:xfrm>
          <a:prstGeom prst="roundRect">
            <a:avLst/>
          </a:prstGeom>
          <a:solidFill>
            <a:schemeClr val="tx2"/>
          </a:solidFill>
          <a:ln>
            <a:solidFill>
              <a:srgbClr val="214C75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70336" tIns="35168" rIns="70336" bIns="35168" rtlCol="0" anchor="ctr"/>
          <a:lstStyle/>
          <a:p>
            <a:pPr algn="ctr"/>
            <a:r>
              <a:rPr lang="en-US" sz="3800" b="1" dirty="0" smtClean="0"/>
              <a:t>Modeling</a:t>
            </a:r>
            <a:endParaRPr lang="en-US" sz="3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615229" y="31087211"/>
            <a:ext cx="6744191" cy="56938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Coupled climate models with ocean, </a:t>
            </a:r>
            <a:r>
              <a:rPr lang="en-US" sz="2800" dirty="0"/>
              <a:t> </a:t>
            </a:r>
            <a:r>
              <a:rPr lang="en-US" sz="2800" dirty="0" smtClean="0"/>
              <a:t> land, atmosphere and ice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err="1" smtClean="0"/>
              <a:t>Climatologies</a:t>
            </a:r>
            <a:r>
              <a:rPr lang="en-US" sz="2800" dirty="0" smtClean="0"/>
              <a:t> and diagnostics give summaries of data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Each stage of the workflow runs the ACME model for a few </a:t>
            </a:r>
            <a:r>
              <a:rPr lang="en-US" sz="2800" dirty="0" err="1" smtClean="0"/>
              <a:t>timesteps</a:t>
            </a:r>
            <a:r>
              <a:rPr lang="en-US" sz="2800" dirty="0" smtClean="0"/>
              <a:t>—helps keep simulations within batch queue limits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Running on Hopper @ NERSC and Titan @ OLCF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Collaborating with IPPD project @ PNNL to integrate with end-to-end, production ACME workflow system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3020288" y="33289979"/>
            <a:ext cx="6194728" cy="35394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Concentrating on I/O performance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Infrastructure monitoring tools: ‘</a:t>
            </a:r>
            <a:r>
              <a:rPr lang="en-US" sz="2800" dirty="0" err="1" smtClean="0"/>
              <a:t>sar</a:t>
            </a:r>
            <a:r>
              <a:rPr lang="en-US" sz="2800" dirty="0" smtClean="0"/>
              <a:t>’ for monitoring I/O 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Infrastructure measurements pushed to </a:t>
            </a:r>
            <a:r>
              <a:rPr lang="en-US" sz="2800" dirty="0" err="1"/>
              <a:t>I</a:t>
            </a:r>
            <a:r>
              <a:rPr lang="en-US" sz="2800" dirty="0" err="1" smtClean="0"/>
              <a:t>nfluxDB</a:t>
            </a:r>
            <a:r>
              <a:rPr lang="en-US" sz="2800" dirty="0" smtClean="0"/>
              <a:t> store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Correlating with workflow monitoring metrics relevant to I/O performance – </a:t>
            </a:r>
            <a:r>
              <a:rPr lang="en-US" sz="2800" dirty="0" err="1" smtClean="0"/>
              <a:t>iowait</a:t>
            </a:r>
            <a:r>
              <a:rPr lang="en-US" sz="2800" dirty="0" smtClean="0"/>
              <a:t>, </a:t>
            </a:r>
            <a:r>
              <a:rPr lang="en-US" sz="2800" dirty="0" err="1" smtClean="0"/>
              <a:t>write_bytes</a:t>
            </a:r>
            <a:r>
              <a:rPr lang="en-US" sz="2800" dirty="0" smtClean="0"/>
              <a:t>, etc.</a:t>
            </a:r>
            <a:endParaRPr lang="en-US" sz="2800" dirty="0"/>
          </a:p>
        </p:txBody>
      </p:sp>
      <p:pic>
        <p:nvPicPr>
          <p:cNvPr id="47" name="Picture 46" descr="namd2-w-no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5735" y="36652769"/>
            <a:ext cx="4949292" cy="3761087"/>
          </a:xfrm>
          <a:prstGeom prst="rect">
            <a:avLst/>
          </a:prstGeom>
        </p:spPr>
      </p:pic>
      <p:pic>
        <p:nvPicPr>
          <p:cNvPr id="48" name="Picture 47" descr="namd2-w-1hr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5355" y="32344875"/>
            <a:ext cx="4987776" cy="3790333"/>
          </a:xfrm>
          <a:prstGeom prst="rect">
            <a:avLst/>
          </a:prstGeom>
        </p:spPr>
      </p:pic>
      <p:pic>
        <p:nvPicPr>
          <p:cNvPr id="49" name="Picture 48" descr="namd2-w-2hr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423" y="36582090"/>
            <a:ext cx="4952708" cy="3763684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3164204" y="32140169"/>
            <a:ext cx="56494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Correlating Monitoring of Workflows and Infrastructure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869220" y="36955885"/>
            <a:ext cx="64451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Detection and Alerting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362246" y="32316006"/>
            <a:ext cx="55929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Preliminary Experiments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236909" y="33042659"/>
            <a:ext cx="5516888" cy="3108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Using the </a:t>
            </a:r>
            <a:r>
              <a:rPr lang="en-US" sz="2800" dirty="0" err="1" smtClean="0"/>
              <a:t>ExoGENI</a:t>
            </a:r>
            <a:r>
              <a:rPr lang="en-US" sz="2800" dirty="0" smtClean="0"/>
              <a:t> </a:t>
            </a:r>
            <a:r>
              <a:rPr lang="en-US" sz="2800" dirty="0" err="1" smtClean="0"/>
              <a:t>testbed</a:t>
            </a:r>
            <a:r>
              <a:rPr lang="en-US" sz="2800" dirty="0" smtClean="0"/>
              <a:t> as a controlled environment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SNS workflow runs on the </a:t>
            </a:r>
            <a:r>
              <a:rPr lang="en-US" sz="2800" dirty="0" err="1" smtClean="0"/>
              <a:t>testbed</a:t>
            </a:r>
            <a:r>
              <a:rPr lang="en-US" sz="2800" dirty="0" smtClean="0"/>
              <a:t> using Pegasus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Anomaly injection w/“stress” tool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The time series data reveal spikes at anomaly injection points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13070753" y="37622132"/>
            <a:ext cx="61661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Working on online analysis of time series data for detection of anomalies 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Comparison of observed time series signature with baseline  signatures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Comparison with ASPEN models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Alerting using persistent queries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357539" y="21285015"/>
            <a:ext cx="671155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Workflow Monitoring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3170474" y="21931957"/>
            <a:ext cx="7452922" cy="3108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Real-time collection of time-series of workflow performance metrics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Targeting: I/O (read, write), memory, CPU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Supports serial, multi-threaded, MPI jobs with without recompiling code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In the process of implementing data collection for CPU performance counters using PAPI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099123" y="37488845"/>
            <a:ext cx="57030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MG-RAST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99123" y="38302576"/>
            <a:ext cx="5846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Workflow for </a:t>
            </a:r>
            <a:r>
              <a:rPr lang="en-US" sz="2800" dirty="0" err="1" smtClean="0"/>
              <a:t>metagenomic</a:t>
            </a:r>
            <a:r>
              <a:rPr lang="en-US" sz="2800" dirty="0" smtClean="0"/>
              <a:t> analysis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Replicates functionality of the workflow used by the MG-RAST science gateway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845098" y="25070959"/>
            <a:ext cx="61086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Infrastructure Monitoring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429082" y="27505911"/>
            <a:ext cx="67620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Experimental Runs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174907" y="28016226"/>
            <a:ext cx="7458985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Have collected data for many different SNS runs on Hopper at NERSC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Multiple runs using different application parameters (inputs, </a:t>
            </a:r>
            <a:r>
              <a:rPr lang="en-US" sz="2800" dirty="0" err="1" smtClean="0"/>
              <a:t>timesteps</a:t>
            </a:r>
            <a:r>
              <a:rPr lang="en-US" sz="2800" dirty="0" smtClean="0"/>
              <a:t>, #cores, </a:t>
            </a:r>
            <a:r>
              <a:rPr lang="en-US" sz="2800" dirty="0" err="1" smtClean="0"/>
              <a:t>etc</a:t>
            </a:r>
            <a:r>
              <a:rPr lang="en-US" sz="2800" dirty="0" smtClean="0"/>
              <a:t>).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Currently analyzing this data to understand correlations for modeling</a:t>
            </a:r>
            <a:endParaRPr lang="en-US" sz="2800" dirty="0"/>
          </a:p>
        </p:txBody>
      </p:sp>
      <p:sp>
        <p:nvSpPr>
          <p:cNvPr id="62" name="TextBox 61"/>
          <p:cNvSpPr txBox="1"/>
          <p:nvPr/>
        </p:nvSpPr>
        <p:spPr>
          <a:xfrm>
            <a:off x="13146538" y="25660023"/>
            <a:ext cx="7632321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Collecting time series of infrastructure behavior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Focusing on network behavior (throughput, packet loss, </a:t>
            </a:r>
            <a:r>
              <a:rPr lang="en-US" sz="2800" dirty="0" err="1" smtClean="0"/>
              <a:t>etc</a:t>
            </a:r>
            <a:r>
              <a:rPr lang="en-US" sz="2800" dirty="0" smtClean="0"/>
              <a:t>), storage (disk I/O), load, etc.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Working on integration with </a:t>
            </a:r>
            <a:r>
              <a:rPr lang="en-US" sz="2800" dirty="0" err="1" smtClean="0"/>
              <a:t>PerfSONAR</a:t>
            </a:r>
            <a:endParaRPr lang="en-US" sz="2800" dirty="0"/>
          </a:p>
        </p:txBody>
      </p:sp>
      <p:sp>
        <p:nvSpPr>
          <p:cNvPr id="63" name="Rectangle 62"/>
          <p:cNvSpPr/>
          <p:nvPr/>
        </p:nvSpPr>
        <p:spPr>
          <a:xfrm>
            <a:off x="12713215" y="11801844"/>
            <a:ext cx="17316288" cy="8237605"/>
          </a:xfrm>
          <a:prstGeom prst="rect">
            <a:avLst/>
          </a:prstGeom>
          <a:solidFill>
            <a:schemeClr val="bg1"/>
          </a:solidFill>
          <a:ln>
            <a:solidFill>
              <a:srgbClr val="214C75"/>
            </a:solidFill>
          </a:ln>
        </p:spPr>
        <p:txBody>
          <a:bodyPr wrap="square" lIns="70336" tIns="35168" rIns="70336" bIns="35168">
            <a:noAutofit/>
          </a:bodyPr>
          <a:lstStyle/>
          <a:p>
            <a:pPr marL="177060">
              <a:lnSpc>
                <a:spcPct val="120000"/>
              </a:lnSpc>
            </a:pPr>
            <a:endParaRPr lang="en-US" sz="29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23013543" y="12354197"/>
            <a:ext cx="6163214" cy="3484708"/>
            <a:chOff x="264042" y="4042508"/>
            <a:chExt cx="5136891" cy="2330106"/>
          </a:xfrm>
        </p:grpSpPr>
        <p:grpSp>
          <p:nvGrpSpPr>
            <p:cNvPr id="65" name="Group 64"/>
            <p:cNvGrpSpPr/>
            <p:nvPr/>
          </p:nvGrpSpPr>
          <p:grpSpPr>
            <a:xfrm>
              <a:off x="264042" y="4326430"/>
              <a:ext cx="5136891" cy="2046184"/>
              <a:chOff x="319694" y="748803"/>
              <a:chExt cx="7893121" cy="3325495"/>
            </a:xfrm>
          </p:grpSpPr>
          <p:pic>
            <p:nvPicPr>
              <p:cNvPr id="67" name="Picture 66" descr="group_4_8_1.pdf"/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489" y="748803"/>
                <a:ext cx="3515326" cy="3140302"/>
              </a:xfrm>
              <a:prstGeom prst="rect">
                <a:avLst/>
              </a:prstGeom>
            </p:spPr>
          </p:pic>
          <p:pic>
            <p:nvPicPr>
              <p:cNvPr id="68" name="Picture 67" descr="group_20.pdf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694" y="748803"/>
                <a:ext cx="3527882" cy="3325495"/>
              </a:xfrm>
              <a:prstGeom prst="rect">
                <a:avLst/>
              </a:prstGeom>
            </p:spPr>
          </p:pic>
          <p:cxnSp>
            <p:nvCxnSpPr>
              <p:cNvPr id="69" name="Straight Connector 68"/>
              <p:cNvCxnSpPr/>
              <p:nvPr/>
            </p:nvCxnSpPr>
            <p:spPr bwMode="auto">
              <a:xfrm>
                <a:off x="3665949" y="2500242"/>
                <a:ext cx="1647054" cy="9797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" name="Straight Connector 69"/>
              <p:cNvCxnSpPr/>
              <p:nvPr/>
            </p:nvCxnSpPr>
            <p:spPr bwMode="auto">
              <a:xfrm flipV="1">
                <a:off x="3665949" y="1232858"/>
                <a:ext cx="1647054" cy="105069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1" name="TextBox 70"/>
              <p:cNvSpPr txBox="1"/>
              <p:nvPr/>
            </p:nvSpPr>
            <p:spPr>
              <a:xfrm rot="19490868">
                <a:off x="3619692" y="1233776"/>
                <a:ext cx="1730791" cy="435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Dragonfly group</a:t>
                </a:r>
                <a:endParaRPr lang="en-US" sz="10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 rot="1811028">
                <a:off x="3627628" y="3120569"/>
                <a:ext cx="1718850" cy="435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Dragonfly group</a:t>
                </a:r>
                <a:endParaRPr lang="en-US" sz="1000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1615264" y="4042508"/>
              <a:ext cx="3722053" cy="351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Dragonfly Network Topology</a:t>
              </a:r>
              <a:endParaRPr lang="en-US" sz="2400" dirty="0"/>
            </a:p>
          </p:txBody>
        </p:sp>
      </p:grpSp>
      <p:pic>
        <p:nvPicPr>
          <p:cNvPr id="73" name="Picture 2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" r="321"/>
          <a:stretch>
            <a:fillRect/>
          </a:stretch>
        </p:blipFill>
        <p:spPr bwMode="auto">
          <a:xfrm>
            <a:off x="25394508" y="16309976"/>
            <a:ext cx="4373501" cy="3442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25824609" y="15717782"/>
            <a:ext cx="341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Torus Network Topology</a:t>
            </a:r>
            <a:endParaRPr lang="en-US" sz="24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13266696" y="11804580"/>
            <a:ext cx="8840677" cy="5496342"/>
            <a:chOff x="202472" y="1155704"/>
            <a:chExt cx="8840677" cy="5496342"/>
          </a:xfrm>
        </p:grpSpPr>
        <p:pic>
          <p:nvPicPr>
            <p:cNvPr id="76" name="Picture 75" descr="AspenComputation.png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1147" y="1303338"/>
              <a:ext cx="4952002" cy="2662524"/>
            </a:xfrm>
            <a:prstGeom prst="rect">
              <a:avLst/>
            </a:prstGeom>
          </p:spPr>
        </p:pic>
        <p:pic>
          <p:nvPicPr>
            <p:cNvPr id="77" name="Picture 76" descr="AspenNet.png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472" y="1155704"/>
              <a:ext cx="3888675" cy="5496342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445119" y="3699162"/>
              <a:ext cx="438580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Above:</a:t>
              </a:r>
              <a:r>
                <a:rPr lang="en-US" sz="2400" dirty="0" smtClean="0"/>
                <a:t> Overall network simulation to computation estimation cycle employed by composite simulator</a:t>
              </a:r>
              <a:endParaRPr lang="en-US" sz="2400" dirty="0"/>
            </a:p>
            <a:p>
              <a:r>
                <a:rPr lang="en-US" sz="2400" b="1" dirty="0" smtClean="0"/>
                <a:t>Left: </a:t>
              </a:r>
              <a:r>
                <a:rPr lang="en-US" sz="2400" dirty="0" smtClean="0"/>
                <a:t>More detail concerning multi-round runtime of simulator</a:t>
              </a:r>
              <a:endParaRPr lang="en-US" sz="2400" dirty="0"/>
            </a:p>
          </p:txBody>
        </p:sp>
      </p:grpSp>
      <p:sp>
        <p:nvSpPr>
          <p:cNvPr id="79" name="Rounded Rectangle 78"/>
          <p:cNvSpPr/>
          <p:nvPr/>
        </p:nvSpPr>
        <p:spPr>
          <a:xfrm>
            <a:off x="17740248" y="11444346"/>
            <a:ext cx="7315200" cy="664199"/>
          </a:xfrm>
          <a:prstGeom prst="roundRect">
            <a:avLst/>
          </a:prstGeom>
          <a:solidFill>
            <a:schemeClr val="tx2"/>
          </a:solidFill>
          <a:ln>
            <a:solidFill>
              <a:srgbClr val="214C75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70336" tIns="35168" rIns="70336" bIns="35168" rtlCol="0" anchor="ctr"/>
          <a:lstStyle/>
          <a:p>
            <a:pPr algn="ctr"/>
            <a:r>
              <a:rPr lang="en-US" sz="3800" b="1" dirty="0" smtClean="0"/>
              <a:t>Aspen/CODES Integration</a:t>
            </a:r>
            <a:endParaRPr lang="en-US" sz="38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13373123" y="17008894"/>
            <a:ext cx="118121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Implementation:</a:t>
            </a:r>
            <a:r>
              <a:rPr lang="en-US" sz="2400" dirty="0" smtClean="0"/>
              <a:t> Aspen is encapsulated as a ROSS/CODES Logical Process (LP). There is one Aspen “compute node” LP per network endpoint.  A master Aspen LP kicks-off each “network” phase once it completes a “compute” phase. The “network” phase performs a packet-level event-driven model and measures time which is report to each Aspen “compute” LP. A reduction determines the max, min and average time in the network which is added to the compute phase time estimate. Currently, runs in parallel. Scaling study for large-scale compute/network configurations for different topologies using a Blue Gene/Q is underway. </a:t>
            </a:r>
            <a:endParaRPr lang="en-US" sz="2400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3774" y="4418434"/>
            <a:ext cx="3859101" cy="5464028"/>
          </a:xfrm>
          <a:prstGeom prst="rect">
            <a:avLst/>
          </a:prstGeom>
        </p:spPr>
      </p:pic>
      <p:sp>
        <p:nvSpPr>
          <p:cNvPr id="82" name="TextBox 47"/>
          <p:cNvSpPr txBox="1"/>
          <p:nvPr/>
        </p:nvSpPr>
        <p:spPr>
          <a:xfrm>
            <a:off x="13501528" y="3577105"/>
            <a:ext cx="7570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465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930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2395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860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7326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4791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256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9721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rgbClr val="000000"/>
                </a:solidFill>
              </a:rPr>
              <a:t>Aspen Modeling and Analysis Toolkit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84" name="TextBox 47"/>
          <p:cNvSpPr txBox="1"/>
          <p:nvPr/>
        </p:nvSpPr>
        <p:spPr>
          <a:xfrm>
            <a:off x="13501529" y="7537098"/>
            <a:ext cx="5592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465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930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2395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860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7326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4791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256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9721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rgbClr val="000000"/>
                </a:solidFill>
              </a:rPr>
              <a:t>Workflow Modeling with Aspen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85" name="TextBox 61"/>
          <p:cNvSpPr txBox="1"/>
          <p:nvPr/>
        </p:nvSpPr>
        <p:spPr>
          <a:xfrm>
            <a:off x="13475107" y="8020374"/>
            <a:ext cx="10576696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465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930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2395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860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7326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4791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256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9721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Panorama </a:t>
            </a:r>
            <a:r>
              <a:rPr lang="en-US" sz="2800" dirty="0" smtClean="0"/>
              <a:t>tools t</a:t>
            </a:r>
            <a:r>
              <a:rPr lang="en-US" sz="2800" dirty="0" smtClean="0"/>
              <a:t>ransform </a:t>
            </a:r>
            <a:r>
              <a:rPr lang="en-US" sz="2800" dirty="0" smtClean="0"/>
              <a:t>Pegasus workflow description to Aspen model including control flow and subtask parallelism </a:t>
            </a:r>
            <a:r>
              <a:rPr lang="en-US" sz="2800" dirty="0" smtClean="0"/>
              <a:t>(</a:t>
            </a:r>
            <a:r>
              <a:rPr lang="en-US" sz="2800" i="1" dirty="0" smtClean="0"/>
              <a:t>on right</a:t>
            </a:r>
            <a:r>
              <a:rPr lang="en-US" sz="2800" dirty="0" smtClean="0"/>
              <a:t>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Black-box modeling tool derives machine-independent resource usage from data collected from prior runs and automatically creates an Aspen application model for each task in a workflow, allowing predictive analysis for new machines and parameter settings</a:t>
            </a:r>
          </a:p>
        </p:txBody>
      </p:sp>
      <p:sp>
        <p:nvSpPr>
          <p:cNvPr id="86" name="TextBox 61"/>
          <p:cNvSpPr txBox="1"/>
          <p:nvPr/>
        </p:nvSpPr>
        <p:spPr>
          <a:xfrm>
            <a:off x="13475107" y="4096781"/>
            <a:ext cx="10576696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67465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34930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02395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269860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37326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404791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256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9721" algn="l" defTabSz="1567465" rtl="0" eaLnBrk="1" latinLnBrk="0" hangingPunct="1">
              <a:defRPr sz="6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Aspen bridges the </a:t>
            </a:r>
            <a:r>
              <a:rPr lang="en-US" sz="2800" dirty="0"/>
              <a:t>gap between structured analytical performance </a:t>
            </a:r>
            <a:r>
              <a:rPr lang="en-US" sz="2800" dirty="0" smtClean="0"/>
              <a:t>modeling methods </a:t>
            </a:r>
            <a:r>
              <a:rPr lang="en-US" sz="2800" dirty="0"/>
              <a:t>and functional </a:t>
            </a:r>
            <a:r>
              <a:rPr lang="en-US" sz="2800" dirty="0" smtClean="0"/>
              <a:t>simulation tools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DSL </a:t>
            </a:r>
            <a:r>
              <a:rPr lang="en-US" sz="2800" dirty="0"/>
              <a:t>approach to analytical modeling </a:t>
            </a:r>
            <a:r>
              <a:rPr lang="en-US" sz="2800" dirty="0" smtClean="0"/>
              <a:t> allows more </a:t>
            </a:r>
            <a:r>
              <a:rPr lang="en-US" sz="2800" dirty="0"/>
              <a:t>accurate capture of control flow and algorithmic resource usage </a:t>
            </a:r>
            <a:endParaRPr lang="en-US" sz="2800" dirty="0" smtClean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Aspen provides a </a:t>
            </a:r>
            <a:r>
              <a:rPr lang="en-US" sz="2800" dirty="0"/>
              <a:t>suite of modeling, analysis, and prediction </a:t>
            </a:r>
            <a:r>
              <a:rPr lang="en-US" sz="2800" dirty="0" smtClean="0"/>
              <a:t>tools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C</a:t>
            </a:r>
            <a:r>
              <a:rPr lang="en-US" sz="2800" dirty="0"/>
              <a:t>++, C, Python, and Java </a:t>
            </a:r>
            <a:r>
              <a:rPr lang="en-US" sz="2800" dirty="0" smtClean="0"/>
              <a:t>interface to the Aspen library can </a:t>
            </a:r>
            <a:r>
              <a:rPr lang="en-US" sz="2800" dirty="0"/>
              <a:t>be used to create custom </a:t>
            </a:r>
            <a:r>
              <a:rPr lang="en-US" sz="2800" dirty="0" smtClean="0"/>
              <a:t>queries and novel analysis tools</a:t>
            </a:r>
            <a:endParaRPr lang="en-US" sz="2800" dirty="0"/>
          </a:p>
        </p:txBody>
      </p:sp>
      <p:sp>
        <p:nvSpPr>
          <p:cNvPr id="87" name="TextBox 86"/>
          <p:cNvSpPr txBox="1"/>
          <p:nvPr/>
        </p:nvSpPr>
        <p:spPr>
          <a:xfrm>
            <a:off x="468174" y="19685046"/>
            <a:ext cx="6081209" cy="3108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Pegasus interfaces with Aspen to estimate resource requirements of individual workflow tasks as well as the entire workflow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Aspen interfaces with ROSS/CODES to simulate network behavior not easily modeled using analytical techniques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549383" y="19685046"/>
            <a:ext cx="5868274" cy="3108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Workflow and infrastructure monitoring data is stored in </a:t>
            </a:r>
            <a:r>
              <a:rPr lang="en-US" sz="2800" dirty="0" err="1" smtClean="0"/>
              <a:t>InfluxDB</a:t>
            </a:r>
            <a:r>
              <a:rPr lang="en-US" sz="2800" dirty="0" smtClean="0"/>
              <a:t> and Pegasus DB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Anomaly detection process monitors data stream and generates anomaly notifications, which are displayed in the web dashboard</a:t>
            </a:r>
          </a:p>
        </p:txBody>
      </p:sp>
    </p:spTree>
    <p:extLst>
      <p:ext uri="{BB962C8B-B14F-4D97-AF65-F5344CB8AC3E}">
        <p14:creationId xmlns:p14="http://schemas.microsoft.com/office/powerpoint/2010/main" val="378491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1070</Words>
  <Application>Microsoft Office PowerPoint</Application>
  <PresentationFormat>Custom</PresentationFormat>
  <Paragraphs>78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Gideon Juve</dc:creator>
  <cp:lastModifiedBy>Vetter, Jeffrey S.</cp:lastModifiedBy>
  <cp:revision>51</cp:revision>
  <dcterms:created xsi:type="dcterms:W3CDTF">2015-08-07T15:13:10Z</dcterms:created>
  <dcterms:modified xsi:type="dcterms:W3CDTF">2015-08-10T17:24:19Z</dcterms:modified>
</cp:coreProperties>
</file>