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2062400" cy="32918400"/>
  <p:notesSz cx="6858000" cy="9144000"/>
  <p:defaultTextStyle>
    <a:defPPr>
      <a:defRPr lang="en-US"/>
    </a:defPPr>
    <a:lvl1pPr marL="0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1pPr>
    <a:lvl2pPr marL="1799539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2pPr>
    <a:lvl3pPr marL="3599078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3pPr>
    <a:lvl4pPr marL="5398618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4pPr>
    <a:lvl5pPr marL="7198157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5pPr>
    <a:lvl6pPr marL="8997696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6pPr>
    <a:lvl7pPr marL="10797235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7pPr>
    <a:lvl8pPr marL="12596774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8pPr>
    <a:lvl9pPr marL="14396314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41D"/>
    <a:srgbClr val="0D3F64"/>
    <a:srgbClr val="2B8E85"/>
    <a:srgbClr val="49A69A"/>
    <a:srgbClr val="4F6C98"/>
    <a:srgbClr val="305160"/>
    <a:srgbClr val="2F5160"/>
    <a:srgbClr val="FFFBF3"/>
    <a:srgbClr val="F8F2E9"/>
    <a:srgbClr val="5371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1"/>
    <p:restoredTop sz="94680"/>
  </p:normalViewPr>
  <p:slideViewPr>
    <p:cSldViewPr snapToGrid="0" snapToObjects="1">
      <p:cViewPr varScale="1">
        <p:scale>
          <a:sx n="32" d="100"/>
          <a:sy n="32" d="100"/>
        </p:scale>
        <p:origin x="1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4680" y="5387342"/>
            <a:ext cx="35753040" cy="11460480"/>
          </a:xfrm>
        </p:spPr>
        <p:txBody>
          <a:bodyPr anchor="b"/>
          <a:lstStyle>
            <a:lvl1pPr algn="ctr">
              <a:defRPr sz="27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17289782"/>
            <a:ext cx="31546800" cy="7947658"/>
          </a:xfrm>
        </p:spPr>
        <p:txBody>
          <a:bodyPr/>
          <a:lstStyle>
            <a:lvl1pPr marL="0" indent="0" algn="ctr">
              <a:buNone/>
              <a:defRPr sz="11040"/>
            </a:lvl1pPr>
            <a:lvl2pPr marL="2103120" indent="0" algn="ctr">
              <a:buNone/>
              <a:defRPr sz="9200"/>
            </a:lvl2pPr>
            <a:lvl3pPr marL="4206240" indent="0" algn="ctr">
              <a:buNone/>
              <a:defRPr sz="8280"/>
            </a:lvl3pPr>
            <a:lvl4pPr marL="6309360" indent="0" algn="ctr">
              <a:buNone/>
              <a:defRPr sz="7360"/>
            </a:lvl4pPr>
            <a:lvl5pPr marL="8412480" indent="0" algn="ctr">
              <a:buNone/>
              <a:defRPr sz="7360"/>
            </a:lvl5pPr>
            <a:lvl6pPr marL="10515600" indent="0" algn="ctr">
              <a:buNone/>
              <a:defRPr sz="7360"/>
            </a:lvl6pPr>
            <a:lvl7pPr marL="12618720" indent="0" algn="ctr">
              <a:buNone/>
              <a:defRPr sz="7360"/>
            </a:lvl7pPr>
            <a:lvl8pPr marL="14721840" indent="0" algn="ctr">
              <a:buNone/>
              <a:defRPr sz="7360"/>
            </a:lvl8pPr>
            <a:lvl9pPr marL="16824960" indent="0" algn="ctr">
              <a:buNone/>
              <a:defRPr sz="7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EFD7-FAEE-1048-AC8B-35DE315D93E4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C6BF-1703-EC4C-8CD5-E5EC88CEF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EFD7-FAEE-1048-AC8B-35DE315D93E4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C6BF-1703-EC4C-8CD5-E5EC88CEF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100907" y="1752600"/>
            <a:ext cx="9069705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1792" y="1752600"/>
            <a:ext cx="26683335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EFD7-FAEE-1048-AC8B-35DE315D93E4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C6BF-1703-EC4C-8CD5-E5EC88CEF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EFD7-FAEE-1048-AC8B-35DE315D93E4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C6BF-1703-EC4C-8CD5-E5EC88CEF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9885" y="8206749"/>
            <a:ext cx="36278820" cy="13693138"/>
          </a:xfrm>
        </p:spPr>
        <p:txBody>
          <a:bodyPr anchor="b"/>
          <a:lstStyle>
            <a:lvl1pPr>
              <a:defRPr sz="27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9885" y="22029429"/>
            <a:ext cx="36278820" cy="7200898"/>
          </a:xfrm>
        </p:spPr>
        <p:txBody>
          <a:bodyPr/>
          <a:lstStyle>
            <a:lvl1pPr marL="0" indent="0">
              <a:buNone/>
              <a:defRPr sz="11040">
                <a:solidFill>
                  <a:schemeClr val="tx1"/>
                </a:solidFill>
              </a:defRPr>
            </a:lvl1pPr>
            <a:lvl2pPr marL="2103120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2pPr>
            <a:lvl3pPr marL="4206240" indent="0">
              <a:buNone/>
              <a:defRPr sz="8280">
                <a:solidFill>
                  <a:schemeClr val="tx1">
                    <a:tint val="75000"/>
                  </a:schemeClr>
                </a:solidFill>
              </a:defRPr>
            </a:lvl3pPr>
            <a:lvl4pPr marL="6309360" indent="0">
              <a:buNone/>
              <a:defRPr sz="7360">
                <a:solidFill>
                  <a:schemeClr val="tx1">
                    <a:tint val="75000"/>
                  </a:schemeClr>
                </a:solidFill>
              </a:defRPr>
            </a:lvl4pPr>
            <a:lvl5pPr marL="8412480" indent="0">
              <a:buNone/>
              <a:defRPr sz="7360">
                <a:solidFill>
                  <a:schemeClr val="tx1">
                    <a:tint val="75000"/>
                  </a:schemeClr>
                </a:solidFill>
              </a:defRPr>
            </a:lvl5pPr>
            <a:lvl6pPr marL="10515600" indent="0">
              <a:buNone/>
              <a:defRPr sz="7360">
                <a:solidFill>
                  <a:schemeClr val="tx1">
                    <a:tint val="75000"/>
                  </a:schemeClr>
                </a:solidFill>
              </a:defRPr>
            </a:lvl6pPr>
            <a:lvl7pPr marL="12618720" indent="0">
              <a:buNone/>
              <a:defRPr sz="7360">
                <a:solidFill>
                  <a:schemeClr val="tx1">
                    <a:tint val="75000"/>
                  </a:schemeClr>
                </a:solidFill>
              </a:defRPr>
            </a:lvl7pPr>
            <a:lvl8pPr marL="14721840" indent="0">
              <a:buNone/>
              <a:defRPr sz="7360">
                <a:solidFill>
                  <a:schemeClr val="tx1">
                    <a:tint val="75000"/>
                  </a:schemeClr>
                </a:solidFill>
              </a:defRPr>
            </a:lvl8pPr>
            <a:lvl9pPr marL="16824960" indent="0">
              <a:buNone/>
              <a:defRPr sz="7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EFD7-FAEE-1048-AC8B-35DE315D93E4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C6BF-1703-EC4C-8CD5-E5EC88CEF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1790" y="8763000"/>
            <a:ext cx="1787652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294090" y="8763000"/>
            <a:ext cx="1787652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EFD7-FAEE-1048-AC8B-35DE315D93E4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C6BF-1703-EC4C-8CD5-E5EC88CEF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269" y="1752607"/>
            <a:ext cx="3627882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7273" y="8069582"/>
            <a:ext cx="17794364" cy="3954778"/>
          </a:xfrm>
        </p:spPr>
        <p:txBody>
          <a:bodyPr anchor="b"/>
          <a:lstStyle>
            <a:lvl1pPr marL="0" indent="0">
              <a:buNone/>
              <a:defRPr sz="11040" b="1"/>
            </a:lvl1pPr>
            <a:lvl2pPr marL="2103120" indent="0">
              <a:buNone/>
              <a:defRPr sz="9200" b="1"/>
            </a:lvl2pPr>
            <a:lvl3pPr marL="4206240" indent="0">
              <a:buNone/>
              <a:defRPr sz="8280" b="1"/>
            </a:lvl3pPr>
            <a:lvl4pPr marL="6309360" indent="0">
              <a:buNone/>
              <a:defRPr sz="7360" b="1"/>
            </a:lvl4pPr>
            <a:lvl5pPr marL="8412480" indent="0">
              <a:buNone/>
              <a:defRPr sz="7360" b="1"/>
            </a:lvl5pPr>
            <a:lvl6pPr marL="10515600" indent="0">
              <a:buNone/>
              <a:defRPr sz="7360" b="1"/>
            </a:lvl6pPr>
            <a:lvl7pPr marL="12618720" indent="0">
              <a:buNone/>
              <a:defRPr sz="7360" b="1"/>
            </a:lvl7pPr>
            <a:lvl8pPr marL="14721840" indent="0">
              <a:buNone/>
              <a:defRPr sz="7360" b="1"/>
            </a:lvl8pPr>
            <a:lvl9pPr marL="16824960" indent="0">
              <a:buNone/>
              <a:defRPr sz="7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7273" y="12024360"/>
            <a:ext cx="17794364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294092" y="8069582"/>
            <a:ext cx="17881999" cy="3954778"/>
          </a:xfrm>
        </p:spPr>
        <p:txBody>
          <a:bodyPr anchor="b"/>
          <a:lstStyle>
            <a:lvl1pPr marL="0" indent="0">
              <a:buNone/>
              <a:defRPr sz="11040" b="1"/>
            </a:lvl1pPr>
            <a:lvl2pPr marL="2103120" indent="0">
              <a:buNone/>
              <a:defRPr sz="9200" b="1"/>
            </a:lvl2pPr>
            <a:lvl3pPr marL="4206240" indent="0">
              <a:buNone/>
              <a:defRPr sz="8280" b="1"/>
            </a:lvl3pPr>
            <a:lvl4pPr marL="6309360" indent="0">
              <a:buNone/>
              <a:defRPr sz="7360" b="1"/>
            </a:lvl4pPr>
            <a:lvl5pPr marL="8412480" indent="0">
              <a:buNone/>
              <a:defRPr sz="7360" b="1"/>
            </a:lvl5pPr>
            <a:lvl6pPr marL="10515600" indent="0">
              <a:buNone/>
              <a:defRPr sz="7360" b="1"/>
            </a:lvl6pPr>
            <a:lvl7pPr marL="12618720" indent="0">
              <a:buNone/>
              <a:defRPr sz="7360" b="1"/>
            </a:lvl7pPr>
            <a:lvl8pPr marL="14721840" indent="0">
              <a:buNone/>
              <a:defRPr sz="7360" b="1"/>
            </a:lvl8pPr>
            <a:lvl9pPr marL="16824960" indent="0">
              <a:buNone/>
              <a:defRPr sz="7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294092" y="12024360"/>
            <a:ext cx="17881999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EFD7-FAEE-1048-AC8B-35DE315D93E4}" type="datetimeFigureOut">
              <a:rPr lang="en-US" smtClean="0"/>
              <a:t>12/7/16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C6BF-1703-EC4C-8CD5-E5EC88CEF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EFD7-FAEE-1048-AC8B-35DE315D93E4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C6BF-1703-EC4C-8CD5-E5EC88CEF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EFD7-FAEE-1048-AC8B-35DE315D93E4}" type="datetimeFigureOut">
              <a:rPr lang="en-US" smtClean="0"/>
              <a:t>12/7/16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C6BF-1703-EC4C-8CD5-E5EC88CEF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269" y="2194560"/>
            <a:ext cx="13566219" cy="7680960"/>
          </a:xfrm>
        </p:spPr>
        <p:txBody>
          <a:bodyPr anchor="b"/>
          <a:lstStyle>
            <a:lvl1pPr>
              <a:defRPr sz="14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1999" y="4739647"/>
            <a:ext cx="21294090" cy="23393400"/>
          </a:xfrm>
        </p:spPr>
        <p:txBody>
          <a:bodyPr/>
          <a:lstStyle>
            <a:lvl1pPr>
              <a:defRPr sz="14720"/>
            </a:lvl1pPr>
            <a:lvl2pPr>
              <a:defRPr sz="12880"/>
            </a:lvl2pPr>
            <a:lvl3pPr>
              <a:defRPr sz="1104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97269" y="9875520"/>
            <a:ext cx="13566219" cy="18295622"/>
          </a:xfrm>
        </p:spPr>
        <p:txBody>
          <a:bodyPr/>
          <a:lstStyle>
            <a:lvl1pPr marL="0" indent="0">
              <a:buNone/>
              <a:defRPr sz="7360"/>
            </a:lvl1pPr>
            <a:lvl2pPr marL="2103120" indent="0">
              <a:buNone/>
              <a:defRPr sz="6440"/>
            </a:lvl2pPr>
            <a:lvl3pPr marL="4206240" indent="0">
              <a:buNone/>
              <a:defRPr sz="5520"/>
            </a:lvl3pPr>
            <a:lvl4pPr marL="6309360" indent="0">
              <a:buNone/>
              <a:defRPr sz="4600"/>
            </a:lvl4pPr>
            <a:lvl5pPr marL="8412480" indent="0">
              <a:buNone/>
              <a:defRPr sz="4600"/>
            </a:lvl5pPr>
            <a:lvl6pPr marL="10515600" indent="0">
              <a:buNone/>
              <a:defRPr sz="4600"/>
            </a:lvl6pPr>
            <a:lvl7pPr marL="12618720" indent="0">
              <a:buNone/>
              <a:defRPr sz="4600"/>
            </a:lvl7pPr>
            <a:lvl8pPr marL="14721840" indent="0">
              <a:buNone/>
              <a:defRPr sz="4600"/>
            </a:lvl8pPr>
            <a:lvl9pPr marL="16824960" indent="0">
              <a:buNone/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EFD7-FAEE-1048-AC8B-35DE315D93E4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C6BF-1703-EC4C-8CD5-E5EC88CEF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269" y="2194560"/>
            <a:ext cx="13566219" cy="7680960"/>
          </a:xfrm>
        </p:spPr>
        <p:txBody>
          <a:bodyPr anchor="b"/>
          <a:lstStyle>
            <a:lvl1pPr>
              <a:defRPr sz="14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81999" y="4739647"/>
            <a:ext cx="21294090" cy="23393400"/>
          </a:xfrm>
        </p:spPr>
        <p:txBody>
          <a:bodyPr anchor="t"/>
          <a:lstStyle>
            <a:lvl1pPr marL="0" indent="0">
              <a:buNone/>
              <a:defRPr sz="14720"/>
            </a:lvl1pPr>
            <a:lvl2pPr marL="2103120" indent="0">
              <a:buNone/>
              <a:defRPr sz="12880"/>
            </a:lvl2pPr>
            <a:lvl3pPr marL="4206240" indent="0">
              <a:buNone/>
              <a:defRPr sz="11040"/>
            </a:lvl3pPr>
            <a:lvl4pPr marL="6309360" indent="0">
              <a:buNone/>
              <a:defRPr sz="9200"/>
            </a:lvl4pPr>
            <a:lvl5pPr marL="8412480" indent="0">
              <a:buNone/>
              <a:defRPr sz="9200"/>
            </a:lvl5pPr>
            <a:lvl6pPr marL="10515600" indent="0">
              <a:buNone/>
              <a:defRPr sz="9200"/>
            </a:lvl6pPr>
            <a:lvl7pPr marL="12618720" indent="0">
              <a:buNone/>
              <a:defRPr sz="9200"/>
            </a:lvl7pPr>
            <a:lvl8pPr marL="14721840" indent="0">
              <a:buNone/>
              <a:defRPr sz="9200"/>
            </a:lvl8pPr>
            <a:lvl9pPr marL="16824960" indent="0">
              <a:buNone/>
              <a:defRPr sz="9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97269" y="9875520"/>
            <a:ext cx="13566219" cy="18295622"/>
          </a:xfrm>
        </p:spPr>
        <p:txBody>
          <a:bodyPr/>
          <a:lstStyle>
            <a:lvl1pPr marL="0" indent="0">
              <a:buNone/>
              <a:defRPr sz="7360"/>
            </a:lvl1pPr>
            <a:lvl2pPr marL="2103120" indent="0">
              <a:buNone/>
              <a:defRPr sz="6440"/>
            </a:lvl2pPr>
            <a:lvl3pPr marL="4206240" indent="0">
              <a:buNone/>
              <a:defRPr sz="5520"/>
            </a:lvl3pPr>
            <a:lvl4pPr marL="6309360" indent="0">
              <a:buNone/>
              <a:defRPr sz="4600"/>
            </a:lvl4pPr>
            <a:lvl5pPr marL="8412480" indent="0">
              <a:buNone/>
              <a:defRPr sz="4600"/>
            </a:lvl5pPr>
            <a:lvl6pPr marL="10515600" indent="0">
              <a:buNone/>
              <a:defRPr sz="4600"/>
            </a:lvl6pPr>
            <a:lvl7pPr marL="12618720" indent="0">
              <a:buNone/>
              <a:defRPr sz="4600"/>
            </a:lvl7pPr>
            <a:lvl8pPr marL="14721840" indent="0">
              <a:buNone/>
              <a:defRPr sz="4600"/>
            </a:lvl8pPr>
            <a:lvl9pPr marL="16824960" indent="0">
              <a:buNone/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EFD7-FAEE-1048-AC8B-35DE315D93E4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C6BF-1703-EC4C-8CD5-E5EC88CEF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1790" y="1752607"/>
            <a:ext cx="3627882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1790" y="8763000"/>
            <a:ext cx="3627882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91790" y="30510487"/>
            <a:ext cx="94640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0EFD7-FAEE-1048-AC8B-35DE315D93E4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933170" y="30510487"/>
            <a:ext cx="141960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706570" y="30510487"/>
            <a:ext cx="94640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9C6BF-1703-EC4C-8CD5-E5EC88CE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4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206240" rtl="0" eaLnBrk="1" latinLnBrk="0" hangingPunct="1">
        <a:lnSpc>
          <a:spcPct val="90000"/>
        </a:lnSpc>
        <a:spcBef>
          <a:spcPct val="0"/>
        </a:spcBef>
        <a:buNone/>
        <a:defRPr sz="202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51560" indent="-1051560" algn="l" defTabSz="4206240" rtl="0" eaLnBrk="1" latinLnBrk="0" hangingPunct="1">
        <a:lnSpc>
          <a:spcPct val="90000"/>
        </a:lnSpc>
        <a:spcBef>
          <a:spcPts val="4600"/>
        </a:spcBef>
        <a:buFont typeface="Arial" panose="020B0604020202020204" pitchFamily="34" charset="0"/>
        <a:buChar char="•"/>
        <a:defRPr sz="12880" kern="1200">
          <a:solidFill>
            <a:schemeClr val="tx1"/>
          </a:solidFill>
          <a:latin typeface="+mn-lt"/>
          <a:ea typeface="+mn-ea"/>
          <a:cs typeface="+mn-cs"/>
        </a:defRPr>
      </a:lvl1pPr>
      <a:lvl2pPr marL="3154680" indent="-1051560" algn="l" defTabSz="420624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Char char="•"/>
        <a:defRPr sz="11040" kern="1200">
          <a:solidFill>
            <a:schemeClr val="tx1"/>
          </a:solidFill>
          <a:latin typeface="+mn-lt"/>
          <a:ea typeface="+mn-ea"/>
          <a:cs typeface="+mn-cs"/>
        </a:defRPr>
      </a:lvl2pPr>
      <a:lvl3pPr marL="5257800" indent="-1051560" algn="l" defTabSz="420624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3pPr>
      <a:lvl4pPr marL="7360920" indent="-1051560" algn="l" defTabSz="420624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Char char="•"/>
        <a:defRPr sz="8280" kern="1200">
          <a:solidFill>
            <a:schemeClr val="tx1"/>
          </a:solidFill>
          <a:latin typeface="+mn-lt"/>
          <a:ea typeface="+mn-ea"/>
          <a:cs typeface="+mn-cs"/>
        </a:defRPr>
      </a:lvl4pPr>
      <a:lvl5pPr marL="9464040" indent="-1051560" algn="l" defTabSz="420624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Char char="•"/>
        <a:defRPr sz="8280" kern="1200">
          <a:solidFill>
            <a:schemeClr val="tx1"/>
          </a:solidFill>
          <a:latin typeface="+mn-lt"/>
          <a:ea typeface="+mn-ea"/>
          <a:cs typeface="+mn-cs"/>
        </a:defRPr>
      </a:lvl5pPr>
      <a:lvl6pPr marL="11567160" indent="-1051560" algn="l" defTabSz="420624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Char char="•"/>
        <a:defRPr sz="8280" kern="1200">
          <a:solidFill>
            <a:schemeClr val="tx1"/>
          </a:solidFill>
          <a:latin typeface="+mn-lt"/>
          <a:ea typeface="+mn-ea"/>
          <a:cs typeface="+mn-cs"/>
        </a:defRPr>
      </a:lvl6pPr>
      <a:lvl7pPr marL="13670280" indent="-1051560" algn="l" defTabSz="420624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Char char="•"/>
        <a:defRPr sz="828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0" indent="-1051560" algn="l" defTabSz="420624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Char char="•"/>
        <a:defRPr sz="8280" kern="1200">
          <a:solidFill>
            <a:schemeClr val="tx1"/>
          </a:solidFill>
          <a:latin typeface="+mn-lt"/>
          <a:ea typeface="+mn-ea"/>
          <a:cs typeface="+mn-cs"/>
        </a:defRPr>
      </a:lvl8pPr>
      <a:lvl9pPr marL="17876520" indent="-1051560" algn="l" defTabSz="420624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Char char="•"/>
        <a:defRPr sz="8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06240" rtl="0" eaLnBrk="1" latinLnBrk="0" hangingPunct="1">
        <a:defRPr sz="8280" kern="1200">
          <a:solidFill>
            <a:schemeClr val="tx1"/>
          </a:solidFill>
          <a:latin typeface="+mn-lt"/>
          <a:ea typeface="+mn-ea"/>
          <a:cs typeface="+mn-cs"/>
        </a:defRPr>
      </a:lvl1pPr>
      <a:lvl2pPr marL="2103120" algn="l" defTabSz="4206240" rtl="0" eaLnBrk="1" latinLnBrk="0" hangingPunct="1">
        <a:defRPr sz="8280" kern="1200">
          <a:solidFill>
            <a:schemeClr val="tx1"/>
          </a:solidFill>
          <a:latin typeface="+mn-lt"/>
          <a:ea typeface="+mn-ea"/>
          <a:cs typeface="+mn-cs"/>
        </a:defRPr>
      </a:lvl2pPr>
      <a:lvl3pPr marL="4206240" algn="l" defTabSz="4206240" rtl="0" eaLnBrk="1" latinLnBrk="0" hangingPunct="1">
        <a:defRPr sz="828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0" algn="l" defTabSz="4206240" rtl="0" eaLnBrk="1" latinLnBrk="0" hangingPunct="1">
        <a:defRPr sz="8280" kern="1200">
          <a:solidFill>
            <a:schemeClr val="tx1"/>
          </a:solidFill>
          <a:latin typeface="+mn-lt"/>
          <a:ea typeface="+mn-ea"/>
          <a:cs typeface="+mn-cs"/>
        </a:defRPr>
      </a:lvl4pPr>
      <a:lvl5pPr marL="8412480" algn="l" defTabSz="4206240" rtl="0" eaLnBrk="1" latinLnBrk="0" hangingPunct="1">
        <a:defRPr sz="828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0" algn="l" defTabSz="4206240" rtl="0" eaLnBrk="1" latinLnBrk="0" hangingPunct="1">
        <a:defRPr sz="8280" kern="1200">
          <a:solidFill>
            <a:schemeClr val="tx1"/>
          </a:solidFill>
          <a:latin typeface="+mn-lt"/>
          <a:ea typeface="+mn-ea"/>
          <a:cs typeface="+mn-cs"/>
        </a:defRPr>
      </a:lvl6pPr>
      <a:lvl7pPr marL="12618720" algn="l" defTabSz="4206240" rtl="0" eaLnBrk="1" latinLnBrk="0" hangingPunct="1">
        <a:defRPr sz="8280" kern="1200">
          <a:solidFill>
            <a:schemeClr val="tx1"/>
          </a:solidFill>
          <a:latin typeface="+mn-lt"/>
          <a:ea typeface="+mn-ea"/>
          <a:cs typeface="+mn-cs"/>
        </a:defRPr>
      </a:lvl7pPr>
      <a:lvl8pPr marL="14721840" algn="l" defTabSz="4206240" rtl="0" eaLnBrk="1" latinLnBrk="0" hangingPunct="1">
        <a:defRPr sz="8280" kern="1200">
          <a:solidFill>
            <a:schemeClr val="tx1"/>
          </a:solidFill>
          <a:latin typeface="+mn-lt"/>
          <a:ea typeface="+mn-ea"/>
          <a:cs typeface="+mn-cs"/>
        </a:defRPr>
      </a:lvl8pPr>
      <a:lvl9pPr marL="16824960" algn="l" defTabSz="4206240" rtl="0" eaLnBrk="1" latinLnBrk="0" hangingPunct="1">
        <a:defRPr sz="8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tiff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emf"/><Relationship Id="rId27" Type="http://schemas.openxmlformats.org/officeDocument/2006/relationships/image" Target="../media/image26.emf"/><Relationship Id="rId28" Type="http://schemas.openxmlformats.org/officeDocument/2006/relationships/image" Target="../media/image27.emf"/><Relationship Id="rId29" Type="http://schemas.openxmlformats.org/officeDocument/2006/relationships/image" Target="../media/image2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tiff"/><Relationship Id="rId14" Type="http://schemas.openxmlformats.org/officeDocument/2006/relationships/image" Target="../media/image13.gif"/><Relationship Id="rId15" Type="http://schemas.openxmlformats.org/officeDocument/2006/relationships/image" Target="../media/image14.gif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3">
            <a:alpha val="2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Rectangle 1023"/>
          <p:cNvSpPr/>
          <p:nvPr/>
        </p:nvSpPr>
        <p:spPr>
          <a:xfrm>
            <a:off x="417440" y="20686319"/>
            <a:ext cx="13974420" cy="24720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/>
          <p:cNvSpPr/>
          <p:nvPr/>
        </p:nvSpPr>
        <p:spPr>
          <a:xfrm>
            <a:off x="31345567" y="16816714"/>
            <a:ext cx="10242921" cy="2195885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 w="57150" cmpd="sng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31345567" y="26476108"/>
            <a:ext cx="10242921" cy="1492605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 w="57150" cmpd="sng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4" name="Rounded Rectangle 1083"/>
          <p:cNvSpPr/>
          <p:nvPr/>
        </p:nvSpPr>
        <p:spPr>
          <a:xfrm>
            <a:off x="14830932" y="12908857"/>
            <a:ext cx="15584911" cy="19468465"/>
          </a:xfrm>
          <a:prstGeom prst="roundRect">
            <a:avLst>
              <a:gd name="adj" fmla="val 484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7" name="Round Single Corner Rectangle 1086"/>
          <p:cNvSpPr/>
          <p:nvPr/>
        </p:nvSpPr>
        <p:spPr>
          <a:xfrm flipH="1">
            <a:off x="14830930" y="12908855"/>
            <a:ext cx="5072462" cy="4321467"/>
          </a:xfrm>
          <a:prstGeom prst="round1Rect">
            <a:avLst>
              <a:gd name="adj" fmla="val 1765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36816626" y="21166852"/>
            <a:ext cx="2091944" cy="1685667"/>
          </a:xfrm>
          <a:prstGeom prst="rect">
            <a:avLst/>
          </a:prstGeom>
          <a:solidFill>
            <a:schemeClr val="accent4">
              <a:lumMod val="40000"/>
              <a:lumOff val="60000"/>
              <a:alpha val="48000"/>
            </a:schemeClr>
          </a:solidFill>
          <a:ln w="57150" cmpd="sng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36814638" y="23567074"/>
            <a:ext cx="2091944" cy="2014438"/>
          </a:xfrm>
          <a:prstGeom prst="rect">
            <a:avLst/>
          </a:prstGeom>
          <a:solidFill>
            <a:schemeClr val="accent4">
              <a:lumMod val="40000"/>
              <a:lumOff val="60000"/>
              <a:alpha val="48000"/>
            </a:schemeClr>
          </a:solidFill>
          <a:ln w="57150" cmpd="sng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31617520" y="22122928"/>
            <a:ext cx="2091944" cy="2195885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 w="57150" cmpd="sng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Oval 1057"/>
          <p:cNvSpPr/>
          <p:nvPr/>
        </p:nvSpPr>
        <p:spPr>
          <a:xfrm>
            <a:off x="19327018" y="5451662"/>
            <a:ext cx="6907276" cy="69072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69900" dist="76200" dir="2700000" sx="102000" sy="102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67018" y="1618177"/>
            <a:ext cx="26381188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300" b="1" cap="small" dirty="0" smtClean="0">
                <a:latin typeface="Arial" charset="0"/>
                <a:ea typeface="Arial" charset="0"/>
                <a:cs typeface="Arial" charset="0"/>
              </a:rPr>
              <a:t>an integrated, complete, and open-source approach for running seismologist continuous data-intensive analysis on heterogeneous systems </a:t>
            </a:r>
            <a:endParaRPr lang="en-US" sz="5300" b="1" cap="small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7440" y="357809"/>
            <a:ext cx="30552890" cy="12712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7442" y="3444627"/>
            <a:ext cx="30552888" cy="2143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280758" y="344814"/>
            <a:ext cx="515397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ASTERISM</a:t>
            </a:r>
            <a:endParaRPr lang="en-US" sz="7500" b="1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 Box 391"/>
          <p:cNvSpPr txBox="1">
            <a:spLocks noChangeArrowheads="1"/>
          </p:cNvSpPr>
          <p:nvPr/>
        </p:nvSpPr>
        <p:spPr bwMode="auto">
          <a:xfrm rot="10800000" flipV="1">
            <a:off x="694446" y="4486798"/>
            <a:ext cx="13413781" cy="225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371" tIns="40185" rIns="80371" bIns="40185">
            <a:spAutoFit/>
          </a:bodyPr>
          <a:lstStyle>
            <a:lvl1pPr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ＭＳ Ｐゴシック"/>
              </a:rPr>
              <a:t>Rafael Ferreira da Silva</a:t>
            </a:r>
            <a:r>
              <a:rPr lang="en-US" sz="30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ＭＳ Ｐゴシック"/>
              </a:rPr>
              <a:t>1</a:t>
            </a:r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ＭＳ Ｐゴシック"/>
              </a:rPr>
              <a:t>, Rosa Filgueira</a:t>
            </a:r>
            <a:r>
              <a:rPr lang="en-US" sz="30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ＭＳ Ｐゴシック"/>
              </a:rPr>
              <a:t>2</a:t>
            </a:r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ＭＳ Ｐゴシック"/>
              </a:rPr>
              <a:t>, </a:t>
            </a:r>
            <a:r>
              <a:rPr lang="en-US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ＭＳ Ｐゴシック"/>
              </a:rPr>
              <a:t>Ewa</a:t>
            </a:r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ＭＳ Ｐゴシック"/>
              </a:rPr>
              <a:t> Deelman</a:t>
            </a:r>
            <a:r>
              <a:rPr lang="en-US" sz="30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ＭＳ Ｐゴシック"/>
              </a:rPr>
              <a:t>1</a:t>
            </a:r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ＭＳ Ｐゴシック"/>
              </a:rPr>
              <a:t>, Malcolm Atkinson</a:t>
            </a:r>
            <a:r>
              <a:rPr lang="en-US" sz="30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ＭＳ Ｐゴシック"/>
              </a:rPr>
              <a:t>3</a:t>
            </a:r>
          </a:p>
          <a:p>
            <a:endParaRPr lang="en-US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ＭＳ Ｐゴシック"/>
            </a:endParaRPr>
          </a:p>
          <a:p>
            <a:r>
              <a:rPr lang="en-US" sz="27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University </a:t>
            </a: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Southern </a:t>
            </a:r>
            <a:r>
              <a:rPr 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California, Information Sciences Institute, USA</a:t>
            </a:r>
            <a:endParaRPr 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7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NERC-British </a:t>
            </a: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Geological </a:t>
            </a:r>
            <a:r>
              <a:rPr 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Survey, Lyell </a:t>
            </a: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Centre, UK  </a:t>
            </a:r>
            <a:endParaRPr lang="en-US" sz="2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7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University </a:t>
            </a: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</a:t>
            </a:r>
            <a:r>
              <a:rPr 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Edinburgh, DIR</a:t>
            </a: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UK</a:t>
            </a:r>
            <a:endParaRPr lang="en-US" sz="27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4601" y="700572"/>
            <a:ext cx="1385337" cy="13853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3446" y="700572"/>
            <a:ext cx="1379181" cy="13853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2856" y="700571"/>
            <a:ext cx="4437095" cy="138533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1345571" y="28231050"/>
            <a:ext cx="10242920" cy="1078815"/>
          </a:xfrm>
          <a:prstGeom prst="rect">
            <a:avLst/>
          </a:prstGeom>
          <a:solidFill>
            <a:srgbClr val="2B8E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782686" y="28424489"/>
            <a:ext cx="323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LEARN MORE</a:t>
            </a:r>
            <a:endParaRPr lang="en-US" sz="36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345570" y="2902226"/>
            <a:ext cx="10242920" cy="29494190"/>
          </a:xfrm>
          <a:prstGeom prst="rect">
            <a:avLst/>
          </a:prstGeom>
          <a:noFill/>
          <a:ln>
            <a:solidFill>
              <a:srgbClr val="2B8E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1602007" y="29478106"/>
            <a:ext cx="313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charset="0"/>
                <a:ea typeface="Arial" charset="0"/>
                <a:cs typeface="Arial" charset="0"/>
              </a:rPr>
              <a:t>Pegasus Website</a:t>
            </a:r>
            <a:endParaRPr 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42274" y="30001326"/>
            <a:ext cx="3762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https://</a:t>
            </a:r>
            <a:r>
              <a:rPr lang="en-US" sz="2800" dirty="0" err="1" smtClean="0">
                <a:latin typeface="Arial" charset="0"/>
                <a:ea typeface="Arial" charset="0"/>
                <a:cs typeface="Arial" charset="0"/>
              </a:rPr>
              <a:t>pegasus.isi.edu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602007" y="30775535"/>
            <a:ext cx="3180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charset="0"/>
                <a:ea typeface="Arial" charset="0"/>
                <a:cs typeface="Arial" charset="0"/>
              </a:rPr>
              <a:t>Dispel4py GitHub</a:t>
            </a:r>
            <a:endParaRPr 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042274" y="31343344"/>
            <a:ext cx="4742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https://</a:t>
            </a:r>
            <a:r>
              <a:rPr lang="en-US" sz="2800" dirty="0" err="1" smtClean="0">
                <a:latin typeface="Arial" charset="0"/>
                <a:ea typeface="Arial" charset="0"/>
                <a:cs typeface="Arial" charset="0"/>
              </a:rPr>
              <a:t>github.com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/dispel4py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80" t="6856" r="6581" b="7901"/>
          <a:stretch/>
        </p:blipFill>
        <p:spPr>
          <a:xfrm>
            <a:off x="38801365" y="29720574"/>
            <a:ext cx="2213785" cy="218314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17441" y="7371010"/>
            <a:ext cx="13974420" cy="1563109"/>
          </a:xfrm>
          <a:prstGeom prst="rect">
            <a:avLst/>
          </a:prstGeom>
          <a:solidFill>
            <a:srgbClr val="305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55981" y="7584078"/>
            <a:ext cx="740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WHY SCIENTIFIC WORKFLOWS?</a:t>
            </a:r>
            <a:endParaRPr lang="en-US" sz="36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7440" y="4124203"/>
            <a:ext cx="13974420" cy="28272213"/>
          </a:xfrm>
          <a:prstGeom prst="rect">
            <a:avLst/>
          </a:prstGeom>
          <a:noFill/>
          <a:ln>
            <a:solidFill>
              <a:srgbClr val="3051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74839" y="8124284"/>
            <a:ext cx="922374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i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General Features and Workflow Management Systems</a:t>
            </a:r>
            <a:endParaRPr lang="en-US" sz="2900" i="1" dirty="0">
              <a:solidFill>
                <a:schemeClr val="accent5">
                  <a:lumMod val="20000"/>
                  <a:lumOff val="8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9995298" y="9636529"/>
            <a:ext cx="3986449" cy="4507347"/>
            <a:chOff x="9995298" y="10236862"/>
            <a:chExt cx="3986449" cy="4507347"/>
          </a:xfrm>
        </p:grpSpPr>
        <p:pic>
          <p:nvPicPr>
            <p:cNvPr id="54" name="Picture 6" descr="http://www.clker.com/cliparts/l/W/C/G/x/1/blue-gear-wheel-hi.png"/>
            <p:cNvPicPr>
              <a:picLocks noChangeAspect="1" noChangeArrowheads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3114" y="12261935"/>
              <a:ext cx="2528633" cy="248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Oval 54"/>
            <p:cNvSpPr/>
            <p:nvPr/>
          </p:nvSpPr>
          <p:spPr>
            <a:xfrm>
              <a:off x="12429991" y="13187382"/>
              <a:ext cx="631568" cy="631442"/>
            </a:xfrm>
            <a:prstGeom prst="ellipse">
              <a:avLst/>
            </a:prstGeom>
            <a:solidFill>
              <a:srgbClr val="1C93BA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6" descr="http://www.clker.com/cliparts/l/W/C/G/x/1/blue-gear-wheel-hi.png"/>
            <p:cNvPicPr>
              <a:picLocks noChangeAspect="1" noChangeArrowheads="1"/>
            </p:cNvPicPr>
            <p:nvPr/>
          </p:nvPicPr>
          <p:blipFill>
            <a:blip r:embed="rId7">
              <a:alphaModFix amt="8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357803">
              <a:off x="10122009" y="11129923"/>
              <a:ext cx="1946057" cy="1910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Oval 56"/>
            <p:cNvSpPr/>
            <p:nvPr/>
          </p:nvSpPr>
          <p:spPr>
            <a:xfrm rot="1357803">
              <a:off x="10872133" y="11850547"/>
              <a:ext cx="486060" cy="485964"/>
            </a:xfrm>
            <a:prstGeom prst="ellipse">
              <a:avLst/>
            </a:prstGeom>
            <a:solidFill>
              <a:srgbClr val="A9A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 descr="http://www.clker.com/cliparts/l/W/C/G/x/1/blue-gear-wheel-hi.png"/>
            <p:cNvPicPr>
              <a:picLocks noChangeAspect="1" noChangeArrowheads="1"/>
            </p:cNvPicPr>
            <p:nvPr/>
          </p:nvPicPr>
          <p:blipFill>
            <a:blip r:embed="rId8">
              <a:alphaModFix amt="80000"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357803">
              <a:off x="11599356" y="10236862"/>
              <a:ext cx="1503255" cy="1475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Oval 58"/>
            <p:cNvSpPr/>
            <p:nvPr/>
          </p:nvSpPr>
          <p:spPr>
            <a:xfrm rot="1357803">
              <a:off x="12178798" y="10793517"/>
              <a:ext cx="375463" cy="375388"/>
            </a:xfrm>
            <a:prstGeom prst="ellipse">
              <a:avLst/>
            </a:prstGeom>
            <a:solidFill>
              <a:srgbClr val="E2BB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995298" y="10626469"/>
              <a:ext cx="175771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i="1" dirty="0" smtClean="0">
                  <a:solidFill>
                    <a:schemeClr val="bg1">
                      <a:lumMod val="5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Automate</a:t>
              </a:r>
              <a:endParaRPr lang="en-US" sz="250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057798" y="11775741"/>
              <a:ext cx="175771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i="1" smtClean="0">
                  <a:solidFill>
                    <a:schemeClr val="bg1">
                      <a:lumMod val="5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Recover</a:t>
              </a:r>
              <a:endParaRPr lang="en-US" sz="250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827297" y="13024288"/>
              <a:ext cx="1780266" cy="957568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0244317" y="13562577"/>
              <a:ext cx="175771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i="1" smtClean="0">
                  <a:solidFill>
                    <a:schemeClr val="bg1">
                      <a:lumMod val="5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Debug</a:t>
              </a:r>
              <a:endParaRPr lang="en-US" sz="250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64" name="Picture 14" descr="http://www.volarian.com/assets/ugc/images/icon-workflow.png"/>
            <p:cNvPicPr>
              <a:picLocks noChangeAspect="1" noChangeArrowheads="1"/>
            </p:cNvPicPr>
            <p:nvPr/>
          </p:nvPicPr>
          <p:blipFill>
            <a:blip r:embed="rId10">
              <a:biLevel thresh="25000"/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6392" y="11657328"/>
              <a:ext cx="837288" cy="837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14" descr="http://www.volarian.com/assets/ugc/images/icon-workflow.png"/>
            <p:cNvPicPr>
              <a:picLocks noChangeAspect="1" noChangeArrowheads="1"/>
            </p:cNvPicPr>
            <p:nvPr/>
          </p:nvPicPr>
          <p:blipFill>
            <a:blip r:embed="rId10">
              <a:biLevel thresh="25000"/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2045" y="10544529"/>
              <a:ext cx="837288" cy="837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7" name="Rectangle 66"/>
          <p:cNvSpPr/>
          <p:nvPr/>
        </p:nvSpPr>
        <p:spPr>
          <a:xfrm>
            <a:off x="820500" y="11447905"/>
            <a:ext cx="6845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Enables </a:t>
            </a:r>
            <a:r>
              <a:rPr lang="en-US" sz="2800" dirty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parallel, distributed</a:t>
            </a:r>
            <a:r>
              <a:rPr lang="en-US" sz="2800" dirty="0">
                <a:solidFill>
                  <a:srgbClr val="637E93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dirty="0">
                <a:solidFill>
                  <a:srgbClr val="70AE46"/>
                </a:solidFill>
                <a:latin typeface="Arial" charset="0"/>
                <a:ea typeface="Arial" charset="0"/>
                <a:cs typeface="Arial" charset="0"/>
              </a:rPr>
              <a:t>computations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420631" y="10663506"/>
            <a:ext cx="555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r"/>
            <a:r>
              <a:rPr lang="en-US" sz="2800" dirty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E</a:t>
            </a:r>
            <a:r>
              <a:rPr lang="en-US" sz="2800" dirty="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asy </a:t>
            </a:r>
            <a:r>
              <a:rPr lang="en-US" sz="2800" dirty="0">
                <a:solidFill>
                  <a:srgbClr val="70AE46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composition</a:t>
            </a:r>
            <a:r>
              <a:rPr lang="en-US" sz="2800" dirty="0">
                <a:solidFill>
                  <a:srgbClr val="637E93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sz="2800" dirty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and</a:t>
            </a:r>
            <a:r>
              <a:rPr lang="en-US" sz="2800" dirty="0">
                <a:solidFill>
                  <a:srgbClr val="637E93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sz="2800" dirty="0" smtClean="0">
                <a:solidFill>
                  <a:srgbClr val="70AE46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execution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50370" y="9431840"/>
            <a:ext cx="7152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r"/>
            <a:r>
              <a:rPr lang="en-US" sz="2800" dirty="0" smtClean="0">
                <a:solidFill>
                  <a:srgbClr val="70AE46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Abstraction</a:t>
            </a:r>
            <a:r>
              <a:rPr lang="en-US" sz="2800" dirty="0" smtClean="0">
                <a:solidFill>
                  <a:srgbClr val="637E93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, </a:t>
            </a:r>
            <a:r>
              <a:rPr lang="en-US" sz="2800" dirty="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scientists can focus on their research and not computation management</a:t>
            </a:r>
            <a:endParaRPr lang="en-US" sz="2800" dirty="0">
              <a:solidFill>
                <a:srgbClr val="30516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Round Diagonal Corner Rectangle 71"/>
          <p:cNvSpPr/>
          <p:nvPr/>
        </p:nvSpPr>
        <p:spPr>
          <a:xfrm>
            <a:off x="820500" y="12358938"/>
            <a:ext cx="8634702" cy="2510795"/>
          </a:xfrm>
          <a:custGeom>
            <a:avLst/>
            <a:gdLst>
              <a:gd name="connsiteX0" fmla="*/ 271665 w 4299626"/>
              <a:gd name="connsiteY0" fmla="*/ 0 h 2446988"/>
              <a:gd name="connsiteX1" fmla="*/ 3968891 w 4299626"/>
              <a:gd name="connsiteY1" fmla="*/ 0 h 2446988"/>
              <a:gd name="connsiteX2" fmla="*/ 4299626 w 4299626"/>
              <a:gd name="connsiteY2" fmla="*/ 330735 h 2446988"/>
              <a:gd name="connsiteX3" fmla="*/ 4299626 w 4299626"/>
              <a:gd name="connsiteY3" fmla="*/ 2175323 h 2446988"/>
              <a:gd name="connsiteX4" fmla="*/ 4027961 w 4299626"/>
              <a:gd name="connsiteY4" fmla="*/ 2446988 h 2446988"/>
              <a:gd name="connsiteX5" fmla="*/ 330735 w 4299626"/>
              <a:gd name="connsiteY5" fmla="*/ 2446988 h 2446988"/>
              <a:gd name="connsiteX6" fmla="*/ 0 w 4299626"/>
              <a:gd name="connsiteY6" fmla="*/ 2116253 h 2446988"/>
              <a:gd name="connsiteX7" fmla="*/ 0 w 4299626"/>
              <a:gd name="connsiteY7" fmla="*/ 271665 h 2446988"/>
              <a:gd name="connsiteX8" fmla="*/ 271665 w 4299626"/>
              <a:gd name="connsiteY8" fmla="*/ 0 h 2446988"/>
              <a:gd name="connsiteX0" fmla="*/ 271665 w 4299626"/>
              <a:gd name="connsiteY0" fmla="*/ 0 h 2446988"/>
              <a:gd name="connsiteX1" fmla="*/ 4299626 w 4299626"/>
              <a:gd name="connsiteY1" fmla="*/ 330735 h 2446988"/>
              <a:gd name="connsiteX2" fmla="*/ 4299626 w 4299626"/>
              <a:gd name="connsiteY2" fmla="*/ 2175323 h 2446988"/>
              <a:gd name="connsiteX3" fmla="*/ 4027961 w 4299626"/>
              <a:gd name="connsiteY3" fmla="*/ 2446988 h 2446988"/>
              <a:gd name="connsiteX4" fmla="*/ 330735 w 4299626"/>
              <a:gd name="connsiteY4" fmla="*/ 2446988 h 2446988"/>
              <a:gd name="connsiteX5" fmla="*/ 0 w 4299626"/>
              <a:gd name="connsiteY5" fmla="*/ 2116253 h 2446988"/>
              <a:gd name="connsiteX6" fmla="*/ 0 w 4299626"/>
              <a:gd name="connsiteY6" fmla="*/ 271665 h 2446988"/>
              <a:gd name="connsiteX7" fmla="*/ 271665 w 4299626"/>
              <a:gd name="connsiteY7" fmla="*/ 0 h 2446988"/>
              <a:gd name="connsiteX0" fmla="*/ 271665 w 4319081"/>
              <a:gd name="connsiteY0" fmla="*/ 0 h 2446988"/>
              <a:gd name="connsiteX1" fmla="*/ 4319081 w 4319081"/>
              <a:gd name="connsiteY1" fmla="*/ 19450 h 2446988"/>
              <a:gd name="connsiteX2" fmla="*/ 4299626 w 4319081"/>
              <a:gd name="connsiteY2" fmla="*/ 2175323 h 2446988"/>
              <a:gd name="connsiteX3" fmla="*/ 4027961 w 4319081"/>
              <a:gd name="connsiteY3" fmla="*/ 2446988 h 2446988"/>
              <a:gd name="connsiteX4" fmla="*/ 330735 w 4319081"/>
              <a:gd name="connsiteY4" fmla="*/ 2446988 h 2446988"/>
              <a:gd name="connsiteX5" fmla="*/ 0 w 4319081"/>
              <a:gd name="connsiteY5" fmla="*/ 2116253 h 2446988"/>
              <a:gd name="connsiteX6" fmla="*/ 0 w 4319081"/>
              <a:gd name="connsiteY6" fmla="*/ 271665 h 2446988"/>
              <a:gd name="connsiteX7" fmla="*/ 271665 w 4319081"/>
              <a:gd name="connsiteY7" fmla="*/ 0 h 2446988"/>
              <a:gd name="connsiteX0" fmla="*/ 271665 w 4319081"/>
              <a:gd name="connsiteY0" fmla="*/ 19461 h 2466449"/>
              <a:gd name="connsiteX1" fmla="*/ 4319081 w 4319081"/>
              <a:gd name="connsiteY1" fmla="*/ 0 h 2466449"/>
              <a:gd name="connsiteX2" fmla="*/ 4299626 w 4319081"/>
              <a:gd name="connsiteY2" fmla="*/ 2194784 h 2466449"/>
              <a:gd name="connsiteX3" fmla="*/ 4027961 w 4319081"/>
              <a:gd name="connsiteY3" fmla="*/ 2466449 h 2466449"/>
              <a:gd name="connsiteX4" fmla="*/ 330735 w 4319081"/>
              <a:gd name="connsiteY4" fmla="*/ 2466449 h 2466449"/>
              <a:gd name="connsiteX5" fmla="*/ 0 w 4319081"/>
              <a:gd name="connsiteY5" fmla="*/ 2135714 h 2466449"/>
              <a:gd name="connsiteX6" fmla="*/ 0 w 4319081"/>
              <a:gd name="connsiteY6" fmla="*/ 291126 h 2466449"/>
              <a:gd name="connsiteX7" fmla="*/ 271665 w 4319081"/>
              <a:gd name="connsiteY7" fmla="*/ 19461 h 2466449"/>
              <a:gd name="connsiteX0" fmla="*/ 271665 w 4304091"/>
              <a:gd name="connsiteY0" fmla="*/ 0 h 2446988"/>
              <a:gd name="connsiteX1" fmla="*/ 4304091 w 4304091"/>
              <a:gd name="connsiteY1" fmla="*/ 25509 h 2446988"/>
              <a:gd name="connsiteX2" fmla="*/ 4299626 w 4304091"/>
              <a:gd name="connsiteY2" fmla="*/ 2175323 h 2446988"/>
              <a:gd name="connsiteX3" fmla="*/ 4027961 w 4304091"/>
              <a:gd name="connsiteY3" fmla="*/ 2446988 h 2446988"/>
              <a:gd name="connsiteX4" fmla="*/ 330735 w 4304091"/>
              <a:gd name="connsiteY4" fmla="*/ 2446988 h 2446988"/>
              <a:gd name="connsiteX5" fmla="*/ 0 w 4304091"/>
              <a:gd name="connsiteY5" fmla="*/ 2116253 h 2446988"/>
              <a:gd name="connsiteX6" fmla="*/ 0 w 4304091"/>
              <a:gd name="connsiteY6" fmla="*/ 271665 h 2446988"/>
              <a:gd name="connsiteX7" fmla="*/ 271665 w 4304091"/>
              <a:gd name="connsiteY7" fmla="*/ 0 h 2446988"/>
              <a:gd name="connsiteX0" fmla="*/ 271665 w 4299740"/>
              <a:gd name="connsiteY0" fmla="*/ 4471 h 2451459"/>
              <a:gd name="connsiteX1" fmla="*/ 4289101 w 4299740"/>
              <a:gd name="connsiteY1" fmla="*/ 0 h 2451459"/>
              <a:gd name="connsiteX2" fmla="*/ 4299626 w 4299740"/>
              <a:gd name="connsiteY2" fmla="*/ 2179794 h 2451459"/>
              <a:gd name="connsiteX3" fmla="*/ 4027961 w 4299740"/>
              <a:gd name="connsiteY3" fmla="*/ 2451459 h 2451459"/>
              <a:gd name="connsiteX4" fmla="*/ 330735 w 4299740"/>
              <a:gd name="connsiteY4" fmla="*/ 2451459 h 2451459"/>
              <a:gd name="connsiteX5" fmla="*/ 0 w 4299740"/>
              <a:gd name="connsiteY5" fmla="*/ 2120724 h 2451459"/>
              <a:gd name="connsiteX6" fmla="*/ 0 w 4299740"/>
              <a:gd name="connsiteY6" fmla="*/ 276136 h 2451459"/>
              <a:gd name="connsiteX7" fmla="*/ 271665 w 4299740"/>
              <a:gd name="connsiteY7" fmla="*/ 4471 h 2451459"/>
              <a:gd name="connsiteX0" fmla="*/ 271665 w 4319081"/>
              <a:gd name="connsiteY0" fmla="*/ 0 h 2446988"/>
              <a:gd name="connsiteX1" fmla="*/ 4319081 w 4319081"/>
              <a:gd name="connsiteY1" fmla="*/ 10519 h 2446988"/>
              <a:gd name="connsiteX2" fmla="*/ 4299626 w 4319081"/>
              <a:gd name="connsiteY2" fmla="*/ 2175323 h 2446988"/>
              <a:gd name="connsiteX3" fmla="*/ 4027961 w 4319081"/>
              <a:gd name="connsiteY3" fmla="*/ 2446988 h 2446988"/>
              <a:gd name="connsiteX4" fmla="*/ 330735 w 4319081"/>
              <a:gd name="connsiteY4" fmla="*/ 2446988 h 2446988"/>
              <a:gd name="connsiteX5" fmla="*/ 0 w 4319081"/>
              <a:gd name="connsiteY5" fmla="*/ 2116253 h 2446988"/>
              <a:gd name="connsiteX6" fmla="*/ 0 w 4319081"/>
              <a:gd name="connsiteY6" fmla="*/ 271665 h 2446988"/>
              <a:gd name="connsiteX7" fmla="*/ 271665 w 4319081"/>
              <a:gd name="connsiteY7" fmla="*/ 0 h 2446988"/>
              <a:gd name="connsiteX0" fmla="*/ 271665 w 4319081"/>
              <a:gd name="connsiteY0" fmla="*/ 4471 h 2451459"/>
              <a:gd name="connsiteX1" fmla="*/ 4319081 w 4319081"/>
              <a:gd name="connsiteY1" fmla="*/ 0 h 2451459"/>
              <a:gd name="connsiteX2" fmla="*/ 4299626 w 4319081"/>
              <a:gd name="connsiteY2" fmla="*/ 2179794 h 2451459"/>
              <a:gd name="connsiteX3" fmla="*/ 4027961 w 4319081"/>
              <a:gd name="connsiteY3" fmla="*/ 2451459 h 2451459"/>
              <a:gd name="connsiteX4" fmla="*/ 330735 w 4319081"/>
              <a:gd name="connsiteY4" fmla="*/ 2451459 h 2451459"/>
              <a:gd name="connsiteX5" fmla="*/ 0 w 4319081"/>
              <a:gd name="connsiteY5" fmla="*/ 2120724 h 2451459"/>
              <a:gd name="connsiteX6" fmla="*/ 0 w 4319081"/>
              <a:gd name="connsiteY6" fmla="*/ 276136 h 2451459"/>
              <a:gd name="connsiteX7" fmla="*/ 271665 w 4319081"/>
              <a:gd name="connsiteY7" fmla="*/ 4471 h 2451459"/>
              <a:gd name="connsiteX0" fmla="*/ 271665 w 4304091"/>
              <a:gd name="connsiteY0" fmla="*/ 0 h 2446988"/>
              <a:gd name="connsiteX1" fmla="*/ 4304091 w 4304091"/>
              <a:gd name="connsiteY1" fmla="*/ 10519 h 2446988"/>
              <a:gd name="connsiteX2" fmla="*/ 4299626 w 4304091"/>
              <a:gd name="connsiteY2" fmla="*/ 2175323 h 2446988"/>
              <a:gd name="connsiteX3" fmla="*/ 4027961 w 4304091"/>
              <a:gd name="connsiteY3" fmla="*/ 2446988 h 2446988"/>
              <a:gd name="connsiteX4" fmla="*/ 330735 w 4304091"/>
              <a:gd name="connsiteY4" fmla="*/ 2446988 h 2446988"/>
              <a:gd name="connsiteX5" fmla="*/ 0 w 4304091"/>
              <a:gd name="connsiteY5" fmla="*/ 2116253 h 2446988"/>
              <a:gd name="connsiteX6" fmla="*/ 0 w 4304091"/>
              <a:gd name="connsiteY6" fmla="*/ 271665 h 2446988"/>
              <a:gd name="connsiteX7" fmla="*/ 271665 w 4304091"/>
              <a:gd name="connsiteY7" fmla="*/ 0 h 244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04091" h="2446988">
                <a:moveTo>
                  <a:pt x="271665" y="0"/>
                </a:moveTo>
                <a:lnTo>
                  <a:pt x="4304091" y="10519"/>
                </a:lnTo>
                <a:cubicBezTo>
                  <a:pt x="4302603" y="727124"/>
                  <a:pt x="4301114" y="1458718"/>
                  <a:pt x="4299626" y="2175323"/>
                </a:cubicBezTo>
                <a:cubicBezTo>
                  <a:pt x="4299626" y="2325359"/>
                  <a:pt x="4177997" y="2446988"/>
                  <a:pt x="4027961" y="2446988"/>
                </a:cubicBezTo>
                <a:lnTo>
                  <a:pt x="330735" y="2446988"/>
                </a:lnTo>
                <a:cubicBezTo>
                  <a:pt x="148075" y="2446988"/>
                  <a:pt x="0" y="2298913"/>
                  <a:pt x="0" y="2116253"/>
                </a:cubicBezTo>
                <a:lnTo>
                  <a:pt x="0" y="271665"/>
                </a:lnTo>
                <a:cubicBezTo>
                  <a:pt x="0" y="121629"/>
                  <a:pt x="121629" y="0"/>
                  <a:pt x="27166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032779" y="12603197"/>
            <a:ext cx="8270481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Arial" charset="0"/>
                <a:cs typeface="Arial" charset="0"/>
              </a:rPr>
              <a:t>Many scientific workflow management systems (WMS) have been developed, and they have been intensively used by various research communities, e.g., </a:t>
            </a:r>
            <a:r>
              <a:rPr lang="en-US" sz="25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Arial" charset="0"/>
                <a:cs typeface="Arial" charset="0"/>
              </a:rPr>
              <a:t>Earth sciences, astronomy, biology, computational engineering,</a:t>
            </a:r>
          </a:p>
          <a:p>
            <a:r>
              <a:rPr lang="en-US" sz="25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climate modeling</a:t>
            </a:r>
            <a:r>
              <a:rPr lang="en-US" sz="25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, etc.</a:t>
            </a:r>
            <a:endParaRPr lang="en-US" sz="2500" i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17440" y="15554749"/>
            <a:ext cx="13974420" cy="1563109"/>
          </a:xfrm>
          <a:prstGeom prst="rect">
            <a:avLst/>
          </a:prstGeom>
          <a:solidFill>
            <a:srgbClr val="537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55981" y="15767817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ASTERISM FRAMEWORK</a:t>
            </a:r>
            <a:endParaRPr lang="en-US" sz="36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74839" y="16347780"/>
            <a:ext cx="795121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i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Open-source Platform-independent Framework</a:t>
            </a:r>
            <a:endParaRPr lang="en-US" sz="2900" i="1" dirty="0">
              <a:solidFill>
                <a:schemeClr val="accent5">
                  <a:lumMod val="20000"/>
                  <a:lumOff val="8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20500" y="17321607"/>
            <a:ext cx="131612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dirty="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Greatly simplifies the effort required to develop </a:t>
            </a:r>
            <a:r>
              <a:rPr lang="en-US" sz="2800" b="1" dirty="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data-intensive applications</a:t>
            </a:r>
            <a:r>
              <a:rPr lang="en-US" sz="2800" dirty="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 that run across multiple heterogeneous resources distributed in the wide area:</a:t>
            </a:r>
          </a:p>
          <a:p>
            <a:pPr marL="0" lvl="1"/>
            <a:endParaRPr lang="en-US" sz="2800" dirty="0" smtClean="0">
              <a:solidFill>
                <a:srgbClr val="305160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marL="457200" lvl="1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Manages the data-distribution across systems</a:t>
            </a:r>
          </a:p>
          <a:p>
            <a:pPr marL="457200" lvl="1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Parallelizes the user’s methods</a:t>
            </a:r>
          </a:p>
          <a:p>
            <a:pPr marL="457200" lvl="1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Co-places and schedules methods with computing resources</a:t>
            </a:r>
          </a:p>
          <a:p>
            <a:pPr marL="457200" lvl="1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Stores and transfers large/small volumes of data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98392" y="20840379"/>
            <a:ext cx="13404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How ?</a:t>
            </a:r>
            <a:endParaRPr lang="en-US" sz="3000" b="1" i="1" dirty="0">
              <a:solidFill>
                <a:schemeClr val="accent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83579" y="21516244"/>
            <a:ext cx="5020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dirty="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By combining </a:t>
            </a:r>
            <a:r>
              <a:rPr lang="en-US" sz="2800" dirty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the strengths of </a:t>
            </a:r>
          </a:p>
        </p:txBody>
      </p:sp>
      <p:pic>
        <p:nvPicPr>
          <p:cNvPr id="127" name="Picture 126" descr="http://www.marketingfortravelexperts.com/wp-content/uploads/2014/05/black-right-arrow.png"/>
          <p:cNvPicPr>
            <a:picLocks noChangeAspect="1" noChangeArrowheads="1"/>
          </p:cNvPicPr>
          <p:nvPr/>
        </p:nvPicPr>
        <p:blipFill>
          <a:blip r:embed="rId11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189437" flipH="1" flipV="1">
            <a:off x="5507203" y="21212767"/>
            <a:ext cx="535512" cy="23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2" descr="http://www.marketingfortravelexperts.com/wp-content/uploads/2014/05/black-right-arrow.png"/>
          <p:cNvPicPr>
            <a:picLocks noChangeAspect="1" noChangeArrowheads="1"/>
          </p:cNvPicPr>
          <p:nvPr/>
        </p:nvPicPr>
        <p:blipFill>
          <a:blip r:embed="rId11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560826" flipH="1">
            <a:off x="5499016" y="22204298"/>
            <a:ext cx="568378" cy="20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/>
          <p:cNvSpPr txBox="1"/>
          <p:nvPr/>
        </p:nvSpPr>
        <p:spPr>
          <a:xfrm>
            <a:off x="6053523" y="20789199"/>
            <a:ext cx="37625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dirty="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Traditional </a:t>
            </a:r>
            <a:r>
              <a:rPr lang="en-US" sz="2800" dirty="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Workflow </a:t>
            </a:r>
            <a:r>
              <a:rPr lang="en-US" sz="280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280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80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Management Systems</a:t>
            </a:r>
            <a:endParaRPr lang="en-US" sz="2800" dirty="0" smtClean="0">
              <a:solidFill>
                <a:srgbClr val="30516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053523" y="22065546"/>
            <a:ext cx="3607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New stream-based</a:t>
            </a:r>
            <a:br>
              <a:rPr lang="en-US" sz="2800" dirty="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800" dirty="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data-flow systems </a:t>
            </a:r>
          </a:p>
        </p:txBody>
      </p:sp>
      <p:sp>
        <p:nvSpPr>
          <p:cNvPr id="139" name="Round Diagonal Corner Rectangle 71"/>
          <p:cNvSpPr/>
          <p:nvPr/>
        </p:nvSpPr>
        <p:spPr>
          <a:xfrm>
            <a:off x="11494599" y="23546871"/>
            <a:ext cx="2613629" cy="2510795"/>
          </a:xfrm>
          <a:custGeom>
            <a:avLst/>
            <a:gdLst>
              <a:gd name="connsiteX0" fmla="*/ 271665 w 4299626"/>
              <a:gd name="connsiteY0" fmla="*/ 0 h 2446988"/>
              <a:gd name="connsiteX1" fmla="*/ 3968891 w 4299626"/>
              <a:gd name="connsiteY1" fmla="*/ 0 h 2446988"/>
              <a:gd name="connsiteX2" fmla="*/ 4299626 w 4299626"/>
              <a:gd name="connsiteY2" fmla="*/ 330735 h 2446988"/>
              <a:gd name="connsiteX3" fmla="*/ 4299626 w 4299626"/>
              <a:gd name="connsiteY3" fmla="*/ 2175323 h 2446988"/>
              <a:gd name="connsiteX4" fmla="*/ 4027961 w 4299626"/>
              <a:gd name="connsiteY4" fmla="*/ 2446988 h 2446988"/>
              <a:gd name="connsiteX5" fmla="*/ 330735 w 4299626"/>
              <a:gd name="connsiteY5" fmla="*/ 2446988 h 2446988"/>
              <a:gd name="connsiteX6" fmla="*/ 0 w 4299626"/>
              <a:gd name="connsiteY6" fmla="*/ 2116253 h 2446988"/>
              <a:gd name="connsiteX7" fmla="*/ 0 w 4299626"/>
              <a:gd name="connsiteY7" fmla="*/ 271665 h 2446988"/>
              <a:gd name="connsiteX8" fmla="*/ 271665 w 4299626"/>
              <a:gd name="connsiteY8" fmla="*/ 0 h 2446988"/>
              <a:gd name="connsiteX0" fmla="*/ 271665 w 4299626"/>
              <a:gd name="connsiteY0" fmla="*/ 0 h 2446988"/>
              <a:gd name="connsiteX1" fmla="*/ 4299626 w 4299626"/>
              <a:gd name="connsiteY1" fmla="*/ 330735 h 2446988"/>
              <a:gd name="connsiteX2" fmla="*/ 4299626 w 4299626"/>
              <a:gd name="connsiteY2" fmla="*/ 2175323 h 2446988"/>
              <a:gd name="connsiteX3" fmla="*/ 4027961 w 4299626"/>
              <a:gd name="connsiteY3" fmla="*/ 2446988 h 2446988"/>
              <a:gd name="connsiteX4" fmla="*/ 330735 w 4299626"/>
              <a:gd name="connsiteY4" fmla="*/ 2446988 h 2446988"/>
              <a:gd name="connsiteX5" fmla="*/ 0 w 4299626"/>
              <a:gd name="connsiteY5" fmla="*/ 2116253 h 2446988"/>
              <a:gd name="connsiteX6" fmla="*/ 0 w 4299626"/>
              <a:gd name="connsiteY6" fmla="*/ 271665 h 2446988"/>
              <a:gd name="connsiteX7" fmla="*/ 271665 w 4299626"/>
              <a:gd name="connsiteY7" fmla="*/ 0 h 2446988"/>
              <a:gd name="connsiteX0" fmla="*/ 271665 w 4319081"/>
              <a:gd name="connsiteY0" fmla="*/ 0 h 2446988"/>
              <a:gd name="connsiteX1" fmla="*/ 4319081 w 4319081"/>
              <a:gd name="connsiteY1" fmla="*/ 19450 h 2446988"/>
              <a:gd name="connsiteX2" fmla="*/ 4299626 w 4319081"/>
              <a:gd name="connsiteY2" fmla="*/ 2175323 h 2446988"/>
              <a:gd name="connsiteX3" fmla="*/ 4027961 w 4319081"/>
              <a:gd name="connsiteY3" fmla="*/ 2446988 h 2446988"/>
              <a:gd name="connsiteX4" fmla="*/ 330735 w 4319081"/>
              <a:gd name="connsiteY4" fmla="*/ 2446988 h 2446988"/>
              <a:gd name="connsiteX5" fmla="*/ 0 w 4319081"/>
              <a:gd name="connsiteY5" fmla="*/ 2116253 h 2446988"/>
              <a:gd name="connsiteX6" fmla="*/ 0 w 4319081"/>
              <a:gd name="connsiteY6" fmla="*/ 271665 h 2446988"/>
              <a:gd name="connsiteX7" fmla="*/ 271665 w 4319081"/>
              <a:gd name="connsiteY7" fmla="*/ 0 h 2446988"/>
              <a:gd name="connsiteX0" fmla="*/ 271665 w 4319081"/>
              <a:gd name="connsiteY0" fmla="*/ 19461 h 2466449"/>
              <a:gd name="connsiteX1" fmla="*/ 4319081 w 4319081"/>
              <a:gd name="connsiteY1" fmla="*/ 0 h 2466449"/>
              <a:gd name="connsiteX2" fmla="*/ 4299626 w 4319081"/>
              <a:gd name="connsiteY2" fmla="*/ 2194784 h 2466449"/>
              <a:gd name="connsiteX3" fmla="*/ 4027961 w 4319081"/>
              <a:gd name="connsiteY3" fmla="*/ 2466449 h 2466449"/>
              <a:gd name="connsiteX4" fmla="*/ 330735 w 4319081"/>
              <a:gd name="connsiteY4" fmla="*/ 2466449 h 2466449"/>
              <a:gd name="connsiteX5" fmla="*/ 0 w 4319081"/>
              <a:gd name="connsiteY5" fmla="*/ 2135714 h 2466449"/>
              <a:gd name="connsiteX6" fmla="*/ 0 w 4319081"/>
              <a:gd name="connsiteY6" fmla="*/ 291126 h 2466449"/>
              <a:gd name="connsiteX7" fmla="*/ 271665 w 4319081"/>
              <a:gd name="connsiteY7" fmla="*/ 19461 h 2466449"/>
              <a:gd name="connsiteX0" fmla="*/ 271665 w 4304091"/>
              <a:gd name="connsiteY0" fmla="*/ 0 h 2446988"/>
              <a:gd name="connsiteX1" fmla="*/ 4304091 w 4304091"/>
              <a:gd name="connsiteY1" fmla="*/ 25509 h 2446988"/>
              <a:gd name="connsiteX2" fmla="*/ 4299626 w 4304091"/>
              <a:gd name="connsiteY2" fmla="*/ 2175323 h 2446988"/>
              <a:gd name="connsiteX3" fmla="*/ 4027961 w 4304091"/>
              <a:gd name="connsiteY3" fmla="*/ 2446988 h 2446988"/>
              <a:gd name="connsiteX4" fmla="*/ 330735 w 4304091"/>
              <a:gd name="connsiteY4" fmla="*/ 2446988 h 2446988"/>
              <a:gd name="connsiteX5" fmla="*/ 0 w 4304091"/>
              <a:gd name="connsiteY5" fmla="*/ 2116253 h 2446988"/>
              <a:gd name="connsiteX6" fmla="*/ 0 w 4304091"/>
              <a:gd name="connsiteY6" fmla="*/ 271665 h 2446988"/>
              <a:gd name="connsiteX7" fmla="*/ 271665 w 4304091"/>
              <a:gd name="connsiteY7" fmla="*/ 0 h 2446988"/>
              <a:gd name="connsiteX0" fmla="*/ 271665 w 4299740"/>
              <a:gd name="connsiteY0" fmla="*/ 4471 h 2451459"/>
              <a:gd name="connsiteX1" fmla="*/ 4289101 w 4299740"/>
              <a:gd name="connsiteY1" fmla="*/ 0 h 2451459"/>
              <a:gd name="connsiteX2" fmla="*/ 4299626 w 4299740"/>
              <a:gd name="connsiteY2" fmla="*/ 2179794 h 2451459"/>
              <a:gd name="connsiteX3" fmla="*/ 4027961 w 4299740"/>
              <a:gd name="connsiteY3" fmla="*/ 2451459 h 2451459"/>
              <a:gd name="connsiteX4" fmla="*/ 330735 w 4299740"/>
              <a:gd name="connsiteY4" fmla="*/ 2451459 h 2451459"/>
              <a:gd name="connsiteX5" fmla="*/ 0 w 4299740"/>
              <a:gd name="connsiteY5" fmla="*/ 2120724 h 2451459"/>
              <a:gd name="connsiteX6" fmla="*/ 0 w 4299740"/>
              <a:gd name="connsiteY6" fmla="*/ 276136 h 2451459"/>
              <a:gd name="connsiteX7" fmla="*/ 271665 w 4299740"/>
              <a:gd name="connsiteY7" fmla="*/ 4471 h 2451459"/>
              <a:gd name="connsiteX0" fmla="*/ 271665 w 4319081"/>
              <a:gd name="connsiteY0" fmla="*/ 0 h 2446988"/>
              <a:gd name="connsiteX1" fmla="*/ 4319081 w 4319081"/>
              <a:gd name="connsiteY1" fmla="*/ 10519 h 2446988"/>
              <a:gd name="connsiteX2" fmla="*/ 4299626 w 4319081"/>
              <a:gd name="connsiteY2" fmla="*/ 2175323 h 2446988"/>
              <a:gd name="connsiteX3" fmla="*/ 4027961 w 4319081"/>
              <a:gd name="connsiteY3" fmla="*/ 2446988 h 2446988"/>
              <a:gd name="connsiteX4" fmla="*/ 330735 w 4319081"/>
              <a:gd name="connsiteY4" fmla="*/ 2446988 h 2446988"/>
              <a:gd name="connsiteX5" fmla="*/ 0 w 4319081"/>
              <a:gd name="connsiteY5" fmla="*/ 2116253 h 2446988"/>
              <a:gd name="connsiteX6" fmla="*/ 0 w 4319081"/>
              <a:gd name="connsiteY6" fmla="*/ 271665 h 2446988"/>
              <a:gd name="connsiteX7" fmla="*/ 271665 w 4319081"/>
              <a:gd name="connsiteY7" fmla="*/ 0 h 2446988"/>
              <a:gd name="connsiteX0" fmla="*/ 271665 w 4319081"/>
              <a:gd name="connsiteY0" fmla="*/ 4471 h 2451459"/>
              <a:gd name="connsiteX1" fmla="*/ 4319081 w 4319081"/>
              <a:gd name="connsiteY1" fmla="*/ 0 h 2451459"/>
              <a:gd name="connsiteX2" fmla="*/ 4299626 w 4319081"/>
              <a:gd name="connsiteY2" fmla="*/ 2179794 h 2451459"/>
              <a:gd name="connsiteX3" fmla="*/ 4027961 w 4319081"/>
              <a:gd name="connsiteY3" fmla="*/ 2451459 h 2451459"/>
              <a:gd name="connsiteX4" fmla="*/ 330735 w 4319081"/>
              <a:gd name="connsiteY4" fmla="*/ 2451459 h 2451459"/>
              <a:gd name="connsiteX5" fmla="*/ 0 w 4319081"/>
              <a:gd name="connsiteY5" fmla="*/ 2120724 h 2451459"/>
              <a:gd name="connsiteX6" fmla="*/ 0 w 4319081"/>
              <a:gd name="connsiteY6" fmla="*/ 276136 h 2451459"/>
              <a:gd name="connsiteX7" fmla="*/ 271665 w 4319081"/>
              <a:gd name="connsiteY7" fmla="*/ 4471 h 2451459"/>
              <a:gd name="connsiteX0" fmla="*/ 271665 w 4304091"/>
              <a:gd name="connsiteY0" fmla="*/ 0 h 2446988"/>
              <a:gd name="connsiteX1" fmla="*/ 4304091 w 4304091"/>
              <a:gd name="connsiteY1" fmla="*/ 10519 h 2446988"/>
              <a:gd name="connsiteX2" fmla="*/ 4299626 w 4304091"/>
              <a:gd name="connsiteY2" fmla="*/ 2175323 h 2446988"/>
              <a:gd name="connsiteX3" fmla="*/ 4027961 w 4304091"/>
              <a:gd name="connsiteY3" fmla="*/ 2446988 h 2446988"/>
              <a:gd name="connsiteX4" fmla="*/ 330735 w 4304091"/>
              <a:gd name="connsiteY4" fmla="*/ 2446988 h 2446988"/>
              <a:gd name="connsiteX5" fmla="*/ 0 w 4304091"/>
              <a:gd name="connsiteY5" fmla="*/ 2116253 h 2446988"/>
              <a:gd name="connsiteX6" fmla="*/ 0 w 4304091"/>
              <a:gd name="connsiteY6" fmla="*/ 271665 h 2446988"/>
              <a:gd name="connsiteX7" fmla="*/ 271665 w 4304091"/>
              <a:gd name="connsiteY7" fmla="*/ 0 h 244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04091" h="2446988">
                <a:moveTo>
                  <a:pt x="271665" y="0"/>
                </a:moveTo>
                <a:lnTo>
                  <a:pt x="4304091" y="10519"/>
                </a:lnTo>
                <a:cubicBezTo>
                  <a:pt x="4302603" y="727124"/>
                  <a:pt x="4301114" y="1458718"/>
                  <a:pt x="4299626" y="2175323"/>
                </a:cubicBezTo>
                <a:cubicBezTo>
                  <a:pt x="4299626" y="2325359"/>
                  <a:pt x="4177997" y="2446988"/>
                  <a:pt x="4027961" y="2446988"/>
                </a:cubicBezTo>
                <a:lnTo>
                  <a:pt x="330735" y="2446988"/>
                </a:lnTo>
                <a:cubicBezTo>
                  <a:pt x="148075" y="2446988"/>
                  <a:pt x="0" y="2298913"/>
                  <a:pt x="0" y="2116253"/>
                </a:cubicBezTo>
                <a:lnTo>
                  <a:pt x="0" y="271665"/>
                </a:lnTo>
                <a:cubicBezTo>
                  <a:pt x="0" y="121629"/>
                  <a:pt x="121629" y="0"/>
                  <a:pt x="271665" y="0"/>
                </a:cubicBezTo>
                <a:close/>
              </a:path>
            </a:pathLst>
          </a:custGeom>
          <a:solidFill>
            <a:srgbClr val="4F6C98"/>
          </a:solidFill>
          <a:ln>
            <a:noFill/>
          </a:ln>
          <a:effectLst>
            <a:outerShdw blurRad="50800" dist="762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6" name="Picture 2" descr="https://avatars3.githubusercontent.com/u/3019875?v=3&amp;s=400"/>
          <p:cNvPicPr>
            <a:picLocks noChangeAspect="1" noChangeArrowheads="1"/>
          </p:cNvPicPr>
          <p:nvPr/>
        </p:nvPicPr>
        <p:blipFill rotWithShape="1">
          <a:blip r:embed="rId1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052902" y="23894365"/>
            <a:ext cx="1698211" cy="140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TextBox 140"/>
          <p:cNvSpPr txBox="1"/>
          <p:nvPr/>
        </p:nvSpPr>
        <p:spPr>
          <a:xfrm>
            <a:off x="11785105" y="25301577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Pegasus</a:t>
            </a:r>
            <a:endParaRPr lang="en-US" sz="36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5" name="Round Diagonal Corner Rectangle 71"/>
          <p:cNvSpPr/>
          <p:nvPr/>
        </p:nvSpPr>
        <p:spPr>
          <a:xfrm>
            <a:off x="694448" y="27999624"/>
            <a:ext cx="2613629" cy="2510795"/>
          </a:xfrm>
          <a:custGeom>
            <a:avLst/>
            <a:gdLst>
              <a:gd name="connsiteX0" fmla="*/ 271665 w 4299626"/>
              <a:gd name="connsiteY0" fmla="*/ 0 h 2446988"/>
              <a:gd name="connsiteX1" fmla="*/ 3968891 w 4299626"/>
              <a:gd name="connsiteY1" fmla="*/ 0 h 2446988"/>
              <a:gd name="connsiteX2" fmla="*/ 4299626 w 4299626"/>
              <a:gd name="connsiteY2" fmla="*/ 330735 h 2446988"/>
              <a:gd name="connsiteX3" fmla="*/ 4299626 w 4299626"/>
              <a:gd name="connsiteY3" fmla="*/ 2175323 h 2446988"/>
              <a:gd name="connsiteX4" fmla="*/ 4027961 w 4299626"/>
              <a:gd name="connsiteY4" fmla="*/ 2446988 h 2446988"/>
              <a:gd name="connsiteX5" fmla="*/ 330735 w 4299626"/>
              <a:gd name="connsiteY5" fmla="*/ 2446988 h 2446988"/>
              <a:gd name="connsiteX6" fmla="*/ 0 w 4299626"/>
              <a:gd name="connsiteY6" fmla="*/ 2116253 h 2446988"/>
              <a:gd name="connsiteX7" fmla="*/ 0 w 4299626"/>
              <a:gd name="connsiteY7" fmla="*/ 271665 h 2446988"/>
              <a:gd name="connsiteX8" fmla="*/ 271665 w 4299626"/>
              <a:gd name="connsiteY8" fmla="*/ 0 h 2446988"/>
              <a:gd name="connsiteX0" fmla="*/ 271665 w 4299626"/>
              <a:gd name="connsiteY0" fmla="*/ 0 h 2446988"/>
              <a:gd name="connsiteX1" fmla="*/ 4299626 w 4299626"/>
              <a:gd name="connsiteY1" fmla="*/ 330735 h 2446988"/>
              <a:gd name="connsiteX2" fmla="*/ 4299626 w 4299626"/>
              <a:gd name="connsiteY2" fmla="*/ 2175323 h 2446988"/>
              <a:gd name="connsiteX3" fmla="*/ 4027961 w 4299626"/>
              <a:gd name="connsiteY3" fmla="*/ 2446988 h 2446988"/>
              <a:gd name="connsiteX4" fmla="*/ 330735 w 4299626"/>
              <a:gd name="connsiteY4" fmla="*/ 2446988 h 2446988"/>
              <a:gd name="connsiteX5" fmla="*/ 0 w 4299626"/>
              <a:gd name="connsiteY5" fmla="*/ 2116253 h 2446988"/>
              <a:gd name="connsiteX6" fmla="*/ 0 w 4299626"/>
              <a:gd name="connsiteY6" fmla="*/ 271665 h 2446988"/>
              <a:gd name="connsiteX7" fmla="*/ 271665 w 4299626"/>
              <a:gd name="connsiteY7" fmla="*/ 0 h 2446988"/>
              <a:gd name="connsiteX0" fmla="*/ 271665 w 4319081"/>
              <a:gd name="connsiteY0" fmla="*/ 0 h 2446988"/>
              <a:gd name="connsiteX1" fmla="*/ 4319081 w 4319081"/>
              <a:gd name="connsiteY1" fmla="*/ 19450 h 2446988"/>
              <a:gd name="connsiteX2" fmla="*/ 4299626 w 4319081"/>
              <a:gd name="connsiteY2" fmla="*/ 2175323 h 2446988"/>
              <a:gd name="connsiteX3" fmla="*/ 4027961 w 4319081"/>
              <a:gd name="connsiteY3" fmla="*/ 2446988 h 2446988"/>
              <a:gd name="connsiteX4" fmla="*/ 330735 w 4319081"/>
              <a:gd name="connsiteY4" fmla="*/ 2446988 h 2446988"/>
              <a:gd name="connsiteX5" fmla="*/ 0 w 4319081"/>
              <a:gd name="connsiteY5" fmla="*/ 2116253 h 2446988"/>
              <a:gd name="connsiteX6" fmla="*/ 0 w 4319081"/>
              <a:gd name="connsiteY6" fmla="*/ 271665 h 2446988"/>
              <a:gd name="connsiteX7" fmla="*/ 271665 w 4319081"/>
              <a:gd name="connsiteY7" fmla="*/ 0 h 2446988"/>
              <a:gd name="connsiteX0" fmla="*/ 271665 w 4319081"/>
              <a:gd name="connsiteY0" fmla="*/ 19461 h 2466449"/>
              <a:gd name="connsiteX1" fmla="*/ 4319081 w 4319081"/>
              <a:gd name="connsiteY1" fmla="*/ 0 h 2466449"/>
              <a:gd name="connsiteX2" fmla="*/ 4299626 w 4319081"/>
              <a:gd name="connsiteY2" fmla="*/ 2194784 h 2466449"/>
              <a:gd name="connsiteX3" fmla="*/ 4027961 w 4319081"/>
              <a:gd name="connsiteY3" fmla="*/ 2466449 h 2466449"/>
              <a:gd name="connsiteX4" fmla="*/ 330735 w 4319081"/>
              <a:gd name="connsiteY4" fmla="*/ 2466449 h 2466449"/>
              <a:gd name="connsiteX5" fmla="*/ 0 w 4319081"/>
              <a:gd name="connsiteY5" fmla="*/ 2135714 h 2466449"/>
              <a:gd name="connsiteX6" fmla="*/ 0 w 4319081"/>
              <a:gd name="connsiteY6" fmla="*/ 291126 h 2466449"/>
              <a:gd name="connsiteX7" fmla="*/ 271665 w 4319081"/>
              <a:gd name="connsiteY7" fmla="*/ 19461 h 2466449"/>
              <a:gd name="connsiteX0" fmla="*/ 271665 w 4304091"/>
              <a:gd name="connsiteY0" fmla="*/ 0 h 2446988"/>
              <a:gd name="connsiteX1" fmla="*/ 4304091 w 4304091"/>
              <a:gd name="connsiteY1" fmla="*/ 25509 h 2446988"/>
              <a:gd name="connsiteX2" fmla="*/ 4299626 w 4304091"/>
              <a:gd name="connsiteY2" fmla="*/ 2175323 h 2446988"/>
              <a:gd name="connsiteX3" fmla="*/ 4027961 w 4304091"/>
              <a:gd name="connsiteY3" fmla="*/ 2446988 h 2446988"/>
              <a:gd name="connsiteX4" fmla="*/ 330735 w 4304091"/>
              <a:gd name="connsiteY4" fmla="*/ 2446988 h 2446988"/>
              <a:gd name="connsiteX5" fmla="*/ 0 w 4304091"/>
              <a:gd name="connsiteY5" fmla="*/ 2116253 h 2446988"/>
              <a:gd name="connsiteX6" fmla="*/ 0 w 4304091"/>
              <a:gd name="connsiteY6" fmla="*/ 271665 h 2446988"/>
              <a:gd name="connsiteX7" fmla="*/ 271665 w 4304091"/>
              <a:gd name="connsiteY7" fmla="*/ 0 h 2446988"/>
              <a:gd name="connsiteX0" fmla="*/ 271665 w 4299740"/>
              <a:gd name="connsiteY0" fmla="*/ 4471 h 2451459"/>
              <a:gd name="connsiteX1" fmla="*/ 4289101 w 4299740"/>
              <a:gd name="connsiteY1" fmla="*/ 0 h 2451459"/>
              <a:gd name="connsiteX2" fmla="*/ 4299626 w 4299740"/>
              <a:gd name="connsiteY2" fmla="*/ 2179794 h 2451459"/>
              <a:gd name="connsiteX3" fmla="*/ 4027961 w 4299740"/>
              <a:gd name="connsiteY3" fmla="*/ 2451459 h 2451459"/>
              <a:gd name="connsiteX4" fmla="*/ 330735 w 4299740"/>
              <a:gd name="connsiteY4" fmla="*/ 2451459 h 2451459"/>
              <a:gd name="connsiteX5" fmla="*/ 0 w 4299740"/>
              <a:gd name="connsiteY5" fmla="*/ 2120724 h 2451459"/>
              <a:gd name="connsiteX6" fmla="*/ 0 w 4299740"/>
              <a:gd name="connsiteY6" fmla="*/ 276136 h 2451459"/>
              <a:gd name="connsiteX7" fmla="*/ 271665 w 4299740"/>
              <a:gd name="connsiteY7" fmla="*/ 4471 h 2451459"/>
              <a:gd name="connsiteX0" fmla="*/ 271665 w 4319081"/>
              <a:gd name="connsiteY0" fmla="*/ 0 h 2446988"/>
              <a:gd name="connsiteX1" fmla="*/ 4319081 w 4319081"/>
              <a:gd name="connsiteY1" fmla="*/ 10519 h 2446988"/>
              <a:gd name="connsiteX2" fmla="*/ 4299626 w 4319081"/>
              <a:gd name="connsiteY2" fmla="*/ 2175323 h 2446988"/>
              <a:gd name="connsiteX3" fmla="*/ 4027961 w 4319081"/>
              <a:gd name="connsiteY3" fmla="*/ 2446988 h 2446988"/>
              <a:gd name="connsiteX4" fmla="*/ 330735 w 4319081"/>
              <a:gd name="connsiteY4" fmla="*/ 2446988 h 2446988"/>
              <a:gd name="connsiteX5" fmla="*/ 0 w 4319081"/>
              <a:gd name="connsiteY5" fmla="*/ 2116253 h 2446988"/>
              <a:gd name="connsiteX6" fmla="*/ 0 w 4319081"/>
              <a:gd name="connsiteY6" fmla="*/ 271665 h 2446988"/>
              <a:gd name="connsiteX7" fmla="*/ 271665 w 4319081"/>
              <a:gd name="connsiteY7" fmla="*/ 0 h 2446988"/>
              <a:gd name="connsiteX0" fmla="*/ 271665 w 4319081"/>
              <a:gd name="connsiteY0" fmla="*/ 4471 h 2451459"/>
              <a:gd name="connsiteX1" fmla="*/ 4319081 w 4319081"/>
              <a:gd name="connsiteY1" fmla="*/ 0 h 2451459"/>
              <a:gd name="connsiteX2" fmla="*/ 4299626 w 4319081"/>
              <a:gd name="connsiteY2" fmla="*/ 2179794 h 2451459"/>
              <a:gd name="connsiteX3" fmla="*/ 4027961 w 4319081"/>
              <a:gd name="connsiteY3" fmla="*/ 2451459 h 2451459"/>
              <a:gd name="connsiteX4" fmla="*/ 330735 w 4319081"/>
              <a:gd name="connsiteY4" fmla="*/ 2451459 h 2451459"/>
              <a:gd name="connsiteX5" fmla="*/ 0 w 4319081"/>
              <a:gd name="connsiteY5" fmla="*/ 2120724 h 2451459"/>
              <a:gd name="connsiteX6" fmla="*/ 0 w 4319081"/>
              <a:gd name="connsiteY6" fmla="*/ 276136 h 2451459"/>
              <a:gd name="connsiteX7" fmla="*/ 271665 w 4319081"/>
              <a:gd name="connsiteY7" fmla="*/ 4471 h 2451459"/>
              <a:gd name="connsiteX0" fmla="*/ 271665 w 4304091"/>
              <a:gd name="connsiteY0" fmla="*/ 0 h 2446988"/>
              <a:gd name="connsiteX1" fmla="*/ 4304091 w 4304091"/>
              <a:gd name="connsiteY1" fmla="*/ 10519 h 2446988"/>
              <a:gd name="connsiteX2" fmla="*/ 4299626 w 4304091"/>
              <a:gd name="connsiteY2" fmla="*/ 2175323 h 2446988"/>
              <a:gd name="connsiteX3" fmla="*/ 4027961 w 4304091"/>
              <a:gd name="connsiteY3" fmla="*/ 2446988 h 2446988"/>
              <a:gd name="connsiteX4" fmla="*/ 330735 w 4304091"/>
              <a:gd name="connsiteY4" fmla="*/ 2446988 h 2446988"/>
              <a:gd name="connsiteX5" fmla="*/ 0 w 4304091"/>
              <a:gd name="connsiteY5" fmla="*/ 2116253 h 2446988"/>
              <a:gd name="connsiteX6" fmla="*/ 0 w 4304091"/>
              <a:gd name="connsiteY6" fmla="*/ 271665 h 2446988"/>
              <a:gd name="connsiteX7" fmla="*/ 271665 w 4304091"/>
              <a:gd name="connsiteY7" fmla="*/ 0 h 244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04091" h="2446988">
                <a:moveTo>
                  <a:pt x="271665" y="0"/>
                </a:moveTo>
                <a:lnTo>
                  <a:pt x="4304091" y="10519"/>
                </a:lnTo>
                <a:cubicBezTo>
                  <a:pt x="4302603" y="727124"/>
                  <a:pt x="4301114" y="1458718"/>
                  <a:pt x="4299626" y="2175323"/>
                </a:cubicBezTo>
                <a:cubicBezTo>
                  <a:pt x="4299626" y="2325359"/>
                  <a:pt x="4177997" y="2446988"/>
                  <a:pt x="4027961" y="2446988"/>
                </a:cubicBezTo>
                <a:lnTo>
                  <a:pt x="330735" y="2446988"/>
                </a:lnTo>
                <a:cubicBezTo>
                  <a:pt x="148075" y="2446988"/>
                  <a:pt x="0" y="2298913"/>
                  <a:pt x="0" y="2116253"/>
                </a:cubicBezTo>
                <a:lnTo>
                  <a:pt x="0" y="271665"/>
                </a:lnTo>
                <a:cubicBezTo>
                  <a:pt x="0" y="121629"/>
                  <a:pt x="121629" y="0"/>
                  <a:pt x="271665" y="0"/>
                </a:cubicBezTo>
                <a:close/>
              </a:path>
            </a:pathLst>
          </a:custGeom>
          <a:solidFill>
            <a:srgbClr val="F7941D"/>
          </a:solidFill>
          <a:ln>
            <a:noFill/>
          </a:ln>
          <a:effectLst>
            <a:outerShdw blurRad="50800" dist="762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984954" y="29754330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dispel4py</a:t>
            </a:r>
            <a:endParaRPr lang="en-US" sz="36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29" name="Picture 10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4509" y="28194679"/>
            <a:ext cx="2908195" cy="1639165"/>
          </a:xfrm>
          <a:prstGeom prst="rect">
            <a:avLst/>
          </a:prstGeom>
          <a:noFill/>
          <a:ln>
            <a:noFill/>
          </a:ln>
          <a:effectLst>
            <a:outerShdw dir="2700000" algn="tl" rotWithShape="0">
              <a:schemeClr val="bg1"/>
            </a:outerShdw>
          </a:effectLst>
        </p:spPr>
      </p:pic>
      <p:sp>
        <p:nvSpPr>
          <p:cNvPr id="150" name="TextBox 149"/>
          <p:cNvSpPr txBox="1"/>
          <p:nvPr/>
        </p:nvSpPr>
        <p:spPr>
          <a:xfrm>
            <a:off x="3697130" y="23585963"/>
            <a:ext cx="2256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i="1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Automation</a:t>
            </a:r>
            <a:endParaRPr lang="en-US" sz="2800" b="1" i="1" dirty="0">
              <a:solidFill>
                <a:schemeClr val="tx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40741" y="24022721"/>
            <a:ext cx="556305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00" dirty="0" smtClean="0">
                <a:solidFill>
                  <a:srgbClr val="1F4E79"/>
                </a:solidFill>
                <a:latin typeface="Arial" charset="0"/>
                <a:ea typeface="Arial" charset="0"/>
                <a:cs typeface="Arial" charset="0"/>
              </a:rPr>
              <a:t>Automated pipeline executions</a:t>
            </a:r>
          </a:p>
          <a:p>
            <a:pPr algn="r"/>
            <a:r>
              <a:rPr lang="en-US" sz="2600" dirty="0" smtClean="0">
                <a:solidFill>
                  <a:srgbClr val="1F4E79"/>
                </a:solidFill>
                <a:latin typeface="Arial" charset="0"/>
                <a:ea typeface="Arial" charset="0"/>
                <a:cs typeface="Arial" charset="0"/>
              </a:rPr>
              <a:t>Parallel, distributed computations</a:t>
            </a:r>
          </a:p>
          <a:p>
            <a:pPr algn="r"/>
            <a:r>
              <a:rPr lang="en-US" sz="2600" dirty="0" smtClean="0">
                <a:solidFill>
                  <a:srgbClr val="1F4E79"/>
                </a:solidFill>
                <a:latin typeface="Arial" charset="0"/>
                <a:ea typeface="Arial" charset="0"/>
                <a:cs typeface="Arial" charset="0"/>
              </a:rPr>
              <a:t>Automated data transfers</a:t>
            </a:r>
          </a:p>
          <a:p>
            <a:pPr algn="r"/>
            <a:r>
              <a:rPr lang="en-US" sz="2600" dirty="0" smtClean="0">
                <a:solidFill>
                  <a:srgbClr val="1F4E79"/>
                </a:solidFill>
                <a:latin typeface="Arial" charset="0"/>
                <a:ea typeface="Arial" charset="0"/>
                <a:cs typeface="Arial" charset="0"/>
              </a:rPr>
              <a:t>Heterogeneous resources</a:t>
            </a:r>
          </a:p>
        </p:txBody>
      </p:sp>
      <p:cxnSp>
        <p:nvCxnSpPr>
          <p:cNvPr id="1031" name="Straight Connector 1030"/>
          <p:cNvCxnSpPr>
            <a:stCxn id="139" idx="6"/>
            <a:endCxn id="1033" idx="6"/>
          </p:cNvCxnSpPr>
          <p:nvPr/>
        </p:nvCxnSpPr>
        <p:spPr>
          <a:xfrm flipH="1">
            <a:off x="6185399" y="23825620"/>
            <a:ext cx="5309200" cy="17962"/>
          </a:xfrm>
          <a:prstGeom prst="line">
            <a:avLst/>
          </a:prstGeom>
          <a:ln w="9525">
            <a:solidFill>
              <a:srgbClr val="4F6C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Oval 1032"/>
          <p:cNvSpPr/>
          <p:nvPr/>
        </p:nvSpPr>
        <p:spPr>
          <a:xfrm>
            <a:off x="6000270" y="23751017"/>
            <a:ext cx="185129" cy="185129"/>
          </a:xfrm>
          <a:prstGeom prst="ellipse">
            <a:avLst/>
          </a:prstGeom>
          <a:solidFill>
            <a:srgbClr val="4F6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/>
          <p:cNvCxnSpPr>
            <a:endCxn id="158" idx="6"/>
          </p:cNvCxnSpPr>
          <p:nvPr/>
        </p:nvCxnSpPr>
        <p:spPr>
          <a:xfrm flipH="1">
            <a:off x="10565951" y="24379393"/>
            <a:ext cx="1623728" cy="12443"/>
          </a:xfrm>
          <a:prstGeom prst="line">
            <a:avLst/>
          </a:prstGeom>
          <a:ln w="9525">
            <a:solidFill>
              <a:srgbClr val="4F6C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10380822" y="24299271"/>
            <a:ext cx="185129" cy="185129"/>
          </a:xfrm>
          <a:prstGeom prst="ellipse">
            <a:avLst/>
          </a:prstGeom>
          <a:solidFill>
            <a:srgbClr val="4F6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6714554" y="24110337"/>
            <a:ext cx="3605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i="1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Recovery &amp; Debug</a:t>
            </a:r>
            <a:endParaRPr lang="en-US" sz="2800" b="1" i="1" dirty="0">
              <a:solidFill>
                <a:schemeClr val="tx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932443" y="24642719"/>
            <a:ext cx="338713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00" dirty="0" smtClean="0">
                <a:solidFill>
                  <a:srgbClr val="1F4E79"/>
                </a:solidFill>
                <a:latin typeface="Arial" charset="0"/>
                <a:ea typeface="Arial" charset="0"/>
                <a:cs typeface="Arial" charset="0"/>
              </a:rPr>
              <a:t>Job failure detection</a:t>
            </a:r>
          </a:p>
          <a:p>
            <a:pPr algn="r"/>
            <a:r>
              <a:rPr lang="en-US" sz="2600" dirty="0" smtClean="0">
                <a:solidFill>
                  <a:srgbClr val="1F4E79"/>
                </a:solidFill>
                <a:latin typeface="Arial" charset="0"/>
                <a:ea typeface="Arial" charset="0"/>
                <a:cs typeface="Arial" charset="0"/>
              </a:rPr>
              <a:t>Job Retry</a:t>
            </a:r>
          </a:p>
          <a:p>
            <a:pPr algn="r"/>
            <a:r>
              <a:rPr lang="en-US" sz="2600" dirty="0" smtClean="0">
                <a:solidFill>
                  <a:srgbClr val="1F4E79"/>
                </a:solidFill>
                <a:latin typeface="Arial" charset="0"/>
                <a:ea typeface="Arial" charset="0"/>
                <a:cs typeface="Arial" charset="0"/>
              </a:rPr>
              <a:t>Real-time monitoring</a:t>
            </a:r>
          </a:p>
        </p:txBody>
      </p:sp>
      <p:sp>
        <p:nvSpPr>
          <p:cNvPr id="164" name="Oval 163"/>
          <p:cNvSpPr/>
          <p:nvPr/>
        </p:nvSpPr>
        <p:spPr>
          <a:xfrm>
            <a:off x="7115592" y="26276478"/>
            <a:ext cx="185129" cy="185129"/>
          </a:xfrm>
          <a:prstGeom prst="ellipse">
            <a:avLst/>
          </a:prstGeom>
          <a:solidFill>
            <a:srgbClr val="4F6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1" name="Elbow Connector 1040"/>
          <p:cNvCxnSpPr>
            <a:endCxn id="164" idx="6"/>
          </p:cNvCxnSpPr>
          <p:nvPr/>
        </p:nvCxnSpPr>
        <p:spPr>
          <a:xfrm rot="10800000" flipV="1">
            <a:off x="7300721" y="26039377"/>
            <a:ext cx="5515934" cy="329666"/>
          </a:xfrm>
          <a:prstGeom prst="bentConnector3">
            <a:avLst>
              <a:gd name="adj1" fmla="val -707"/>
            </a:avLst>
          </a:prstGeom>
          <a:ln w="9525">
            <a:solidFill>
              <a:srgbClr val="4F6C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3401269" y="26053739"/>
            <a:ext cx="3605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i="1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Optimization</a:t>
            </a:r>
            <a:endParaRPr lang="en-US" sz="2800" b="1" i="1" dirty="0">
              <a:solidFill>
                <a:schemeClr val="tx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619158" y="26586121"/>
            <a:ext cx="33871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00" dirty="0" smtClean="0">
                <a:solidFill>
                  <a:srgbClr val="1F4E79"/>
                </a:solidFill>
                <a:latin typeface="Arial" charset="0"/>
                <a:ea typeface="Arial" charset="0"/>
                <a:cs typeface="Arial" charset="0"/>
              </a:rPr>
              <a:t>Job clustering</a:t>
            </a:r>
          </a:p>
          <a:p>
            <a:pPr algn="r"/>
            <a:r>
              <a:rPr lang="en-US" sz="2600" dirty="0" smtClean="0">
                <a:solidFill>
                  <a:srgbClr val="1F4E79"/>
                </a:solidFill>
                <a:latin typeface="Arial" charset="0"/>
                <a:ea typeface="Arial" charset="0"/>
                <a:cs typeface="Arial" charset="0"/>
              </a:rPr>
              <a:t>Data cleanup</a:t>
            </a:r>
          </a:p>
        </p:txBody>
      </p:sp>
      <p:cxnSp>
        <p:nvCxnSpPr>
          <p:cNvPr id="173" name="Straight Connector 172"/>
          <p:cNvCxnSpPr>
            <a:stCxn id="174" idx="2"/>
          </p:cNvCxnSpPr>
          <p:nvPr/>
        </p:nvCxnSpPr>
        <p:spPr>
          <a:xfrm flipH="1" flipV="1">
            <a:off x="3302564" y="28273022"/>
            <a:ext cx="5265029" cy="2037"/>
          </a:xfrm>
          <a:prstGeom prst="line">
            <a:avLst/>
          </a:prstGeom>
          <a:ln w="9525">
            <a:solidFill>
              <a:srgbClr val="F794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8567593" y="28182494"/>
            <a:ext cx="185129" cy="185129"/>
          </a:xfrm>
          <a:prstGeom prst="ellipse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8727486" y="28008061"/>
            <a:ext cx="2256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Automation</a:t>
            </a:r>
            <a:endParaRPr lang="en-US" sz="2800" b="1" i="1" dirty="0">
              <a:solidFill>
                <a:schemeClr val="tx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8727485" y="28465532"/>
            <a:ext cx="56783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1F4E79"/>
                </a:solidFill>
                <a:latin typeface="Arial" charset="0"/>
                <a:ea typeface="Arial" charset="0"/>
                <a:cs typeface="Arial" charset="0"/>
              </a:rPr>
              <a:t>Automated pipeline executions</a:t>
            </a:r>
          </a:p>
          <a:p>
            <a:r>
              <a:rPr lang="en-US" sz="2600" dirty="0" smtClean="0">
                <a:solidFill>
                  <a:srgbClr val="1F4E79"/>
                </a:solidFill>
                <a:latin typeface="Arial" charset="0"/>
                <a:ea typeface="Arial" charset="0"/>
                <a:cs typeface="Arial" charset="0"/>
              </a:rPr>
              <a:t>Concurrent, distributed computations</a:t>
            </a:r>
          </a:p>
          <a:p>
            <a:r>
              <a:rPr lang="en-US" sz="2600" dirty="0" smtClean="0">
                <a:solidFill>
                  <a:srgbClr val="1F4E79"/>
                </a:solidFill>
                <a:latin typeface="Arial" charset="0"/>
                <a:ea typeface="Arial" charset="0"/>
                <a:cs typeface="Arial" charset="0"/>
              </a:rPr>
              <a:t>Stream-based model</a:t>
            </a:r>
          </a:p>
        </p:txBody>
      </p:sp>
      <p:cxnSp>
        <p:nvCxnSpPr>
          <p:cNvPr id="177" name="Straight Connector 176"/>
          <p:cNvCxnSpPr>
            <a:stCxn id="178" idx="2"/>
          </p:cNvCxnSpPr>
          <p:nvPr/>
        </p:nvCxnSpPr>
        <p:spPr>
          <a:xfrm flipH="1" flipV="1">
            <a:off x="3302564" y="28763004"/>
            <a:ext cx="1079325" cy="1"/>
          </a:xfrm>
          <a:prstGeom prst="line">
            <a:avLst/>
          </a:prstGeom>
          <a:ln w="9525">
            <a:solidFill>
              <a:srgbClr val="F794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4381889" y="28670440"/>
            <a:ext cx="185129" cy="185129"/>
          </a:xfrm>
          <a:prstGeom prst="ellipse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4589123" y="28489818"/>
            <a:ext cx="2256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Mapping</a:t>
            </a:r>
            <a:endParaRPr lang="en-US" sz="2800" b="1" i="1" dirty="0">
              <a:solidFill>
                <a:schemeClr val="tx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589122" y="28936864"/>
            <a:ext cx="567839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1F4E79"/>
                </a:solidFill>
                <a:latin typeface="Arial" charset="0"/>
                <a:ea typeface="Arial" charset="0"/>
                <a:cs typeface="Arial" charset="0"/>
              </a:rPr>
              <a:t>Sequential</a:t>
            </a:r>
          </a:p>
          <a:p>
            <a:r>
              <a:rPr lang="en-US" sz="2600" dirty="0" smtClean="0">
                <a:solidFill>
                  <a:srgbClr val="1F4E79"/>
                </a:solidFill>
                <a:latin typeface="Arial" charset="0"/>
                <a:ea typeface="Arial" charset="0"/>
                <a:cs typeface="Arial" charset="0"/>
              </a:rPr>
              <a:t>Multiprocessing</a:t>
            </a:r>
          </a:p>
          <a:p>
            <a:r>
              <a:rPr lang="en-US" sz="2600" dirty="0" smtClean="0">
                <a:solidFill>
                  <a:srgbClr val="1F4E79"/>
                </a:solidFill>
                <a:latin typeface="Arial" charset="0"/>
                <a:ea typeface="Arial" charset="0"/>
                <a:cs typeface="Arial" charset="0"/>
              </a:rPr>
              <a:t>MPI</a:t>
            </a:r>
          </a:p>
          <a:p>
            <a:r>
              <a:rPr lang="en-US" sz="2600" dirty="0" smtClean="0">
                <a:solidFill>
                  <a:srgbClr val="1F4E79"/>
                </a:solidFill>
                <a:latin typeface="Arial" charset="0"/>
                <a:ea typeface="Arial" charset="0"/>
                <a:cs typeface="Arial" charset="0"/>
              </a:rPr>
              <a:t>Apache Storm and Spark (Prototype)</a:t>
            </a:r>
          </a:p>
        </p:txBody>
      </p:sp>
      <p:cxnSp>
        <p:nvCxnSpPr>
          <p:cNvPr id="182" name="Elbow Connector 181"/>
          <p:cNvCxnSpPr>
            <a:endCxn id="187" idx="2"/>
          </p:cNvCxnSpPr>
          <p:nvPr/>
        </p:nvCxnSpPr>
        <p:spPr>
          <a:xfrm>
            <a:off x="1955483" y="30475875"/>
            <a:ext cx="3918425" cy="584480"/>
          </a:xfrm>
          <a:prstGeom prst="bentConnector3">
            <a:avLst>
              <a:gd name="adj1" fmla="val 206"/>
            </a:avLst>
          </a:prstGeom>
          <a:ln w="9525">
            <a:solidFill>
              <a:srgbClr val="F794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/>
          <p:cNvSpPr/>
          <p:nvPr/>
        </p:nvSpPr>
        <p:spPr>
          <a:xfrm>
            <a:off x="5873908" y="30967790"/>
            <a:ext cx="185129" cy="185129"/>
          </a:xfrm>
          <a:prstGeom prst="ellipse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/>
          <p:cNvSpPr txBox="1"/>
          <p:nvPr/>
        </p:nvSpPr>
        <p:spPr>
          <a:xfrm>
            <a:off x="6055512" y="30787654"/>
            <a:ext cx="3605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Optimization</a:t>
            </a:r>
            <a:endParaRPr lang="en-US" sz="2800" b="1" i="1" dirty="0">
              <a:solidFill>
                <a:schemeClr val="tx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069387" y="31266371"/>
            <a:ext cx="56783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1F4E79"/>
                </a:solidFill>
                <a:latin typeface="Arial" charset="0"/>
                <a:ea typeface="Arial" charset="0"/>
                <a:cs typeface="Arial" charset="0"/>
              </a:rPr>
              <a:t>Multiple streams</a:t>
            </a:r>
          </a:p>
          <a:p>
            <a:r>
              <a:rPr lang="en-US" sz="2600" dirty="0" smtClean="0">
                <a:solidFill>
                  <a:srgbClr val="1F4E79"/>
                </a:solidFill>
                <a:latin typeface="Arial" charset="0"/>
                <a:ea typeface="Arial" charset="0"/>
                <a:cs typeface="Arial" charset="0"/>
              </a:rPr>
              <a:t>Avoids I/O operations</a:t>
            </a:r>
          </a:p>
        </p:txBody>
      </p:sp>
      <p:pic>
        <p:nvPicPr>
          <p:cNvPr id="1056" name="Picture 4" descr="http://ds.iris.edu/files/earthscope/usarray/USArray-ByComp-wMTbb.gif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6042" y="6431659"/>
            <a:ext cx="4362692" cy="295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6" descr="http://ds.iris.edu/files/earthscope/usarray/USArray-ByComp-OPAK.gif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7659" y="9779738"/>
            <a:ext cx="3139337" cy="213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" name="TextBox 202"/>
          <p:cNvSpPr txBox="1"/>
          <p:nvPr/>
        </p:nvSpPr>
        <p:spPr>
          <a:xfrm>
            <a:off x="25383510" y="6142161"/>
            <a:ext cx="6222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Seismic </a:t>
            </a:r>
            <a:r>
              <a:rPr lang="en-US" sz="4000" i="1" smtClean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Ambient Noise </a:t>
            </a:r>
            <a:r>
              <a:rPr lang="en-US" sz="4000" i="1" dirty="0" smtClean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4000" i="1" dirty="0" smtClean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4000" i="1" dirty="0" smtClean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Cross-Correlation</a:t>
            </a:r>
            <a:endParaRPr lang="en-US" sz="4000" i="1" dirty="0">
              <a:solidFill>
                <a:schemeClr val="bg2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31345568" y="13847548"/>
            <a:ext cx="10242921" cy="1563109"/>
          </a:xfrm>
          <a:prstGeom prst="rect">
            <a:avLst/>
          </a:prstGeom>
          <a:solidFill>
            <a:srgbClr val="49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/>
          <p:cNvSpPr txBox="1"/>
          <p:nvPr/>
        </p:nvSpPr>
        <p:spPr>
          <a:xfrm>
            <a:off x="31602007" y="14022529"/>
            <a:ext cx="3040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EVALUATION</a:t>
            </a:r>
            <a:endParaRPr lang="en-US" sz="36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31602007" y="14593781"/>
            <a:ext cx="913102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i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IRIS Data Services, Containers, and Cloud Computing</a:t>
            </a:r>
            <a:endParaRPr lang="en-US" sz="2900" i="1" dirty="0">
              <a:solidFill>
                <a:schemeClr val="accent5">
                  <a:lumMod val="20000"/>
                  <a:lumOff val="8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1345568" y="2903850"/>
            <a:ext cx="10242921" cy="1563109"/>
          </a:xfrm>
          <a:prstGeom prst="rect">
            <a:avLst/>
          </a:prstGeom>
          <a:solidFill>
            <a:srgbClr val="2B8E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/>
          <p:cNvSpPr txBox="1"/>
          <p:nvPr/>
        </p:nvSpPr>
        <p:spPr>
          <a:xfrm>
            <a:off x="31602007" y="3073053"/>
            <a:ext cx="6075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WORKFLOW APPLICATION</a:t>
            </a:r>
            <a:endParaRPr lang="en-US" sz="36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31602007" y="3644305"/>
            <a:ext cx="701249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i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Seismic Ambient Noise Cross-Correlation</a:t>
            </a:r>
            <a:endParaRPr lang="en-US" sz="2900" i="1" dirty="0">
              <a:solidFill>
                <a:schemeClr val="accent5">
                  <a:lumMod val="20000"/>
                  <a:lumOff val="8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91258" y="7065696"/>
            <a:ext cx="6316999" cy="2635941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39730" y="12138357"/>
            <a:ext cx="4019213" cy="1248524"/>
          </a:xfrm>
          <a:prstGeom prst="rect">
            <a:avLst/>
          </a:prstGeom>
        </p:spPr>
      </p:pic>
      <p:sp>
        <p:nvSpPr>
          <p:cNvPr id="214" name="Oval 213"/>
          <p:cNvSpPr/>
          <p:nvPr/>
        </p:nvSpPr>
        <p:spPr>
          <a:xfrm>
            <a:off x="31767503" y="4685311"/>
            <a:ext cx="185129" cy="18512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0" name="Elbow Connector 1059"/>
          <p:cNvCxnSpPr>
            <a:stCxn id="1058" idx="7"/>
            <a:endCxn id="214" idx="2"/>
          </p:cNvCxnSpPr>
          <p:nvPr/>
        </p:nvCxnSpPr>
        <p:spPr>
          <a:xfrm rot="5400000" flipH="1" flipV="1">
            <a:off x="27652459" y="2348165"/>
            <a:ext cx="1685333" cy="6544756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32063942" y="4528864"/>
            <a:ext cx="4194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Pre-Process (Phase 1)</a:t>
            </a:r>
            <a:endParaRPr lang="en-US" sz="2800" b="1" i="1" dirty="0">
              <a:solidFill>
                <a:schemeClr val="tx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2105432" y="5059421"/>
            <a:ext cx="935228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1F4E79"/>
                </a:solidFill>
                <a:latin typeface="Arial" charset="0"/>
                <a:ea typeface="Arial" charset="0"/>
                <a:cs typeface="Arial" charset="0"/>
              </a:rPr>
              <a:t>Each time series from a seismic station (each trace), is subject to a series of data- preparation treatments chosen and parameterized by seismologists; and the processing of each trace is independent from other traces. (complexity O(n), where n is the number of stations)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32060325" y="9884694"/>
            <a:ext cx="561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Cross-Correlation (Phase 2)</a:t>
            </a:r>
            <a:endParaRPr lang="en-US" sz="2800" b="1" i="1" dirty="0">
              <a:solidFill>
                <a:schemeClr val="tx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32105432" y="10378387"/>
            <a:ext cx="935228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1F4E79"/>
                </a:solidFill>
                <a:latin typeface="Arial" charset="0"/>
                <a:ea typeface="Arial" charset="0"/>
                <a:cs typeface="Arial" charset="0"/>
              </a:rPr>
              <a:t>For all pairs of stations compute the correlation, essentially identifying the time for signals to travel between them, and hence infer some, as it turns out time varying, properties of </a:t>
            </a:r>
            <a:r>
              <a:rPr lang="en-US" sz="2600" smtClean="0">
                <a:solidFill>
                  <a:srgbClr val="1F4E79"/>
                </a:solidFill>
                <a:latin typeface="Arial" charset="0"/>
                <a:ea typeface="Arial" charset="0"/>
                <a:cs typeface="Arial" charset="0"/>
              </a:rPr>
              <a:t>the intervening </a:t>
            </a:r>
            <a:r>
              <a:rPr lang="en-US" sz="2600" dirty="0" smtClean="0">
                <a:solidFill>
                  <a:srgbClr val="1F4E79"/>
                </a:solidFill>
                <a:latin typeface="Arial" charset="0"/>
                <a:ea typeface="Arial" charset="0"/>
                <a:cs typeface="Arial" charset="0"/>
              </a:rPr>
              <a:t>rock. The complexity of this phase is O(n</a:t>
            </a:r>
            <a:r>
              <a:rPr lang="en-US" sz="2600" baseline="30000" dirty="0" smtClean="0">
                <a:solidFill>
                  <a:srgbClr val="1F4E79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2600" dirty="0" smtClean="0">
                <a:solidFill>
                  <a:srgbClr val="1F4E79"/>
                </a:solidFill>
                <a:latin typeface="Arial" charset="0"/>
                <a:ea typeface="Arial" charset="0"/>
                <a:cs typeface="Arial" charset="0"/>
              </a:rPr>
              <a:t>)</a:t>
            </a:r>
          </a:p>
        </p:txBody>
      </p:sp>
      <p:grpSp>
        <p:nvGrpSpPr>
          <p:cNvPr id="1064" name="Group 1063"/>
          <p:cNvGrpSpPr/>
          <p:nvPr/>
        </p:nvGrpSpPr>
        <p:grpSpPr>
          <a:xfrm>
            <a:off x="12489618" y="21353914"/>
            <a:ext cx="1582280" cy="1140980"/>
            <a:chOff x="12220397" y="21871196"/>
            <a:chExt cx="1582280" cy="1140980"/>
          </a:xfrm>
        </p:grpSpPr>
        <p:pic>
          <p:nvPicPr>
            <p:cNvPr id="226" name="Picture 4" descr="pegasus_white_logo.png"/>
            <p:cNvPicPr>
              <a:picLocks noChangeAspect="1"/>
            </p:cNvPicPr>
            <p:nvPr/>
          </p:nvPicPr>
          <p:blipFill>
            <a:blip r:embed="rId18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12640" y="21871196"/>
              <a:ext cx="1046959" cy="818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TextBox 226"/>
            <p:cNvSpPr txBox="1"/>
            <p:nvPr/>
          </p:nvSpPr>
          <p:spPr>
            <a:xfrm>
              <a:off x="12220397" y="22581289"/>
              <a:ext cx="15822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chemeClr val="bg2">
                      <a:lumMod val="50000"/>
                    </a:schemeClr>
                  </a:solidFill>
                  <a:latin typeface="Arial Rounded MT Bold" charset="0"/>
                  <a:ea typeface="Arial Rounded MT Bold" charset="0"/>
                  <a:cs typeface="Arial Rounded MT Bold" charset="0"/>
                </a:rPr>
                <a:t>Pegasus</a:t>
              </a:r>
              <a:endParaRPr lang="en-US" sz="2200" dirty="0">
                <a:solidFill>
                  <a:schemeClr val="bg2">
                    <a:lumMod val="50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endParaRPr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11552807" y="21453809"/>
            <a:ext cx="12798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n w="28575">
                  <a:solidFill>
                    <a:schemeClr val="bg2">
                      <a:lumMod val="25000"/>
                      <a:alpha val="28000"/>
                    </a:schemeClr>
                  </a:solidFill>
                </a:ln>
                <a:noFill/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sz="6000" b="1" dirty="0">
              <a:ln w="28575">
                <a:solidFill>
                  <a:schemeClr val="bg2">
                    <a:lumMod val="25000"/>
                    <a:alpha val="28000"/>
                  </a:schemeClr>
                </a:solidFill>
              </a:ln>
              <a:noFill/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229" name="Picture 22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062370" y="21420708"/>
            <a:ext cx="1923949" cy="1086632"/>
          </a:xfrm>
          <a:prstGeom prst="rect">
            <a:avLst/>
          </a:prstGeom>
        </p:spPr>
      </p:pic>
      <p:sp>
        <p:nvSpPr>
          <p:cNvPr id="236" name="Freeform 235"/>
          <p:cNvSpPr/>
          <p:nvPr/>
        </p:nvSpPr>
        <p:spPr>
          <a:xfrm flipV="1">
            <a:off x="32804299" y="23460829"/>
            <a:ext cx="5375350" cy="1581945"/>
          </a:xfrm>
          <a:custGeom>
            <a:avLst/>
            <a:gdLst>
              <a:gd name="connsiteX0" fmla="*/ 5277080 w 5300401"/>
              <a:gd name="connsiteY0" fmla="*/ 848327 h 1145782"/>
              <a:gd name="connsiteX1" fmla="*/ 5277080 w 5300401"/>
              <a:gd name="connsiteY1" fmla="*/ 330534 h 1145782"/>
              <a:gd name="connsiteX2" fmla="*/ 5034709 w 5300401"/>
              <a:gd name="connsiteY2" fmla="*/ 77146 h 1145782"/>
              <a:gd name="connsiteX3" fmla="*/ 4362680 w 5300401"/>
              <a:gd name="connsiteY3" fmla="*/ 11045 h 1145782"/>
              <a:gd name="connsiteX4" fmla="*/ 1366092 w 5300401"/>
              <a:gd name="connsiteY4" fmla="*/ 22061 h 1145782"/>
              <a:gd name="connsiteX5" fmla="*/ 418641 w 5300401"/>
              <a:gd name="connsiteY5" fmla="*/ 220365 h 1145782"/>
              <a:gd name="connsiteX6" fmla="*/ 0 w 5300401"/>
              <a:gd name="connsiteY6" fmla="*/ 1145782 h 1145782"/>
              <a:gd name="connsiteX7" fmla="*/ 0 w 5300401"/>
              <a:gd name="connsiteY7" fmla="*/ 1145782 h 1145782"/>
              <a:gd name="connsiteX0" fmla="*/ 5352030 w 5375351"/>
              <a:gd name="connsiteY0" fmla="*/ 848327 h 1559571"/>
              <a:gd name="connsiteX1" fmla="*/ 5352030 w 5375351"/>
              <a:gd name="connsiteY1" fmla="*/ 330534 h 1559571"/>
              <a:gd name="connsiteX2" fmla="*/ 5109659 w 5375351"/>
              <a:gd name="connsiteY2" fmla="*/ 77146 h 1559571"/>
              <a:gd name="connsiteX3" fmla="*/ 4437630 w 5375351"/>
              <a:gd name="connsiteY3" fmla="*/ 11045 h 1559571"/>
              <a:gd name="connsiteX4" fmla="*/ 1441042 w 5375351"/>
              <a:gd name="connsiteY4" fmla="*/ 22061 h 1559571"/>
              <a:gd name="connsiteX5" fmla="*/ 493591 w 5375351"/>
              <a:gd name="connsiteY5" fmla="*/ 220365 h 1559571"/>
              <a:gd name="connsiteX6" fmla="*/ 74950 w 5375351"/>
              <a:gd name="connsiteY6" fmla="*/ 1145782 h 1559571"/>
              <a:gd name="connsiteX7" fmla="*/ 0 w 5375351"/>
              <a:gd name="connsiteY7" fmla="*/ 1559571 h 155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75351" h="1559571">
                <a:moveTo>
                  <a:pt x="5352030" y="848327"/>
                </a:moveTo>
                <a:cubicBezTo>
                  <a:pt x="5372227" y="653695"/>
                  <a:pt x="5392425" y="459064"/>
                  <a:pt x="5352030" y="330534"/>
                </a:cubicBezTo>
                <a:cubicBezTo>
                  <a:pt x="5311635" y="202004"/>
                  <a:pt x="5262059" y="130394"/>
                  <a:pt x="5109659" y="77146"/>
                </a:cubicBezTo>
                <a:cubicBezTo>
                  <a:pt x="4957259" y="23898"/>
                  <a:pt x="5049066" y="20226"/>
                  <a:pt x="4437630" y="11045"/>
                </a:cubicBezTo>
                <a:cubicBezTo>
                  <a:pt x="3826194" y="1864"/>
                  <a:pt x="2098382" y="-12826"/>
                  <a:pt x="1441042" y="22061"/>
                </a:cubicBezTo>
                <a:cubicBezTo>
                  <a:pt x="783702" y="56948"/>
                  <a:pt x="721273" y="33078"/>
                  <a:pt x="493591" y="220365"/>
                </a:cubicBezTo>
                <a:cubicBezTo>
                  <a:pt x="265909" y="407652"/>
                  <a:pt x="74950" y="1145782"/>
                  <a:pt x="74950" y="1145782"/>
                </a:cubicBezTo>
                <a:lnTo>
                  <a:pt x="0" y="1559571"/>
                </a:lnTo>
              </a:path>
            </a:pathLst>
          </a:custGeom>
          <a:noFill/>
          <a:ln w="317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Freeform 237"/>
          <p:cNvSpPr/>
          <p:nvPr/>
        </p:nvSpPr>
        <p:spPr>
          <a:xfrm>
            <a:off x="33251899" y="22345387"/>
            <a:ext cx="4869456" cy="974856"/>
          </a:xfrm>
          <a:custGeom>
            <a:avLst/>
            <a:gdLst>
              <a:gd name="connsiteX0" fmla="*/ 0 w 4869456"/>
              <a:gd name="connsiteY0" fmla="*/ 697820 h 708837"/>
              <a:gd name="connsiteX1" fmla="*/ 2456762 w 4869456"/>
              <a:gd name="connsiteY1" fmla="*/ 708837 h 708837"/>
              <a:gd name="connsiteX2" fmla="*/ 3205909 w 4869456"/>
              <a:gd name="connsiteY2" fmla="*/ 631719 h 708837"/>
              <a:gd name="connsiteX3" fmla="*/ 3701668 w 4869456"/>
              <a:gd name="connsiteY3" fmla="*/ 323247 h 708837"/>
              <a:gd name="connsiteX4" fmla="*/ 3966072 w 4869456"/>
              <a:gd name="connsiteY4" fmla="*/ 36808 h 708837"/>
              <a:gd name="connsiteX5" fmla="*/ 4208443 w 4869456"/>
              <a:gd name="connsiteY5" fmla="*/ 3758 h 708837"/>
              <a:gd name="connsiteX6" fmla="*/ 4869456 w 4869456"/>
              <a:gd name="connsiteY6" fmla="*/ 14774 h 708837"/>
              <a:gd name="connsiteX0" fmla="*/ 0 w 4869456"/>
              <a:gd name="connsiteY0" fmla="*/ 853552 h 864569"/>
              <a:gd name="connsiteX1" fmla="*/ 2456762 w 4869456"/>
              <a:gd name="connsiteY1" fmla="*/ 864569 h 864569"/>
              <a:gd name="connsiteX2" fmla="*/ 3205909 w 4869456"/>
              <a:gd name="connsiteY2" fmla="*/ 787451 h 864569"/>
              <a:gd name="connsiteX3" fmla="*/ 3701668 w 4869456"/>
              <a:gd name="connsiteY3" fmla="*/ 478979 h 864569"/>
              <a:gd name="connsiteX4" fmla="*/ 3966072 w 4869456"/>
              <a:gd name="connsiteY4" fmla="*/ 192540 h 864569"/>
              <a:gd name="connsiteX5" fmla="*/ 4208443 w 4869456"/>
              <a:gd name="connsiteY5" fmla="*/ 159490 h 864569"/>
              <a:gd name="connsiteX6" fmla="*/ 4869456 w 4869456"/>
              <a:gd name="connsiteY6" fmla="*/ 59 h 864569"/>
              <a:gd name="connsiteX0" fmla="*/ 0 w 4869456"/>
              <a:gd name="connsiteY0" fmla="*/ 909962 h 920979"/>
              <a:gd name="connsiteX1" fmla="*/ 2456762 w 4869456"/>
              <a:gd name="connsiteY1" fmla="*/ 920979 h 920979"/>
              <a:gd name="connsiteX2" fmla="*/ 3205909 w 4869456"/>
              <a:gd name="connsiteY2" fmla="*/ 843861 h 920979"/>
              <a:gd name="connsiteX3" fmla="*/ 3701668 w 4869456"/>
              <a:gd name="connsiteY3" fmla="*/ 535389 h 920979"/>
              <a:gd name="connsiteX4" fmla="*/ 3966072 w 4869456"/>
              <a:gd name="connsiteY4" fmla="*/ 248950 h 920979"/>
              <a:gd name="connsiteX5" fmla="*/ 4208443 w 4869456"/>
              <a:gd name="connsiteY5" fmla="*/ 0 h 920979"/>
              <a:gd name="connsiteX6" fmla="*/ 4869456 w 4869456"/>
              <a:gd name="connsiteY6" fmla="*/ 56469 h 920979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205909 w 4869456"/>
              <a:gd name="connsiteY2" fmla="*/ 787392 h 864510"/>
              <a:gd name="connsiteX3" fmla="*/ 3701668 w 4869456"/>
              <a:gd name="connsiteY3" fmla="*/ 478920 h 864510"/>
              <a:gd name="connsiteX4" fmla="*/ 3966072 w 4869456"/>
              <a:gd name="connsiteY4" fmla="*/ 192481 h 864510"/>
              <a:gd name="connsiteX5" fmla="*/ 4869456 w 4869456"/>
              <a:gd name="connsiteY5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205909 w 4869456"/>
              <a:gd name="connsiteY2" fmla="*/ 787392 h 864510"/>
              <a:gd name="connsiteX3" fmla="*/ 3701668 w 4869456"/>
              <a:gd name="connsiteY3" fmla="*/ 478920 h 864510"/>
              <a:gd name="connsiteX4" fmla="*/ 4102707 w 4869456"/>
              <a:gd name="connsiteY4" fmla="*/ 78849 h 864510"/>
              <a:gd name="connsiteX5" fmla="*/ 4869456 w 4869456"/>
              <a:gd name="connsiteY5" fmla="*/ 0 h 864510"/>
              <a:gd name="connsiteX0" fmla="*/ 0 w 4869456"/>
              <a:gd name="connsiteY0" fmla="*/ 853493 h 871046"/>
              <a:gd name="connsiteX1" fmla="*/ 2456762 w 4869456"/>
              <a:gd name="connsiteY1" fmla="*/ 864510 h 871046"/>
              <a:gd name="connsiteX2" fmla="*/ 3205909 w 4869456"/>
              <a:gd name="connsiteY2" fmla="*/ 787392 h 871046"/>
              <a:gd name="connsiteX3" fmla="*/ 4102707 w 4869456"/>
              <a:gd name="connsiteY3" fmla="*/ 78849 h 871046"/>
              <a:gd name="connsiteX4" fmla="*/ 4869456 w 4869456"/>
              <a:gd name="connsiteY4" fmla="*/ 0 h 871046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289992 w 4869456"/>
              <a:gd name="connsiteY2" fmla="*/ 730575 h 864510"/>
              <a:gd name="connsiteX3" fmla="*/ 4102707 w 4869456"/>
              <a:gd name="connsiteY3" fmla="*/ 78849 h 864510"/>
              <a:gd name="connsiteX4" fmla="*/ 4869456 w 4869456"/>
              <a:gd name="connsiteY4" fmla="*/ 0 h 864510"/>
              <a:gd name="connsiteX0" fmla="*/ 0 w 4869456"/>
              <a:gd name="connsiteY0" fmla="*/ 853493 h 873449"/>
              <a:gd name="connsiteX1" fmla="*/ 2456762 w 4869456"/>
              <a:gd name="connsiteY1" fmla="*/ 864510 h 873449"/>
              <a:gd name="connsiteX2" fmla="*/ 3289992 w 4869456"/>
              <a:gd name="connsiteY2" fmla="*/ 730575 h 873449"/>
              <a:gd name="connsiteX3" fmla="*/ 4102707 w 4869456"/>
              <a:gd name="connsiteY3" fmla="*/ 78849 h 873449"/>
              <a:gd name="connsiteX4" fmla="*/ 4869456 w 4869456"/>
              <a:gd name="connsiteY4" fmla="*/ 0 h 873449"/>
              <a:gd name="connsiteX0" fmla="*/ 0 w 4869456"/>
              <a:gd name="connsiteY0" fmla="*/ 853493 h 866799"/>
              <a:gd name="connsiteX1" fmla="*/ 2456762 w 4869456"/>
              <a:gd name="connsiteY1" fmla="*/ 864510 h 866799"/>
              <a:gd name="connsiteX2" fmla="*/ 3289992 w 4869456"/>
              <a:gd name="connsiteY2" fmla="*/ 730575 h 866799"/>
              <a:gd name="connsiteX3" fmla="*/ 4102707 w 4869456"/>
              <a:gd name="connsiteY3" fmla="*/ 78849 h 866799"/>
              <a:gd name="connsiteX4" fmla="*/ 4869456 w 4869456"/>
              <a:gd name="connsiteY4" fmla="*/ 0 h 866799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16116 w 4869456"/>
              <a:gd name="connsiteY2" fmla="*/ 662396 h 864510"/>
              <a:gd name="connsiteX3" fmla="*/ 4102707 w 4869456"/>
              <a:gd name="connsiteY3" fmla="*/ 78849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16116 w 4869456"/>
              <a:gd name="connsiteY2" fmla="*/ 662396 h 864510"/>
              <a:gd name="connsiteX3" fmla="*/ 4102707 w 4869456"/>
              <a:gd name="connsiteY3" fmla="*/ 78849 h 864510"/>
              <a:gd name="connsiteX4" fmla="*/ 4869456 w 4869456"/>
              <a:gd name="connsiteY4" fmla="*/ 0 h 864510"/>
              <a:gd name="connsiteX0" fmla="*/ 0 w 4869456"/>
              <a:gd name="connsiteY0" fmla="*/ 863260 h 874277"/>
              <a:gd name="connsiteX1" fmla="*/ 2456762 w 4869456"/>
              <a:gd name="connsiteY1" fmla="*/ 874277 h 874277"/>
              <a:gd name="connsiteX2" fmla="*/ 3416116 w 4869456"/>
              <a:gd name="connsiteY2" fmla="*/ 672163 h 874277"/>
              <a:gd name="connsiteX3" fmla="*/ 4102707 w 4869456"/>
              <a:gd name="connsiteY3" fmla="*/ 88616 h 874277"/>
              <a:gd name="connsiteX4" fmla="*/ 4869456 w 4869456"/>
              <a:gd name="connsiteY4" fmla="*/ 9767 h 874277"/>
              <a:gd name="connsiteX0" fmla="*/ 0 w 4869456"/>
              <a:gd name="connsiteY0" fmla="*/ 863260 h 874277"/>
              <a:gd name="connsiteX1" fmla="*/ 2456762 w 4869456"/>
              <a:gd name="connsiteY1" fmla="*/ 874277 h 874277"/>
              <a:gd name="connsiteX2" fmla="*/ 3416116 w 4869456"/>
              <a:gd name="connsiteY2" fmla="*/ 672163 h 874277"/>
              <a:gd name="connsiteX3" fmla="*/ 4102707 w 4869456"/>
              <a:gd name="connsiteY3" fmla="*/ 88616 h 874277"/>
              <a:gd name="connsiteX4" fmla="*/ 4869456 w 4869456"/>
              <a:gd name="connsiteY4" fmla="*/ 9767 h 874277"/>
              <a:gd name="connsiteX0" fmla="*/ 0 w 4869456"/>
              <a:gd name="connsiteY0" fmla="*/ 863260 h 874277"/>
              <a:gd name="connsiteX1" fmla="*/ 2456762 w 4869456"/>
              <a:gd name="connsiteY1" fmla="*/ 874277 h 874277"/>
              <a:gd name="connsiteX2" fmla="*/ 3416116 w 4869456"/>
              <a:gd name="connsiteY2" fmla="*/ 672163 h 874277"/>
              <a:gd name="connsiteX3" fmla="*/ 4102707 w 4869456"/>
              <a:gd name="connsiteY3" fmla="*/ 88616 h 874277"/>
              <a:gd name="connsiteX4" fmla="*/ 4869456 w 4869456"/>
              <a:gd name="connsiteY4" fmla="*/ 9767 h 874277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16116 w 4869456"/>
              <a:gd name="connsiteY2" fmla="*/ 662396 h 864510"/>
              <a:gd name="connsiteX3" fmla="*/ 4102707 w 4869456"/>
              <a:gd name="connsiteY3" fmla="*/ 78849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16116 w 4869456"/>
              <a:gd name="connsiteY2" fmla="*/ 662396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16116 w 4869456"/>
              <a:gd name="connsiteY2" fmla="*/ 662396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16116 w 4869456"/>
              <a:gd name="connsiteY2" fmla="*/ 662396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81184"/>
              <a:gd name="connsiteX1" fmla="*/ 2456762 w 4869456"/>
              <a:gd name="connsiteY1" fmla="*/ 864510 h 881184"/>
              <a:gd name="connsiteX2" fmla="*/ 3353054 w 4869456"/>
              <a:gd name="connsiteY2" fmla="*/ 798754 h 881184"/>
              <a:gd name="connsiteX3" fmla="*/ 4102707 w 4869456"/>
              <a:gd name="connsiteY3" fmla="*/ 10670 h 881184"/>
              <a:gd name="connsiteX4" fmla="*/ 4869456 w 4869456"/>
              <a:gd name="connsiteY4" fmla="*/ 0 h 881184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353054 w 4869456"/>
              <a:gd name="connsiteY2" fmla="*/ 798754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395095 w 4869456"/>
              <a:gd name="connsiteY2" fmla="*/ 741938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395095 w 4869456"/>
              <a:gd name="connsiteY2" fmla="*/ 741938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395095 w 4869456"/>
              <a:gd name="connsiteY2" fmla="*/ 741938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47647 w 4869456"/>
              <a:gd name="connsiteY2" fmla="*/ 582853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47647 w 4869456"/>
              <a:gd name="connsiteY2" fmla="*/ 582853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47647 w 4869456"/>
              <a:gd name="connsiteY2" fmla="*/ 582853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47647 w 4869456"/>
              <a:gd name="connsiteY2" fmla="*/ 582853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47647 w 4869456"/>
              <a:gd name="connsiteY2" fmla="*/ 582853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47647 w 4869456"/>
              <a:gd name="connsiteY2" fmla="*/ 582853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47647 w 4869456"/>
              <a:gd name="connsiteY2" fmla="*/ 582853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456" h="864510">
                <a:moveTo>
                  <a:pt x="0" y="853493"/>
                </a:moveTo>
                <a:lnTo>
                  <a:pt x="2456762" y="864510"/>
                </a:lnTo>
                <a:cubicBezTo>
                  <a:pt x="2991080" y="853493"/>
                  <a:pt x="3377874" y="911173"/>
                  <a:pt x="3447647" y="582853"/>
                </a:cubicBezTo>
                <a:cubicBezTo>
                  <a:pt x="3585337" y="111015"/>
                  <a:pt x="3629257" y="75617"/>
                  <a:pt x="4102707" y="10670"/>
                </a:cubicBezTo>
                <a:cubicBezTo>
                  <a:pt x="4712793" y="2539"/>
                  <a:pt x="4681251" y="40100"/>
                  <a:pt x="4869456" y="0"/>
                </a:cubicBezTo>
              </a:path>
            </a:pathLst>
          </a:custGeom>
          <a:noFill/>
          <a:ln w="381000">
            <a:solidFill>
              <a:schemeClr val="bg1">
                <a:lumMod val="7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Freeform 238"/>
          <p:cNvSpPr/>
          <p:nvPr/>
        </p:nvSpPr>
        <p:spPr>
          <a:xfrm flipV="1">
            <a:off x="33213002" y="23293327"/>
            <a:ext cx="4869456" cy="799627"/>
          </a:xfrm>
          <a:custGeom>
            <a:avLst/>
            <a:gdLst>
              <a:gd name="connsiteX0" fmla="*/ 0 w 4869456"/>
              <a:gd name="connsiteY0" fmla="*/ 697820 h 708837"/>
              <a:gd name="connsiteX1" fmla="*/ 2456762 w 4869456"/>
              <a:gd name="connsiteY1" fmla="*/ 708837 h 708837"/>
              <a:gd name="connsiteX2" fmla="*/ 3205909 w 4869456"/>
              <a:gd name="connsiteY2" fmla="*/ 631719 h 708837"/>
              <a:gd name="connsiteX3" fmla="*/ 3701668 w 4869456"/>
              <a:gd name="connsiteY3" fmla="*/ 323247 h 708837"/>
              <a:gd name="connsiteX4" fmla="*/ 3966072 w 4869456"/>
              <a:gd name="connsiteY4" fmla="*/ 36808 h 708837"/>
              <a:gd name="connsiteX5" fmla="*/ 4208443 w 4869456"/>
              <a:gd name="connsiteY5" fmla="*/ 3758 h 708837"/>
              <a:gd name="connsiteX6" fmla="*/ 4869456 w 4869456"/>
              <a:gd name="connsiteY6" fmla="*/ 14774 h 708837"/>
              <a:gd name="connsiteX0" fmla="*/ 0 w 4869456"/>
              <a:gd name="connsiteY0" fmla="*/ 853552 h 864569"/>
              <a:gd name="connsiteX1" fmla="*/ 2456762 w 4869456"/>
              <a:gd name="connsiteY1" fmla="*/ 864569 h 864569"/>
              <a:gd name="connsiteX2" fmla="*/ 3205909 w 4869456"/>
              <a:gd name="connsiteY2" fmla="*/ 787451 h 864569"/>
              <a:gd name="connsiteX3" fmla="*/ 3701668 w 4869456"/>
              <a:gd name="connsiteY3" fmla="*/ 478979 h 864569"/>
              <a:gd name="connsiteX4" fmla="*/ 3966072 w 4869456"/>
              <a:gd name="connsiteY4" fmla="*/ 192540 h 864569"/>
              <a:gd name="connsiteX5" fmla="*/ 4208443 w 4869456"/>
              <a:gd name="connsiteY5" fmla="*/ 159490 h 864569"/>
              <a:gd name="connsiteX6" fmla="*/ 4869456 w 4869456"/>
              <a:gd name="connsiteY6" fmla="*/ 59 h 864569"/>
              <a:gd name="connsiteX0" fmla="*/ 0 w 4869456"/>
              <a:gd name="connsiteY0" fmla="*/ 909962 h 920979"/>
              <a:gd name="connsiteX1" fmla="*/ 2456762 w 4869456"/>
              <a:gd name="connsiteY1" fmla="*/ 920979 h 920979"/>
              <a:gd name="connsiteX2" fmla="*/ 3205909 w 4869456"/>
              <a:gd name="connsiteY2" fmla="*/ 843861 h 920979"/>
              <a:gd name="connsiteX3" fmla="*/ 3701668 w 4869456"/>
              <a:gd name="connsiteY3" fmla="*/ 535389 h 920979"/>
              <a:gd name="connsiteX4" fmla="*/ 3966072 w 4869456"/>
              <a:gd name="connsiteY4" fmla="*/ 248950 h 920979"/>
              <a:gd name="connsiteX5" fmla="*/ 4208443 w 4869456"/>
              <a:gd name="connsiteY5" fmla="*/ 0 h 920979"/>
              <a:gd name="connsiteX6" fmla="*/ 4869456 w 4869456"/>
              <a:gd name="connsiteY6" fmla="*/ 56469 h 920979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205909 w 4869456"/>
              <a:gd name="connsiteY2" fmla="*/ 787392 h 864510"/>
              <a:gd name="connsiteX3" fmla="*/ 3701668 w 4869456"/>
              <a:gd name="connsiteY3" fmla="*/ 478920 h 864510"/>
              <a:gd name="connsiteX4" fmla="*/ 3966072 w 4869456"/>
              <a:gd name="connsiteY4" fmla="*/ 192481 h 864510"/>
              <a:gd name="connsiteX5" fmla="*/ 4869456 w 4869456"/>
              <a:gd name="connsiteY5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205909 w 4869456"/>
              <a:gd name="connsiteY2" fmla="*/ 787392 h 864510"/>
              <a:gd name="connsiteX3" fmla="*/ 3701668 w 4869456"/>
              <a:gd name="connsiteY3" fmla="*/ 478920 h 864510"/>
              <a:gd name="connsiteX4" fmla="*/ 4102707 w 4869456"/>
              <a:gd name="connsiteY4" fmla="*/ 78849 h 864510"/>
              <a:gd name="connsiteX5" fmla="*/ 4869456 w 4869456"/>
              <a:gd name="connsiteY5" fmla="*/ 0 h 864510"/>
              <a:gd name="connsiteX0" fmla="*/ 0 w 4869456"/>
              <a:gd name="connsiteY0" fmla="*/ 853493 h 871046"/>
              <a:gd name="connsiteX1" fmla="*/ 2456762 w 4869456"/>
              <a:gd name="connsiteY1" fmla="*/ 864510 h 871046"/>
              <a:gd name="connsiteX2" fmla="*/ 3205909 w 4869456"/>
              <a:gd name="connsiteY2" fmla="*/ 787392 h 871046"/>
              <a:gd name="connsiteX3" fmla="*/ 4102707 w 4869456"/>
              <a:gd name="connsiteY3" fmla="*/ 78849 h 871046"/>
              <a:gd name="connsiteX4" fmla="*/ 4869456 w 4869456"/>
              <a:gd name="connsiteY4" fmla="*/ 0 h 871046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289992 w 4869456"/>
              <a:gd name="connsiteY2" fmla="*/ 730575 h 864510"/>
              <a:gd name="connsiteX3" fmla="*/ 4102707 w 4869456"/>
              <a:gd name="connsiteY3" fmla="*/ 78849 h 864510"/>
              <a:gd name="connsiteX4" fmla="*/ 4869456 w 4869456"/>
              <a:gd name="connsiteY4" fmla="*/ 0 h 864510"/>
              <a:gd name="connsiteX0" fmla="*/ 0 w 4869456"/>
              <a:gd name="connsiteY0" fmla="*/ 853493 h 873449"/>
              <a:gd name="connsiteX1" fmla="*/ 2456762 w 4869456"/>
              <a:gd name="connsiteY1" fmla="*/ 864510 h 873449"/>
              <a:gd name="connsiteX2" fmla="*/ 3289992 w 4869456"/>
              <a:gd name="connsiteY2" fmla="*/ 730575 h 873449"/>
              <a:gd name="connsiteX3" fmla="*/ 4102707 w 4869456"/>
              <a:gd name="connsiteY3" fmla="*/ 78849 h 873449"/>
              <a:gd name="connsiteX4" fmla="*/ 4869456 w 4869456"/>
              <a:gd name="connsiteY4" fmla="*/ 0 h 873449"/>
              <a:gd name="connsiteX0" fmla="*/ 0 w 4869456"/>
              <a:gd name="connsiteY0" fmla="*/ 853493 h 866799"/>
              <a:gd name="connsiteX1" fmla="*/ 2456762 w 4869456"/>
              <a:gd name="connsiteY1" fmla="*/ 864510 h 866799"/>
              <a:gd name="connsiteX2" fmla="*/ 3289992 w 4869456"/>
              <a:gd name="connsiteY2" fmla="*/ 730575 h 866799"/>
              <a:gd name="connsiteX3" fmla="*/ 4102707 w 4869456"/>
              <a:gd name="connsiteY3" fmla="*/ 78849 h 866799"/>
              <a:gd name="connsiteX4" fmla="*/ 4869456 w 4869456"/>
              <a:gd name="connsiteY4" fmla="*/ 0 h 866799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16116 w 4869456"/>
              <a:gd name="connsiteY2" fmla="*/ 662396 h 864510"/>
              <a:gd name="connsiteX3" fmla="*/ 4102707 w 4869456"/>
              <a:gd name="connsiteY3" fmla="*/ 78849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16116 w 4869456"/>
              <a:gd name="connsiteY2" fmla="*/ 662396 h 864510"/>
              <a:gd name="connsiteX3" fmla="*/ 4102707 w 4869456"/>
              <a:gd name="connsiteY3" fmla="*/ 78849 h 864510"/>
              <a:gd name="connsiteX4" fmla="*/ 4869456 w 4869456"/>
              <a:gd name="connsiteY4" fmla="*/ 0 h 864510"/>
              <a:gd name="connsiteX0" fmla="*/ 0 w 4869456"/>
              <a:gd name="connsiteY0" fmla="*/ 863260 h 874277"/>
              <a:gd name="connsiteX1" fmla="*/ 2456762 w 4869456"/>
              <a:gd name="connsiteY1" fmla="*/ 874277 h 874277"/>
              <a:gd name="connsiteX2" fmla="*/ 3416116 w 4869456"/>
              <a:gd name="connsiteY2" fmla="*/ 672163 h 874277"/>
              <a:gd name="connsiteX3" fmla="*/ 4102707 w 4869456"/>
              <a:gd name="connsiteY3" fmla="*/ 88616 h 874277"/>
              <a:gd name="connsiteX4" fmla="*/ 4869456 w 4869456"/>
              <a:gd name="connsiteY4" fmla="*/ 9767 h 874277"/>
              <a:gd name="connsiteX0" fmla="*/ 0 w 4869456"/>
              <a:gd name="connsiteY0" fmla="*/ 863260 h 874277"/>
              <a:gd name="connsiteX1" fmla="*/ 2456762 w 4869456"/>
              <a:gd name="connsiteY1" fmla="*/ 874277 h 874277"/>
              <a:gd name="connsiteX2" fmla="*/ 3416116 w 4869456"/>
              <a:gd name="connsiteY2" fmla="*/ 672163 h 874277"/>
              <a:gd name="connsiteX3" fmla="*/ 4102707 w 4869456"/>
              <a:gd name="connsiteY3" fmla="*/ 88616 h 874277"/>
              <a:gd name="connsiteX4" fmla="*/ 4869456 w 4869456"/>
              <a:gd name="connsiteY4" fmla="*/ 9767 h 874277"/>
              <a:gd name="connsiteX0" fmla="*/ 0 w 4869456"/>
              <a:gd name="connsiteY0" fmla="*/ 863260 h 874277"/>
              <a:gd name="connsiteX1" fmla="*/ 2456762 w 4869456"/>
              <a:gd name="connsiteY1" fmla="*/ 874277 h 874277"/>
              <a:gd name="connsiteX2" fmla="*/ 3416116 w 4869456"/>
              <a:gd name="connsiteY2" fmla="*/ 672163 h 874277"/>
              <a:gd name="connsiteX3" fmla="*/ 4102707 w 4869456"/>
              <a:gd name="connsiteY3" fmla="*/ 88616 h 874277"/>
              <a:gd name="connsiteX4" fmla="*/ 4869456 w 4869456"/>
              <a:gd name="connsiteY4" fmla="*/ 9767 h 874277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16116 w 4869456"/>
              <a:gd name="connsiteY2" fmla="*/ 662396 h 864510"/>
              <a:gd name="connsiteX3" fmla="*/ 4102707 w 4869456"/>
              <a:gd name="connsiteY3" fmla="*/ 78849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16116 w 4869456"/>
              <a:gd name="connsiteY2" fmla="*/ 662396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16116 w 4869456"/>
              <a:gd name="connsiteY2" fmla="*/ 662396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16116 w 4869456"/>
              <a:gd name="connsiteY2" fmla="*/ 662396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81184"/>
              <a:gd name="connsiteX1" fmla="*/ 2456762 w 4869456"/>
              <a:gd name="connsiteY1" fmla="*/ 864510 h 881184"/>
              <a:gd name="connsiteX2" fmla="*/ 3353054 w 4869456"/>
              <a:gd name="connsiteY2" fmla="*/ 798754 h 881184"/>
              <a:gd name="connsiteX3" fmla="*/ 4102707 w 4869456"/>
              <a:gd name="connsiteY3" fmla="*/ 10670 h 881184"/>
              <a:gd name="connsiteX4" fmla="*/ 4869456 w 4869456"/>
              <a:gd name="connsiteY4" fmla="*/ 0 h 881184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353054 w 4869456"/>
              <a:gd name="connsiteY2" fmla="*/ 798754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395095 w 4869456"/>
              <a:gd name="connsiteY2" fmla="*/ 741938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395095 w 4869456"/>
              <a:gd name="connsiteY2" fmla="*/ 741938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395095 w 4869456"/>
              <a:gd name="connsiteY2" fmla="*/ 741938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47647 w 4869456"/>
              <a:gd name="connsiteY2" fmla="*/ 582853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47647 w 4869456"/>
              <a:gd name="connsiteY2" fmla="*/ 582853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47647 w 4869456"/>
              <a:gd name="connsiteY2" fmla="*/ 582853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47647 w 4869456"/>
              <a:gd name="connsiteY2" fmla="*/ 582853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47647 w 4869456"/>
              <a:gd name="connsiteY2" fmla="*/ 582853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47647 w 4869456"/>
              <a:gd name="connsiteY2" fmla="*/ 582853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47647 w 4869456"/>
              <a:gd name="connsiteY2" fmla="*/ 582853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456" h="864510">
                <a:moveTo>
                  <a:pt x="0" y="853493"/>
                </a:moveTo>
                <a:lnTo>
                  <a:pt x="2456762" y="864510"/>
                </a:lnTo>
                <a:cubicBezTo>
                  <a:pt x="2991080" y="853493"/>
                  <a:pt x="3377874" y="911173"/>
                  <a:pt x="3447647" y="582853"/>
                </a:cubicBezTo>
                <a:cubicBezTo>
                  <a:pt x="3585337" y="111015"/>
                  <a:pt x="3629257" y="75617"/>
                  <a:pt x="4102707" y="10670"/>
                </a:cubicBezTo>
                <a:cubicBezTo>
                  <a:pt x="4712793" y="2539"/>
                  <a:pt x="4681251" y="40100"/>
                  <a:pt x="4869456" y="0"/>
                </a:cubicBezTo>
              </a:path>
            </a:pathLst>
          </a:custGeom>
          <a:noFill/>
          <a:ln w="381000">
            <a:solidFill>
              <a:schemeClr val="bg1">
                <a:lumMod val="7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Freeform 239"/>
          <p:cNvSpPr/>
          <p:nvPr/>
        </p:nvSpPr>
        <p:spPr>
          <a:xfrm>
            <a:off x="38248846" y="21617273"/>
            <a:ext cx="2225042" cy="756002"/>
          </a:xfrm>
          <a:custGeom>
            <a:avLst/>
            <a:gdLst>
              <a:gd name="connsiteX0" fmla="*/ 2566930 w 2566930"/>
              <a:gd name="connsiteY0" fmla="*/ 0 h 848752"/>
              <a:gd name="connsiteX1" fmla="*/ 1652530 w 2566930"/>
              <a:gd name="connsiteY1" fmla="*/ 198304 h 848752"/>
              <a:gd name="connsiteX2" fmla="*/ 1002535 w 2566930"/>
              <a:gd name="connsiteY2" fmla="*/ 804231 h 848752"/>
              <a:gd name="connsiteX3" fmla="*/ 0 w 2566930"/>
              <a:gd name="connsiteY3" fmla="*/ 837282 h 84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6930" h="848752">
                <a:moveTo>
                  <a:pt x="2566930" y="0"/>
                </a:moveTo>
                <a:cubicBezTo>
                  <a:pt x="2240096" y="32133"/>
                  <a:pt x="1913262" y="64266"/>
                  <a:pt x="1652530" y="198304"/>
                </a:cubicBezTo>
                <a:cubicBezTo>
                  <a:pt x="1391798" y="332342"/>
                  <a:pt x="1277957" y="697735"/>
                  <a:pt x="1002535" y="804231"/>
                </a:cubicBezTo>
                <a:cubicBezTo>
                  <a:pt x="727113" y="910727"/>
                  <a:pt x="141383" y="785870"/>
                  <a:pt x="0" y="837282"/>
                </a:cubicBezTo>
              </a:path>
            </a:pathLst>
          </a:custGeom>
          <a:noFill/>
          <a:ln w="317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1" name="Picture 6" descr="http://www.clker.com/cliparts/l/W/C/G/x/1/blue-gear-wheel-hi.png"/>
          <p:cNvPicPr>
            <a:picLocks noChangeAspect="1" noChangeArrowheads="1"/>
          </p:cNvPicPr>
          <p:nvPr/>
        </p:nvPicPr>
        <p:blipFill>
          <a:blip r:embed="rId8">
            <a:alphaModFix amt="9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357803">
            <a:off x="31849857" y="22425893"/>
            <a:ext cx="1671247" cy="164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42" name="Oval 241"/>
          <p:cNvSpPr/>
          <p:nvPr/>
        </p:nvSpPr>
        <p:spPr>
          <a:xfrm rot="1357803">
            <a:off x="32494053" y="23044755"/>
            <a:ext cx="417422" cy="417338"/>
          </a:xfrm>
          <a:prstGeom prst="ellipse">
            <a:avLst/>
          </a:prstGeom>
          <a:solidFill>
            <a:srgbClr val="0D3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3" name="Picture 2" descr="https://avatars3.githubusercontent.com/u/3019875?v=3&amp;s=400"/>
          <p:cNvPicPr>
            <a:picLocks noChangeAspect="1" noChangeArrowheads="1"/>
          </p:cNvPicPr>
          <p:nvPr/>
        </p:nvPicPr>
        <p:blipFill rotWithShape="1">
          <a:blip r:embed="rId20">
            <a:alphaModFix/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242621" y="22866191"/>
            <a:ext cx="916886" cy="75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44" name="Oval 243"/>
          <p:cNvSpPr/>
          <p:nvPr/>
        </p:nvSpPr>
        <p:spPr>
          <a:xfrm>
            <a:off x="34213344" y="23133829"/>
            <a:ext cx="298982" cy="298982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34244495" y="23162291"/>
            <a:ext cx="241405" cy="241405"/>
          </a:xfrm>
          <a:prstGeom prst="ellipse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Straight Connector 245"/>
          <p:cNvCxnSpPr/>
          <p:nvPr/>
        </p:nvCxnSpPr>
        <p:spPr>
          <a:xfrm>
            <a:off x="34110416" y="22980513"/>
            <a:ext cx="2034201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33650616" y="22617436"/>
            <a:ext cx="459800" cy="363077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34110416" y="23619608"/>
            <a:ext cx="2034201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33650616" y="23619608"/>
            <a:ext cx="459800" cy="312257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Oval 249"/>
          <p:cNvSpPr/>
          <p:nvPr/>
        </p:nvSpPr>
        <p:spPr>
          <a:xfrm>
            <a:off x="34875094" y="23178476"/>
            <a:ext cx="238030" cy="2380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34845669" y="23149053"/>
            <a:ext cx="294802" cy="294802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35498155" y="23159026"/>
            <a:ext cx="279795" cy="279795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35525678" y="23187489"/>
            <a:ext cx="225913" cy="22591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4" name="Picture 2" descr="http://baymcp.com/wp-content/uploads/2014/12/storage.png"/>
          <p:cNvPicPr>
            <a:picLocks noChangeAspect="1" noChangeArrowheads="1"/>
          </p:cNvPicPr>
          <p:nvPr/>
        </p:nvPicPr>
        <p:blipFill>
          <a:blip r:embed="rId21">
            <a:alphaModFix amt="90000"/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291812" y="21216042"/>
            <a:ext cx="1066969" cy="72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5" name="TextBox 254"/>
          <p:cNvSpPr txBox="1"/>
          <p:nvPr/>
        </p:nvSpPr>
        <p:spPr>
          <a:xfrm>
            <a:off x="39708754" y="21980360"/>
            <a:ext cx="1906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IRIS database</a:t>
            </a:r>
          </a:p>
          <a:p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(stations)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39347571" y="23031420"/>
            <a:ext cx="21178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data transfers between sites performed by Pegasus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36811476" y="25230324"/>
            <a:ext cx="1967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Storm Cluster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6800022" y="21184763"/>
            <a:ext cx="1700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MPI Cluster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38795532" y="20570388"/>
            <a:ext cx="2626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input data (~150MB)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31468181" y="24793653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Submit host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4" name="Freeform 263"/>
          <p:cNvSpPr/>
          <p:nvPr/>
        </p:nvSpPr>
        <p:spPr>
          <a:xfrm flipV="1">
            <a:off x="38089131" y="22421555"/>
            <a:ext cx="3166" cy="1743543"/>
          </a:xfrm>
          <a:custGeom>
            <a:avLst/>
            <a:gdLst>
              <a:gd name="connsiteX0" fmla="*/ 0 w 4869456"/>
              <a:gd name="connsiteY0" fmla="*/ 697820 h 708837"/>
              <a:gd name="connsiteX1" fmla="*/ 2456762 w 4869456"/>
              <a:gd name="connsiteY1" fmla="*/ 708837 h 708837"/>
              <a:gd name="connsiteX2" fmla="*/ 3205909 w 4869456"/>
              <a:gd name="connsiteY2" fmla="*/ 631719 h 708837"/>
              <a:gd name="connsiteX3" fmla="*/ 3701668 w 4869456"/>
              <a:gd name="connsiteY3" fmla="*/ 323247 h 708837"/>
              <a:gd name="connsiteX4" fmla="*/ 3966072 w 4869456"/>
              <a:gd name="connsiteY4" fmla="*/ 36808 h 708837"/>
              <a:gd name="connsiteX5" fmla="*/ 4208443 w 4869456"/>
              <a:gd name="connsiteY5" fmla="*/ 3758 h 708837"/>
              <a:gd name="connsiteX6" fmla="*/ 4869456 w 4869456"/>
              <a:gd name="connsiteY6" fmla="*/ 14774 h 708837"/>
              <a:gd name="connsiteX0" fmla="*/ 0 w 4869456"/>
              <a:gd name="connsiteY0" fmla="*/ 689847 h 700864"/>
              <a:gd name="connsiteX1" fmla="*/ 2456762 w 4869456"/>
              <a:gd name="connsiteY1" fmla="*/ 700864 h 700864"/>
              <a:gd name="connsiteX2" fmla="*/ 3205909 w 4869456"/>
              <a:gd name="connsiteY2" fmla="*/ 623746 h 700864"/>
              <a:gd name="connsiteX3" fmla="*/ 3701668 w 4869456"/>
              <a:gd name="connsiteY3" fmla="*/ 315274 h 700864"/>
              <a:gd name="connsiteX4" fmla="*/ 3966072 w 4869456"/>
              <a:gd name="connsiteY4" fmla="*/ 28835 h 700864"/>
              <a:gd name="connsiteX5" fmla="*/ 4869456 w 4869456"/>
              <a:gd name="connsiteY5" fmla="*/ 6801 h 700864"/>
              <a:gd name="connsiteX0" fmla="*/ 0 w 4869456"/>
              <a:gd name="connsiteY0" fmla="*/ 689847 h 700864"/>
              <a:gd name="connsiteX1" fmla="*/ 2456762 w 4869456"/>
              <a:gd name="connsiteY1" fmla="*/ 700864 h 700864"/>
              <a:gd name="connsiteX2" fmla="*/ 3701668 w 4869456"/>
              <a:gd name="connsiteY2" fmla="*/ 315274 h 700864"/>
              <a:gd name="connsiteX3" fmla="*/ 3966072 w 4869456"/>
              <a:gd name="connsiteY3" fmla="*/ 28835 h 700864"/>
              <a:gd name="connsiteX4" fmla="*/ 4869456 w 4869456"/>
              <a:gd name="connsiteY4" fmla="*/ 6801 h 700864"/>
              <a:gd name="connsiteX0" fmla="*/ 0 w 4869456"/>
              <a:gd name="connsiteY0" fmla="*/ 689847 h 700864"/>
              <a:gd name="connsiteX1" fmla="*/ 2456762 w 4869456"/>
              <a:gd name="connsiteY1" fmla="*/ 700864 h 700864"/>
              <a:gd name="connsiteX2" fmla="*/ 3966072 w 4869456"/>
              <a:gd name="connsiteY2" fmla="*/ 28835 h 700864"/>
              <a:gd name="connsiteX3" fmla="*/ 4869456 w 4869456"/>
              <a:gd name="connsiteY3" fmla="*/ 6801 h 700864"/>
              <a:gd name="connsiteX0" fmla="*/ 0 w 4869456"/>
              <a:gd name="connsiteY0" fmla="*/ 689847 h 689847"/>
              <a:gd name="connsiteX1" fmla="*/ 3966072 w 4869456"/>
              <a:gd name="connsiteY1" fmla="*/ 28835 h 689847"/>
              <a:gd name="connsiteX2" fmla="*/ 4869456 w 4869456"/>
              <a:gd name="connsiteY2" fmla="*/ 6801 h 689847"/>
              <a:gd name="connsiteX0" fmla="*/ 0 w 4869456"/>
              <a:gd name="connsiteY0" fmla="*/ 683046 h 683046"/>
              <a:gd name="connsiteX1" fmla="*/ 4869456 w 4869456"/>
              <a:gd name="connsiteY1" fmla="*/ 0 h 683046"/>
              <a:gd name="connsiteX0" fmla="*/ 7344 w 7344"/>
              <a:gd name="connsiteY0" fmla="*/ 0 h 1896395"/>
              <a:gd name="connsiteX1" fmla="*/ 0 w 7344"/>
              <a:gd name="connsiteY1" fmla="*/ 1896395 h 1896395"/>
              <a:gd name="connsiteX0" fmla="*/ 0 w 4311"/>
              <a:gd name="connsiteY0" fmla="*/ 0 h 9940"/>
              <a:gd name="connsiteX1" fmla="*/ 4311 w 4311"/>
              <a:gd name="connsiteY1" fmla="*/ 9940 h 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11" h="9940">
                <a:moveTo>
                  <a:pt x="0" y="0"/>
                </a:moveTo>
                <a:lnTo>
                  <a:pt x="4311" y="9940"/>
                </a:lnTo>
              </a:path>
            </a:pathLst>
          </a:custGeom>
          <a:noFill/>
          <a:ln w="381000">
            <a:solidFill>
              <a:schemeClr val="tx2">
                <a:lumMod val="7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ounded Rectangle 265"/>
          <p:cNvSpPr/>
          <p:nvPr/>
        </p:nvSpPr>
        <p:spPr>
          <a:xfrm>
            <a:off x="37576837" y="23663074"/>
            <a:ext cx="1184959" cy="1184959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0" name="Picture 2" descr="http://frc-events.firstinspires.org/Images/FTC/textfile_icon.png"/>
          <p:cNvPicPr>
            <a:picLocks noChangeAspect="1" noChangeArrowheads="1"/>
          </p:cNvPicPr>
          <p:nvPr/>
        </p:nvPicPr>
        <p:blipFill>
          <a:blip r:embed="rId2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37630" y="23089223"/>
            <a:ext cx="333506" cy="33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71" name="Freeform 270"/>
          <p:cNvSpPr/>
          <p:nvPr/>
        </p:nvSpPr>
        <p:spPr>
          <a:xfrm rot="19043894" flipV="1">
            <a:off x="35094553" y="24794226"/>
            <a:ext cx="540397" cy="510554"/>
          </a:xfrm>
          <a:custGeom>
            <a:avLst/>
            <a:gdLst>
              <a:gd name="connsiteX0" fmla="*/ 0 w 627961"/>
              <a:gd name="connsiteY0" fmla="*/ 319489 h 319489"/>
              <a:gd name="connsiteX1" fmla="*/ 264404 w 627961"/>
              <a:gd name="connsiteY1" fmla="*/ 99152 h 319489"/>
              <a:gd name="connsiteX2" fmla="*/ 627961 w 627961"/>
              <a:gd name="connsiteY2" fmla="*/ 0 h 319489"/>
              <a:gd name="connsiteX0" fmla="*/ 0 w 627961"/>
              <a:gd name="connsiteY0" fmla="*/ 319489 h 319489"/>
              <a:gd name="connsiteX1" fmla="*/ 627961 w 627961"/>
              <a:gd name="connsiteY1" fmla="*/ 0 h 319489"/>
              <a:gd name="connsiteX0" fmla="*/ 0 w 529343"/>
              <a:gd name="connsiteY0" fmla="*/ 434519 h 434519"/>
              <a:gd name="connsiteX1" fmla="*/ 529343 w 529343"/>
              <a:gd name="connsiteY1" fmla="*/ 0 h 434519"/>
              <a:gd name="connsiteX0" fmla="*/ 0 w 502312"/>
              <a:gd name="connsiteY0" fmla="*/ 448662 h 448662"/>
              <a:gd name="connsiteX1" fmla="*/ 502312 w 502312"/>
              <a:gd name="connsiteY1" fmla="*/ 0 h 44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2312" h="448662">
                <a:moveTo>
                  <a:pt x="0" y="448662"/>
                </a:moveTo>
                <a:lnTo>
                  <a:pt x="502312" y="0"/>
                </a:lnTo>
              </a:path>
            </a:pathLst>
          </a:custGeom>
          <a:noFill/>
          <a:ln w="57150">
            <a:solidFill>
              <a:schemeClr val="bg1">
                <a:alpha val="74000"/>
              </a:schemeClr>
            </a:solidFill>
            <a:headEnd type="stealt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TextBox 271"/>
          <p:cNvSpPr txBox="1"/>
          <p:nvPr/>
        </p:nvSpPr>
        <p:spPr>
          <a:xfrm>
            <a:off x="33330000" y="25741194"/>
            <a:ext cx="2640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output data (~40GB)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37636656" y="24465640"/>
            <a:ext cx="101760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Phase 2</a:t>
            </a:r>
            <a:endParaRPr lang="en-US" sz="17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76" name="Picture 27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534792" y="24810936"/>
            <a:ext cx="1502643" cy="1341844"/>
          </a:xfrm>
          <a:prstGeom prst="rect">
            <a:avLst/>
          </a:prstGeom>
        </p:spPr>
      </p:pic>
      <p:sp>
        <p:nvSpPr>
          <p:cNvPr id="281" name="TextBox 280"/>
          <p:cNvSpPr txBox="1"/>
          <p:nvPr/>
        </p:nvSpPr>
        <p:spPr>
          <a:xfrm>
            <a:off x="31465348" y="24447923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Container 1</a:t>
            </a:r>
            <a:endParaRPr lang="en-US" sz="2000" i="1" dirty="0">
              <a:solidFill>
                <a:schemeClr val="tx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84" name="Picture 28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507146" y="23779395"/>
            <a:ext cx="1336205" cy="753134"/>
          </a:xfrm>
          <a:prstGeom prst="rect">
            <a:avLst/>
          </a:prstGeom>
          <a:noFill/>
          <a:ln>
            <a:noFill/>
          </a:ln>
          <a:effectLst>
            <a:outerShdw dir="2700000" algn="tl" rotWithShape="0">
              <a:schemeClr val="bg1"/>
            </a:outerShdw>
          </a:effectLst>
        </p:spPr>
      </p:pic>
      <p:sp>
        <p:nvSpPr>
          <p:cNvPr id="285" name="Rounded Rectangle 284"/>
          <p:cNvSpPr/>
          <p:nvPr/>
        </p:nvSpPr>
        <p:spPr>
          <a:xfrm>
            <a:off x="37576837" y="21552788"/>
            <a:ext cx="1184959" cy="1184959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TextBox 285"/>
          <p:cNvSpPr txBox="1"/>
          <p:nvPr/>
        </p:nvSpPr>
        <p:spPr>
          <a:xfrm>
            <a:off x="37636656" y="22355354"/>
            <a:ext cx="101760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Phase 1</a:t>
            </a:r>
            <a:endParaRPr lang="en-US" sz="17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87" name="Picture 28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507146" y="21669109"/>
            <a:ext cx="1336205" cy="753134"/>
          </a:xfrm>
          <a:prstGeom prst="rect">
            <a:avLst/>
          </a:prstGeom>
          <a:noFill/>
          <a:ln>
            <a:noFill/>
          </a:ln>
          <a:effectLst>
            <a:outerShdw dir="2700000" algn="tl" rotWithShape="0">
              <a:schemeClr val="bg1"/>
            </a:outerShdw>
          </a:effectLst>
        </p:spPr>
      </p:pic>
      <p:sp>
        <p:nvSpPr>
          <p:cNvPr id="288" name="TextBox 287"/>
          <p:cNvSpPr txBox="1"/>
          <p:nvPr/>
        </p:nvSpPr>
        <p:spPr>
          <a:xfrm>
            <a:off x="36745097" y="20686847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Container 2</a:t>
            </a:r>
            <a:endParaRPr lang="en-US" sz="2000" i="1" dirty="0">
              <a:solidFill>
                <a:schemeClr val="tx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36738496" y="25682316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Container 3</a:t>
            </a:r>
            <a:endParaRPr lang="en-US" sz="2000" i="1" dirty="0">
              <a:solidFill>
                <a:schemeClr val="tx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0" name="Freeform 289"/>
          <p:cNvSpPr/>
          <p:nvPr/>
        </p:nvSpPr>
        <p:spPr>
          <a:xfrm rot="16200000" flipV="1">
            <a:off x="34766539" y="25287106"/>
            <a:ext cx="540397" cy="510554"/>
          </a:xfrm>
          <a:custGeom>
            <a:avLst/>
            <a:gdLst>
              <a:gd name="connsiteX0" fmla="*/ 0 w 627961"/>
              <a:gd name="connsiteY0" fmla="*/ 319489 h 319489"/>
              <a:gd name="connsiteX1" fmla="*/ 264404 w 627961"/>
              <a:gd name="connsiteY1" fmla="*/ 99152 h 319489"/>
              <a:gd name="connsiteX2" fmla="*/ 627961 w 627961"/>
              <a:gd name="connsiteY2" fmla="*/ 0 h 319489"/>
              <a:gd name="connsiteX0" fmla="*/ 0 w 627961"/>
              <a:gd name="connsiteY0" fmla="*/ 319489 h 319489"/>
              <a:gd name="connsiteX1" fmla="*/ 627961 w 627961"/>
              <a:gd name="connsiteY1" fmla="*/ 0 h 319489"/>
              <a:gd name="connsiteX0" fmla="*/ 0 w 529343"/>
              <a:gd name="connsiteY0" fmla="*/ 434519 h 434519"/>
              <a:gd name="connsiteX1" fmla="*/ 529343 w 529343"/>
              <a:gd name="connsiteY1" fmla="*/ 0 h 434519"/>
              <a:gd name="connsiteX0" fmla="*/ 0 w 502312"/>
              <a:gd name="connsiteY0" fmla="*/ 448662 h 448662"/>
              <a:gd name="connsiteX1" fmla="*/ 502312 w 502312"/>
              <a:gd name="connsiteY1" fmla="*/ 0 h 44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2312" h="448662">
                <a:moveTo>
                  <a:pt x="0" y="448662"/>
                </a:moveTo>
                <a:lnTo>
                  <a:pt x="502312" y="0"/>
                </a:ln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  <a:alpha val="74000"/>
              </a:schemeClr>
            </a:solidFill>
            <a:headEnd type="stealt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Freeform 290"/>
          <p:cNvSpPr/>
          <p:nvPr/>
        </p:nvSpPr>
        <p:spPr>
          <a:xfrm rot="18951715" flipV="1">
            <a:off x="38625336" y="22992965"/>
            <a:ext cx="540397" cy="510554"/>
          </a:xfrm>
          <a:custGeom>
            <a:avLst/>
            <a:gdLst>
              <a:gd name="connsiteX0" fmla="*/ 0 w 627961"/>
              <a:gd name="connsiteY0" fmla="*/ 319489 h 319489"/>
              <a:gd name="connsiteX1" fmla="*/ 264404 w 627961"/>
              <a:gd name="connsiteY1" fmla="*/ 99152 h 319489"/>
              <a:gd name="connsiteX2" fmla="*/ 627961 w 627961"/>
              <a:gd name="connsiteY2" fmla="*/ 0 h 319489"/>
              <a:gd name="connsiteX0" fmla="*/ 0 w 627961"/>
              <a:gd name="connsiteY0" fmla="*/ 319489 h 319489"/>
              <a:gd name="connsiteX1" fmla="*/ 627961 w 627961"/>
              <a:gd name="connsiteY1" fmla="*/ 0 h 319489"/>
              <a:gd name="connsiteX0" fmla="*/ 0 w 529343"/>
              <a:gd name="connsiteY0" fmla="*/ 434519 h 434519"/>
              <a:gd name="connsiteX1" fmla="*/ 529343 w 529343"/>
              <a:gd name="connsiteY1" fmla="*/ 0 h 434519"/>
              <a:gd name="connsiteX0" fmla="*/ 0 w 502312"/>
              <a:gd name="connsiteY0" fmla="*/ 448662 h 448662"/>
              <a:gd name="connsiteX1" fmla="*/ 502312 w 502312"/>
              <a:gd name="connsiteY1" fmla="*/ 0 h 44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2312" h="448662">
                <a:moveTo>
                  <a:pt x="0" y="448662"/>
                </a:moveTo>
                <a:lnTo>
                  <a:pt x="502312" y="0"/>
                </a:ln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  <a:alpha val="74000"/>
              </a:schemeClr>
            </a:solidFill>
            <a:headEnd type="stealt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 292"/>
          <p:cNvSpPr/>
          <p:nvPr/>
        </p:nvSpPr>
        <p:spPr>
          <a:xfrm rot="17791379" flipV="1">
            <a:off x="39525769" y="21516601"/>
            <a:ext cx="540397" cy="510554"/>
          </a:xfrm>
          <a:custGeom>
            <a:avLst/>
            <a:gdLst>
              <a:gd name="connsiteX0" fmla="*/ 0 w 627961"/>
              <a:gd name="connsiteY0" fmla="*/ 319489 h 319489"/>
              <a:gd name="connsiteX1" fmla="*/ 264404 w 627961"/>
              <a:gd name="connsiteY1" fmla="*/ 99152 h 319489"/>
              <a:gd name="connsiteX2" fmla="*/ 627961 w 627961"/>
              <a:gd name="connsiteY2" fmla="*/ 0 h 319489"/>
              <a:gd name="connsiteX0" fmla="*/ 0 w 627961"/>
              <a:gd name="connsiteY0" fmla="*/ 319489 h 319489"/>
              <a:gd name="connsiteX1" fmla="*/ 627961 w 627961"/>
              <a:gd name="connsiteY1" fmla="*/ 0 h 319489"/>
              <a:gd name="connsiteX0" fmla="*/ 0 w 529343"/>
              <a:gd name="connsiteY0" fmla="*/ 434519 h 434519"/>
              <a:gd name="connsiteX1" fmla="*/ 529343 w 529343"/>
              <a:gd name="connsiteY1" fmla="*/ 0 h 434519"/>
              <a:gd name="connsiteX0" fmla="*/ 0 w 502312"/>
              <a:gd name="connsiteY0" fmla="*/ 448662 h 448662"/>
              <a:gd name="connsiteX1" fmla="*/ 502312 w 502312"/>
              <a:gd name="connsiteY1" fmla="*/ 0 h 44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2312" h="448662">
                <a:moveTo>
                  <a:pt x="0" y="448662"/>
                </a:moveTo>
                <a:lnTo>
                  <a:pt x="502312" y="0"/>
                </a:lnTo>
              </a:path>
            </a:pathLst>
          </a:custGeom>
          <a:noFill/>
          <a:ln w="57150">
            <a:solidFill>
              <a:schemeClr val="bg1">
                <a:alpha val="74000"/>
              </a:schemeClr>
            </a:solidFill>
            <a:headEnd type="stealt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Freeform 293"/>
          <p:cNvSpPr/>
          <p:nvPr/>
        </p:nvSpPr>
        <p:spPr>
          <a:xfrm rot="155378" flipV="1">
            <a:off x="39637189" y="21012949"/>
            <a:ext cx="144229" cy="464907"/>
          </a:xfrm>
          <a:custGeom>
            <a:avLst/>
            <a:gdLst>
              <a:gd name="connsiteX0" fmla="*/ 0 w 627961"/>
              <a:gd name="connsiteY0" fmla="*/ 319489 h 319489"/>
              <a:gd name="connsiteX1" fmla="*/ 264404 w 627961"/>
              <a:gd name="connsiteY1" fmla="*/ 99152 h 319489"/>
              <a:gd name="connsiteX2" fmla="*/ 627961 w 627961"/>
              <a:gd name="connsiteY2" fmla="*/ 0 h 319489"/>
              <a:gd name="connsiteX0" fmla="*/ 0 w 627961"/>
              <a:gd name="connsiteY0" fmla="*/ 319489 h 319489"/>
              <a:gd name="connsiteX1" fmla="*/ 627961 w 627961"/>
              <a:gd name="connsiteY1" fmla="*/ 0 h 319489"/>
              <a:gd name="connsiteX0" fmla="*/ 0 w 529343"/>
              <a:gd name="connsiteY0" fmla="*/ 434519 h 434519"/>
              <a:gd name="connsiteX1" fmla="*/ 529343 w 529343"/>
              <a:gd name="connsiteY1" fmla="*/ 0 h 434519"/>
              <a:gd name="connsiteX0" fmla="*/ 0 w 502312"/>
              <a:gd name="connsiteY0" fmla="*/ 448662 h 448662"/>
              <a:gd name="connsiteX1" fmla="*/ 502312 w 502312"/>
              <a:gd name="connsiteY1" fmla="*/ 0 h 448662"/>
              <a:gd name="connsiteX0" fmla="*/ 0 w 502312"/>
              <a:gd name="connsiteY0" fmla="*/ 448662 h 448662"/>
              <a:gd name="connsiteX1" fmla="*/ 270894 w 502312"/>
              <a:gd name="connsiteY1" fmla="*/ 37414 h 448662"/>
              <a:gd name="connsiteX2" fmla="*/ 502312 w 502312"/>
              <a:gd name="connsiteY2" fmla="*/ 0 h 448662"/>
              <a:gd name="connsiteX0" fmla="*/ 0 w 502312"/>
              <a:gd name="connsiteY0" fmla="*/ 448662 h 448662"/>
              <a:gd name="connsiteX1" fmla="*/ 502312 w 502312"/>
              <a:gd name="connsiteY1" fmla="*/ 0 h 448662"/>
              <a:gd name="connsiteX0" fmla="*/ 0 w 301299"/>
              <a:gd name="connsiteY0" fmla="*/ 446085 h 446085"/>
              <a:gd name="connsiteX1" fmla="*/ 301299 w 301299"/>
              <a:gd name="connsiteY1" fmla="*/ 0 h 446085"/>
              <a:gd name="connsiteX0" fmla="*/ 0 w 134064"/>
              <a:gd name="connsiteY0" fmla="*/ 408548 h 408548"/>
              <a:gd name="connsiteX1" fmla="*/ 134064 w 134064"/>
              <a:gd name="connsiteY1" fmla="*/ 0 h 408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4064" h="408548">
                <a:moveTo>
                  <a:pt x="0" y="408548"/>
                </a:moveTo>
                <a:lnTo>
                  <a:pt x="134064" y="0"/>
                </a:ln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  <a:alpha val="74000"/>
              </a:schemeClr>
            </a:solidFill>
            <a:headEnd type="stealt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/>
          <p:cNvSpPr/>
          <p:nvPr/>
        </p:nvSpPr>
        <p:spPr>
          <a:xfrm>
            <a:off x="31767503" y="10053739"/>
            <a:ext cx="185129" cy="18512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6" name="Elbow Connector 295"/>
          <p:cNvCxnSpPr>
            <a:stCxn id="1058" idx="6"/>
            <a:endCxn id="295" idx="2"/>
          </p:cNvCxnSpPr>
          <p:nvPr/>
        </p:nvCxnSpPr>
        <p:spPr>
          <a:xfrm>
            <a:off x="26234294" y="8905300"/>
            <a:ext cx="5533209" cy="124100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9" name="Picture 2" descr="https://camo.githubusercontent.com/5be343ed266374f6108049a952b8be81e984ba27/68747470733a2f2f7261772e6769746875622e636f6d2f6f627370792f776562736974652f6d61737465722f6c6f676f2f6f627370795f6c6f676f5f66756c6c5f686967687265732e706e67"/>
          <p:cNvPicPr>
            <a:picLocks noChangeAspect="1" noChangeArrowheads="1"/>
          </p:cNvPicPr>
          <p:nvPr/>
        </p:nvPicPr>
        <p:blipFill>
          <a:blip r:embed="rId2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1137" y="13087719"/>
            <a:ext cx="2324236" cy="79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8" descr="mage result for earthquake iris logo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401" y="9825372"/>
            <a:ext cx="1016412" cy="80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1070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5062809" y="19152505"/>
            <a:ext cx="7374652" cy="7674859"/>
          </a:xfrm>
          <a:prstGeom prst="rect">
            <a:avLst/>
          </a:prstGeom>
        </p:spPr>
      </p:pic>
      <p:pic>
        <p:nvPicPr>
          <p:cNvPr id="1072" name="Picture 1071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3342657" y="13225367"/>
            <a:ext cx="6628204" cy="9227767"/>
          </a:xfrm>
          <a:prstGeom prst="rect">
            <a:avLst/>
          </a:prstGeom>
        </p:spPr>
      </p:pic>
      <p:pic>
        <p:nvPicPr>
          <p:cNvPr id="1073" name="Picture 1072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3386108" y="23157900"/>
            <a:ext cx="6535241" cy="9098344"/>
          </a:xfrm>
          <a:prstGeom prst="rect">
            <a:avLst/>
          </a:prstGeom>
        </p:spPr>
      </p:pic>
      <p:sp>
        <p:nvSpPr>
          <p:cNvPr id="307" name="Freeform 306"/>
          <p:cNvSpPr/>
          <p:nvPr/>
        </p:nvSpPr>
        <p:spPr>
          <a:xfrm rot="6439089" flipV="1">
            <a:off x="22713986" y="21119235"/>
            <a:ext cx="410060" cy="386367"/>
          </a:xfrm>
          <a:custGeom>
            <a:avLst/>
            <a:gdLst>
              <a:gd name="connsiteX0" fmla="*/ 0 w 627961"/>
              <a:gd name="connsiteY0" fmla="*/ 319489 h 319489"/>
              <a:gd name="connsiteX1" fmla="*/ 264404 w 627961"/>
              <a:gd name="connsiteY1" fmla="*/ 99152 h 319489"/>
              <a:gd name="connsiteX2" fmla="*/ 627961 w 627961"/>
              <a:gd name="connsiteY2" fmla="*/ 0 h 319489"/>
              <a:gd name="connsiteX0" fmla="*/ 0 w 627961"/>
              <a:gd name="connsiteY0" fmla="*/ 319489 h 319489"/>
              <a:gd name="connsiteX1" fmla="*/ 627961 w 627961"/>
              <a:gd name="connsiteY1" fmla="*/ 0 h 319489"/>
              <a:gd name="connsiteX0" fmla="*/ 0 w 529343"/>
              <a:gd name="connsiteY0" fmla="*/ 434519 h 434519"/>
              <a:gd name="connsiteX1" fmla="*/ 529343 w 529343"/>
              <a:gd name="connsiteY1" fmla="*/ 0 h 434519"/>
              <a:gd name="connsiteX0" fmla="*/ 0 w 502312"/>
              <a:gd name="connsiteY0" fmla="*/ 448662 h 448662"/>
              <a:gd name="connsiteX1" fmla="*/ 502312 w 502312"/>
              <a:gd name="connsiteY1" fmla="*/ 0 h 44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2312" h="448662">
                <a:moveTo>
                  <a:pt x="0" y="448662"/>
                </a:moveTo>
                <a:lnTo>
                  <a:pt x="502312" y="0"/>
                </a:lnTo>
              </a:path>
            </a:pathLst>
          </a:custGeom>
          <a:noFill/>
          <a:ln w="76200">
            <a:solidFill>
              <a:schemeClr val="tx1">
                <a:lumMod val="65000"/>
                <a:lumOff val="35000"/>
                <a:alpha val="74000"/>
              </a:schemeClr>
            </a:solidFill>
            <a:headEnd type="stealt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Freeform 307"/>
          <p:cNvSpPr/>
          <p:nvPr/>
        </p:nvSpPr>
        <p:spPr>
          <a:xfrm rot="10444497" flipV="1">
            <a:off x="22716469" y="24701772"/>
            <a:ext cx="410060" cy="386367"/>
          </a:xfrm>
          <a:custGeom>
            <a:avLst/>
            <a:gdLst>
              <a:gd name="connsiteX0" fmla="*/ 0 w 627961"/>
              <a:gd name="connsiteY0" fmla="*/ 319489 h 319489"/>
              <a:gd name="connsiteX1" fmla="*/ 264404 w 627961"/>
              <a:gd name="connsiteY1" fmla="*/ 99152 h 319489"/>
              <a:gd name="connsiteX2" fmla="*/ 627961 w 627961"/>
              <a:gd name="connsiteY2" fmla="*/ 0 h 319489"/>
              <a:gd name="connsiteX0" fmla="*/ 0 w 627961"/>
              <a:gd name="connsiteY0" fmla="*/ 319489 h 319489"/>
              <a:gd name="connsiteX1" fmla="*/ 627961 w 627961"/>
              <a:gd name="connsiteY1" fmla="*/ 0 h 319489"/>
              <a:gd name="connsiteX0" fmla="*/ 0 w 529343"/>
              <a:gd name="connsiteY0" fmla="*/ 434519 h 434519"/>
              <a:gd name="connsiteX1" fmla="*/ 529343 w 529343"/>
              <a:gd name="connsiteY1" fmla="*/ 0 h 434519"/>
              <a:gd name="connsiteX0" fmla="*/ 0 w 502312"/>
              <a:gd name="connsiteY0" fmla="*/ 448662 h 448662"/>
              <a:gd name="connsiteX1" fmla="*/ 502312 w 502312"/>
              <a:gd name="connsiteY1" fmla="*/ 0 h 44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2312" h="448662">
                <a:moveTo>
                  <a:pt x="0" y="448662"/>
                </a:moveTo>
                <a:lnTo>
                  <a:pt x="502312" y="0"/>
                </a:lnTo>
              </a:path>
            </a:pathLst>
          </a:custGeom>
          <a:noFill/>
          <a:ln w="76200">
            <a:solidFill>
              <a:schemeClr val="tx1">
                <a:lumMod val="65000"/>
                <a:lumOff val="35000"/>
                <a:alpha val="74000"/>
              </a:schemeClr>
            </a:solidFill>
            <a:headEnd type="stealt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TextBox 308"/>
          <p:cNvSpPr txBox="1"/>
          <p:nvPr/>
        </p:nvSpPr>
        <p:spPr>
          <a:xfrm>
            <a:off x="19045863" y="26827363"/>
            <a:ext cx="2763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i="1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 instance as</a:t>
            </a:r>
          </a:p>
          <a:p>
            <a:pPr algn="r"/>
            <a:r>
              <a:rPr lang="en-US" sz="2500" i="1" dirty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500" i="1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     Container 1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20049230" y="14825758"/>
            <a:ext cx="31343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i="1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 instance as Container 2</a:t>
            </a:r>
          </a:p>
          <a:p>
            <a:pPr algn="r"/>
            <a:r>
              <a:rPr lang="en-US" sz="2500" i="1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 (MPI head node)</a:t>
            </a:r>
          </a:p>
          <a:p>
            <a:pPr algn="r"/>
            <a:endParaRPr lang="en-US" sz="2500" i="1" dirty="0" smtClean="0">
              <a:solidFill>
                <a:schemeClr val="tx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algn="r"/>
            <a:r>
              <a:rPr lang="en-US" sz="2500" i="1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16 instances as Container 2</a:t>
            </a:r>
          </a:p>
          <a:p>
            <a:pPr algn="r"/>
            <a:r>
              <a:rPr lang="en-US" sz="2500" i="1" dirty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500" i="1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(MPI workers)</a:t>
            </a:r>
          </a:p>
          <a:p>
            <a:endParaRPr lang="en-US" sz="2500" i="1" dirty="0">
              <a:solidFill>
                <a:schemeClr val="tx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18400124" y="29943341"/>
            <a:ext cx="478350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i="1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3 instances as Container 3 </a:t>
            </a:r>
          </a:p>
          <a:p>
            <a:pPr algn="r"/>
            <a:r>
              <a:rPr lang="en-US" sz="2500" i="1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500" i="1" dirty="0" err="1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zookeper</a:t>
            </a:r>
            <a:r>
              <a:rPr lang="en-US" sz="2500" i="1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, nimbus, Storm UI)</a:t>
            </a:r>
          </a:p>
          <a:p>
            <a:pPr algn="r"/>
            <a:endParaRPr lang="en-US" sz="2500" i="1" dirty="0" smtClean="0">
              <a:solidFill>
                <a:schemeClr val="tx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algn="r"/>
            <a:r>
              <a:rPr lang="en-US" sz="2500" i="1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16 instances as Container 3 (Supervisors)</a:t>
            </a:r>
          </a:p>
        </p:txBody>
      </p:sp>
      <p:sp>
        <p:nvSpPr>
          <p:cNvPr id="312" name="TextBox 311"/>
          <p:cNvSpPr txBox="1"/>
          <p:nvPr/>
        </p:nvSpPr>
        <p:spPr>
          <a:xfrm>
            <a:off x="32105432" y="15642566"/>
            <a:ext cx="561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Experiment 1</a:t>
            </a:r>
            <a:endParaRPr lang="en-US" sz="2800" b="1" i="1" dirty="0">
              <a:solidFill>
                <a:schemeClr val="tx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3" name="Oval 312"/>
          <p:cNvSpPr/>
          <p:nvPr/>
        </p:nvSpPr>
        <p:spPr>
          <a:xfrm>
            <a:off x="31767503" y="15810867"/>
            <a:ext cx="185129" cy="18512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4" name="Elbow Connector 313"/>
          <p:cNvCxnSpPr>
            <a:endCxn id="313" idx="2"/>
          </p:cNvCxnSpPr>
          <p:nvPr/>
        </p:nvCxnSpPr>
        <p:spPr>
          <a:xfrm flipV="1">
            <a:off x="30415843" y="15903432"/>
            <a:ext cx="1351660" cy="93801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32105432" y="16165786"/>
            <a:ext cx="93522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1F4E79"/>
                </a:solidFill>
                <a:latin typeface="Arial" charset="0"/>
                <a:ea typeface="Arial" charset="0"/>
                <a:cs typeface="Arial" charset="0"/>
              </a:rPr>
              <a:t>Data from IRIS services (394 stations)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32105432" y="19274209"/>
            <a:ext cx="561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Experiment 2</a:t>
            </a:r>
            <a:endParaRPr lang="en-US" sz="2800" b="1" i="1" dirty="0">
              <a:solidFill>
                <a:schemeClr val="tx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6" name="Oval 325"/>
          <p:cNvSpPr/>
          <p:nvPr/>
        </p:nvSpPr>
        <p:spPr>
          <a:xfrm>
            <a:off x="31767503" y="19443254"/>
            <a:ext cx="185129" cy="18512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7" name="Elbow Connector 326"/>
          <p:cNvCxnSpPr>
            <a:endCxn id="326" idx="2"/>
          </p:cNvCxnSpPr>
          <p:nvPr/>
        </p:nvCxnSpPr>
        <p:spPr>
          <a:xfrm>
            <a:off x="30415843" y="18725355"/>
            <a:ext cx="1351660" cy="81046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3" name="Picture 33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8957608" y="31366005"/>
            <a:ext cx="728003" cy="650099"/>
          </a:xfrm>
          <a:prstGeom prst="rect">
            <a:avLst/>
          </a:prstGeom>
        </p:spPr>
      </p:pic>
      <p:pic>
        <p:nvPicPr>
          <p:cNvPr id="334" name="Picture 33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8911561" y="21418051"/>
            <a:ext cx="728003" cy="650099"/>
          </a:xfrm>
          <a:prstGeom prst="rect">
            <a:avLst/>
          </a:prstGeom>
        </p:spPr>
      </p:pic>
      <p:pic>
        <p:nvPicPr>
          <p:cNvPr id="335" name="Picture 33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1369574" y="25936125"/>
            <a:ext cx="728003" cy="650099"/>
          </a:xfrm>
          <a:prstGeom prst="rect">
            <a:avLst/>
          </a:prstGeom>
        </p:spPr>
      </p:pic>
      <p:sp>
        <p:nvSpPr>
          <p:cNvPr id="336" name="TextBox 335"/>
          <p:cNvSpPr txBox="1"/>
          <p:nvPr/>
        </p:nvSpPr>
        <p:spPr>
          <a:xfrm>
            <a:off x="15037158" y="13272981"/>
            <a:ext cx="46903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EXECUTION OF THE</a:t>
            </a:r>
          </a:p>
          <a:p>
            <a:r>
              <a:rPr lang="en-US" sz="3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SEISMIC AMBIENT </a:t>
            </a:r>
            <a:br>
              <a:rPr lang="en-US" sz="3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3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NOISE WORKFLOW</a:t>
            </a:r>
            <a:endParaRPr lang="en-US" sz="3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15110962" y="15296474"/>
            <a:ext cx="4129471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i="1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IRIS Data Services, Containers, and </a:t>
            </a:r>
            <a:br>
              <a:rPr lang="en-US" sz="2900" i="1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900" i="1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Cloud Computing</a:t>
            </a:r>
            <a:endParaRPr lang="en-US" sz="2900" i="1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32135334" y="19816902"/>
            <a:ext cx="93522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1F4E79"/>
                </a:solidFill>
                <a:latin typeface="Arial" charset="0"/>
                <a:ea typeface="Arial" charset="0"/>
                <a:cs typeface="Arial" charset="0"/>
              </a:rPr>
              <a:t>Workflow runs for 3 days requesting data every 2 hours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31608197" y="16999513"/>
            <a:ext cx="22252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i="1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Performance</a:t>
            </a:r>
            <a:endParaRPr lang="en-US" sz="2600" b="1" i="1" dirty="0">
              <a:solidFill>
                <a:schemeClr val="accent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31620331" y="17474721"/>
            <a:ext cx="543770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600" dirty="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Phase 1: 8 minutes</a:t>
            </a:r>
          </a:p>
          <a:p>
            <a:pPr lvl="0"/>
            <a:r>
              <a:rPr lang="en-US" sz="2600" dirty="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Phase 2: 2 hours</a:t>
            </a:r>
          </a:p>
          <a:p>
            <a:pPr lvl="0"/>
            <a:r>
              <a:rPr lang="en-US" sz="2600" dirty="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Data Movement: less than 1 minute</a:t>
            </a:r>
            <a:endParaRPr lang="en-US" sz="2600" dirty="0">
              <a:solidFill>
                <a:srgbClr val="30516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38906582" y="16977633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b="1" i="1" smtClean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Data Statistics</a:t>
            </a:r>
            <a:endParaRPr lang="en-US" sz="2600" b="1" i="1" dirty="0">
              <a:solidFill>
                <a:schemeClr val="accent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38393992" y="17453669"/>
            <a:ext cx="306372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/>
            <a:r>
              <a:rPr lang="en-US" sz="2600" dirty="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Input Data: 150 MB</a:t>
            </a:r>
          </a:p>
          <a:p>
            <a:pPr lvl="0" algn="r"/>
            <a:r>
              <a:rPr lang="en-US" sz="2600" dirty="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Output Data: 40GB</a:t>
            </a:r>
            <a:endParaRPr lang="en-US" sz="2600" dirty="0">
              <a:solidFill>
                <a:srgbClr val="30516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5059155" y="4985342"/>
            <a:ext cx="478995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Scientific workflow requests  data from </a:t>
            </a:r>
            <a:r>
              <a:rPr lang="en-US" sz="2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IRIS services</a:t>
            </a:r>
            <a:r>
              <a:rPr lang="en-US" sz="2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 (</a:t>
            </a:r>
            <a:r>
              <a:rPr lang="en-US" sz="26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USArray</a:t>
            </a:r>
            <a:r>
              <a:rPr lang="en-US" sz="2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 TA)</a:t>
            </a:r>
            <a:endParaRPr lang="en-US" sz="2600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7" name="Oval 346"/>
          <p:cNvSpPr/>
          <p:nvPr/>
        </p:nvSpPr>
        <p:spPr>
          <a:xfrm>
            <a:off x="14812977" y="5145236"/>
            <a:ext cx="185129" cy="18512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8" name="Elbow Connector 347"/>
          <p:cNvCxnSpPr>
            <a:stCxn id="347" idx="4"/>
            <a:endCxn id="1058" idx="1"/>
          </p:cNvCxnSpPr>
          <p:nvPr/>
        </p:nvCxnSpPr>
        <p:spPr>
          <a:xfrm rot="16200000" flipH="1">
            <a:off x="17055631" y="3180275"/>
            <a:ext cx="1132844" cy="5433023"/>
          </a:xfrm>
          <a:prstGeom prst="bentConnector3">
            <a:avLst>
              <a:gd name="adj1" fmla="val 99968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Rectangle 350"/>
          <p:cNvSpPr/>
          <p:nvPr/>
        </p:nvSpPr>
        <p:spPr>
          <a:xfrm>
            <a:off x="16109245" y="11187800"/>
            <a:ext cx="512162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sz="26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USArray</a:t>
            </a:r>
            <a:r>
              <a:rPr lang="en-US" sz="2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 TA</a:t>
            </a:r>
            <a:r>
              <a:rPr lang="en-US" sz="2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 has a </a:t>
            </a:r>
            <a:br>
              <a:rPr lang="en-US" sz="2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list of 836 stations</a:t>
            </a:r>
            <a:r>
              <a:rPr lang="mr-IN" sz="2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sz="2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394</a:t>
            </a:r>
            <a:r>
              <a:rPr lang="en-US" sz="2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 of </a:t>
            </a:r>
            <a:br>
              <a:rPr lang="en-US" sz="2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them  have online data available.</a:t>
            </a:r>
            <a:endParaRPr lang="en-US" sz="2600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4" name="Oval 353"/>
          <p:cNvSpPr/>
          <p:nvPr/>
        </p:nvSpPr>
        <p:spPr>
          <a:xfrm>
            <a:off x="15895502" y="11334594"/>
            <a:ext cx="185129" cy="18512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5" name="Elbow Connector 354"/>
          <p:cNvCxnSpPr>
            <a:stCxn id="354" idx="0"/>
            <a:endCxn id="1058" idx="2"/>
          </p:cNvCxnSpPr>
          <p:nvPr/>
        </p:nvCxnSpPr>
        <p:spPr>
          <a:xfrm rot="5400000" flipH="1" flipV="1">
            <a:off x="16442895" y="8450472"/>
            <a:ext cx="2429294" cy="3338951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/>
          <p:cNvSpPr txBox="1"/>
          <p:nvPr/>
        </p:nvSpPr>
        <p:spPr>
          <a:xfrm>
            <a:off x="31453214" y="26504445"/>
            <a:ext cx="31073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i="1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Scope of the Work</a:t>
            </a:r>
            <a:endParaRPr lang="en-US" sz="2600" b="1" i="1" dirty="0">
              <a:solidFill>
                <a:schemeClr val="accent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31465348" y="26979653"/>
            <a:ext cx="995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Automated execution and parallelization of data-intensive applications in heterogeneous systems with different enactment engines</a:t>
            </a:r>
            <a:endParaRPr lang="en-US" sz="2400" dirty="0">
              <a:solidFill>
                <a:srgbClr val="30516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417440" y="357809"/>
            <a:ext cx="3964449" cy="33011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522" y="537689"/>
            <a:ext cx="1871496" cy="1871496"/>
          </a:xfrm>
          <a:prstGeom prst="rect">
            <a:avLst/>
          </a:prstGeom>
        </p:spPr>
      </p:pic>
      <p:sp>
        <p:nvSpPr>
          <p:cNvPr id="199" name="Text Box 391"/>
          <p:cNvSpPr txBox="1">
            <a:spLocks noChangeArrowheads="1"/>
          </p:cNvSpPr>
          <p:nvPr/>
        </p:nvSpPr>
        <p:spPr bwMode="auto">
          <a:xfrm rot="10800000" flipV="1">
            <a:off x="450341" y="2565214"/>
            <a:ext cx="4265542" cy="942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371" tIns="40185" rIns="80371" bIns="40185">
            <a:spAutoFit/>
          </a:bodyPr>
          <a:lstStyle>
            <a:lvl1pPr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dirty="0" smtClean="0">
                <a:solidFill>
                  <a:schemeClr val="bg1"/>
                </a:solidFill>
                <a:latin typeface="Arial"/>
                <a:ea typeface="ＭＳ Ｐゴシック"/>
              </a:rPr>
              <a:t>Rafael Ferreira da Silva</a:t>
            </a:r>
            <a:br>
              <a:rPr lang="en-US" sz="2800" dirty="0" smtClean="0">
                <a:solidFill>
                  <a:schemeClr val="bg1"/>
                </a:solidFill>
                <a:latin typeface="Arial"/>
                <a:ea typeface="ＭＳ Ｐゴシック"/>
              </a:rPr>
            </a:br>
            <a:r>
              <a:rPr lang="en-US" sz="2800" i="1" dirty="0" err="1" smtClean="0">
                <a:solidFill>
                  <a:schemeClr val="bg1"/>
                </a:solidFill>
                <a:latin typeface="Arial"/>
                <a:ea typeface="ＭＳ Ｐゴシック"/>
              </a:rPr>
              <a:t>rafsilva@isi.edu</a:t>
            </a:r>
            <a:endParaRPr lang="en-US" sz="2800" i="1" baseline="3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28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663</TotalTime>
  <Words>573</Words>
  <Application>Microsoft Macintosh PowerPoint</Application>
  <PresentationFormat>Custom</PresentationFormat>
  <Paragraphs>114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Courier New</vt:lpstr>
      <vt:lpstr>ＭＳ Ｐゴシック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info@rafaelsilva.com</dc:creator>
  <cp:lastModifiedBy>info@rafaelsilva.com</cp:lastModifiedBy>
  <cp:revision>60</cp:revision>
  <cp:lastPrinted>2016-12-08T03:58:27Z</cp:lastPrinted>
  <dcterms:created xsi:type="dcterms:W3CDTF">2016-12-07T16:36:43Z</dcterms:created>
  <dcterms:modified xsi:type="dcterms:W3CDTF">2016-12-08T03:59:38Z</dcterms:modified>
</cp:coreProperties>
</file>