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68" autoAdjust="0"/>
    <p:restoredTop sz="95806" autoAdjust="0"/>
  </p:normalViewPr>
  <p:slideViewPr>
    <p:cSldViewPr snapToGrid="0" snapToObjects="1">
      <p:cViewPr>
        <p:scale>
          <a:sx n="40" d="100"/>
          <a:sy n="40" d="100"/>
        </p:scale>
        <p:origin x="-728" y="-96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1A8A7-5D3A-3F4A-BBF0-1C1A740C5090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69A5E-9587-CE44-A954-17D66590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9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Aspen was designed to bridge the gap between structured analytical performance models and functional simulation.  Aspen takes a domain-specific language (DSL) approach to analytical modeling to allow more accurate capture of control flow and algorithmic resource usage than traditional frameworks.  </a:t>
            </a:r>
            <a:r>
              <a:rPr lang="en-US" sz="1200" smtClean="0"/>
              <a:t>Aspen contains a suite of modeling, analysis, and prediction tools, as well as a library with C++, C, Python, and Java interfaces that can be used to create custom queries.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69A5E-9587-CE44-A954-17D6659047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7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4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4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36209" y="10698560"/>
            <a:ext cx="22542814" cy="227839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7766" y="10698560"/>
            <a:ext cx="67123988" cy="227839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0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7764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5620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6"/>
            <a:ext cx="13373303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1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1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0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2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8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7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3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4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19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BDD1D-046C-9E45-8955-F58E45B66C5D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3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43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208743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208743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208743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208743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208743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Relationship Id="rId10" Type="http://schemas.openxmlformats.org/officeDocument/2006/relationships/image" Target="../media/image7.emf"/><Relationship Id="rId11" Type="http://schemas.openxmlformats.org/officeDocument/2006/relationships/image" Target="../media/image8.emf"/><Relationship Id="rId12" Type="http://schemas.openxmlformats.org/officeDocument/2006/relationships/image" Target="../media/image9.emf"/><Relationship Id="rId13" Type="http://schemas.openxmlformats.org/officeDocument/2006/relationships/image" Target="../media/image10.png"/><Relationship Id="rId14" Type="http://schemas.openxmlformats.org/officeDocument/2006/relationships/image" Target="../media/image11.emf"/><Relationship Id="rId15" Type="http://schemas.openxmlformats.org/officeDocument/2006/relationships/image" Target="../media/image12.emf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hyperlink" Target="http://sites.google.com/site/panoramaofworkflows" TargetMode="External"/><Relationship Id="rId6" Type="http://schemas.openxmlformats.org/officeDocument/2006/relationships/image" Target="../media/image3.emf"/><Relationship Id="rId7" Type="http://schemas.openxmlformats.org/officeDocument/2006/relationships/image" Target="../media/image4.emf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674"/>
            <a:ext cx="30267275" cy="2286000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389"/>
          <p:cNvSpPr txBox="1">
            <a:spLocks noChangeArrowheads="1"/>
          </p:cNvSpPr>
          <p:nvPr/>
        </p:nvSpPr>
        <p:spPr bwMode="auto">
          <a:xfrm>
            <a:off x="-1" y="165209"/>
            <a:ext cx="30267275" cy="81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371" tIns="40185" rIns="80371" bIns="40185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4800" b="1" dirty="0" smtClean="0">
                <a:solidFill>
                  <a:srgbClr val="214C75"/>
                </a:solidFill>
              </a:rPr>
              <a:t>Panorama: </a:t>
            </a:r>
            <a:r>
              <a:rPr lang="en-US" sz="4800" b="1" dirty="0" smtClean="0">
                <a:solidFill>
                  <a:srgbClr val="214C75"/>
                </a:solidFill>
              </a:rPr>
              <a:t>Tools for Modeling, Monitoring, and Anomaly Detection in Scientific Workflow Execution </a:t>
            </a:r>
            <a:endParaRPr lang="en-US" sz="4800" b="1" dirty="0">
              <a:solidFill>
                <a:srgbClr val="214C75"/>
              </a:solidFill>
            </a:endParaRPr>
          </a:p>
        </p:txBody>
      </p:sp>
      <p:sp>
        <p:nvSpPr>
          <p:cNvPr id="6" name="Text Box 391"/>
          <p:cNvSpPr txBox="1">
            <a:spLocks noChangeArrowheads="1"/>
          </p:cNvSpPr>
          <p:nvPr/>
        </p:nvSpPr>
        <p:spPr bwMode="auto">
          <a:xfrm rot="10800000" flipV="1">
            <a:off x="4383886" y="987516"/>
            <a:ext cx="21878480" cy="106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371" tIns="40185" rIns="80371" bIns="40185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 err="1"/>
              <a:t>Ewa</a:t>
            </a:r>
            <a:r>
              <a:rPr lang="en-US" sz="3200" dirty="0"/>
              <a:t> </a:t>
            </a:r>
            <a:r>
              <a:rPr lang="en-US" sz="3200" dirty="0" err="1" smtClean="0"/>
              <a:t>Deelman</a:t>
            </a:r>
            <a:r>
              <a:rPr lang="en-US" sz="3200" dirty="0" smtClean="0"/>
              <a:t>, </a:t>
            </a:r>
            <a:r>
              <a:rPr lang="en-US" sz="3200" dirty="0"/>
              <a:t>Anirban Mandal, Jeffrey Vetter, </a:t>
            </a:r>
            <a:r>
              <a:rPr lang="en-US" sz="3200" dirty="0" smtClean="0"/>
              <a:t>Christopher Carothers, Brian Tierney, </a:t>
            </a:r>
            <a:r>
              <a:rPr lang="en-US" sz="3200" dirty="0" err="1" smtClean="0"/>
              <a:t>Ilya</a:t>
            </a:r>
            <a:r>
              <a:rPr lang="en-US" sz="3200" dirty="0" smtClean="0"/>
              <a:t> </a:t>
            </a:r>
            <a:r>
              <a:rPr lang="en-US" sz="3200" dirty="0" err="1" smtClean="0"/>
              <a:t>Baldin</a:t>
            </a:r>
            <a:r>
              <a:rPr lang="en-US" sz="3200" dirty="0" smtClean="0"/>
              <a:t>, Paul Ruth, </a:t>
            </a:r>
          </a:p>
          <a:p>
            <a:pPr algn="ctr"/>
            <a:r>
              <a:rPr lang="en-US" sz="3200" dirty="0" err="1" smtClean="0"/>
              <a:t>Meng</a:t>
            </a:r>
            <a:r>
              <a:rPr lang="en-US" sz="3200" dirty="0" smtClean="0"/>
              <a:t> Yang, </a:t>
            </a:r>
            <a:r>
              <a:rPr lang="en-US" sz="3200" dirty="0"/>
              <a:t>Vickie </a:t>
            </a:r>
            <a:r>
              <a:rPr lang="en-US" sz="3200" dirty="0" smtClean="0"/>
              <a:t>Lynch, </a:t>
            </a:r>
            <a:r>
              <a:rPr lang="en-US" sz="3200" dirty="0"/>
              <a:t>Ben </a:t>
            </a:r>
            <a:r>
              <a:rPr lang="en-US" sz="3200" dirty="0" smtClean="0"/>
              <a:t>Mayer, </a:t>
            </a:r>
            <a:r>
              <a:rPr lang="en-US" sz="3200" dirty="0"/>
              <a:t>Jeremy </a:t>
            </a:r>
            <a:r>
              <a:rPr lang="en-US" sz="3200" dirty="0" smtClean="0"/>
              <a:t>Meredith, Rajiv </a:t>
            </a:r>
            <a:r>
              <a:rPr lang="en-US" sz="3200" dirty="0" err="1" smtClean="0"/>
              <a:t>Mayani</a:t>
            </a:r>
            <a:r>
              <a:rPr lang="en-US" sz="3200" dirty="0" smtClean="0"/>
              <a:t>, </a:t>
            </a:r>
            <a:r>
              <a:rPr lang="en-US" sz="3200" dirty="0"/>
              <a:t>Rafael Ferreira da </a:t>
            </a:r>
            <a:r>
              <a:rPr lang="en-US" sz="3200" dirty="0" smtClean="0"/>
              <a:t>Silva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" y="629800"/>
            <a:ext cx="3970432" cy="18047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40965438"/>
            <a:ext cx="30267275" cy="1828800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31879" lvl="1">
              <a:lnSpc>
                <a:spcPct val="120000"/>
              </a:lnSpc>
              <a:spcBef>
                <a:spcPts val="3600"/>
              </a:spcBef>
            </a:pPr>
            <a:endParaRPr lang="en-US" sz="2900" dirty="0"/>
          </a:p>
        </p:txBody>
      </p:sp>
      <p:sp>
        <p:nvSpPr>
          <p:cNvPr id="9" name="Rectangle 8"/>
          <p:cNvSpPr/>
          <p:nvPr/>
        </p:nvSpPr>
        <p:spPr>
          <a:xfrm>
            <a:off x="334325" y="23708251"/>
            <a:ext cx="12083331" cy="16996546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77060">
              <a:lnSpc>
                <a:spcPct val="120000"/>
              </a:lnSpc>
            </a:pPr>
            <a:endParaRPr lang="en-US" sz="2900" dirty="0"/>
          </a:p>
        </p:txBody>
      </p:sp>
      <p:sp>
        <p:nvSpPr>
          <p:cNvPr id="10" name="Rounded Rectangle 9"/>
          <p:cNvSpPr/>
          <p:nvPr/>
        </p:nvSpPr>
        <p:spPr>
          <a:xfrm>
            <a:off x="2441523" y="23376151"/>
            <a:ext cx="7315200" cy="664199"/>
          </a:xfrm>
          <a:prstGeom prst="roundRect">
            <a:avLst/>
          </a:prstGeom>
          <a:solidFill>
            <a:schemeClr val="tx2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Applications</a:t>
            </a:r>
            <a:endParaRPr lang="en-US" sz="3800" b="1" dirty="0"/>
          </a:p>
        </p:txBody>
      </p:sp>
      <p:sp>
        <p:nvSpPr>
          <p:cNvPr id="11" name="Rectangle 10"/>
          <p:cNvSpPr/>
          <p:nvPr/>
        </p:nvSpPr>
        <p:spPr>
          <a:xfrm>
            <a:off x="374013" y="10413581"/>
            <a:ext cx="12083332" cy="12605809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77060">
              <a:lnSpc>
                <a:spcPct val="120000"/>
              </a:lnSpc>
            </a:pPr>
            <a:endParaRPr lang="en-US" sz="2900" dirty="0"/>
          </a:p>
        </p:txBody>
      </p:sp>
      <p:sp>
        <p:nvSpPr>
          <p:cNvPr id="12" name="Rectangle 11"/>
          <p:cNvSpPr/>
          <p:nvPr/>
        </p:nvSpPr>
        <p:spPr>
          <a:xfrm>
            <a:off x="421519" y="2836809"/>
            <a:ext cx="12035826" cy="7045653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31879" lvl="1">
              <a:lnSpc>
                <a:spcPct val="120000"/>
              </a:lnSpc>
              <a:spcBef>
                <a:spcPts val="3600"/>
              </a:spcBef>
            </a:pPr>
            <a:endParaRPr lang="en-US" sz="2900" dirty="0"/>
          </a:p>
        </p:txBody>
      </p:sp>
      <p:sp>
        <p:nvSpPr>
          <p:cNvPr id="13" name="Rectangle 12"/>
          <p:cNvSpPr/>
          <p:nvPr/>
        </p:nvSpPr>
        <p:spPr>
          <a:xfrm>
            <a:off x="780219" y="3255391"/>
            <a:ext cx="11245087" cy="6349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70336" tIns="35168" rIns="70336" bIns="35168">
            <a:sp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Panorama project aims to further the </a:t>
            </a:r>
            <a:r>
              <a:rPr lang="en-US" sz="2400" dirty="0" smtClean="0"/>
              <a:t>understanding </a:t>
            </a:r>
            <a:r>
              <a:rPr lang="en-US" sz="2400" dirty="0"/>
              <a:t>of the behavior of scientific workflows as they are executing in heterogeneous environments. </a:t>
            </a:r>
            <a:r>
              <a:rPr lang="en-US" sz="2400" dirty="0" err="1" smtClean="0"/>
              <a:t>Panaroma’s</a:t>
            </a:r>
            <a:r>
              <a:rPr lang="en-US" sz="2400" dirty="0" smtClean="0"/>
              <a:t> </a:t>
            </a:r>
            <a:r>
              <a:rPr lang="en-US" sz="2400" dirty="0"/>
              <a:t>approach to modeling and diagnosing the runtime performance of complex scientific workflows is to integrate extreme-scale systems </a:t>
            </a:r>
            <a:r>
              <a:rPr lang="en-US" sz="2400" dirty="0" err="1"/>
              <a:t>testbed</a:t>
            </a:r>
            <a:r>
              <a:rPr lang="en-US" sz="2400" dirty="0"/>
              <a:t> </a:t>
            </a:r>
            <a:r>
              <a:rPr lang="en-US" sz="2400" dirty="0" smtClean="0"/>
              <a:t>experimentation</a:t>
            </a:r>
            <a:r>
              <a:rPr lang="en-US" sz="2400" dirty="0"/>
              <a:t>, structured analytical modeling and </a:t>
            </a:r>
            <a:r>
              <a:rPr lang="en-US" sz="2400" dirty="0" smtClean="0"/>
              <a:t>parallel </a:t>
            </a:r>
            <a:r>
              <a:rPr lang="en-US" sz="2400" dirty="0"/>
              <a:t>systems simulation into a comprehensive </a:t>
            </a:r>
            <a:r>
              <a:rPr lang="en-US" sz="2400" dirty="0" smtClean="0"/>
              <a:t>workflow </a:t>
            </a:r>
            <a:r>
              <a:rPr lang="en-US" sz="2400" dirty="0"/>
              <a:t>framework that can characterize the end-to-end workflow performance on today’s and future </a:t>
            </a:r>
            <a:r>
              <a:rPr lang="en-US" sz="2400" dirty="0" smtClean="0"/>
              <a:t>generation </a:t>
            </a:r>
            <a:r>
              <a:rPr lang="en-US" sz="2400" dirty="0"/>
              <a:t>architectures, which can be used to improve the overall workflow performance and reliability. We first present the </a:t>
            </a:r>
            <a:r>
              <a:rPr lang="en-US" sz="2400" dirty="0" err="1"/>
              <a:t>Panaroma</a:t>
            </a:r>
            <a:r>
              <a:rPr lang="en-US" sz="2400" dirty="0"/>
              <a:t> architecture, including the </a:t>
            </a:r>
            <a:r>
              <a:rPr lang="en-US" sz="2400" dirty="0" smtClean="0"/>
              <a:t>individual </a:t>
            </a:r>
            <a:r>
              <a:rPr lang="en-US" sz="2400" dirty="0"/>
              <a:t>framework components: the Aspen </a:t>
            </a:r>
            <a:r>
              <a:rPr lang="en-US" sz="2400" dirty="0" smtClean="0"/>
              <a:t>analytical </a:t>
            </a:r>
            <a:r>
              <a:rPr lang="en-US" sz="2400" dirty="0"/>
              <a:t>application modeling software, the ROSS </a:t>
            </a:r>
            <a:r>
              <a:rPr lang="en-US" sz="2400" dirty="0" smtClean="0"/>
              <a:t>simulation </a:t>
            </a:r>
            <a:r>
              <a:rPr lang="en-US" sz="2400" dirty="0"/>
              <a:t>framework, the Pegasus workflow management system and how they are used to model the </a:t>
            </a:r>
            <a:r>
              <a:rPr lang="en-US" sz="2400" dirty="0" smtClean="0"/>
              <a:t>behavior </a:t>
            </a:r>
            <a:r>
              <a:rPr lang="en-US" sz="2400" dirty="0"/>
              <a:t>of DOE-relevant applications. We then describe how analytical models can be augmented with </a:t>
            </a:r>
            <a:r>
              <a:rPr lang="en-US" sz="2400" dirty="0" smtClean="0"/>
              <a:t>detailed </a:t>
            </a:r>
            <a:r>
              <a:rPr lang="en-US" sz="2400" dirty="0"/>
              <a:t>simulations. By having a coupled model of the application and execution environment, decisions can be made about resource provisioning, application task scheduling, data management within the </a:t>
            </a:r>
            <a:r>
              <a:rPr lang="en-US" sz="2400" dirty="0" smtClean="0"/>
              <a:t>application</a:t>
            </a:r>
            <a:r>
              <a:rPr lang="en-US" sz="2400" dirty="0"/>
              <a:t>, etc. Finally, our approach for correlating the real time application and infrastructure monitoring data is presented and how it can be used to </a:t>
            </a:r>
            <a:r>
              <a:rPr lang="en-US" sz="2400" dirty="0" smtClean="0"/>
              <a:t>verify </a:t>
            </a:r>
            <a:r>
              <a:rPr lang="en-US" sz="2400" dirty="0"/>
              <a:t>application behavior, perform anomaly detection and diagnosis, and support </a:t>
            </a:r>
            <a:r>
              <a:rPr lang="en-US" sz="2400" dirty="0" err="1"/>
              <a:t>adaptivity</a:t>
            </a:r>
            <a:r>
              <a:rPr lang="en-US" sz="2400" dirty="0"/>
              <a:t> during </a:t>
            </a:r>
            <a:r>
              <a:rPr lang="en-US" sz="2400" dirty="0" smtClean="0"/>
              <a:t>workflow </a:t>
            </a:r>
            <a:r>
              <a:rPr lang="en-US" sz="2400" dirty="0"/>
              <a:t>execution. </a:t>
            </a:r>
          </a:p>
        </p:txBody>
      </p:sp>
      <p:pic>
        <p:nvPicPr>
          <p:cNvPr id="14" name="Picture 13" descr="Formal_Viterbi_CardOnTrans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286" y="40965438"/>
            <a:ext cx="5277403" cy="18470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708332" y="3957266"/>
            <a:ext cx="18466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875487" y="2476871"/>
            <a:ext cx="7319277" cy="664199"/>
          </a:xfrm>
          <a:prstGeom prst="roundRect">
            <a:avLst/>
          </a:prstGeom>
          <a:solidFill>
            <a:schemeClr val="tx2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Panorama</a:t>
            </a:r>
            <a:endParaRPr lang="en-US" sz="3800" b="1" dirty="0"/>
          </a:p>
        </p:txBody>
      </p:sp>
      <p:sp>
        <p:nvSpPr>
          <p:cNvPr id="17" name="Rectangle 16"/>
          <p:cNvSpPr/>
          <p:nvPr/>
        </p:nvSpPr>
        <p:spPr>
          <a:xfrm>
            <a:off x="12713214" y="20717452"/>
            <a:ext cx="17316287" cy="10221423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31879" lvl="1">
              <a:lnSpc>
                <a:spcPct val="120000"/>
              </a:lnSpc>
              <a:spcBef>
                <a:spcPts val="3600"/>
              </a:spcBef>
            </a:pPr>
            <a:endParaRPr lang="en-US" sz="2900" dirty="0"/>
          </a:p>
        </p:txBody>
      </p:sp>
      <p:sp>
        <p:nvSpPr>
          <p:cNvPr id="18" name="Rounded Rectangle 17"/>
          <p:cNvSpPr/>
          <p:nvPr/>
        </p:nvSpPr>
        <p:spPr>
          <a:xfrm>
            <a:off x="2875487" y="10081483"/>
            <a:ext cx="7315200" cy="664199"/>
          </a:xfrm>
          <a:prstGeom prst="roundRect">
            <a:avLst/>
          </a:prstGeom>
          <a:solidFill>
            <a:schemeClr val="tx2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System Design</a:t>
            </a:r>
            <a:endParaRPr lang="en-US" sz="3800" b="1" dirty="0"/>
          </a:p>
        </p:txBody>
      </p:sp>
      <p:sp>
        <p:nvSpPr>
          <p:cNvPr id="19" name="Rectangle 18"/>
          <p:cNvSpPr/>
          <p:nvPr/>
        </p:nvSpPr>
        <p:spPr>
          <a:xfrm>
            <a:off x="12713215" y="31514552"/>
            <a:ext cx="17316288" cy="9190246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18447" algn="ctr">
              <a:lnSpc>
                <a:spcPct val="120000"/>
              </a:lnSpc>
            </a:pPr>
            <a:endParaRPr lang="en-US" sz="2800" b="1" dirty="0" smtClean="0">
              <a:hlinkClick r:id="rId5"/>
            </a:endParaRPr>
          </a:p>
          <a:p>
            <a:pPr marL="118447" algn="ctr">
              <a:lnSpc>
                <a:spcPct val="120000"/>
              </a:lnSpc>
            </a:pPr>
            <a:endParaRPr lang="en-US" sz="2800" b="1" dirty="0">
              <a:hlinkClick r:id="rId5"/>
            </a:endParaRPr>
          </a:p>
          <a:p>
            <a:pPr marL="118447" algn="ctr">
              <a:lnSpc>
                <a:spcPct val="120000"/>
              </a:lnSpc>
            </a:pPr>
            <a:endParaRPr lang="en-US" sz="2800" b="1" dirty="0" smtClean="0">
              <a:hlinkClick r:id="rId5"/>
            </a:endParaRPr>
          </a:p>
          <a:p>
            <a:pPr marL="118447" algn="ctr">
              <a:lnSpc>
                <a:spcPct val="120000"/>
              </a:lnSpc>
            </a:pPr>
            <a:endParaRPr lang="en-US" sz="2800" b="1" dirty="0">
              <a:hlinkClick r:id="rId5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7827871" y="31167864"/>
            <a:ext cx="7315200" cy="664199"/>
          </a:xfrm>
          <a:prstGeom prst="roundRect">
            <a:avLst/>
          </a:prstGeom>
          <a:solidFill>
            <a:schemeClr val="tx2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Adaptation</a:t>
            </a:r>
            <a:endParaRPr lang="en-US" sz="38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2" t="35705" r="26690" b="34952"/>
          <a:stretch/>
        </p:blipFill>
        <p:spPr>
          <a:xfrm>
            <a:off x="21088697" y="41032360"/>
            <a:ext cx="2904438" cy="13737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329" y="41081641"/>
            <a:ext cx="2019268" cy="15376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526" y="41127088"/>
            <a:ext cx="3136356" cy="16167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44" y="41397559"/>
            <a:ext cx="4637578" cy="88017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883734" y="24231669"/>
            <a:ext cx="5638634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Spallation Neutron Source (SNS)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8187" y="32935431"/>
            <a:ext cx="54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Accelerated Climate Modeling for Energy (ACME)</a:t>
            </a:r>
            <a:endParaRPr lang="en-US" sz="3200" b="1" dirty="0">
              <a:solidFill>
                <a:srgbClr val="00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33" y="34547496"/>
            <a:ext cx="4732391" cy="579317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9" y="24648492"/>
            <a:ext cx="3872967" cy="83974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04" y="11233250"/>
            <a:ext cx="10888524" cy="821775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473318" y="40992811"/>
            <a:ext cx="1201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hlinkClick r:id="rId5"/>
              </a:rPr>
              <a:t>http://</a:t>
            </a:r>
            <a:r>
              <a:rPr lang="en-US" sz="3600" b="1" dirty="0" smtClean="0">
                <a:hlinkClick r:id="rId5"/>
              </a:rPr>
              <a:t>sites.google.com/site/panoramaofworkflows</a:t>
            </a:r>
            <a:endParaRPr lang="en-US" sz="3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965080" y="24816445"/>
            <a:ext cx="7199036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Parameter sweep of molecular dynamics and neutron scattering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Used to identify parameters that fit experimental data from SNS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Large runs use 20 parameter values and require ~400,000 CPU hours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Running on Cori @ NERSC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7957508" y="20377012"/>
            <a:ext cx="7315200" cy="664199"/>
          </a:xfrm>
          <a:prstGeom prst="roundRect">
            <a:avLst/>
          </a:prstGeom>
          <a:solidFill>
            <a:schemeClr val="tx2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Anomaly Detection</a:t>
            </a:r>
            <a:endParaRPr lang="en-US" sz="3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297628" y="41653038"/>
            <a:ext cx="9795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Panorama was funded by the US Department of Energy under Grant #</a:t>
            </a:r>
            <a:r>
              <a:rPr lang="en-US" sz="3200" dirty="0"/>
              <a:t>DE-SC0012636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713214" y="2836810"/>
            <a:ext cx="17316287" cy="4599348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77060">
              <a:lnSpc>
                <a:spcPct val="120000"/>
              </a:lnSpc>
            </a:pPr>
            <a:endParaRPr lang="en-US" sz="2900" dirty="0"/>
          </a:p>
        </p:txBody>
      </p:sp>
      <p:sp>
        <p:nvSpPr>
          <p:cNvPr id="42" name="Rounded Rectangle 41"/>
          <p:cNvSpPr/>
          <p:nvPr/>
        </p:nvSpPr>
        <p:spPr>
          <a:xfrm>
            <a:off x="17640004" y="2524282"/>
            <a:ext cx="7315200" cy="664199"/>
          </a:xfrm>
          <a:prstGeom prst="roundRect">
            <a:avLst/>
          </a:prstGeom>
          <a:solidFill>
            <a:schemeClr val="tx2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Modeling</a:t>
            </a:r>
            <a:endParaRPr lang="en-US" sz="3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046683" y="34135211"/>
            <a:ext cx="7312737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Coupled climate models with ocean, land, atmosphere, and ice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Each stage of the workflow runs the ACME model for a few </a:t>
            </a:r>
            <a:r>
              <a:rPr lang="en-US" sz="2800" dirty="0" err="1" smtClean="0"/>
              <a:t>timesteps</a:t>
            </a:r>
            <a:r>
              <a:rPr lang="en-US" sz="2800" dirty="0" smtClean="0"/>
              <a:t>—helps keep simulations within batch queue limits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Running on Cori @ NERSC, Titan @ OLCF, and Mira @ ANL (in process)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Collaborating with IPPD project @ PNNL to integrate with end-to-end, production ACME workflow system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357539" y="21005626"/>
            <a:ext cx="67115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Exemplar-based Anomaly Detection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99123" y="38581045"/>
            <a:ext cx="57030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MG-RAST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66751" y="39166176"/>
            <a:ext cx="6592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Workflow for </a:t>
            </a:r>
            <a:r>
              <a:rPr lang="en-US" sz="2800" dirty="0" err="1" smtClean="0"/>
              <a:t>metagenomic</a:t>
            </a:r>
            <a:r>
              <a:rPr lang="en-US" sz="2800" dirty="0" smtClean="0"/>
              <a:t> analysis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Replicates functionality of the workflow used by the MG-RAST science gateway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11593" y="27750258"/>
            <a:ext cx="76135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Anomaly Detection Using ARIMA Models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2713215" y="7943850"/>
            <a:ext cx="17316288" cy="12095599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77060">
              <a:lnSpc>
                <a:spcPct val="120000"/>
              </a:lnSpc>
            </a:pPr>
            <a:endParaRPr lang="en-US" sz="2900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117" y="3081150"/>
            <a:ext cx="2906176" cy="4114800"/>
          </a:xfrm>
          <a:prstGeom prst="rect">
            <a:avLst/>
          </a:prstGeom>
        </p:spPr>
      </p:pic>
      <p:sp>
        <p:nvSpPr>
          <p:cNvPr id="82" name="TextBox 47"/>
          <p:cNvSpPr txBox="1"/>
          <p:nvPr/>
        </p:nvSpPr>
        <p:spPr>
          <a:xfrm>
            <a:off x="13501528" y="3462805"/>
            <a:ext cx="757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465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93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395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86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326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4791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256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9721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0000"/>
                </a:solidFill>
              </a:rPr>
              <a:t>Aspen Modeling and Analysis Toolkit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86" name="TextBox 61"/>
          <p:cNvSpPr txBox="1"/>
          <p:nvPr/>
        </p:nvSpPr>
        <p:spPr>
          <a:xfrm>
            <a:off x="13475107" y="4030607"/>
            <a:ext cx="1057669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465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93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395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86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326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4791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256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9721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Aspen bridges the </a:t>
            </a:r>
            <a:r>
              <a:rPr lang="en-US" sz="2400" dirty="0"/>
              <a:t>gap between structured analytical performance </a:t>
            </a:r>
            <a:r>
              <a:rPr lang="en-US" sz="2400" dirty="0" smtClean="0"/>
              <a:t>modeling methods </a:t>
            </a:r>
            <a:r>
              <a:rPr lang="en-US" sz="2400" dirty="0"/>
              <a:t>and functional </a:t>
            </a:r>
            <a:r>
              <a:rPr lang="en-US" sz="2400" dirty="0" smtClean="0"/>
              <a:t>simulation tools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DSL </a:t>
            </a:r>
            <a:r>
              <a:rPr lang="en-US" sz="2400" dirty="0"/>
              <a:t>approach to analytical modeling </a:t>
            </a:r>
            <a:r>
              <a:rPr lang="en-US" sz="2400" dirty="0" smtClean="0"/>
              <a:t> allows more </a:t>
            </a:r>
            <a:r>
              <a:rPr lang="en-US" sz="2400" dirty="0"/>
              <a:t>accurate capture of control flow and algorithmic resource usage </a:t>
            </a:r>
            <a:endParaRPr lang="en-US" sz="2400" dirty="0" smtClean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Aspen provides a </a:t>
            </a:r>
            <a:r>
              <a:rPr lang="en-US" sz="2400" dirty="0"/>
              <a:t>suite of modeling, analysis, and prediction </a:t>
            </a:r>
            <a:r>
              <a:rPr lang="en-US" sz="2400" dirty="0" smtClean="0"/>
              <a:t>tools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</a:t>
            </a:r>
            <a:r>
              <a:rPr lang="en-US" sz="2400" dirty="0"/>
              <a:t>++, C, Python, and Java </a:t>
            </a:r>
            <a:r>
              <a:rPr lang="en-US" sz="2400" dirty="0" smtClean="0"/>
              <a:t>interface to the Aspen library can </a:t>
            </a:r>
            <a:r>
              <a:rPr lang="en-US" sz="2400" dirty="0"/>
              <a:t>be used to create custom </a:t>
            </a:r>
            <a:r>
              <a:rPr lang="en-US" sz="2400" dirty="0" smtClean="0"/>
              <a:t>queries and novel analysis tools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68174" y="19558051"/>
            <a:ext cx="6081209" cy="3108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Pegasus interfaces with Aspen to estimate resource requirements of individual workflow tasks as well as the entire workflow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Aspen interfaces with ROSS/CODES to simulate network behavior not easily modeled using analytical techniques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549383" y="19558051"/>
            <a:ext cx="5868274" cy="3108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Workflow and infrastructure monitoring data is stored in </a:t>
            </a:r>
            <a:r>
              <a:rPr lang="en-US" sz="2800" dirty="0" err="1" smtClean="0"/>
              <a:t>InfluxDB</a:t>
            </a:r>
            <a:r>
              <a:rPr lang="en-US" sz="2800" dirty="0" smtClean="0"/>
              <a:t> and Pegasus DB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Anomaly detection process monitors data stream and generates anomaly notifications, which are displayed in the web dashboard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673795" y="34831310"/>
            <a:ext cx="9239438" cy="5798326"/>
          </a:xfrm>
          <a:prstGeom prst="rect">
            <a:avLst/>
          </a:prstGeom>
        </p:spPr>
      </p:pic>
      <p:pic>
        <p:nvPicPr>
          <p:cNvPr id="89" name="Content Placeholder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095" y="32003054"/>
            <a:ext cx="7524873" cy="583096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12746661" y="37834018"/>
            <a:ext cx="80656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SDX – meeting point of networks to exchange traffic, securely and with </a:t>
            </a:r>
            <a:r>
              <a:rPr lang="en-US" sz="2800" dirty="0" err="1" smtClean="0"/>
              <a:t>QoS</a:t>
            </a:r>
            <a:r>
              <a:rPr lang="en-US" sz="2800" dirty="0" smtClean="0"/>
              <a:t>, using SDN protocols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Virtual SDX – virtual overlay acting as SDX without persistent physical location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ExoGENI</a:t>
            </a:r>
            <a:r>
              <a:rPr lang="en-US" sz="2800" dirty="0" smtClean="0"/>
              <a:t> virtual SDX can modify compute, network storage to support changing demands of SDX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319146" y="32153654"/>
            <a:ext cx="644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Virtual </a:t>
            </a:r>
            <a:r>
              <a:rPr lang="en-US" sz="2800" b="1" dirty="0" smtClean="0">
                <a:solidFill>
                  <a:srgbClr val="000000"/>
                </a:solidFill>
              </a:rPr>
              <a:t>SDX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345782" y="32052058"/>
            <a:ext cx="9725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Panorama modeling/simulation tools enable Pegasus to monitor and manipulate network connectivity &amp; performance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Virtual SDX transparently arbitrates prioritized data flows  communicated by Pegasus </a:t>
            </a:r>
            <a:r>
              <a:rPr lang="en-US" sz="2800" dirty="0" err="1" smtClean="0"/>
              <a:t>ShadowQ</a:t>
            </a:r>
            <a:r>
              <a:rPr lang="en-US" sz="2800" dirty="0" smtClean="0"/>
              <a:t>++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Advanced SDX capabilities can monitor and detect network anomalies, and take adaptation actions.</a:t>
            </a:r>
          </a:p>
        </p:txBody>
      </p:sp>
      <p:pic>
        <p:nvPicPr>
          <p:cNvPr id="94" name="Picture 93"/>
          <p:cNvPicPr>
            <a:picLocks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20343538" y="21958878"/>
            <a:ext cx="5160375" cy="3121397"/>
          </a:xfrm>
          <a:prstGeom prst="rect">
            <a:avLst/>
          </a:prstGeom>
        </p:spPr>
      </p:pic>
      <p:pic>
        <p:nvPicPr>
          <p:cNvPr id="95" name="Picture 94"/>
          <p:cNvPicPr>
            <a:picLocks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24933774" y="21958878"/>
            <a:ext cx="5087023" cy="3121397"/>
          </a:xfrm>
          <a:prstGeom prst="rect">
            <a:avLst/>
          </a:prstGeom>
        </p:spPr>
      </p:pic>
      <p:pic>
        <p:nvPicPr>
          <p:cNvPr id="96" name="Picture 95"/>
          <p:cNvPicPr>
            <a:picLocks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24933774" y="26675135"/>
            <a:ext cx="5036223" cy="3321149"/>
          </a:xfrm>
          <a:prstGeom prst="rect">
            <a:avLst/>
          </a:prstGeom>
        </p:spPr>
      </p:pic>
      <p:pic>
        <p:nvPicPr>
          <p:cNvPr id="97" name="Picture 96"/>
          <p:cNvPicPr>
            <a:picLocks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20421982" y="26675135"/>
            <a:ext cx="5095992" cy="3346548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20809296" y="24822276"/>
            <a:ext cx="46164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Exemplar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5328616" y="24878517"/>
            <a:ext cx="46164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ARIMA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842155" y="21316283"/>
            <a:ext cx="676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Experimental Runs with SNS Workflow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935714" y="29804804"/>
            <a:ext cx="46164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Exemplar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5394785" y="29829717"/>
            <a:ext cx="46164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ARIMA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1762043" y="26190741"/>
            <a:ext cx="676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Experimental Runs with Synthetic Data</a:t>
            </a:r>
            <a:endParaRPr lang="en-US" sz="2800" b="1" dirty="0">
              <a:solidFill>
                <a:srgbClr val="00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0630914" y="25809756"/>
            <a:ext cx="91363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4075294" y="25131073"/>
            <a:ext cx="5775571" cy="2774819"/>
          </a:xfrm>
          <a:prstGeom prst="rect">
            <a:avLst/>
          </a:prstGeom>
        </p:spPr>
      </p:pic>
      <p:pic>
        <p:nvPicPr>
          <p:cNvPr id="106" name="屏幕快照 2016-07-25 15.34.32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4049895" y="28393433"/>
            <a:ext cx="4945104" cy="1208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屏幕快照 2016-07-25 15.41.09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3187779" y="29541903"/>
            <a:ext cx="5379621" cy="428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屏幕快照 2016-07-25 15.39.55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8644204" y="29576501"/>
            <a:ext cx="1333093" cy="368982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extBox 108"/>
          <p:cNvSpPr txBox="1"/>
          <p:nvPr/>
        </p:nvSpPr>
        <p:spPr>
          <a:xfrm>
            <a:off x="12668569" y="29920087"/>
            <a:ext cx="8896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Fit </a:t>
            </a:r>
            <a:r>
              <a:rPr lang="en-US" sz="2800" dirty="0" smtClean="0"/>
              <a:t>ARIMA </a:t>
            </a:r>
            <a:r>
              <a:rPr lang="en-US" sz="2800" dirty="0"/>
              <a:t>training </a:t>
            </a:r>
            <a:r>
              <a:rPr lang="en-US" sz="2800" dirty="0" smtClean="0"/>
              <a:t>model: find p</a:t>
            </a:r>
            <a:r>
              <a:rPr lang="en-US" sz="2800" dirty="0"/>
              <a:t>, d, q and </a:t>
            </a:r>
            <a:r>
              <a:rPr lang="en-US" sz="2800" dirty="0" smtClean="0"/>
              <a:t>coefficients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the fitting model to </a:t>
            </a:r>
            <a:r>
              <a:rPr lang="en-US" sz="2800" dirty="0" smtClean="0"/>
              <a:t>refit the test </a:t>
            </a:r>
            <a:r>
              <a:rPr lang="en-US" sz="2800" dirty="0"/>
              <a:t>time </a:t>
            </a:r>
            <a:r>
              <a:rPr lang="en-US" sz="2800" dirty="0" smtClean="0"/>
              <a:t>for outliers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668569" y="21562324"/>
            <a:ext cx="84039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Exemplar method represents observations in the same window (subsequence) as a trajectory component that captures the trend of time series, and a </a:t>
            </a:r>
            <a:r>
              <a:rPr lang="en-US" sz="2800" dirty="0" smtClean="0"/>
              <a:t>stochastic </a:t>
            </a:r>
            <a:r>
              <a:rPr lang="en-US" sz="2800" dirty="0"/>
              <a:t>component (a vector of statistics that describe the stochastic </a:t>
            </a:r>
            <a:r>
              <a:rPr lang="en-US" sz="2800" dirty="0" smtClean="0"/>
              <a:t>properties </a:t>
            </a:r>
            <a:r>
              <a:rPr lang="en-US" sz="2800" dirty="0"/>
              <a:t>like mean, variance, etc.</a:t>
            </a:r>
            <a:r>
              <a:rPr lang="en-US" sz="2800" dirty="0" smtClean="0"/>
              <a:t>); 2 step process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Initial </a:t>
            </a:r>
            <a:r>
              <a:rPr lang="en-US" sz="2800" dirty="0"/>
              <a:t>merging and Hierarchical exemplar </a:t>
            </a:r>
            <a:r>
              <a:rPr lang="en-US" sz="2800" dirty="0" smtClean="0"/>
              <a:t>learning; compare test series with exemplars to get anomaly score</a:t>
            </a:r>
            <a:endParaRPr lang="en-US" sz="2800" dirty="0"/>
          </a:p>
        </p:txBody>
      </p:sp>
      <p:sp>
        <p:nvSpPr>
          <p:cNvPr id="92" name="TextBox 91"/>
          <p:cNvSpPr txBox="1"/>
          <p:nvPr/>
        </p:nvSpPr>
        <p:spPr>
          <a:xfrm>
            <a:off x="5795697" y="28166612"/>
            <a:ext cx="5814608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Spallation Neutron Source (SNS)</a:t>
            </a:r>
          </a:p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Neutron Experiment Comparison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65080" y="29362520"/>
            <a:ext cx="7199036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New workflow to compare virtual neutron experiments with real neutron experiments data from SNS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Based on Monte Carlo neutron ray tracing codes (e.g., </a:t>
            </a:r>
            <a:r>
              <a:rPr lang="en-US" sz="2800" dirty="0" err="1" smtClean="0"/>
              <a:t>MCViNE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Estimates complex effects </a:t>
            </a:r>
            <a:r>
              <a:rPr lang="en-US" sz="2800" dirty="0"/>
              <a:t>like absorption, multiple scattering, geometry, resolution function, </a:t>
            </a:r>
            <a:r>
              <a:rPr lang="en-US" sz="2800" dirty="0" smtClean="0"/>
              <a:t>etc.</a:t>
            </a:r>
          </a:p>
        </p:txBody>
      </p:sp>
      <p:grpSp>
        <p:nvGrpSpPr>
          <p:cNvPr id="103" name="Shape 127"/>
          <p:cNvGrpSpPr/>
          <p:nvPr/>
        </p:nvGrpSpPr>
        <p:grpSpPr>
          <a:xfrm>
            <a:off x="24526681" y="8311775"/>
            <a:ext cx="5183622" cy="3225244"/>
            <a:chOff x="264042" y="4040129"/>
            <a:chExt cx="5136891" cy="2332484"/>
          </a:xfrm>
        </p:grpSpPr>
        <p:grpSp>
          <p:nvGrpSpPr>
            <p:cNvPr id="104" name="Shape 128"/>
            <p:cNvGrpSpPr/>
            <p:nvPr/>
          </p:nvGrpSpPr>
          <p:grpSpPr>
            <a:xfrm>
              <a:off x="264042" y="4326429"/>
              <a:ext cx="5136891" cy="2046184"/>
              <a:chOff x="319693" y="748802"/>
              <a:chExt cx="7893121" cy="3325495"/>
            </a:xfrm>
          </p:grpSpPr>
          <p:pic>
            <p:nvPicPr>
              <p:cNvPr id="112" name="Shape 129" descr="group_4_8_1.pdf"/>
              <p:cNvPicPr preferRelativeResize="0"/>
              <p:nvPr/>
            </p:nvPicPr>
            <p:blipFill rotWithShape="1">
              <a:blip r:embed="rId24">
                <a:alphaModFix/>
              </a:blip>
              <a:srcRect/>
              <a:stretch/>
            </p:blipFill>
            <p:spPr>
              <a:xfrm>
                <a:off x="4697489" y="748802"/>
                <a:ext cx="3515326" cy="31403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Shape 130" descr="group_20.pdf"/>
              <p:cNvPicPr preferRelativeResize="0"/>
              <p:nvPr/>
            </p:nvPicPr>
            <p:blipFill rotWithShape="1">
              <a:blip r:embed="rId25">
                <a:alphaModFix/>
              </a:blip>
              <a:srcRect/>
              <a:stretch/>
            </p:blipFill>
            <p:spPr>
              <a:xfrm>
                <a:off x="319693" y="748802"/>
                <a:ext cx="3527881" cy="33254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14" name="Shape 131"/>
              <p:cNvCxnSpPr/>
              <p:nvPr/>
            </p:nvCxnSpPr>
            <p:spPr>
              <a:xfrm>
                <a:off x="3665948" y="2500241"/>
                <a:ext cx="1647054" cy="97971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>
                <a:solidFill>
                  <a:srgbClr val="205867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Shape 132"/>
              <p:cNvCxnSpPr/>
              <p:nvPr/>
            </p:nvCxnSpPr>
            <p:spPr>
              <a:xfrm rot="10800000" flipH="1">
                <a:off x="3665948" y="1232857"/>
                <a:ext cx="1647054" cy="105069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>
                <a:solidFill>
                  <a:srgbClr val="205867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6" name="Shape 133"/>
              <p:cNvSpPr txBox="1"/>
              <p:nvPr/>
            </p:nvSpPr>
            <p:spPr>
              <a:xfrm rot="-2109132">
                <a:off x="3619691" y="1233775"/>
                <a:ext cx="1730790" cy="435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Dragonfly group</a:t>
                </a:r>
              </a:p>
            </p:txBody>
          </p:sp>
          <p:sp>
            <p:nvSpPr>
              <p:cNvPr id="117" name="Shape 134"/>
              <p:cNvSpPr txBox="1"/>
              <p:nvPr/>
            </p:nvSpPr>
            <p:spPr>
              <a:xfrm rot="1811028">
                <a:off x="3627628" y="3120568"/>
                <a:ext cx="1718850" cy="435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Dragonfly group</a:t>
                </a:r>
              </a:p>
            </p:txBody>
          </p:sp>
        </p:grpSp>
        <p:sp>
          <p:nvSpPr>
            <p:cNvPr id="111" name="Shape 135"/>
            <p:cNvSpPr txBox="1"/>
            <p:nvPr/>
          </p:nvSpPr>
          <p:spPr>
            <a:xfrm>
              <a:off x="1124319" y="4040129"/>
              <a:ext cx="3722053" cy="35138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Dragonfly Network Topology</a:t>
              </a:r>
            </a:p>
          </p:txBody>
        </p:sp>
      </p:grpSp>
      <p:pic>
        <p:nvPicPr>
          <p:cNvPr id="118" name="Shape 136"/>
          <p:cNvPicPr preferRelativeResize="0"/>
          <p:nvPr/>
        </p:nvPicPr>
        <p:blipFill rotWithShape="1">
          <a:blip r:embed="rId26">
            <a:alphaModFix/>
          </a:blip>
          <a:srcRect l="321" r="321"/>
          <a:stretch/>
        </p:blipFill>
        <p:spPr>
          <a:xfrm>
            <a:off x="25399195" y="11710971"/>
            <a:ext cx="3811340" cy="287077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37"/>
          <p:cNvSpPr txBox="1"/>
          <p:nvPr/>
        </p:nvSpPr>
        <p:spPr>
          <a:xfrm>
            <a:off x="25692335" y="14634369"/>
            <a:ext cx="341872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Torus Network Topology</a:t>
            </a:r>
          </a:p>
        </p:txBody>
      </p:sp>
      <p:grpSp>
        <p:nvGrpSpPr>
          <p:cNvPr id="120" name="Shape 138"/>
          <p:cNvGrpSpPr/>
          <p:nvPr/>
        </p:nvGrpSpPr>
        <p:grpSpPr>
          <a:xfrm>
            <a:off x="13190496" y="8032815"/>
            <a:ext cx="11259985" cy="6364207"/>
            <a:chOff x="202471" y="970140"/>
            <a:chExt cx="11259985" cy="6364207"/>
          </a:xfrm>
        </p:grpSpPr>
        <p:pic>
          <p:nvPicPr>
            <p:cNvPr id="121" name="Shape 139" descr="AspenComputation.png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5285415" y="970140"/>
              <a:ext cx="5440667" cy="29252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Shape 140" descr="AspenNet.png"/>
            <p:cNvPicPr preferRelativeResize="0"/>
            <p:nvPr/>
          </p:nvPicPr>
          <p:blipFill rotWithShape="1">
            <a:blip r:embed="rId28">
              <a:alphaModFix/>
            </a:blip>
            <a:srcRect/>
            <a:stretch/>
          </p:blipFill>
          <p:spPr>
            <a:xfrm>
              <a:off x="202471" y="1011326"/>
              <a:ext cx="4473552" cy="63230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41"/>
            <p:cNvSpPr txBox="1"/>
            <p:nvPr/>
          </p:nvSpPr>
          <p:spPr>
            <a:xfrm>
              <a:off x="5279715" y="3660429"/>
              <a:ext cx="6182741" cy="230832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Above: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Overall network simulation to computation estimation cycle employed by composite </a:t>
              </a:r>
              <a:r>
                <a:rPr lang="en-US" sz="24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simulator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endPara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Left: </a:t>
              </a:r>
              <a:r>
                <a:rPr lang="en-US" sz="24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Aspen, encapsulated as a ROSS/CODES Logical Process (LP) at each network endpoint, generates computation estimates which integrate with runtimes in a network simulation.</a:t>
              </a:r>
              <a:endPara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Shape 143"/>
          <p:cNvSpPr txBox="1"/>
          <p:nvPr/>
        </p:nvSpPr>
        <p:spPr>
          <a:xfrm>
            <a:off x="13228637" y="13991649"/>
            <a:ext cx="6748660" cy="5878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models in Aspen are succinct descriptions of algorithms, resource usage, and control flow. A new extension to Aspen allows descriptions of communication patterns at a high level, e.g., “three dimensional periodic nearest neighbor”. Using these descriptions, a new Aspen-based tool is capable of synthesizing MPI calls from an application model. This synthetic communication pattern can take the place of a real application and interface with the ROSS/CODES network simulation framework. Initial experiments output synthetic executables to generate real MPI traces which are pulled into the ROSS/CODES trace replay. Future work will bypass the (potentially unwieldy) trace mechanism and connect the tools directly via inter-process communication.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20362961" y="15475477"/>
            <a:ext cx="9307975" cy="4229203"/>
            <a:chOff x="111002" y="394448"/>
            <a:chExt cx="11935432" cy="5423023"/>
          </a:xfrm>
        </p:grpSpPr>
        <p:sp>
          <p:nvSpPr>
            <p:cNvPr id="126" name="Round Diagonal Corner Rectangle 125"/>
            <p:cNvSpPr/>
            <p:nvPr/>
          </p:nvSpPr>
          <p:spPr>
            <a:xfrm>
              <a:off x="2161863" y="839779"/>
              <a:ext cx="1718491" cy="795625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Aspen</a:t>
              </a:r>
            </a:p>
          </p:txBody>
        </p:sp>
        <p:sp>
          <p:nvSpPr>
            <p:cNvPr id="127" name="Flowchart: Document 126"/>
            <p:cNvSpPr/>
            <p:nvPr/>
          </p:nvSpPr>
          <p:spPr>
            <a:xfrm>
              <a:off x="111002" y="2771346"/>
              <a:ext cx="1718491" cy="1413934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Application</a:t>
              </a:r>
              <a:endParaRPr lang="en-US" sz="1600" dirty="0"/>
            </a:p>
          </p:txBody>
        </p:sp>
        <p:sp>
          <p:nvSpPr>
            <p:cNvPr id="128" name="Flowchart: Magnetic Disk 127"/>
            <p:cNvSpPr/>
            <p:nvPr/>
          </p:nvSpPr>
          <p:spPr>
            <a:xfrm>
              <a:off x="3438532" y="4402867"/>
              <a:ext cx="1718732" cy="872068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Trace</a:t>
              </a:r>
            </a:p>
          </p:txBody>
        </p:sp>
        <p:sp>
          <p:nvSpPr>
            <p:cNvPr id="129" name="Flowchart: Alternate Process 128"/>
            <p:cNvSpPr/>
            <p:nvPr/>
          </p:nvSpPr>
          <p:spPr>
            <a:xfrm>
              <a:off x="7347638" y="2917432"/>
              <a:ext cx="2235202" cy="1077984"/>
            </a:xfrm>
            <a:prstGeom prst="flowChartAlternate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Network</a:t>
              </a:r>
            </a:p>
            <a:p>
              <a:pPr algn="ctr"/>
              <a:r>
                <a:rPr lang="en-US" sz="1800" dirty="0"/>
                <a:t>Simulator</a:t>
              </a:r>
            </a:p>
            <a:p>
              <a:pPr algn="ctr"/>
              <a:r>
                <a:rPr lang="en-US" sz="1800" dirty="0"/>
                <a:t>(CODES/ROSS)</a:t>
              </a:r>
            </a:p>
          </p:txBody>
        </p:sp>
        <p:cxnSp>
          <p:nvCxnSpPr>
            <p:cNvPr id="130" name="Curved Connector 129"/>
            <p:cNvCxnSpPr>
              <a:stCxn id="136" idx="2"/>
              <a:endCxn id="128" idx="1"/>
            </p:cNvCxnSpPr>
            <p:nvPr/>
          </p:nvCxnSpPr>
          <p:spPr>
            <a:xfrm rot="5400000">
              <a:off x="3800198" y="2970001"/>
              <a:ext cx="1930566" cy="935166"/>
            </a:xfrm>
            <a:prstGeom prst="curvedConnector3">
              <a:avLst>
                <a:gd name="adj1" fmla="val 34521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urved Connector 130"/>
            <p:cNvCxnSpPr>
              <a:stCxn id="127" idx="0"/>
              <a:endCxn id="126" idx="2"/>
            </p:cNvCxnSpPr>
            <p:nvPr/>
          </p:nvCxnSpPr>
          <p:spPr>
            <a:xfrm rot="5400000" flipH="1" flipV="1">
              <a:off x="799178" y="1408662"/>
              <a:ext cx="1533754" cy="1191615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urved Connector 131"/>
            <p:cNvCxnSpPr>
              <a:stCxn id="126" idx="1"/>
              <a:endCxn id="144" idx="3"/>
            </p:cNvCxnSpPr>
            <p:nvPr/>
          </p:nvCxnSpPr>
          <p:spPr>
            <a:xfrm rot="16200000" flipH="1">
              <a:off x="2905771" y="1750742"/>
              <a:ext cx="230823" cy="146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urved Connector 132"/>
            <p:cNvCxnSpPr>
              <a:stCxn id="134" idx="3"/>
              <a:endCxn id="129" idx="2"/>
            </p:cNvCxnSpPr>
            <p:nvPr/>
          </p:nvCxnSpPr>
          <p:spPr>
            <a:xfrm rot="5400000" flipH="1" flipV="1">
              <a:off x="7293324" y="3190486"/>
              <a:ext cx="366985" cy="1976846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 Diagonal Corner Rectangle 133"/>
            <p:cNvSpPr/>
            <p:nvPr/>
          </p:nvSpPr>
          <p:spPr>
            <a:xfrm>
              <a:off x="5629147" y="4362401"/>
              <a:ext cx="1718491" cy="961536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Trace</a:t>
              </a:r>
            </a:p>
            <a:p>
              <a:pPr algn="ctr"/>
              <a:r>
                <a:rPr lang="en-US" sz="1600" dirty="0"/>
                <a:t>Reader</a:t>
              </a:r>
            </a:p>
          </p:txBody>
        </p:sp>
        <p:cxnSp>
          <p:nvCxnSpPr>
            <p:cNvPr id="135" name="Curved Connector 134"/>
            <p:cNvCxnSpPr>
              <a:stCxn id="128" idx="4"/>
              <a:endCxn id="134" idx="2"/>
            </p:cNvCxnSpPr>
            <p:nvPr/>
          </p:nvCxnSpPr>
          <p:spPr>
            <a:xfrm>
              <a:off x="5157264" y="4838901"/>
              <a:ext cx="471883" cy="4268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Flowchart: Predefined Process 135"/>
            <p:cNvSpPr/>
            <p:nvPr/>
          </p:nvSpPr>
          <p:spPr>
            <a:xfrm>
              <a:off x="4369169" y="1536637"/>
              <a:ext cx="1727790" cy="935664"/>
            </a:xfrm>
            <a:prstGeom prst="flowChartPredefined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Aspen Synthetic Executable</a:t>
              </a:r>
            </a:p>
          </p:txBody>
        </p:sp>
        <p:cxnSp>
          <p:nvCxnSpPr>
            <p:cNvPr id="137" name="Curved Connector 136"/>
            <p:cNvCxnSpPr>
              <a:stCxn id="126" idx="0"/>
              <a:endCxn id="136" idx="0"/>
            </p:cNvCxnSpPr>
            <p:nvPr/>
          </p:nvCxnSpPr>
          <p:spPr>
            <a:xfrm>
              <a:off x="3880354" y="1237592"/>
              <a:ext cx="1352710" cy="299045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ound Diagonal Corner Rectangle 137"/>
            <p:cNvSpPr/>
            <p:nvPr/>
          </p:nvSpPr>
          <p:spPr>
            <a:xfrm>
              <a:off x="5412158" y="2987537"/>
              <a:ext cx="1718491" cy="961536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Executable</a:t>
              </a:r>
            </a:p>
            <a:p>
              <a:pPr algn="ctr"/>
              <a:r>
                <a:rPr lang="en-US" sz="1800" dirty="0"/>
                <a:t>Harness</a:t>
              </a:r>
            </a:p>
          </p:txBody>
        </p:sp>
        <p:cxnSp>
          <p:nvCxnSpPr>
            <p:cNvPr id="139" name="Curved Connector 138"/>
            <p:cNvCxnSpPr>
              <a:stCxn id="136" idx="2"/>
              <a:endCxn id="138" idx="3"/>
            </p:cNvCxnSpPr>
            <p:nvPr/>
          </p:nvCxnSpPr>
          <p:spPr>
            <a:xfrm rot="16200000" flipH="1">
              <a:off x="5494616" y="2210749"/>
              <a:ext cx="515236" cy="103834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Flowchart: Punched Tape 139"/>
            <p:cNvSpPr/>
            <p:nvPr/>
          </p:nvSpPr>
          <p:spPr>
            <a:xfrm>
              <a:off x="7063717" y="796300"/>
              <a:ext cx="1342775" cy="882581"/>
            </a:xfrm>
            <a:prstGeom prst="flowChartPunchedTap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Architecture Parameters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917129" y="3494517"/>
              <a:ext cx="2305785" cy="450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Execution Driven</a:t>
              </a:r>
            </a:p>
          </p:txBody>
        </p:sp>
        <p:sp>
          <p:nvSpPr>
            <p:cNvPr id="142" name="Flowchart: Multidocument 141"/>
            <p:cNvSpPr/>
            <p:nvPr/>
          </p:nvSpPr>
          <p:spPr>
            <a:xfrm>
              <a:off x="9811232" y="2749579"/>
              <a:ext cx="2235202" cy="1419364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Network Simulation Results</a:t>
              </a:r>
            </a:p>
          </p:txBody>
        </p:sp>
        <p:cxnSp>
          <p:nvCxnSpPr>
            <p:cNvPr id="143" name="Curved Connector 142"/>
            <p:cNvCxnSpPr>
              <a:stCxn id="129" idx="3"/>
              <a:endCxn id="142" idx="1"/>
            </p:cNvCxnSpPr>
            <p:nvPr/>
          </p:nvCxnSpPr>
          <p:spPr>
            <a:xfrm>
              <a:off x="9582840" y="3456424"/>
              <a:ext cx="228392" cy="2837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Round Diagonal Corner Rectangle 143"/>
            <p:cNvSpPr/>
            <p:nvPr/>
          </p:nvSpPr>
          <p:spPr>
            <a:xfrm>
              <a:off x="2162009" y="1866227"/>
              <a:ext cx="1718491" cy="961536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Aspen Synthetic Trace</a:t>
              </a:r>
            </a:p>
            <a:p>
              <a:pPr algn="ctr"/>
              <a:r>
                <a:rPr lang="en-US" sz="1200" dirty="0"/>
                <a:t>Writer</a:t>
              </a:r>
            </a:p>
          </p:txBody>
        </p:sp>
        <p:cxnSp>
          <p:nvCxnSpPr>
            <p:cNvPr id="145" name="Curved Connector 144"/>
            <p:cNvCxnSpPr>
              <a:stCxn id="144" idx="0"/>
              <a:endCxn id="128" idx="1"/>
            </p:cNvCxnSpPr>
            <p:nvPr/>
          </p:nvCxnSpPr>
          <p:spPr>
            <a:xfrm>
              <a:off x="3880500" y="2346995"/>
              <a:ext cx="417398" cy="2055872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>
              <a:stCxn id="127" idx="2"/>
              <a:endCxn id="128" idx="1"/>
            </p:cNvCxnSpPr>
            <p:nvPr/>
          </p:nvCxnSpPr>
          <p:spPr>
            <a:xfrm rot="16200000" flipH="1">
              <a:off x="2478541" y="2583510"/>
              <a:ext cx="311064" cy="332765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4617318" y="5367063"/>
              <a:ext cx="1806752" cy="450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Trace Driven</a:t>
              </a:r>
            </a:p>
          </p:txBody>
        </p:sp>
        <p:sp>
          <p:nvSpPr>
            <p:cNvPr id="148" name="Flowchart: Punched Tape 147"/>
            <p:cNvSpPr/>
            <p:nvPr/>
          </p:nvSpPr>
          <p:spPr>
            <a:xfrm>
              <a:off x="216196" y="394448"/>
              <a:ext cx="1383678" cy="889843"/>
            </a:xfrm>
            <a:prstGeom prst="flowChartPunchedTap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Application Parameters</a:t>
              </a:r>
            </a:p>
          </p:txBody>
        </p:sp>
        <p:cxnSp>
          <p:nvCxnSpPr>
            <p:cNvPr id="149" name="Curved Connector 148"/>
            <p:cNvCxnSpPr>
              <a:stCxn id="148" idx="2"/>
              <a:endCxn id="127" idx="0"/>
            </p:cNvCxnSpPr>
            <p:nvPr/>
          </p:nvCxnSpPr>
          <p:spPr>
            <a:xfrm rot="16200000" flipH="1">
              <a:off x="151122" y="1952219"/>
              <a:ext cx="1576039" cy="62213"/>
            </a:xfrm>
            <a:prstGeom prst="curvedConnector3">
              <a:avLst>
                <a:gd name="adj1" fmla="val 50000"/>
              </a:avLst>
            </a:prstGeom>
            <a:ln w="381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urved Connector 149"/>
            <p:cNvCxnSpPr>
              <a:stCxn id="148" idx="3"/>
              <a:endCxn id="126" idx="2"/>
            </p:cNvCxnSpPr>
            <p:nvPr/>
          </p:nvCxnSpPr>
          <p:spPr>
            <a:xfrm>
              <a:off x="1599874" y="839370"/>
              <a:ext cx="561989" cy="398222"/>
            </a:xfrm>
            <a:prstGeom prst="curvedConnector3">
              <a:avLst>
                <a:gd name="adj1" fmla="val 50000"/>
              </a:avLst>
            </a:prstGeom>
            <a:ln w="381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urved Connector 150"/>
            <p:cNvCxnSpPr>
              <a:stCxn id="140" idx="1"/>
              <a:endCxn id="126" idx="0"/>
            </p:cNvCxnSpPr>
            <p:nvPr/>
          </p:nvCxnSpPr>
          <p:spPr>
            <a:xfrm rot="10800000" flipV="1">
              <a:off x="3880355" y="1237590"/>
              <a:ext cx="3183363" cy="1"/>
            </a:xfrm>
            <a:prstGeom prst="curvedConnector3">
              <a:avLst>
                <a:gd name="adj1" fmla="val 50000"/>
              </a:avLst>
            </a:prstGeom>
            <a:ln w="381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27" idx="3"/>
              <a:endCxn id="138" idx="2"/>
            </p:cNvCxnSpPr>
            <p:nvPr/>
          </p:nvCxnSpPr>
          <p:spPr>
            <a:xfrm flipV="1">
              <a:off x="1829493" y="3468305"/>
              <a:ext cx="3582665" cy="10008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urved Connector 152"/>
            <p:cNvCxnSpPr>
              <a:stCxn id="129" idx="0"/>
              <a:endCxn id="140" idx="2"/>
            </p:cNvCxnSpPr>
            <p:nvPr/>
          </p:nvCxnSpPr>
          <p:spPr>
            <a:xfrm rot="16200000" flipV="1">
              <a:off x="7436768" y="1888961"/>
              <a:ext cx="1326809" cy="730134"/>
            </a:xfrm>
            <a:prstGeom prst="curvedConnector3">
              <a:avLst>
                <a:gd name="adj1" fmla="val 50000"/>
              </a:avLst>
            </a:prstGeom>
            <a:ln w="38100">
              <a:prstDash val="sysDash"/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/>
            <p:nvPr/>
          </p:nvCxnSpPr>
          <p:spPr>
            <a:xfrm flipV="1">
              <a:off x="7130649" y="3444549"/>
              <a:ext cx="216989" cy="6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3310965" y="4091803"/>
              <a:ext cx="4165851" cy="1705373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032538" y="394448"/>
              <a:ext cx="4165851" cy="249422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64085" y="411192"/>
              <a:ext cx="1367433" cy="450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Synthetic</a:t>
              </a: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17740248" y="7611750"/>
            <a:ext cx="7315200" cy="664199"/>
          </a:xfrm>
          <a:prstGeom prst="roundRect">
            <a:avLst/>
          </a:prstGeom>
          <a:solidFill>
            <a:schemeClr val="tx2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Aspen/CODES Integration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378491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4777</TotalTime>
  <Words>1147</Words>
  <Application>Microsoft Macintosh PowerPoint</Application>
  <PresentationFormat>Custom</PresentationFormat>
  <Paragraphs>90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Gideon Juve</dc:creator>
  <cp:lastModifiedBy>Anirban Mandal</cp:lastModifiedBy>
  <cp:revision>112</cp:revision>
  <dcterms:created xsi:type="dcterms:W3CDTF">2015-08-07T15:13:10Z</dcterms:created>
  <dcterms:modified xsi:type="dcterms:W3CDTF">2016-08-06T15:09:13Z</dcterms:modified>
</cp:coreProperties>
</file>