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1089600" cy="40233600"/>
  <p:notesSz cx="6858000" cy="9144000"/>
  <p:defaultTextStyle>
    <a:defPPr>
      <a:defRPr lang="en-US"/>
    </a:defPPr>
    <a:lvl1pPr marL="0" algn="l" defTabSz="20366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6672" algn="l" defTabSz="20366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3353" algn="l" defTabSz="20366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0024" algn="l" defTabSz="20366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46705" algn="l" defTabSz="20366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3377" algn="l" defTabSz="20366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0058" algn="l" defTabSz="20366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56730" algn="l" defTabSz="20366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293406" algn="l" defTabSz="20366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3B88E4"/>
    <a:srgbClr val="214C75"/>
    <a:srgbClr val="FFCC66"/>
    <a:srgbClr val="FFCC00"/>
    <a:srgbClr val="F3B329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545" autoAdjust="0"/>
    <p:restoredTop sz="78208" autoAdjust="0"/>
  </p:normalViewPr>
  <p:slideViewPr>
    <p:cSldViewPr snapToGrid="0" snapToObjects="1">
      <p:cViewPr>
        <p:scale>
          <a:sx n="50" d="100"/>
          <a:sy n="50" d="100"/>
        </p:scale>
        <p:origin x="1416" y="-88"/>
      </p:cViewPr>
      <p:guideLst>
        <p:guide orient="horz" pos="13998"/>
        <p:guide pos="98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0D79F-A68E-654B-AE6B-1B6B82E147A3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E627-068E-C64B-925C-8E550ED2B9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906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58C9-14DA-544E-978E-27F2069DEFAC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9BD7-9FB3-F443-9965-3466625F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480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0366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2036672" algn="l" defTabSz="20366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4073353" algn="l" defTabSz="20366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6110024" algn="l" defTabSz="20366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8146705" algn="l" defTabSz="20366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10183377" algn="l" defTabSz="20366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12220058" algn="l" defTabSz="20366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14256730" algn="l" defTabSz="20366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6293406" algn="l" defTabSz="20366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12498508"/>
            <a:ext cx="26426160" cy="86241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22799040"/>
            <a:ext cx="21762720" cy="10281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6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3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0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46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3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56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29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B212-9B71-C943-89E5-6D799766021A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8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519A-4800-7846-8527-51224A69BF0A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7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960" y="1611224"/>
            <a:ext cx="6995160" cy="343289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611224"/>
            <a:ext cx="20467320" cy="343289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0E15-EE31-2440-B0CB-A06AA62E5B97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4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6601-AA76-3A4C-9A71-97E3C163C8CF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4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25853816"/>
            <a:ext cx="26426160" cy="799084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17052731"/>
            <a:ext cx="26426160" cy="8801097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6672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3353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002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4670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337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00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5673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2934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F899-7E31-9441-A160-9A0AA94114F2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9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" y="9387843"/>
            <a:ext cx="13731240" cy="26552316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3880" y="9387843"/>
            <a:ext cx="13731240" cy="26552316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5C4-8627-6F41-9AE6-42C3E06A182B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005996"/>
            <a:ext cx="13736639" cy="3753270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6672" indent="0">
              <a:buNone/>
              <a:defRPr sz="8900" b="1"/>
            </a:lvl2pPr>
            <a:lvl3pPr marL="4073353" indent="0">
              <a:buNone/>
              <a:defRPr sz="8000" b="1"/>
            </a:lvl3pPr>
            <a:lvl4pPr marL="6110024" indent="0">
              <a:buNone/>
              <a:defRPr sz="7100" b="1"/>
            </a:lvl4pPr>
            <a:lvl5pPr marL="8146705" indent="0">
              <a:buNone/>
              <a:defRPr sz="7100" b="1"/>
            </a:lvl5pPr>
            <a:lvl6pPr marL="10183377" indent="0">
              <a:buNone/>
              <a:defRPr sz="7100" b="1"/>
            </a:lvl6pPr>
            <a:lvl7pPr marL="12220058" indent="0">
              <a:buNone/>
              <a:defRPr sz="7100" b="1"/>
            </a:lvl7pPr>
            <a:lvl8pPr marL="14256730" indent="0">
              <a:buNone/>
              <a:defRPr sz="7100" b="1"/>
            </a:lvl8pPr>
            <a:lvl9pPr marL="16293406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12759266"/>
            <a:ext cx="13736639" cy="23180890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94" y="9005996"/>
            <a:ext cx="13742035" cy="3753270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6672" indent="0">
              <a:buNone/>
              <a:defRPr sz="8900" b="1"/>
            </a:lvl2pPr>
            <a:lvl3pPr marL="4073353" indent="0">
              <a:buNone/>
              <a:defRPr sz="8000" b="1"/>
            </a:lvl3pPr>
            <a:lvl4pPr marL="6110024" indent="0">
              <a:buNone/>
              <a:defRPr sz="7100" b="1"/>
            </a:lvl4pPr>
            <a:lvl5pPr marL="8146705" indent="0">
              <a:buNone/>
              <a:defRPr sz="7100" b="1"/>
            </a:lvl5pPr>
            <a:lvl6pPr marL="10183377" indent="0">
              <a:buNone/>
              <a:defRPr sz="7100" b="1"/>
            </a:lvl6pPr>
            <a:lvl7pPr marL="12220058" indent="0">
              <a:buNone/>
              <a:defRPr sz="7100" b="1"/>
            </a:lvl7pPr>
            <a:lvl8pPr marL="14256730" indent="0">
              <a:buNone/>
              <a:defRPr sz="7100" b="1"/>
            </a:lvl8pPr>
            <a:lvl9pPr marL="16293406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94" y="12759266"/>
            <a:ext cx="13742035" cy="23180890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8DDF-44CA-3B46-9CF6-DB651FB144C8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FD2-E691-6A42-9EBE-C7EC704D94CA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5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DC7F-E2F0-E048-8CA5-776CC9EA47ED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5" y="1601893"/>
            <a:ext cx="10228264" cy="681736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1601908"/>
            <a:ext cx="17379950" cy="3433826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5" y="8419268"/>
            <a:ext cx="10228264" cy="27520903"/>
          </a:xfrm>
        </p:spPr>
        <p:txBody>
          <a:bodyPr/>
          <a:lstStyle>
            <a:lvl1pPr marL="0" indent="0">
              <a:buNone/>
              <a:defRPr sz="6200"/>
            </a:lvl1pPr>
            <a:lvl2pPr marL="2036672" indent="0">
              <a:buNone/>
              <a:defRPr sz="5300"/>
            </a:lvl2pPr>
            <a:lvl3pPr marL="4073353" indent="0">
              <a:buNone/>
              <a:defRPr sz="4500"/>
            </a:lvl3pPr>
            <a:lvl4pPr marL="6110024" indent="0">
              <a:buNone/>
              <a:defRPr sz="4000"/>
            </a:lvl4pPr>
            <a:lvl5pPr marL="8146705" indent="0">
              <a:buNone/>
              <a:defRPr sz="4000"/>
            </a:lvl5pPr>
            <a:lvl6pPr marL="10183377" indent="0">
              <a:buNone/>
              <a:defRPr sz="4000"/>
            </a:lvl6pPr>
            <a:lvl7pPr marL="12220058" indent="0">
              <a:buNone/>
              <a:defRPr sz="4000"/>
            </a:lvl7pPr>
            <a:lvl8pPr marL="14256730" indent="0">
              <a:buNone/>
              <a:defRPr sz="4000"/>
            </a:lvl8pPr>
            <a:lvl9pPr marL="16293406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800A-0209-5F4E-B0A8-0187BEEE044E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28163520"/>
            <a:ext cx="18653760" cy="332486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3594947"/>
            <a:ext cx="18653760" cy="24140160"/>
          </a:xfrm>
        </p:spPr>
        <p:txBody>
          <a:bodyPr/>
          <a:lstStyle>
            <a:lvl1pPr marL="0" indent="0">
              <a:buNone/>
              <a:defRPr sz="14300"/>
            </a:lvl1pPr>
            <a:lvl2pPr marL="2036672" indent="0">
              <a:buNone/>
              <a:defRPr sz="12500"/>
            </a:lvl2pPr>
            <a:lvl3pPr marL="4073353" indent="0">
              <a:buNone/>
              <a:defRPr sz="10700"/>
            </a:lvl3pPr>
            <a:lvl4pPr marL="6110024" indent="0">
              <a:buNone/>
              <a:defRPr sz="8900"/>
            </a:lvl4pPr>
            <a:lvl5pPr marL="8146705" indent="0">
              <a:buNone/>
              <a:defRPr sz="8900"/>
            </a:lvl5pPr>
            <a:lvl6pPr marL="10183377" indent="0">
              <a:buNone/>
              <a:defRPr sz="8900"/>
            </a:lvl6pPr>
            <a:lvl7pPr marL="12220058" indent="0">
              <a:buNone/>
              <a:defRPr sz="8900"/>
            </a:lvl7pPr>
            <a:lvl8pPr marL="14256730" indent="0">
              <a:buNone/>
              <a:defRPr sz="8900"/>
            </a:lvl8pPr>
            <a:lvl9pPr marL="16293406" indent="0">
              <a:buNone/>
              <a:defRPr sz="8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31488383"/>
            <a:ext cx="18653760" cy="4721857"/>
          </a:xfrm>
        </p:spPr>
        <p:txBody>
          <a:bodyPr/>
          <a:lstStyle>
            <a:lvl1pPr marL="0" indent="0">
              <a:buNone/>
              <a:defRPr sz="6200"/>
            </a:lvl1pPr>
            <a:lvl2pPr marL="2036672" indent="0">
              <a:buNone/>
              <a:defRPr sz="5300"/>
            </a:lvl2pPr>
            <a:lvl3pPr marL="4073353" indent="0">
              <a:buNone/>
              <a:defRPr sz="4500"/>
            </a:lvl3pPr>
            <a:lvl4pPr marL="6110024" indent="0">
              <a:buNone/>
              <a:defRPr sz="4000"/>
            </a:lvl4pPr>
            <a:lvl5pPr marL="8146705" indent="0">
              <a:buNone/>
              <a:defRPr sz="4000"/>
            </a:lvl5pPr>
            <a:lvl6pPr marL="10183377" indent="0">
              <a:buNone/>
              <a:defRPr sz="4000"/>
            </a:lvl6pPr>
            <a:lvl7pPr marL="12220058" indent="0">
              <a:buNone/>
              <a:defRPr sz="4000"/>
            </a:lvl7pPr>
            <a:lvl8pPr marL="14256730" indent="0">
              <a:buNone/>
              <a:defRPr sz="4000"/>
            </a:lvl8pPr>
            <a:lvl9pPr marL="16293406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DEDC-F4E0-1649-8929-DA2F11B694C5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1611210"/>
            <a:ext cx="27980640" cy="6705600"/>
          </a:xfrm>
          <a:prstGeom prst="rect">
            <a:avLst/>
          </a:prstGeom>
        </p:spPr>
        <p:txBody>
          <a:bodyPr vert="horz" lIns="407334" tIns="203672" rIns="407334" bIns="2036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387843"/>
            <a:ext cx="27980640" cy="26552316"/>
          </a:xfrm>
          <a:prstGeom prst="rect">
            <a:avLst/>
          </a:prstGeom>
        </p:spPr>
        <p:txBody>
          <a:bodyPr vert="horz" lIns="407334" tIns="203672" rIns="407334" bIns="2036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" y="37290601"/>
            <a:ext cx="7254240" cy="2142067"/>
          </a:xfrm>
          <a:prstGeom prst="rect">
            <a:avLst/>
          </a:prstGeom>
        </p:spPr>
        <p:txBody>
          <a:bodyPr vert="horz" lIns="407334" tIns="203672" rIns="407334" bIns="203672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F925-9313-EB45-9D16-BF78D0B2FAE2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2280" y="37290601"/>
            <a:ext cx="9845040" cy="2142067"/>
          </a:xfrm>
          <a:prstGeom prst="rect">
            <a:avLst/>
          </a:prstGeom>
        </p:spPr>
        <p:txBody>
          <a:bodyPr vert="horz" lIns="407334" tIns="203672" rIns="407334" bIns="203672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880" y="37290601"/>
            <a:ext cx="7254240" cy="2142067"/>
          </a:xfrm>
          <a:prstGeom prst="rect">
            <a:avLst/>
          </a:prstGeom>
        </p:spPr>
        <p:txBody>
          <a:bodyPr vert="horz" lIns="407334" tIns="203672" rIns="407334" bIns="203672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3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036672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7511" indent="-1527511" algn="l" defTabSz="2036672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09597" indent="-1272921" algn="l" defTabSz="2036672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1689" indent="-1018340" algn="l" defTabSz="2036672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28365" indent="-1018340" algn="l" defTabSz="2036672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5046" indent="-1018340" algn="l" defTabSz="2036672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1717" indent="-1018340" algn="l" defTabSz="2036672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8394" indent="-1018340" algn="l" defTabSz="2036672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75070" indent="-1018340" algn="l" defTabSz="2036672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1742" indent="-1018340" algn="l" defTabSz="2036672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66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6672" algn="l" defTabSz="20366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3353" algn="l" defTabSz="20366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0024" algn="l" defTabSz="20366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46705" algn="l" defTabSz="20366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3377" algn="l" defTabSz="20366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0058" algn="l" defTabSz="20366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56730" algn="l" defTabSz="20366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293406" algn="l" defTabSz="20366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3.png"/><Relationship Id="rId21" Type="http://schemas.openxmlformats.org/officeDocument/2006/relationships/image" Target="../media/image14.png"/><Relationship Id="rId22" Type="http://schemas.openxmlformats.org/officeDocument/2006/relationships/image" Target="../media/image15.png"/><Relationship Id="rId23" Type="http://schemas.openxmlformats.org/officeDocument/2006/relationships/image" Target="../media/image16.png"/><Relationship Id="rId24" Type="http://schemas.openxmlformats.org/officeDocument/2006/relationships/image" Target="../media/image17.png"/><Relationship Id="rId25" Type="http://schemas.microsoft.com/office/2007/relationships/hdphoto" Target="../media/hdphoto2.wdp"/><Relationship Id="rId26" Type="http://schemas.openxmlformats.org/officeDocument/2006/relationships/image" Target="../media/image18.png"/><Relationship Id="rId27" Type="http://schemas.microsoft.com/office/2007/relationships/hdphoto" Target="../media/hdphoto3.wdp"/><Relationship Id="rId28" Type="http://schemas.openxmlformats.org/officeDocument/2006/relationships/image" Target="../media/image19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jpg"/><Relationship Id="rId30" Type="http://schemas.openxmlformats.org/officeDocument/2006/relationships/image" Target="../media/image21.png"/><Relationship Id="rId31" Type="http://schemas.openxmlformats.org/officeDocument/2006/relationships/image" Target="../media/image22.png"/><Relationship Id="rId32" Type="http://schemas.openxmlformats.org/officeDocument/2006/relationships/image" Target="../media/image23.png"/><Relationship Id="rId9" Type="http://schemas.openxmlformats.org/officeDocument/2006/relationships/hyperlink" Target="https://pegasus.isi.edu/application-showcase/" TargetMode="External"/><Relationship Id="rId6" Type="http://schemas.openxmlformats.org/officeDocument/2006/relationships/image" Target="../media/image4.png"/><Relationship Id="rId7" Type="http://schemas.microsoft.com/office/2007/relationships/hdphoto" Target="../media/hdphoto1.wdp"/><Relationship Id="rId8" Type="http://schemas.openxmlformats.org/officeDocument/2006/relationships/hyperlink" Target="http://pegasus.isi.edu" TargetMode="External"/><Relationship Id="rId33" Type="http://schemas.microsoft.com/office/2007/relationships/hdphoto" Target="../media/hdphoto4.wdp"/><Relationship Id="rId34" Type="http://schemas.openxmlformats.org/officeDocument/2006/relationships/image" Target="../media/image24.jpeg"/><Relationship Id="rId10" Type="http://schemas.openxmlformats.org/officeDocument/2006/relationships/hyperlink" Target="mailto:pegasus-users@isi.edu" TargetMode="External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jpg"/><Relationship Id="rId18" Type="http://schemas.openxmlformats.org/officeDocument/2006/relationships/hyperlink" Target="https://github.com/pegasus-isi/page-imputation" TargetMode="External"/><Relationship Id="rId1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61955" y="23845"/>
            <a:ext cx="31089600" cy="3436007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/>
            <a:endParaRPr lang="en-US"/>
          </a:p>
        </p:txBody>
      </p:sp>
      <p:sp>
        <p:nvSpPr>
          <p:cNvPr id="5" name="Text Box 391"/>
          <p:cNvSpPr txBox="1">
            <a:spLocks noChangeArrowheads="1"/>
          </p:cNvSpPr>
          <p:nvPr/>
        </p:nvSpPr>
        <p:spPr bwMode="auto">
          <a:xfrm rot="10800000" flipV="1">
            <a:off x="0" y="1726876"/>
            <a:ext cx="31089600" cy="167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430" tIns="52215" rIns="104430" bIns="52215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 i="1" dirty="0">
                <a:solidFill>
                  <a:srgbClr val="214C75"/>
                </a:solidFill>
              </a:rPr>
              <a:t>Karan Vahi</a:t>
            </a:r>
            <a:r>
              <a:rPr lang="en-US" sz="4000" i="1" baseline="30000" dirty="0">
                <a:solidFill>
                  <a:srgbClr val="214C75"/>
                </a:solidFill>
              </a:rPr>
              <a:t>1</a:t>
            </a:r>
            <a:r>
              <a:rPr lang="en-US" sz="4000" i="1" dirty="0">
                <a:solidFill>
                  <a:srgbClr val="214C75"/>
                </a:solidFill>
              </a:rPr>
              <a:t>, Steve Buyske</a:t>
            </a:r>
            <a:r>
              <a:rPr lang="en-US" sz="4000" i="1" baseline="30000" dirty="0">
                <a:solidFill>
                  <a:srgbClr val="214C75"/>
                </a:solidFill>
              </a:rPr>
              <a:t>2</a:t>
            </a:r>
            <a:r>
              <a:rPr lang="en-US" sz="4000" i="1" dirty="0">
                <a:solidFill>
                  <a:srgbClr val="214C75"/>
                </a:solidFill>
              </a:rPr>
              <a:t>, </a:t>
            </a:r>
            <a:r>
              <a:rPr lang="en-US" sz="4000" i="1" dirty="0" err="1">
                <a:solidFill>
                  <a:srgbClr val="214C75"/>
                </a:solidFill>
              </a:rPr>
              <a:t>Lisheng</a:t>
            </a:r>
            <a:r>
              <a:rPr lang="en-US" sz="4000" i="1" dirty="0">
                <a:solidFill>
                  <a:srgbClr val="214C75"/>
                </a:solidFill>
              </a:rPr>
              <a:t> Zhou</a:t>
            </a:r>
            <a:r>
              <a:rPr lang="en-US" sz="4000" i="1" baseline="30000" dirty="0">
                <a:solidFill>
                  <a:srgbClr val="214C75"/>
                </a:solidFill>
              </a:rPr>
              <a:t>3</a:t>
            </a:r>
            <a:r>
              <a:rPr lang="en-US" sz="4000" i="1" dirty="0">
                <a:solidFill>
                  <a:srgbClr val="214C75"/>
                </a:solidFill>
              </a:rPr>
              <a:t>, Tara Matise</a:t>
            </a:r>
            <a:r>
              <a:rPr lang="en-US" sz="4000" i="1" baseline="30000" dirty="0">
                <a:solidFill>
                  <a:srgbClr val="214C75"/>
                </a:solidFill>
              </a:rPr>
              <a:t>3</a:t>
            </a:r>
            <a:r>
              <a:rPr lang="en-US" sz="4000" i="1" dirty="0">
                <a:solidFill>
                  <a:srgbClr val="214C75"/>
                </a:solidFill>
              </a:rPr>
              <a:t>, Ewa Deelman</a:t>
            </a:r>
            <a:r>
              <a:rPr lang="en-US" sz="4000" i="1" baseline="30000" dirty="0">
                <a:solidFill>
                  <a:srgbClr val="214C75"/>
                </a:solidFill>
              </a:rPr>
              <a:t>1</a:t>
            </a:r>
            <a:endParaRPr lang="en-US" sz="4000" dirty="0">
              <a:solidFill>
                <a:srgbClr val="214C75"/>
              </a:solidFill>
            </a:endParaRPr>
          </a:p>
          <a:p>
            <a:pPr algn="ctr"/>
            <a:r>
              <a:rPr lang="en-US" sz="3100" baseline="30000" dirty="0">
                <a:solidFill>
                  <a:srgbClr val="214C75"/>
                </a:solidFill>
              </a:rPr>
              <a:t>1</a:t>
            </a:r>
            <a:r>
              <a:rPr lang="en-US" sz="3100" dirty="0">
                <a:solidFill>
                  <a:srgbClr val="214C75"/>
                </a:solidFill>
              </a:rPr>
              <a:t>Science </a:t>
            </a:r>
            <a:r>
              <a:rPr lang="en-US" sz="3100">
                <a:solidFill>
                  <a:srgbClr val="214C75"/>
                </a:solidFill>
              </a:rPr>
              <a:t>Automation </a:t>
            </a:r>
            <a:r>
              <a:rPr lang="en-US" sz="3100" smtClean="0">
                <a:solidFill>
                  <a:srgbClr val="214C75"/>
                </a:solidFill>
              </a:rPr>
              <a:t>Technologies, USC </a:t>
            </a:r>
            <a:r>
              <a:rPr lang="en-US" sz="3100" dirty="0">
                <a:solidFill>
                  <a:srgbClr val="214C75"/>
                </a:solidFill>
              </a:rPr>
              <a:t>Information </a:t>
            </a:r>
            <a:r>
              <a:rPr lang="en-US" sz="3100">
                <a:solidFill>
                  <a:srgbClr val="214C75"/>
                </a:solidFill>
              </a:rPr>
              <a:t>Science </a:t>
            </a:r>
            <a:r>
              <a:rPr lang="en-US" sz="3100" smtClean="0">
                <a:solidFill>
                  <a:srgbClr val="214C75"/>
                </a:solidFill>
              </a:rPr>
              <a:t>Institute </a:t>
            </a:r>
            <a:endParaRPr lang="en-US" sz="3100" dirty="0">
              <a:solidFill>
                <a:srgbClr val="214C75"/>
              </a:solidFill>
            </a:endParaRPr>
          </a:p>
          <a:p>
            <a:pPr algn="ctr"/>
            <a:r>
              <a:rPr lang="en-US" sz="3100" baseline="30000" dirty="0">
                <a:solidFill>
                  <a:srgbClr val="214C75"/>
                </a:solidFill>
              </a:rPr>
              <a:t>2</a:t>
            </a:r>
            <a:r>
              <a:rPr lang="en-US" sz="3100" dirty="0">
                <a:solidFill>
                  <a:srgbClr val="214C75"/>
                </a:solidFill>
              </a:rPr>
              <a:t>Department of Statistics &amp; Biostatistics, Rutgers University </a:t>
            </a:r>
            <a:r>
              <a:rPr lang="en-US" sz="3100" baseline="30000" dirty="0">
                <a:solidFill>
                  <a:srgbClr val="214C75"/>
                </a:solidFill>
              </a:rPr>
              <a:t>3</a:t>
            </a:r>
            <a:r>
              <a:rPr lang="en-US" sz="3100" dirty="0">
                <a:solidFill>
                  <a:srgbClr val="214C75"/>
                </a:solidFill>
              </a:rPr>
              <a:t>Department of Genetics, Rutgers University</a:t>
            </a:r>
          </a:p>
        </p:txBody>
      </p:sp>
      <p:sp>
        <p:nvSpPr>
          <p:cNvPr id="4" name="Text Box 389"/>
          <p:cNvSpPr txBox="1">
            <a:spLocks noChangeArrowheads="1"/>
          </p:cNvSpPr>
          <p:nvPr/>
        </p:nvSpPr>
        <p:spPr bwMode="auto">
          <a:xfrm>
            <a:off x="0" y="-25394"/>
            <a:ext cx="31089600" cy="149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430" tIns="52215" rIns="104430" bIns="52215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4500" b="1" dirty="0">
                <a:solidFill>
                  <a:srgbClr val="214C75"/>
                </a:solidFill>
              </a:rPr>
              <a:t>Automated Genotypic Imputation of</a:t>
            </a:r>
          </a:p>
          <a:p>
            <a:pPr algn="ctr">
              <a:defRPr/>
            </a:pPr>
            <a:r>
              <a:rPr lang="en-US" sz="4500" b="1" dirty="0">
                <a:solidFill>
                  <a:srgbClr val="214C75"/>
                </a:solidFill>
              </a:rPr>
              <a:t> PAGE II Data using Scientific Workflows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094024" y="3722089"/>
            <a:ext cx="14630401" cy="12937244"/>
            <a:chOff x="15952903" y="3407669"/>
            <a:chExt cx="14630400" cy="12937243"/>
          </a:xfrm>
        </p:grpSpPr>
        <p:sp>
          <p:nvSpPr>
            <p:cNvPr id="44" name="Rectangle 43"/>
            <p:cNvSpPr/>
            <p:nvPr/>
          </p:nvSpPr>
          <p:spPr>
            <a:xfrm>
              <a:off x="15952903" y="4203638"/>
              <a:ext cx="14630400" cy="121412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4C75"/>
              </a:solidFill>
            </a:ln>
          </p:spPr>
          <p:txBody>
            <a:bodyPr wrap="square" lIns="70336" tIns="35168" rIns="70336" bIns="35168">
              <a:noAutofit/>
            </a:bodyPr>
            <a:lstStyle/>
            <a:p>
              <a:pPr marL="176965">
                <a:lnSpc>
                  <a:spcPct val="120000"/>
                </a:lnSpc>
              </a:pPr>
              <a:endParaRPr lang="en-US" sz="31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350414" y="4315113"/>
              <a:ext cx="14025503" cy="2308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marL="571186" indent="-571186">
                <a:buFont typeface="Arial"/>
                <a:buChar char="•"/>
              </a:pPr>
              <a:r>
                <a:rPr lang="en-US" sz="3600" dirty="0"/>
                <a:t>General, open source solution for describing and executing workflows on laptops, clusters and clouds.</a:t>
              </a:r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Provides Python, Java, and Perl APIs for workflow creation.</a:t>
              </a:r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Provides portability, reliability, performance.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15952903" y="3407669"/>
              <a:ext cx="14630400" cy="879064"/>
            </a:xfrm>
            <a:prstGeom prst="roundRect">
              <a:avLst/>
            </a:prstGeom>
            <a:solidFill>
              <a:srgbClr val="214C75"/>
            </a:solidFill>
            <a:ln>
              <a:solidFill>
                <a:srgbClr val="214C7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b="1" dirty="0">
                  <a:solidFill>
                    <a:srgbClr val="FFFFFF"/>
                  </a:solidFill>
                </a:rPr>
                <a:t>Pegasus Workflow Management System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5143238" y="8032444"/>
            <a:ext cx="184561" cy="1323387"/>
          </a:xfrm>
          <a:prstGeom prst="rect">
            <a:avLst/>
          </a:prstGeom>
          <a:noFill/>
        </p:spPr>
        <p:txBody>
          <a:bodyPr wrap="none" lIns="91388" tIns="45694" rIns="91388" bIns="45694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62913" y="3722089"/>
            <a:ext cx="14630401" cy="12914258"/>
            <a:chOff x="611107" y="3341103"/>
            <a:chExt cx="14630400" cy="12914256"/>
          </a:xfrm>
        </p:grpSpPr>
        <p:sp>
          <p:nvSpPr>
            <p:cNvPr id="43" name="Rectangle 42"/>
            <p:cNvSpPr/>
            <p:nvPr/>
          </p:nvSpPr>
          <p:spPr>
            <a:xfrm>
              <a:off x="611107" y="4114085"/>
              <a:ext cx="14630400" cy="121412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4C75"/>
              </a:solidFill>
            </a:ln>
          </p:spPr>
          <p:txBody>
            <a:bodyPr wrap="square" lIns="70336" tIns="35168" rIns="70336" bIns="35168">
              <a:noAutofit/>
            </a:bodyPr>
            <a:lstStyle/>
            <a:p>
              <a:pPr marL="176965">
                <a:lnSpc>
                  <a:spcPct val="120000"/>
                </a:lnSpc>
              </a:pPr>
              <a:endParaRPr lang="en-US" sz="31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20704" y="3780634"/>
              <a:ext cx="14159779" cy="68788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marL="571186" indent="-571186">
                <a:buFont typeface="Arial"/>
                <a:buChar char="•"/>
              </a:pPr>
              <a:endParaRPr lang="en-US" sz="4500" dirty="0"/>
            </a:p>
            <a:p>
              <a:pPr marL="571186" indent="-571186">
                <a:buFont typeface="Arial" pitchFamily="34" charset="0"/>
                <a:buChar char="•"/>
              </a:pPr>
              <a:r>
                <a:rPr lang="en-US" sz="3600" dirty="0"/>
                <a:t>PAGE II (Population Architecture using Genomics and Epidemiology) study has genotyped 50,000 samples using MEGA, an </a:t>
              </a:r>
              <a:r>
                <a:rPr lang="en-US" sz="3600" dirty="0" err="1"/>
                <a:t>Illumina</a:t>
              </a:r>
              <a:r>
                <a:rPr lang="en-US" sz="3600" dirty="0"/>
                <a:t> high density consortium-built array array.</a:t>
              </a:r>
            </a:p>
            <a:p>
              <a:pPr marL="571186" indent="-571186">
                <a:buFont typeface="Arial" pitchFamily="34" charset="0"/>
                <a:buChar char="•"/>
              </a:pPr>
              <a:r>
                <a:rPr lang="en-US" sz="3600" dirty="0"/>
                <a:t>We are also imputing an additional 50,000 subjects genotyped in 20 different GWAS studies.</a:t>
              </a:r>
            </a:p>
            <a:p>
              <a:pPr marL="571186" indent="-571186">
                <a:buFont typeface="Arial" pitchFamily="34" charset="0"/>
                <a:buChar char="•"/>
              </a:pPr>
              <a:r>
                <a:rPr lang="en-US" sz="3600" dirty="0"/>
                <a:t>Imputation is done using SHAPEIT and IMPUTE2 with 1000 Genomes Project Reference Panel.</a:t>
              </a:r>
            </a:p>
            <a:p>
              <a:pPr marL="571186" indent="-571186">
                <a:buFont typeface="Arial" pitchFamily="34" charset="0"/>
                <a:buChar char="•"/>
              </a:pPr>
              <a:r>
                <a:rPr lang="en-US" sz="3600" dirty="0"/>
                <a:t>Imputation can be parallelized by chromosome to reduce total processing time.</a:t>
              </a:r>
            </a:p>
            <a:p>
              <a:pPr marL="571186" indent="-571186">
                <a:buFont typeface="Arial" pitchFamily="34" charset="0"/>
                <a:buChar char="•"/>
              </a:pPr>
              <a:r>
                <a:rPr lang="en-US" sz="3600" dirty="0"/>
                <a:t>We decided to use the Pegasus Workflow Management System to do runs on the Rutgers Genetics Cluster.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11107" y="3341103"/>
              <a:ext cx="14630400" cy="879064"/>
            </a:xfrm>
            <a:prstGeom prst="roundRect">
              <a:avLst/>
            </a:prstGeom>
            <a:solidFill>
              <a:srgbClr val="214C75"/>
            </a:solidFill>
            <a:ln>
              <a:solidFill>
                <a:srgbClr val="214C7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b="1" dirty="0">
                  <a:solidFill>
                    <a:schemeClr val="bg1"/>
                  </a:solidFill>
                </a:rPr>
                <a:t>Background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38490951"/>
            <a:ext cx="31089600" cy="1715912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878440" y="28964807"/>
            <a:ext cx="14721840" cy="9322509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297" tIns="35149" rIns="70297" bIns="35149">
            <a:noAutofit/>
          </a:bodyPr>
          <a:lstStyle/>
          <a:p>
            <a:pPr marL="176965">
              <a:lnSpc>
                <a:spcPct val="120000"/>
              </a:lnSpc>
            </a:pPr>
            <a:endParaRPr lang="en-US" sz="3100" dirty="0"/>
          </a:p>
        </p:txBody>
      </p:sp>
      <p:sp>
        <p:nvSpPr>
          <p:cNvPr id="93" name="Rectangle 92"/>
          <p:cNvSpPr/>
          <p:nvPr/>
        </p:nvSpPr>
        <p:spPr>
          <a:xfrm>
            <a:off x="16005437" y="29265582"/>
            <a:ext cx="14195167" cy="8956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388" tIns="45694" rIns="91388" bIns="45694">
            <a:spAutoFit/>
          </a:bodyPr>
          <a:lstStyle/>
          <a:p>
            <a:pPr marL="571186" indent="-571186">
              <a:buFont typeface="Arial"/>
              <a:buChar char="•"/>
            </a:pPr>
            <a:r>
              <a:rPr lang="en-US" sz="3600" dirty="0"/>
              <a:t>Workflow progress can be monitored through the pegasus dashboard, or the user can wait for workflow completion email notification.</a:t>
            </a:r>
          </a:p>
          <a:p>
            <a:pPr marL="571186" indent="-571186">
              <a:buFont typeface="Arial" pitchFamily="34" charset="0"/>
              <a:buChar char="•"/>
            </a:pPr>
            <a:r>
              <a:rPr lang="en-US" sz="3600" dirty="0"/>
              <a:t>Generates an error report when things go wrong.</a:t>
            </a:r>
          </a:p>
          <a:p>
            <a:pPr marL="571186" indent="-571186">
              <a:buFont typeface="Arial" pitchFamily="34" charset="0"/>
              <a:buChar char="•"/>
            </a:pPr>
            <a:r>
              <a:rPr lang="en-US" sz="3600" dirty="0"/>
              <a:t>Error reports indicate the source of error and what tasks failed. </a:t>
            </a:r>
          </a:p>
          <a:p>
            <a:r>
              <a:rPr lang="en-US" sz="3600" b="1" dirty="0">
                <a:solidFill>
                  <a:srgbClr val="1F497D"/>
                </a:solidFill>
              </a:rPr>
              <a:t>Failure Reasons</a:t>
            </a:r>
          </a:p>
          <a:p>
            <a:pPr marL="571186" indent="-571186">
              <a:buFont typeface="Arial"/>
              <a:buChar char="•"/>
            </a:pPr>
            <a:r>
              <a:rPr lang="en-US" sz="3600" dirty="0"/>
              <a:t>Jobs failed because of incorrect memory estimates or low memory          available on nodes.</a:t>
            </a:r>
          </a:p>
          <a:p>
            <a:pPr marL="571186" indent="-571186">
              <a:buFont typeface="Arial"/>
              <a:buChar char="•"/>
            </a:pPr>
            <a:r>
              <a:rPr lang="en-US" sz="3600" dirty="0"/>
              <a:t>Input data not clean. Some allele names are recorded as 0, scripts were modified to use PLINK to generate cleaned datasets from the </a:t>
            </a:r>
            <a:r>
              <a:rPr lang="en-US" sz="3600" dirty="0" err="1"/>
              <a:t>bim</a:t>
            </a:r>
            <a:r>
              <a:rPr lang="en-US" sz="3600" dirty="0"/>
              <a:t> files.</a:t>
            </a:r>
          </a:p>
          <a:p>
            <a:r>
              <a:rPr lang="en-US" sz="3600" dirty="0"/>
              <a:t> </a:t>
            </a:r>
            <a:r>
              <a:rPr lang="en-US" sz="3600" b="1" dirty="0">
                <a:solidFill>
                  <a:schemeClr val="tx2"/>
                </a:solidFill>
              </a:rPr>
              <a:t>Recovery Semantics</a:t>
            </a:r>
            <a:endParaRPr lang="en-US" sz="3600" b="1" dirty="0">
              <a:solidFill>
                <a:srgbClr val="000000"/>
              </a:solidFill>
            </a:endParaRPr>
          </a:p>
          <a:p>
            <a:pPr marL="571186" indent="-571186">
              <a:buFont typeface="Arial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Ability to recover and resubmit pipeline from point of </a:t>
            </a:r>
            <a:r>
              <a:rPr lang="en-US" sz="3600">
                <a:solidFill>
                  <a:schemeClr val="tx2"/>
                </a:solidFill>
              </a:rPr>
              <a:t>last failure.</a:t>
            </a:r>
            <a:endParaRPr lang="en-US" sz="3600" dirty="0">
              <a:solidFill>
                <a:schemeClr val="tx2"/>
              </a:solidFill>
            </a:endParaRPr>
          </a:p>
          <a:p>
            <a:pPr marL="571186" indent="-571186">
              <a:buFont typeface="Arial"/>
              <a:buChar char="•"/>
            </a:pPr>
            <a:r>
              <a:rPr lang="en-US" sz="3600" dirty="0"/>
              <a:t>Automatic job retries.</a:t>
            </a:r>
          </a:p>
          <a:p>
            <a:pPr marL="571186" indent="-571186">
              <a:buFont typeface="Arial"/>
              <a:buChar char="•"/>
            </a:pPr>
            <a:r>
              <a:rPr lang="en-US" sz="3600" dirty="0"/>
              <a:t>If everything else failed, memory requirements were increased and    workflow was submitted again, pruning the jobs that were successfully executed part of the previous failed run.</a:t>
            </a:r>
          </a:p>
          <a:p>
            <a:pPr marL="571186" indent="-571186">
              <a:buFont typeface="Arial"/>
              <a:buChar char="•"/>
            </a:pPr>
            <a:r>
              <a:rPr lang="en-US" sz="3600" b="1" dirty="0">
                <a:solidFill>
                  <a:schemeClr val="tx2"/>
                </a:solidFill>
              </a:rPr>
              <a:t>For the largest study, impute jobs took about 42GB of memory.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5878440" y="28121459"/>
            <a:ext cx="14721840" cy="877823"/>
          </a:xfrm>
          <a:prstGeom prst="roundRect">
            <a:avLst/>
          </a:prstGeom>
          <a:solidFill>
            <a:srgbClr val="214C75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/>
            <a:r>
              <a:rPr lang="en-US" sz="4900" b="1" dirty="0">
                <a:solidFill>
                  <a:srgbClr val="FFFFFF"/>
                </a:solidFill>
              </a:rPr>
              <a:t>Workflow Tracking and Error Reporting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21797" y="16850846"/>
            <a:ext cx="30061511" cy="11016614"/>
            <a:chOff x="611107" y="16755596"/>
            <a:chExt cx="30061512" cy="11016616"/>
          </a:xfrm>
        </p:grpSpPr>
        <p:sp>
          <p:nvSpPr>
            <p:cNvPr id="56" name="Rectangle 55"/>
            <p:cNvSpPr/>
            <p:nvPr/>
          </p:nvSpPr>
          <p:spPr>
            <a:xfrm>
              <a:off x="611107" y="17194508"/>
              <a:ext cx="30061512" cy="105777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4C75"/>
              </a:solidFill>
            </a:ln>
          </p:spPr>
          <p:txBody>
            <a:bodyPr wrap="square" lIns="70336" tIns="35168" rIns="70336" bIns="35168">
              <a:noAutofit/>
            </a:bodyPr>
            <a:lstStyle/>
            <a:p>
              <a:pPr marL="176965">
                <a:lnSpc>
                  <a:spcPct val="120000"/>
                </a:lnSpc>
              </a:pPr>
              <a:endParaRPr lang="en-US" sz="31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29075" y="18067131"/>
              <a:ext cx="6315864" cy="9510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600" b="1" dirty="0"/>
                <a:t>Tools used</a:t>
              </a:r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Plink</a:t>
              </a:r>
            </a:p>
            <a:p>
              <a:pPr marL="571186" indent="-571186">
                <a:buFont typeface="Arial"/>
                <a:buChar char="•"/>
              </a:pPr>
              <a:r>
                <a:rPr lang="en-US" sz="3600" dirty="0" err="1"/>
                <a:t>liftOver</a:t>
              </a:r>
              <a:r>
                <a:rPr lang="en-US" sz="3600" dirty="0"/>
                <a:t> </a:t>
              </a:r>
            </a:p>
            <a:p>
              <a:pPr marL="571186" indent="-571186">
                <a:buFont typeface="Arial"/>
                <a:buChar char="•"/>
              </a:pPr>
              <a:r>
                <a:rPr lang="en-US" sz="3600" dirty="0" err="1"/>
                <a:t>LiftRsNumber.py</a:t>
              </a:r>
              <a:endParaRPr lang="en-US" sz="3600" dirty="0"/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HRC-check-</a:t>
              </a:r>
              <a:r>
                <a:rPr lang="en-US" sz="3600" dirty="0" err="1"/>
                <a:t>bim.pl</a:t>
              </a:r>
              <a:endParaRPr lang="en-US" sz="3600" dirty="0"/>
            </a:p>
            <a:p>
              <a:pPr marL="571186" indent="-571186">
                <a:buFont typeface="Arial"/>
                <a:buChar char="•"/>
              </a:pPr>
              <a:r>
                <a:rPr lang="en-US" sz="3600" dirty="0" err="1"/>
                <a:t>vcftools</a:t>
              </a:r>
              <a:endParaRPr lang="en-US" sz="3600" dirty="0"/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SHAPEIT</a:t>
              </a:r>
              <a:endParaRPr lang="en-US" sz="3600" b="1" dirty="0"/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IMPUTE2</a:t>
              </a:r>
            </a:p>
            <a:p>
              <a:endParaRPr lang="en-US" sz="3600" b="1" dirty="0"/>
            </a:p>
            <a:p>
              <a:r>
                <a:rPr lang="en-US" sz="3600" b="1" dirty="0"/>
                <a:t>Inputs</a:t>
              </a:r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53536 samples across </a:t>
              </a:r>
              <a:r>
                <a:rPr lang="en-US" sz="3600"/>
                <a:t>17 </a:t>
              </a:r>
              <a:r>
                <a:rPr lang="en-US" sz="3600" smtClean="0"/>
                <a:t>studies (71MB </a:t>
              </a:r>
              <a:r>
                <a:rPr lang="en-US" sz="3600" dirty="0"/>
                <a:t>to 2.6GB)</a:t>
              </a:r>
            </a:p>
            <a:p>
              <a:endParaRPr lang="en-US" sz="3600" b="1" dirty="0"/>
            </a:p>
            <a:p>
              <a:r>
                <a:rPr lang="en-US" sz="3600" b="1" dirty="0"/>
                <a:t>Outputs</a:t>
              </a:r>
              <a:endParaRPr lang="en-US" sz="3600" dirty="0"/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Range from 21GB to 204GB</a:t>
              </a:r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Made available via the PAGE FTP Server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245279" y="16755596"/>
              <a:ext cx="14630400" cy="877824"/>
            </a:xfrm>
            <a:prstGeom prst="roundRect">
              <a:avLst/>
            </a:prstGeom>
            <a:solidFill>
              <a:srgbClr val="214C75"/>
            </a:solidFill>
            <a:ln>
              <a:solidFill>
                <a:srgbClr val="214C7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b="1" dirty="0">
                  <a:solidFill>
                    <a:srgbClr val="FFFFFF"/>
                  </a:solidFill>
                </a:rPr>
                <a:t>PAGE II Imputation Pipeline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21791" y="28102844"/>
            <a:ext cx="14719715" cy="10165866"/>
            <a:chOff x="15656203" y="28121451"/>
            <a:chExt cx="14719716" cy="10165865"/>
          </a:xfrm>
        </p:grpSpPr>
        <p:sp>
          <p:nvSpPr>
            <p:cNvPr id="61" name="Rectangle 60"/>
            <p:cNvSpPr/>
            <p:nvPr/>
          </p:nvSpPr>
          <p:spPr>
            <a:xfrm>
              <a:off x="15656203" y="28964805"/>
              <a:ext cx="14719715" cy="932251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4C75"/>
              </a:solidFill>
            </a:ln>
          </p:spPr>
          <p:txBody>
            <a:bodyPr wrap="square" lIns="70336" tIns="35168" rIns="70336" bIns="35168">
              <a:noAutofit/>
            </a:bodyPr>
            <a:lstStyle/>
            <a:p>
              <a:pPr marL="176965">
                <a:lnSpc>
                  <a:spcPct val="120000"/>
                </a:lnSpc>
              </a:pPr>
              <a:endParaRPr lang="en-US" sz="31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783196" y="29392576"/>
              <a:ext cx="14318122" cy="8402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marL="571186" indent="-571186">
                <a:buFont typeface="Arial"/>
                <a:buChar char="•"/>
              </a:pPr>
              <a:r>
                <a:rPr lang="en-US" sz="3600" dirty="0"/>
                <a:t>Imputation results offer a common data framework, but the heterogeneity of the inputs can present difficulties.</a:t>
              </a:r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Future updates to imputation reference panels mean that the entire process may need to be repeated.</a:t>
              </a:r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This workflow is agnostic as to array, strand, and build of the input data</a:t>
              </a:r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If components of the imputation fail (in our case, usually because of our heterogeneous compute cluster), PEGASUS can automatically resume the required components while not repeating the completed components.</a:t>
              </a:r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Pegasus keeps the many component files distinct and prevents filename collisions.</a:t>
              </a:r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Once constructed, the workflow requires almost no analyst effort -literally a few minutes per dataset.</a:t>
              </a:r>
            </a:p>
            <a:p>
              <a:pPr marL="571186" indent="-571186">
                <a:buFont typeface="Arial"/>
                <a:buChar char="•"/>
              </a:pPr>
              <a:r>
                <a:rPr lang="en-US" sz="3600" dirty="0"/>
                <a:t>To re-impute with a new </a:t>
              </a:r>
              <a:r>
                <a:rPr lang="en-US" sz="3600"/>
                <a:t>panel </a:t>
              </a:r>
              <a:r>
                <a:rPr lang="en-US" sz="3600" smtClean="0"/>
                <a:t>therefore </a:t>
              </a:r>
              <a:r>
                <a:rPr lang="en-US" sz="3600" dirty="0"/>
                <a:t>also requires almost no analyst effort.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5656204" y="28121451"/>
              <a:ext cx="14719715" cy="877824"/>
            </a:xfrm>
            <a:prstGeom prst="roundRect">
              <a:avLst/>
            </a:prstGeom>
            <a:solidFill>
              <a:srgbClr val="214C75"/>
            </a:solidFill>
            <a:ln>
              <a:solidFill>
                <a:srgbClr val="214C7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b="1" dirty="0">
                  <a:solidFill>
                    <a:srgbClr val="FFFFFF"/>
                  </a:solidFill>
                </a:rPr>
                <a:t>Benefits of Pegasus Workflows for Imputation</a:t>
              </a:r>
            </a:p>
          </p:txBody>
        </p:sp>
      </p:grpSp>
      <p:pic>
        <p:nvPicPr>
          <p:cNvPr id="41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40" y="114300"/>
            <a:ext cx="2166075" cy="231625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146"/>
          <p:cNvSpPr/>
          <p:nvPr/>
        </p:nvSpPr>
        <p:spPr>
          <a:xfrm>
            <a:off x="343993" y="2339628"/>
            <a:ext cx="1656207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71" tIns="50771" rIns="50771" bIns="50771" anchor="ctr">
            <a:spAutoFit/>
          </a:bodyPr>
          <a:lstStyle/>
          <a:p>
            <a:pPr>
              <a:defRPr sz="4800"/>
            </a:pPr>
            <a:r>
              <a:rPr dirty="0">
                <a:latin typeface="Optima"/>
                <a:ea typeface="Optima"/>
                <a:cs typeface="Optima"/>
                <a:sym typeface="Optima"/>
              </a:rPr>
              <a:t>PAGE</a:t>
            </a:r>
          </a:p>
          <a:p>
            <a:pPr algn="r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www.pagestudy.org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46" y="17906440"/>
            <a:ext cx="23405267" cy="8226193"/>
          </a:xfrm>
          <a:prstGeom prst="rect">
            <a:avLst/>
          </a:prstGeom>
        </p:spPr>
      </p:pic>
      <p:pic>
        <p:nvPicPr>
          <p:cNvPr id="240" name="Picture 239" descr="img-mappi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61" y="10939861"/>
            <a:ext cx="6714728" cy="5622461"/>
          </a:xfrm>
          <a:prstGeom prst="rect">
            <a:avLst/>
          </a:prstGeom>
        </p:spPr>
      </p:pic>
      <p:sp>
        <p:nvSpPr>
          <p:cNvPr id="241" name="Rectangle 240"/>
          <p:cNvSpPr/>
          <p:nvPr/>
        </p:nvSpPr>
        <p:spPr>
          <a:xfrm>
            <a:off x="972510" y="11579049"/>
            <a:ext cx="6315864" cy="4524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388" tIns="45694" rIns="91388" bIns="45694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A Scientific Workflow</a:t>
            </a:r>
          </a:p>
          <a:p>
            <a:endParaRPr lang="en-US" sz="3600" b="1" dirty="0"/>
          </a:p>
          <a:p>
            <a:pPr marL="571186" indent="-571186">
              <a:buFont typeface="Arial" pitchFamily="34" charset="0"/>
              <a:buChar char="•"/>
            </a:pPr>
            <a:r>
              <a:rPr lang="en-US" sz="3600" dirty="0"/>
              <a:t>Allows users to easily express multi-step computational tasks.</a:t>
            </a:r>
          </a:p>
          <a:p>
            <a:pPr marL="571186" indent="-571186">
              <a:buFont typeface="Arial" pitchFamily="34" charset="0"/>
              <a:buChar char="•"/>
            </a:pPr>
            <a:r>
              <a:rPr lang="en-US" sz="3600" dirty="0"/>
              <a:t>Describes the dependencies among the tasks. </a:t>
            </a:r>
          </a:p>
          <a:p>
            <a:pPr marL="571186" indent="-571186">
              <a:buFont typeface="Arial" pitchFamily="34" charset="0"/>
              <a:buChar char="•"/>
            </a:pPr>
            <a:r>
              <a:rPr lang="en-US" sz="3600" dirty="0"/>
              <a:t>Manages data flow.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2310533" y="10991335"/>
            <a:ext cx="2935771" cy="1723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70297" tIns="35149" rIns="70297" bIns="35149">
            <a:spAutoFit/>
          </a:bodyPr>
          <a:lstStyle/>
          <a:p>
            <a:pPr marL="588756" lvl="1" indent="-456951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Data Management</a:t>
            </a:r>
          </a:p>
          <a:p>
            <a:pPr marL="588756" lvl="1" indent="-456951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Data Management</a:t>
            </a:r>
          </a:p>
          <a:p>
            <a:pPr marL="588756" lvl="1" indent="-456951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Data </a:t>
            </a:r>
            <a:r>
              <a:rPr lang="en-US" sz="1800" dirty="0">
                <a:solidFill>
                  <a:srgbClr val="000000"/>
                </a:solidFill>
              </a:rPr>
              <a:t>Reuse</a:t>
            </a:r>
          </a:p>
          <a:p>
            <a:pPr marL="588756" lvl="1" indent="-456951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Job Clustering</a:t>
            </a:r>
          </a:p>
          <a:p>
            <a:pPr marL="588756" lvl="1" indent="-456951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Cross Site Runs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648602" y="10398614"/>
            <a:ext cx="3606948" cy="1054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70297" tIns="35149" rIns="70297" bIns="35149">
            <a:spAutoFit/>
          </a:bodyPr>
          <a:lstStyle/>
          <a:p>
            <a:pPr marL="131805" lvl="1">
              <a:lnSpc>
                <a:spcPct val="120000"/>
              </a:lnSpc>
            </a:pPr>
            <a:r>
              <a:rPr lang="en-US" sz="2700" b="1" dirty="0">
                <a:solidFill>
                  <a:srgbClr val="1F497D"/>
                </a:solidFill>
              </a:rPr>
              <a:t>Capabilities Highlighted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16430123" y="13775637"/>
            <a:ext cx="14025503" cy="28622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388" tIns="45694" rIns="91388" bIns="45694">
            <a:spAutoFit/>
          </a:bodyPr>
          <a:lstStyle/>
          <a:p>
            <a:pPr marL="571186" indent="-571186">
              <a:buFont typeface="Arial"/>
              <a:buChar char="•"/>
            </a:pPr>
            <a:r>
              <a:rPr lang="en-US" sz="3600" dirty="0" smtClean="0"/>
              <a:t>Can </a:t>
            </a:r>
            <a:r>
              <a:rPr lang="en-US" sz="3600" dirty="0"/>
              <a:t>optimize the workflow from the point of view of performance, can handle data management across local and wide area networks, leveraging parallel file systems and object stores.</a:t>
            </a:r>
          </a:p>
          <a:p>
            <a:pPr marL="571186" indent="-571186">
              <a:buFont typeface="Arial"/>
              <a:buChar char="•"/>
            </a:pPr>
            <a:r>
              <a:rPr lang="en-US" sz="3600" dirty="0"/>
              <a:t>Used in a number of domains: astronomy, bioinformatics, earthquake science, helioseismology, gravitational-wave physics, seismology, etc.</a:t>
            </a:r>
          </a:p>
        </p:txBody>
      </p:sp>
      <p:pic>
        <p:nvPicPr>
          <p:cNvPr id="328" name="Picture 76" descr="pegasusfront-black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134" y="114300"/>
            <a:ext cx="3197421" cy="330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Rectangle 329"/>
          <p:cNvSpPr/>
          <p:nvPr/>
        </p:nvSpPr>
        <p:spPr>
          <a:xfrm>
            <a:off x="26298883" y="7715450"/>
            <a:ext cx="3696415" cy="60980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388" tIns="45694" rIns="91388" bIns="45694">
            <a:spAutoFit/>
          </a:bodyPr>
          <a:lstStyle/>
          <a:p>
            <a:pPr marL="131805" lvl="1">
              <a:lnSpc>
                <a:spcPct val="120000"/>
              </a:lnSpc>
            </a:pPr>
            <a:r>
              <a:rPr lang="en-US" sz="2700" b="1" dirty="0">
                <a:solidFill>
                  <a:srgbClr val="1F497D"/>
                </a:solidFill>
              </a:rPr>
              <a:t>Documentation</a:t>
            </a:r>
          </a:p>
          <a:p>
            <a:pPr marL="131805" lvl="1">
              <a:lnSpc>
                <a:spcPct val="120000"/>
              </a:lnSpc>
            </a:pPr>
            <a:r>
              <a:rPr lang="en-US" sz="2200" b="1" dirty="0">
                <a:solidFill>
                  <a:srgbClr val="1F497D"/>
                </a:solidFill>
                <a:hlinkClick r:id="rId8"/>
              </a:rPr>
              <a:t>http://pegasus.isi.edu</a:t>
            </a:r>
            <a:r>
              <a:rPr lang="en-US" sz="2200" b="1" dirty="0">
                <a:solidFill>
                  <a:srgbClr val="1F497D"/>
                </a:solidFill>
              </a:rPr>
              <a:t> </a:t>
            </a:r>
          </a:p>
          <a:p>
            <a:pPr marL="131805" lvl="1">
              <a:lnSpc>
                <a:spcPct val="120000"/>
              </a:lnSpc>
            </a:pPr>
            <a:endParaRPr lang="en-US" sz="2700" b="1" dirty="0">
              <a:solidFill>
                <a:srgbClr val="1F497D"/>
              </a:solidFill>
            </a:endParaRPr>
          </a:p>
          <a:p>
            <a:pPr marL="131805" lvl="1">
              <a:lnSpc>
                <a:spcPct val="120000"/>
              </a:lnSpc>
            </a:pPr>
            <a:r>
              <a:rPr lang="en-US" sz="2700" b="1" dirty="0">
                <a:solidFill>
                  <a:srgbClr val="1F497D"/>
                </a:solidFill>
              </a:rPr>
              <a:t>Applications</a:t>
            </a:r>
          </a:p>
          <a:p>
            <a:pPr marL="131805" lvl="1">
              <a:lnSpc>
                <a:spcPct val="120000"/>
              </a:lnSpc>
            </a:pPr>
            <a:r>
              <a:rPr lang="en-US" sz="2200" b="1" dirty="0">
                <a:solidFill>
                  <a:srgbClr val="1F497D"/>
                </a:solidFill>
                <a:hlinkClick r:id="rId9"/>
              </a:rPr>
              <a:t>https://pegasus.isi.edu/application-showcase/</a:t>
            </a:r>
            <a:r>
              <a:rPr lang="en-US" sz="2200" b="1" dirty="0">
                <a:solidFill>
                  <a:srgbClr val="1F497D"/>
                </a:solidFill>
              </a:rPr>
              <a:t> </a:t>
            </a:r>
          </a:p>
          <a:p>
            <a:pPr marL="131805" lvl="1">
              <a:lnSpc>
                <a:spcPct val="120000"/>
              </a:lnSpc>
            </a:pPr>
            <a:endParaRPr lang="en-US" sz="2200" b="1" dirty="0">
              <a:solidFill>
                <a:srgbClr val="1F497D"/>
              </a:solidFill>
            </a:endParaRPr>
          </a:p>
          <a:p>
            <a:pPr marL="131805" lvl="1">
              <a:lnSpc>
                <a:spcPct val="120000"/>
              </a:lnSpc>
            </a:pPr>
            <a:r>
              <a:rPr lang="en-US" sz="2700" b="1" dirty="0">
                <a:solidFill>
                  <a:srgbClr val="1F497D"/>
                </a:solidFill>
              </a:rPr>
              <a:t>User Support</a:t>
            </a:r>
          </a:p>
          <a:p>
            <a:pPr marL="131805" lvl="1">
              <a:lnSpc>
                <a:spcPct val="120000"/>
              </a:lnSpc>
            </a:pPr>
            <a:r>
              <a:rPr lang="en-US" sz="2200" b="1" dirty="0">
                <a:solidFill>
                  <a:srgbClr val="1F497D"/>
                </a:solidFill>
                <a:hlinkClick r:id="rId10"/>
              </a:rPr>
              <a:t>pegasus-users@isi.edu</a:t>
            </a:r>
            <a:r>
              <a:rPr lang="en-US" sz="2200" b="1" dirty="0">
                <a:solidFill>
                  <a:srgbClr val="1F497D"/>
                </a:solidFill>
              </a:rPr>
              <a:t> </a:t>
            </a:r>
          </a:p>
          <a:p>
            <a:pPr marL="131805" lvl="1">
              <a:lnSpc>
                <a:spcPct val="120000"/>
              </a:lnSpc>
            </a:pPr>
            <a:endParaRPr lang="en-US" sz="2400" dirty="0" smtClean="0"/>
          </a:p>
          <a:p>
            <a:pPr marL="131805" lvl="1">
              <a:lnSpc>
                <a:spcPct val="120000"/>
              </a:lnSpc>
            </a:pPr>
            <a:r>
              <a:rPr lang="en-US" sz="2700" b="1" dirty="0" smtClean="0">
                <a:solidFill>
                  <a:srgbClr val="1F497D"/>
                </a:solidFill>
              </a:rPr>
              <a:t>Can handle workflows with millions of tasks, TB’s of data.</a:t>
            </a:r>
            <a:endParaRPr lang="en-US" sz="2700" b="1" dirty="0">
              <a:solidFill>
                <a:srgbClr val="1F497D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96304" y="38451433"/>
            <a:ext cx="25756129" cy="1718247"/>
            <a:chOff x="-527" y="38451423"/>
            <a:chExt cx="25756128" cy="1718245"/>
          </a:xfrm>
        </p:grpSpPr>
        <p:pic>
          <p:nvPicPr>
            <p:cNvPr id="333" name="dropped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602077" y="38716226"/>
              <a:ext cx="3255382" cy="133818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4" name="droppedImage.pdf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1743321" y="38451423"/>
              <a:ext cx="4374820" cy="162125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5" name="droppedImage.pdf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864429" y="38734497"/>
              <a:ext cx="6793839" cy="123524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6" name="droppedImage.pdf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4404553" y="38734497"/>
              <a:ext cx="1351048" cy="142825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7" name="dropped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527" y="38659717"/>
              <a:ext cx="1405577" cy="1503031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338" name="Group 170"/>
            <p:cNvGrpSpPr/>
            <p:nvPr/>
          </p:nvGrpSpPr>
          <p:grpSpPr>
            <a:xfrm>
              <a:off x="1405050" y="38568352"/>
              <a:ext cx="3649361" cy="1601316"/>
              <a:chOff x="516956" y="0"/>
              <a:chExt cx="3649360" cy="1601314"/>
            </a:xfrm>
          </p:grpSpPr>
          <p:sp>
            <p:nvSpPr>
              <p:cNvPr id="339" name="Shape 168"/>
              <p:cNvSpPr/>
              <p:nvPr/>
            </p:nvSpPr>
            <p:spPr>
              <a:xfrm>
                <a:off x="1037253" y="0"/>
                <a:ext cx="2311401" cy="876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/>
                </a:pPr>
                <a:r>
                  <a:rPr dirty="0">
                    <a:latin typeface="Optima"/>
                    <a:ea typeface="Optima"/>
                    <a:cs typeface="Optima"/>
                    <a:sym typeface="Optima"/>
                  </a:rPr>
                  <a:t>PAGE </a:t>
                </a:r>
                <a:r>
                  <a:rPr lang="en-US" dirty="0" smtClean="0">
                    <a:latin typeface="Optima"/>
                    <a:ea typeface="Optima"/>
                    <a:cs typeface="Optima"/>
                    <a:sym typeface="Optima"/>
                  </a:rPr>
                  <a:t>I</a:t>
                </a:r>
                <a:r>
                  <a:rPr dirty="0" smtClean="0">
                    <a:latin typeface="Optima"/>
                    <a:ea typeface="Optima"/>
                    <a:cs typeface="Optima"/>
                    <a:sym typeface="Optima"/>
                  </a:rPr>
                  <a:t>I</a:t>
                </a:r>
                <a:endParaRPr dirty="0">
                  <a:latin typeface="Optima"/>
                  <a:ea typeface="Optima"/>
                  <a:cs typeface="Optima"/>
                  <a:sym typeface="Optima"/>
                </a:endParaRPr>
              </a:p>
              <a:p>
                <a:pPr>
                  <a:defRPr sz="14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dirty="0"/>
                  <a:t>www.pagestudy.org</a:t>
                </a:r>
              </a:p>
            </p:txBody>
          </p:sp>
          <p:sp>
            <p:nvSpPr>
              <p:cNvPr id="340" name="Shape 169"/>
              <p:cNvSpPr/>
              <p:nvPr/>
            </p:nvSpPr>
            <p:spPr>
              <a:xfrm>
                <a:off x="516956" y="864713"/>
                <a:ext cx="3649360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891268">
                  <a:defRPr sz="2400">
                    <a:latin typeface="Optima"/>
                    <a:ea typeface="Optima"/>
                    <a:cs typeface="Optima"/>
                    <a:sym typeface="Optima"/>
                  </a:defRPr>
                </a:pPr>
                <a:r>
                  <a:rPr sz="1800" b="1" u="sng" dirty="0"/>
                  <a:t>P</a:t>
                </a:r>
                <a:r>
                  <a:rPr sz="1800" dirty="0"/>
                  <a:t>opulation </a:t>
                </a:r>
                <a:r>
                  <a:rPr sz="1800" b="1" u="sng" dirty="0"/>
                  <a:t>A</a:t>
                </a:r>
                <a:r>
                  <a:rPr sz="1800" dirty="0"/>
                  <a:t>rchitecture Using </a:t>
                </a:r>
              </a:p>
              <a:p>
                <a:pPr defTabSz="1891268">
                  <a:defRPr sz="2400">
                    <a:latin typeface="Optima"/>
                    <a:ea typeface="Optima"/>
                    <a:cs typeface="Optima"/>
                    <a:sym typeface="Optima"/>
                  </a:defRPr>
                </a:pPr>
                <a:r>
                  <a:rPr sz="1800" b="1" u="sng" dirty="0"/>
                  <a:t>G</a:t>
                </a:r>
                <a:r>
                  <a:rPr sz="1800" dirty="0"/>
                  <a:t>enomics and </a:t>
                </a:r>
                <a:r>
                  <a:rPr sz="1800" b="1" u="sng" dirty="0"/>
                  <a:t>E</a:t>
                </a:r>
                <a:r>
                  <a:rPr sz="1800" dirty="0"/>
                  <a:t>pidemiology </a:t>
                </a:r>
                <a:r>
                  <a:rPr dirty="0"/>
                  <a:t> </a:t>
                </a:r>
              </a:p>
            </p:txBody>
          </p:sp>
        </p:grpSp>
        <p:pic>
          <p:nvPicPr>
            <p:cNvPr id="341" name="droppedImage.pdf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8293100" y="38557200"/>
              <a:ext cx="3124200" cy="1587500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3" name="Picture 2" descr="ASHG-2016-logo-blk-v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39047020"/>
            <a:ext cx="6112931" cy="1097677"/>
          </a:xfrm>
          <a:prstGeom prst="rect">
            <a:avLst/>
          </a:prstGeom>
        </p:spPr>
      </p:pic>
      <p:pic>
        <p:nvPicPr>
          <p:cNvPr id="132" name="Picture 131" descr="photo_02_vahi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500" y="88320"/>
            <a:ext cx="2486566" cy="2648829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>
          <a:xfrm>
            <a:off x="1106778" y="25996772"/>
            <a:ext cx="22655138" cy="17542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388" tIns="45694" rIns="91388" bIns="45694">
            <a:spAutoFit/>
          </a:bodyPr>
          <a:lstStyle/>
          <a:p>
            <a:r>
              <a:rPr lang="en-US" sz="3600" dirty="0"/>
              <a:t>		Pipeline available at </a:t>
            </a:r>
            <a:r>
              <a:rPr lang="en-US" sz="3600" b="1" dirty="0">
                <a:hlinkClick r:id="rId18"/>
              </a:rPr>
              <a:t>https://github.com/pegasus-isi/page-imputation</a:t>
            </a:r>
            <a:r>
              <a:rPr lang="en-US" sz="3600" b="1" dirty="0"/>
              <a:t> </a:t>
            </a:r>
            <a:endParaRPr lang="en-US" sz="3600" dirty="0"/>
          </a:p>
          <a:p>
            <a:pPr marL="571186" indent="-571186">
              <a:buFont typeface="Arial"/>
              <a:buChar char="•"/>
            </a:pPr>
            <a:r>
              <a:rPr lang="en-US" sz="3600" dirty="0"/>
              <a:t>Many resources have been put into dense genotyping - we want to maximize the utility of that data.</a:t>
            </a:r>
          </a:p>
          <a:p>
            <a:pPr marL="571186" indent="-571186">
              <a:buFont typeface="Arial"/>
              <a:buChar char="•"/>
            </a:pPr>
            <a:r>
              <a:rPr lang="en-US" sz="3600" dirty="0"/>
              <a:t>Multi-center consortia have </a:t>
            </a:r>
            <a:r>
              <a:rPr lang="en-US" sz="3600" dirty="0" err="1"/>
              <a:t>heterogenous</a:t>
            </a:r>
            <a:r>
              <a:rPr lang="en-US" sz="3600" dirty="0"/>
              <a:t> collections of GWAS array data.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6930377" y="6884382"/>
            <a:ext cx="3457616" cy="555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70297" tIns="35149" rIns="70297" bIns="35149">
            <a:spAutoFit/>
          </a:bodyPr>
          <a:lstStyle/>
          <a:p>
            <a:pPr marL="131805" lvl="1">
              <a:lnSpc>
                <a:spcPct val="120000"/>
              </a:lnSpc>
            </a:pPr>
            <a:r>
              <a:rPr lang="en-US" sz="2700" b="1" dirty="0">
                <a:solidFill>
                  <a:srgbClr val="1F497D"/>
                </a:solidFill>
              </a:rPr>
              <a:t>System Architecture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7149131" y="6858000"/>
            <a:ext cx="8802613" cy="6848180"/>
            <a:chOff x="203839" y="9820"/>
            <a:chExt cx="8802613" cy="6848180"/>
          </a:xfrm>
        </p:grpSpPr>
        <p:sp>
          <p:nvSpPr>
            <p:cNvPr id="53" name="Rectangle 52"/>
            <p:cNvSpPr/>
            <p:nvPr/>
          </p:nvSpPr>
          <p:spPr>
            <a:xfrm>
              <a:off x="399833" y="2357979"/>
              <a:ext cx="8606619" cy="22650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985286" y="1881937"/>
              <a:ext cx="956576" cy="1061841"/>
            </a:xfrm>
            <a:prstGeom prst="rect">
              <a:avLst/>
            </a:prstGeom>
            <a:ln>
              <a:solidFill>
                <a:srgbClr val="FFD966"/>
              </a:solidFill>
            </a:ln>
          </p:spPr>
        </p:pic>
        <p:cxnSp>
          <p:nvCxnSpPr>
            <p:cNvPr id="58" name="Straight Connector 57"/>
            <p:cNvCxnSpPr/>
            <p:nvPr/>
          </p:nvCxnSpPr>
          <p:spPr>
            <a:xfrm flipH="1">
              <a:off x="439076" y="713790"/>
              <a:ext cx="8433193" cy="2828"/>
            </a:xfrm>
            <a:prstGeom prst="line">
              <a:avLst/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57518" y="1915881"/>
              <a:ext cx="509456" cy="26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APIs</a:t>
              </a:r>
              <a:endParaRPr lang="en-US" sz="1400" b="1" dirty="0">
                <a:latin typeface="Arial"/>
                <a:cs typeface="Arial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633" t="-2260"/>
            <a:stretch/>
          </p:blipFill>
          <p:spPr>
            <a:xfrm>
              <a:off x="2350114" y="1052680"/>
              <a:ext cx="785487" cy="328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Rounded Rectangle 65"/>
            <p:cNvSpPr/>
            <p:nvPr/>
          </p:nvSpPr>
          <p:spPr>
            <a:xfrm>
              <a:off x="509277" y="992353"/>
              <a:ext cx="3153987" cy="866895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595959"/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Arial"/>
                <a:cs typeface="Arial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1874"/>
            <a:stretch/>
          </p:blipFill>
          <p:spPr>
            <a:xfrm>
              <a:off x="645161" y="1112284"/>
              <a:ext cx="1022564" cy="288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00410" y="1332961"/>
              <a:ext cx="701616" cy="43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Image 7"/>
            <p:cNvPicPr>
              <a:picLocks noChangeAspect="1"/>
            </p:cNvPicPr>
            <p:nvPr/>
          </p:nvPicPr>
          <p:blipFill>
            <a:blip r:embed="rId23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699" y="9820"/>
              <a:ext cx="519985" cy="526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Image 7"/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4608" l="9804" r="89951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18" y="173840"/>
              <a:ext cx="519985" cy="526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Image 7"/>
            <p:cNvPicPr>
              <a:picLocks noChangeAspect="1"/>
            </p:cNvPicPr>
            <p:nvPr/>
          </p:nvPicPr>
          <p:blipFill>
            <a:blip r:embed="rId26" cstate="print">
              <a:duotone>
                <a:prstClr val="black"/>
                <a:srgbClr val="FFBEB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0" b="96078" l="9804" r="8995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560" y="112834"/>
              <a:ext cx="519985" cy="526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4855764" y="269864"/>
              <a:ext cx="596667" cy="26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Users</a:t>
              </a:r>
              <a:endParaRPr lang="en-US" sz="1200" b="1" dirty="0">
                <a:latin typeface="Arial"/>
                <a:cs typeface="Arial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9833" y="713229"/>
              <a:ext cx="901369" cy="26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Interfaces</a:t>
              </a:r>
              <a:endPara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879378" y="1961513"/>
              <a:ext cx="1580847" cy="26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/>
                  <a:cs typeface="Arial"/>
                </a:rPr>
                <a:t>Pegasus Dashboard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210685" y="5027848"/>
              <a:ext cx="2413806" cy="3819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OpenStack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34489" y="4741265"/>
              <a:ext cx="0" cy="1773061"/>
            </a:xfrm>
            <a:prstGeom prst="line">
              <a:avLst/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38005" y="2348747"/>
              <a:ext cx="1232005" cy="26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Pegasus WMS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113114" y="2681091"/>
              <a:ext cx="1962915" cy="1719181"/>
              <a:chOff x="14948361" y="5765519"/>
              <a:chExt cx="1194093" cy="1404578"/>
            </a:xfrm>
          </p:grpSpPr>
          <p:sp>
            <p:nvSpPr>
              <p:cNvPr id="145" name="Cube 144"/>
              <p:cNvSpPr/>
              <p:nvPr/>
            </p:nvSpPr>
            <p:spPr>
              <a:xfrm>
                <a:off x="14948361" y="5765519"/>
                <a:ext cx="1194093" cy="394844"/>
              </a:xfrm>
              <a:prstGeom prst="cube">
                <a:avLst>
                  <a:gd name="adj" fmla="val 117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10253F"/>
                    </a:solidFill>
                    <a:latin typeface="Arial"/>
                    <a:cs typeface="Arial"/>
                  </a:rPr>
                  <a:t>Mapper</a:t>
                </a:r>
                <a:endParaRPr lang="en-US" sz="1200" dirty="0">
                  <a:solidFill>
                    <a:srgbClr val="10253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6" name="Cube 145"/>
              <p:cNvSpPr/>
              <p:nvPr/>
            </p:nvSpPr>
            <p:spPr>
              <a:xfrm>
                <a:off x="14948361" y="6269932"/>
                <a:ext cx="1194093" cy="394844"/>
              </a:xfrm>
              <a:prstGeom prst="cube">
                <a:avLst>
                  <a:gd name="adj" fmla="val 117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rgbClr val="10253F"/>
                    </a:solidFill>
                    <a:latin typeface="Arial"/>
                    <a:cs typeface="Arial"/>
                  </a:rPr>
                  <a:t>Execution Engine</a:t>
                </a:r>
                <a:endParaRPr lang="en-US" sz="1000" dirty="0">
                  <a:solidFill>
                    <a:srgbClr val="10253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7" name="Cube 146"/>
              <p:cNvSpPr/>
              <p:nvPr/>
            </p:nvSpPr>
            <p:spPr>
              <a:xfrm>
                <a:off x="14948361" y="6775253"/>
                <a:ext cx="1194093" cy="394844"/>
              </a:xfrm>
              <a:prstGeom prst="cube">
                <a:avLst>
                  <a:gd name="adj" fmla="val 117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10253F"/>
                    </a:solidFill>
                    <a:latin typeface="Arial"/>
                    <a:cs typeface="Arial"/>
                  </a:rPr>
                  <a:t>Scheduler</a:t>
                </a:r>
                <a:endParaRPr lang="en-US" sz="1000" dirty="0">
                  <a:solidFill>
                    <a:srgbClr val="10253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80" name="Cube 79"/>
            <p:cNvSpPr/>
            <p:nvPr/>
          </p:nvSpPr>
          <p:spPr>
            <a:xfrm>
              <a:off x="6530764" y="2995552"/>
              <a:ext cx="1374121" cy="489933"/>
            </a:xfrm>
            <a:prstGeom prst="cube">
              <a:avLst>
                <a:gd name="adj" fmla="val 1176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10253F"/>
                  </a:solidFill>
                  <a:latin typeface="Arial"/>
                  <a:cs typeface="Arial"/>
                </a:rPr>
                <a:t>Monitoring </a:t>
              </a:r>
              <a:br>
                <a:rPr lang="en-US" sz="1200" dirty="0" smtClean="0">
                  <a:solidFill>
                    <a:srgbClr val="10253F"/>
                  </a:solidFill>
                  <a:latin typeface="Arial"/>
                  <a:cs typeface="Arial"/>
                </a:rPr>
              </a:br>
              <a:r>
                <a:rPr lang="en-US" sz="1200" dirty="0" smtClean="0">
                  <a:solidFill>
                    <a:srgbClr val="10253F"/>
                  </a:solidFill>
                  <a:latin typeface="Arial"/>
                  <a:cs typeface="Arial"/>
                </a:rPr>
                <a:t>&amp; Provenance</a:t>
              </a:r>
              <a:endParaRPr lang="en-US" sz="1200" dirty="0">
                <a:solidFill>
                  <a:srgbClr val="10253F"/>
                </a:solidFill>
                <a:latin typeface="Arial"/>
                <a:cs typeface="Arial"/>
              </a:endParaRPr>
            </a:p>
          </p:txBody>
        </p:sp>
        <p:sp>
          <p:nvSpPr>
            <p:cNvPr id="81" name="Magnetic Disk 80"/>
            <p:cNvSpPr/>
            <p:nvPr/>
          </p:nvSpPr>
          <p:spPr>
            <a:xfrm>
              <a:off x="6435200" y="3883285"/>
              <a:ext cx="1264853" cy="550610"/>
            </a:xfrm>
            <a:prstGeom prst="flowChartMagneticDisk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10253F"/>
                  </a:solidFill>
                  <a:latin typeface="Arial"/>
                  <a:cs typeface="Arial"/>
                </a:rPr>
                <a:t>Workflow DB</a:t>
              </a:r>
              <a:endParaRPr lang="en-US" sz="1200" dirty="0">
                <a:solidFill>
                  <a:srgbClr val="10253F"/>
                </a:solidFill>
                <a:latin typeface="Arial"/>
                <a:cs typeface="Arial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54568" y="3287086"/>
              <a:ext cx="664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rgbClr val="10253F"/>
                  </a:solidFill>
                  <a:latin typeface="Arial"/>
                  <a:cs typeface="Arial"/>
                </a:rPr>
                <a:t>Logs</a:t>
              </a:r>
              <a:endParaRPr lang="en-US" sz="1100" i="1" dirty="0">
                <a:solidFill>
                  <a:srgbClr val="10253F"/>
                </a:solidFill>
                <a:latin typeface="Arial"/>
                <a:cs typeface="Arial"/>
              </a:endParaRPr>
            </a:p>
          </p:txBody>
        </p:sp>
        <p:cxnSp>
          <p:nvCxnSpPr>
            <p:cNvPr id="83" name="Straight Arrow Connector 82"/>
            <p:cNvCxnSpPr>
              <a:stCxn id="147" idx="5"/>
              <a:endCxn id="81" idx="2"/>
            </p:cNvCxnSpPr>
            <p:nvPr/>
          </p:nvCxnSpPr>
          <p:spPr>
            <a:xfrm>
              <a:off x="5076029" y="4130201"/>
              <a:ext cx="1359171" cy="28389"/>
            </a:xfrm>
            <a:prstGeom prst="straightConnector1">
              <a:avLst/>
            </a:prstGeom>
            <a:ln w="254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1" idx="1"/>
              <a:endCxn id="80" idx="3"/>
            </p:cNvCxnSpPr>
            <p:nvPr/>
          </p:nvCxnSpPr>
          <p:spPr>
            <a:xfrm flipV="1">
              <a:off x="7067626" y="3485485"/>
              <a:ext cx="121377" cy="397799"/>
            </a:xfrm>
            <a:prstGeom prst="straightConnector1">
              <a:avLst/>
            </a:prstGeom>
            <a:ln w="254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99833" y="4717525"/>
              <a:ext cx="7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Clouds</a:t>
              </a:r>
              <a:endParaRPr lang="en-US" sz="11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8243703" y="2775175"/>
              <a:ext cx="892604" cy="241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595959"/>
                  </a:solidFill>
                  <a:latin typeface="Arial"/>
                  <a:cs typeface="Arial"/>
                </a:rPr>
                <a:t>Notifications</a:t>
              </a:r>
              <a:endParaRPr lang="en-US" sz="1200" dirty="0">
                <a:solidFill>
                  <a:srgbClr val="595959"/>
                </a:solidFill>
                <a:latin typeface="Arial"/>
                <a:cs typeface="Arial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113585" y="3756927"/>
              <a:ext cx="1344016" cy="935908"/>
              <a:chOff x="18949818" y="6783307"/>
              <a:chExt cx="1540147" cy="1072484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19421714" y="6783307"/>
                <a:ext cx="0" cy="985733"/>
              </a:xfrm>
              <a:prstGeom prst="line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8956732" y="6783307"/>
                <a:ext cx="0" cy="981042"/>
              </a:xfrm>
              <a:prstGeom prst="line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9043450" y="6915476"/>
                <a:ext cx="304730" cy="264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900" i="1" dirty="0" smtClean="0">
                    <a:solidFill>
                      <a:srgbClr val="10253F"/>
                    </a:solidFill>
                    <a:latin typeface="Arial"/>
                    <a:cs typeface="Arial"/>
                  </a:rPr>
                  <a:t>j</a:t>
                </a:r>
                <a:r>
                  <a:rPr lang="en-US" sz="900" baseline="-25000" dirty="0" smtClean="0">
                    <a:solidFill>
                      <a:srgbClr val="10253F"/>
                    </a:solidFill>
                    <a:latin typeface="Arial"/>
                    <a:cs typeface="Arial"/>
                  </a:rPr>
                  <a:t>1</a:t>
                </a:r>
                <a:endParaRPr lang="en-US" sz="900" dirty="0">
                  <a:solidFill>
                    <a:srgbClr val="10253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9034840" y="7129613"/>
                <a:ext cx="304730" cy="264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900" i="1" dirty="0">
                    <a:solidFill>
                      <a:srgbClr val="10253F"/>
                    </a:solidFill>
                    <a:latin typeface="Arial"/>
                    <a:cs typeface="Arial"/>
                  </a:rPr>
                  <a:t>j</a:t>
                </a:r>
                <a:r>
                  <a:rPr lang="en-US" sz="900" baseline="-25000" dirty="0" smtClean="0">
                    <a:solidFill>
                      <a:srgbClr val="10253F"/>
                    </a:solidFill>
                    <a:latin typeface="Arial"/>
                    <a:cs typeface="Arial"/>
                  </a:rPr>
                  <a:t>2</a:t>
                </a:r>
                <a:endParaRPr lang="en-US" sz="900" dirty="0">
                  <a:solidFill>
                    <a:srgbClr val="10253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9008142" y="7532676"/>
                <a:ext cx="321355" cy="264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900" i="1" dirty="0" err="1">
                    <a:solidFill>
                      <a:srgbClr val="10253F"/>
                    </a:solidFill>
                    <a:latin typeface="Arial"/>
                    <a:cs typeface="Arial"/>
                  </a:rPr>
                  <a:t>j</a:t>
                </a:r>
                <a:r>
                  <a:rPr lang="en-US" sz="900" i="1" baseline="-25000" dirty="0" err="1" smtClean="0">
                    <a:solidFill>
                      <a:srgbClr val="10253F"/>
                    </a:solidFill>
                    <a:latin typeface="Arial"/>
                    <a:cs typeface="Arial"/>
                  </a:rPr>
                  <a:t>n</a:t>
                </a:r>
                <a:endParaRPr lang="en-US" sz="900" i="1" dirty="0">
                  <a:solidFill>
                    <a:srgbClr val="10253F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>
                <a:off x="18956732" y="7764349"/>
                <a:ext cx="464981" cy="11393"/>
              </a:xfrm>
              <a:prstGeom prst="line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8949818" y="7552911"/>
                <a:ext cx="464981" cy="11393"/>
              </a:xfrm>
              <a:prstGeom prst="line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8956732" y="7351629"/>
                <a:ext cx="464981" cy="11393"/>
              </a:xfrm>
              <a:prstGeom prst="line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8954569" y="7148614"/>
                <a:ext cx="460230" cy="8777"/>
              </a:xfrm>
              <a:prstGeom prst="line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8949818" y="6938302"/>
                <a:ext cx="464981" cy="11393"/>
              </a:xfrm>
              <a:prstGeom prst="line">
                <a:avLst/>
              </a:prstGeom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19415569" y="7538370"/>
                <a:ext cx="1074396" cy="317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10253F"/>
                    </a:solidFill>
                    <a:latin typeface="Arial"/>
                    <a:cs typeface="Arial"/>
                  </a:rPr>
                  <a:t>Job Queue</a:t>
                </a:r>
                <a:endParaRPr lang="en-US" sz="1200" dirty="0">
                  <a:solidFill>
                    <a:srgbClr val="10253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9009521" y="7308919"/>
                <a:ext cx="343873" cy="264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900" dirty="0" smtClean="0">
                    <a:solidFill>
                      <a:srgbClr val="10253F"/>
                    </a:solidFill>
                    <a:latin typeface="Arial"/>
                    <a:cs typeface="Arial"/>
                  </a:rPr>
                  <a:t>…</a:t>
                </a:r>
                <a:endParaRPr lang="en-US" sz="900" dirty="0">
                  <a:solidFill>
                    <a:srgbClr val="10253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03839" y="5086889"/>
              <a:ext cx="1042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Cloudware</a:t>
              </a:r>
              <a:endParaRPr lang="en-US" sz="105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214964" y="5690001"/>
              <a:ext cx="2413806" cy="43087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Amazon EC2, Google Cloud, </a:t>
              </a:r>
              <a:r>
                <a:rPr lang="en-US" sz="1200" dirty="0" err="1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RackSpace</a:t>
              </a: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, Chameleon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8474" y="5713055"/>
              <a:ext cx="9131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Compute</a:t>
              </a: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1214964" y="6308805"/>
              <a:ext cx="2409528" cy="3819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Amazon S3, Google Cloud Storage, </a:t>
              </a:r>
              <a:r>
                <a:rPr lang="en-US" sz="1200" dirty="0" err="1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OpenStack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3773" y="6337680"/>
              <a:ext cx="813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Storage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739841" y="4687885"/>
              <a:ext cx="2142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10253F"/>
                  </a:solidFill>
                  <a:latin typeface="Arial"/>
                  <a:cs typeface="Arial"/>
                </a:rPr>
                <a:t>Distributed Resources </a:t>
              </a:r>
              <a:endParaRPr lang="en-US" sz="1400" b="1" dirty="0">
                <a:solidFill>
                  <a:srgbClr val="10253F"/>
                </a:solidFill>
                <a:latin typeface="Arial"/>
                <a:cs typeface="Arial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813682" y="5010210"/>
              <a:ext cx="1139208" cy="184779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595959"/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Campus Clusters</a:t>
              </a:r>
            </a:p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/>
              </a:r>
              <a:b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</a:b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Local Clusters</a:t>
              </a:r>
            </a:p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/>
              </a:r>
              <a:b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</a:b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Open Science Grid</a:t>
              </a:r>
              <a:b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</a:br>
              <a:endParaRPr lang="en-US" sz="1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XSEDE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5079837" y="5366646"/>
              <a:ext cx="1599677" cy="6011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HTCondor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/>
              </a:r>
              <a:b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</a:b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GRAM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5081115" y="6016105"/>
              <a:ext cx="504202" cy="291034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595959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PBS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634350" y="6014057"/>
              <a:ext cx="526526" cy="291034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595959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LSF</a:t>
              </a:r>
              <a:endParaRPr lang="en-US" sz="8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128575" y="6016105"/>
              <a:ext cx="550940" cy="291034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595959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SGE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80880" y="5070037"/>
              <a:ext cx="1102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0253F"/>
                  </a:solidFill>
                  <a:latin typeface="Arial"/>
                  <a:cs typeface="Arial"/>
                </a:rPr>
                <a:t>Middleware</a:t>
              </a:r>
              <a:endParaRPr lang="en-US" sz="900" dirty="0">
                <a:solidFill>
                  <a:srgbClr val="10253F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723033" y="5014628"/>
              <a:ext cx="543258" cy="18433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C O M P U T E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032083" y="5012126"/>
              <a:ext cx="3974369" cy="179507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595959"/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82383" y="5039323"/>
              <a:ext cx="813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10253F"/>
                  </a:solidFill>
                  <a:latin typeface="Arial"/>
                  <a:cs typeface="Arial"/>
                </a:rPr>
                <a:t>Storage</a:t>
              </a:r>
              <a:endParaRPr lang="en-US" sz="1200" dirty="0">
                <a:solidFill>
                  <a:srgbClr val="10253F"/>
                </a:solidFill>
                <a:latin typeface="Arial"/>
                <a:cs typeface="Arial"/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28"/>
            <a:srcRect l="22821" t="11269" r="26214" b="20624"/>
            <a:stretch/>
          </p:blipFill>
          <p:spPr>
            <a:xfrm>
              <a:off x="7271476" y="1004379"/>
              <a:ext cx="1562256" cy="881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ot"/>
            </a:ln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3986593" y="774462"/>
              <a:ext cx="1266920" cy="675643"/>
            </a:xfrm>
            <a:prstGeom prst="rect">
              <a:avLst/>
            </a:prstGeom>
          </p:spPr>
        </p:pic>
        <p:sp>
          <p:nvSpPr>
            <p:cNvPr id="107" name="Rounded Rectangle 106"/>
            <p:cNvSpPr/>
            <p:nvPr/>
          </p:nvSpPr>
          <p:spPr>
            <a:xfrm>
              <a:off x="3824715" y="774462"/>
              <a:ext cx="1560484" cy="67564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595959"/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Arial"/>
                <a:cs typeface="Arial"/>
              </a:endParaRPr>
            </a:p>
          </p:txBody>
        </p:sp>
        <p:pic>
          <p:nvPicPr>
            <p:cNvPr id="108" name="Picture 2" descr="http://rhrv.r-forge.r-project.org/css/images/R.png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114" y="1438109"/>
              <a:ext cx="390031" cy="29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Rounded Rectangle 108"/>
            <p:cNvSpPr/>
            <p:nvPr/>
          </p:nvSpPr>
          <p:spPr>
            <a:xfrm>
              <a:off x="5550873" y="774462"/>
              <a:ext cx="1638130" cy="1107475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595959"/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rgbClr val="595959"/>
                  </a:solidFill>
                  <a:latin typeface="Arial"/>
                  <a:cs typeface="Arial"/>
                </a:rPr>
                <a:t>Other workflow composition tools:</a:t>
              </a:r>
              <a:endParaRPr lang="en-US" sz="1200" b="1" dirty="0">
                <a:solidFill>
                  <a:srgbClr val="595959"/>
                </a:solidFill>
                <a:latin typeface="Arial"/>
                <a:cs typeface="Arial"/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488" b="7669"/>
            <a:stretch/>
          </p:blipFill>
          <p:spPr>
            <a:xfrm>
              <a:off x="5660527" y="1332071"/>
              <a:ext cx="462472" cy="430064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32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47" t="5533" b="-1"/>
            <a:stretch/>
          </p:blipFill>
          <p:spPr>
            <a:xfrm>
              <a:off x="6160876" y="1345817"/>
              <a:ext cx="865022" cy="440012"/>
            </a:xfrm>
            <a:prstGeom prst="rect">
              <a:avLst/>
            </a:prstGeom>
          </p:spPr>
        </p:pic>
        <p:cxnSp>
          <p:nvCxnSpPr>
            <p:cNvPr id="112" name="Straight Connector 111"/>
            <p:cNvCxnSpPr/>
            <p:nvPr/>
          </p:nvCxnSpPr>
          <p:spPr>
            <a:xfrm flipH="1">
              <a:off x="438087" y="2355151"/>
              <a:ext cx="8433193" cy="2828"/>
            </a:xfrm>
            <a:prstGeom prst="line">
              <a:avLst/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387985" y="4659157"/>
              <a:ext cx="8433193" cy="2828"/>
            </a:xfrm>
            <a:prstGeom prst="line">
              <a:avLst/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ight Arrow 113"/>
            <p:cNvSpPr/>
            <p:nvPr/>
          </p:nvSpPr>
          <p:spPr>
            <a:xfrm rot="5400000">
              <a:off x="2203310" y="4494723"/>
              <a:ext cx="481758" cy="53644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15" name="Right Arrow 114"/>
            <p:cNvSpPr/>
            <p:nvPr/>
          </p:nvSpPr>
          <p:spPr>
            <a:xfrm rot="5400000">
              <a:off x="4369904" y="4482345"/>
              <a:ext cx="481758" cy="53644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10253F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202558" y="5510032"/>
              <a:ext cx="708495" cy="29103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HTTP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8205094" y="5869898"/>
              <a:ext cx="708495" cy="29103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SRM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7299867" y="5505979"/>
              <a:ext cx="802734" cy="1023815"/>
              <a:chOff x="7299867" y="5277379"/>
              <a:chExt cx="711772" cy="1023815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7302095" y="5277379"/>
                <a:ext cx="708495" cy="291034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595959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2">
                        <a:lumMod val="50000"/>
                      </a:schemeClr>
                    </a:solidFill>
                    <a:latin typeface="Arial"/>
                    <a:cs typeface="Arial"/>
                  </a:rPr>
                  <a:t>GridFTP</a:t>
                </a:r>
                <a:endParaRPr lang="en-US" sz="1200" dirty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7299867" y="5643032"/>
                <a:ext cx="708495" cy="291034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595959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  <a:latin typeface="Arial"/>
                    <a:cs typeface="Arial"/>
                  </a:rPr>
                  <a:t>FTP</a:t>
                </a:r>
                <a:endParaRPr lang="en-US" sz="1200" dirty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7303144" y="6010160"/>
                <a:ext cx="708495" cy="291034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595959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  <a:latin typeface="Arial"/>
                    <a:cs typeface="Arial"/>
                  </a:rPr>
                  <a:t>IRODS</a:t>
                </a:r>
                <a:endParaRPr lang="en-US" sz="1200" dirty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19" name="Rounded Rectangle 118"/>
            <p:cNvSpPr/>
            <p:nvPr/>
          </p:nvSpPr>
          <p:spPr>
            <a:xfrm>
              <a:off x="8208294" y="6236821"/>
              <a:ext cx="708495" cy="29103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Arial"/>
                  <a:cs typeface="Arial"/>
                </a:rPr>
                <a:t>SCP</a:t>
              </a:r>
              <a:endParaRPr lang="en-US" sz="1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25235" y="4261771"/>
              <a:ext cx="1539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FF00"/>
                  </a:solidFill>
                </a:rPr>
                <a:t>Submit Host</a:t>
              </a:r>
              <a:endParaRPr lang="en-US" sz="2000" b="1" i="1" dirty="0">
                <a:solidFill>
                  <a:srgbClr val="FFFF00"/>
                </a:solidFill>
              </a:endParaRPr>
            </a:p>
          </p:txBody>
        </p:sp>
        <p:sp>
          <p:nvSpPr>
            <p:cNvPr id="121" name="Right Arrow 120"/>
            <p:cNvSpPr/>
            <p:nvPr/>
          </p:nvSpPr>
          <p:spPr>
            <a:xfrm rot="16200000">
              <a:off x="6482154" y="4477770"/>
              <a:ext cx="481758" cy="53644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10253F"/>
                </a:solidFill>
              </a:endParaRPr>
            </a:p>
          </p:txBody>
        </p:sp>
        <p:cxnSp>
          <p:nvCxnSpPr>
            <p:cNvPr id="122" name="Elbow Connector 121"/>
            <p:cNvCxnSpPr>
              <a:stCxn id="80" idx="5"/>
            </p:cNvCxnSpPr>
            <p:nvPr/>
          </p:nvCxnSpPr>
          <p:spPr>
            <a:xfrm flipV="1">
              <a:off x="7904885" y="1874702"/>
              <a:ext cx="626102" cy="1336996"/>
            </a:xfrm>
            <a:prstGeom prst="bentConnector2">
              <a:avLst/>
            </a:prstGeom>
            <a:ln w="25400" cmpd="sng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1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715" y="1716693"/>
              <a:ext cx="1544282" cy="336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Rounded Rectangle 123"/>
            <p:cNvSpPr/>
            <p:nvPr/>
          </p:nvSpPr>
          <p:spPr>
            <a:xfrm>
              <a:off x="3826582" y="1517938"/>
              <a:ext cx="1560484" cy="67564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595959"/>
              </a:solidFill>
              <a:prstDash val="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Arial"/>
                <a:cs typeface="Arial"/>
              </a:endParaRPr>
            </a:p>
          </p:txBody>
        </p:sp>
        <p:sp>
          <p:nvSpPr>
            <p:cNvPr id="125" name="Document 124"/>
            <p:cNvSpPr/>
            <p:nvPr/>
          </p:nvSpPr>
          <p:spPr>
            <a:xfrm>
              <a:off x="1617835" y="3791416"/>
              <a:ext cx="1326120" cy="533258"/>
            </a:xfrm>
            <a:prstGeom prst="flowChartDocumen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Arial"/>
                  <a:cs typeface="Arial"/>
                </a:rPr>
                <a:t>Site catalog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6" name="Document 125"/>
            <p:cNvSpPr/>
            <p:nvPr/>
          </p:nvSpPr>
          <p:spPr>
            <a:xfrm>
              <a:off x="1608145" y="3410712"/>
              <a:ext cx="1326120" cy="533258"/>
            </a:xfrm>
            <a:prstGeom prst="flowChartDocumen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Arial"/>
                  <a:cs typeface="Arial"/>
                </a:rPr>
                <a:t>Replica catalog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7" name="Document 126"/>
            <p:cNvSpPr/>
            <p:nvPr/>
          </p:nvSpPr>
          <p:spPr>
            <a:xfrm>
              <a:off x="1599213" y="2973607"/>
              <a:ext cx="1335051" cy="533258"/>
            </a:xfrm>
            <a:prstGeom prst="flowChartDocumen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Arial"/>
                  <a:cs typeface="Arial"/>
                </a:rPr>
                <a:t>Transformation catalog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38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7291</TotalTime>
  <Words>728</Words>
  <Application>Microsoft Macintosh PowerPoint</Application>
  <PresentationFormat>Custom</PresentationFormat>
  <Paragraphs>132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USC Information Sciences Institute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Rajiv G. Mayani;Tade Souaiaia</dc:creator>
  <cp:keywords/>
  <dc:description/>
  <cp:lastModifiedBy>Karan Vahi</cp:lastModifiedBy>
  <cp:revision>295</cp:revision>
  <cp:lastPrinted>2014-10-14T20:58:45Z</cp:lastPrinted>
  <dcterms:created xsi:type="dcterms:W3CDTF">2011-09-28T21:33:57Z</dcterms:created>
  <dcterms:modified xsi:type="dcterms:W3CDTF">2016-10-13T22:00:20Z</dcterms:modified>
  <cp:category/>
</cp:coreProperties>
</file>