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2062400" cy="32918400"/>
  <p:notesSz cx="6858000" cy="9144000"/>
  <p:defaultTextStyle>
    <a:defPPr>
      <a:defRPr lang="en-US"/>
    </a:defPPr>
    <a:lvl1pPr marL="0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1pPr>
    <a:lvl2pPr marL="1799539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2pPr>
    <a:lvl3pPr marL="3599078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3pPr>
    <a:lvl4pPr marL="5398618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4pPr>
    <a:lvl5pPr marL="7198157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5pPr>
    <a:lvl6pPr marL="8997696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6pPr>
    <a:lvl7pPr marL="10797235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7pPr>
    <a:lvl8pPr marL="12596774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8pPr>
    <a:lvl9pPr marL="14396314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5160"/>
    <a:srgbClr val="53717A"/>
    <a:srgbClr val="2B8E85"/>
    <a:srgbClr val="49A69A"/>
    <a:srgbClr val="F7941D"/>
    <a:srgbClr val="0D3F64"/>
    <a:srgbClr val="4F6C98"/>
    <a:srgbClr val="2F5160"/>
    <a:srgbClr val="FFFBF3"/>
    <a:srgbClr val="F8F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49"/>
    <p:restoredTop sz="94680"/>
  </p:normalViewPr>
  <p:slideViewPr>
    <p:cSldViewPr snapToGrid="0" snapToObjects="1">
      <p:cViewPr varScale="1">
        <p:scale>
          <a:sx n="27" d="100"/>
          <a:sy n="27" d="100"/>
        </p:scale>
        <p:origin x="16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4680" y="5387342"/>
            <a:ext cx="35753040" cy="11460480"/>
          </a:xfrm>
        </p:spPr>
        <p:txBody>
          <a:bodyPr anchor="b"/>
          <a:lstStyle>
            <a:lvl1pPr algn="ctr">
              <a:defRPr sz="27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17289782"/>
            <a:ext cx="31546800" cy="7947658"/>
          </a:xfrm>
        </p:spPr>
        <p:txBody>
          <a:bodyPr/>
          <a:lstStyle>
            <a:lvl1pPr marL="0" indent="0" algn="ctr">
              <a:buNone/>
              <a:defRPr sz="11040"/>
            </a:lvl1pPr>
            <a:lvl2pPr marL="2103120" indent="0" algn="ctr">
              <a:buNone/>
              <a:defRPr sz="9200"/>
            </a:lvl2pPr>
            <a:lvl3pPr marL="4206240" indent="0" algn="ctr">
              <a:buNone/>
              <a:defRPr sz="8280"/>
            </a:lvl3pPr>
            <a:lvl4pPr marL="6309360" indent="0" algn="ctr">
              <a:buNone/>
              <a:defRPr sz="7360"/>
            </a:lvl4pPr>
            <a:lvl5pPr marL="8412480" indent="0" algn="ctr">
              <a:buNone/>
              <a:defRPr sz="7360"/>
            </a:lvl5pPr>
            <a:lvl6pPr marL="10515600" indent="0" algn="ctr">
              <a:buNone/>
              <a:defRPr sz="7360"/>
            </a:lvl6pPr>
            <a:lvl7pPr marL="12618720" indent="0" algn="ctr">
              <a:buNone/>
              <a:defRPr sz="7360"/>
            </a:lvl7pPr>
            <a:lvl8pPr marL="14721840" indent="0" algn="ctr">
              <a:buNone/>
              <a:defRPr sz="7360"/>
            </a:lvl8pPr>
            <a:lvl9pPr marL="16824960" indent="0" algn="ctr">
              <a:buNone/>
              <a:defRPr sz="7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EFD7-FAEE-1048-AC8B-35DE315D93E4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C6BF-1703-EC4C-8CD5-E5EC88CEF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EFD7-FAEE-1048-AC8B-35DE315D93E4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C6BF-1703-EC4C-8CD5-E5EC88CEF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100907" y="1752600"/>
            <a:ext cx="9069705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1792" y="1752600"/>
            <a:ext cx="26683335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EFD7-FAEE-1048-AC8B-35DE315D93E4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C6BF-1703-EC4C-8CD5-E5EC88CEF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EFD7-FAEE-1048-AC8B-35DE315D93E4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C6BF-1703-EC4C-8CD5-E5EC88CEF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9885" y="8206749"/>
            <a:ext cx="36278820" cy="13693138"/>
          </a:xfrm>
        </p:spPr>
        <p:txBody>
          <a:bodyPr anchor="b"/>
          <a:lstStyle>
            <a:lvl1pPr>
              <a:defRPr sz="27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9885" y="22029429"/>
            <a:ext cx="36278820" cy="7200898"/>
          </a:xfrm>
        </p:spPr>
        <p:txBody>
          <a:bodyPr/>
          <a:lstStyle>
            <a:lvl1pPr marL="0" indent="0">
              <a:buNone/>
              <a:defRPr sz="11040">
                <a:solidFill>
                  <a:schemeClr val="tx1"/>
                </a:solidFill>
              </a:defRPr>
            </a:lvl1pPr>
            <a:lvl2pPr marL="2103120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2pPr>
            <a:lvl3pPr marL="4206240" indent="0">
              <a:buNone/>
              <a:defRPr sz="8280">
                <a:solidFill>
                  <a:schemeClr val="tx1">
                    <a:tint val="75000"/>
                  </a:schemeClr>
                </a:solidFill>
              </a:defRPr>
            </a:lvl3pPr>
            <a:lvl4pPr marL="6309360" indent="0">
              <a:buNone/>
              <a:defRPr sz="7360">
                <a:solidFill>
                  <a:schemeClr val="tx1">
                    <a:tint val="75000"/>
                  </a:schemeClr>
                </a:solidFill>
              </a:defRPr>
            </a:lvl4pPr>
            <a:lvl5pPr marL="8412480" indent="0">
              <a:buNone/>
              <a:defRPr sz="7360">
                <a:solidFill>
                  <a:schemeClr val="tx1">
                    <a:tint val="75000"/>
                  </a:schemeClr>
                </a:solidFill>
              </a:defRPr>
            </a:lvl5pPr>
            <a:lvl6pPr marL="10515600" indent="0">
              <a:buNone/>
              <a:defRPr sz="7360">
                <a:solidFill>
                  <a:schemeClr val="tx1">
                    <a:tint val="75000"/>
                  </a:schemeClr>
                </a:solidFill>
              </a:defRPr>
            </a:lvl6pPr>
            <a:lvl7pPr marL="12618720" indent="0">
              <a:buNone/>
              <a:defRPr sz="7360">
                <a:solidFill>
                  <a:schemeClr val="tx1">
                    <a:tint val="75000"/>
                  </a:schemeClr>
                </a:solidFill>
              </a:defRPr>
            </a:lvl7pPr>
            <a:lvl8pPr marL="14721840" indent="0">
              <a:buNone/>
              <a:defRPr sz="7360">
                <a:solidFill>
                  <a:schemeClr val="tx1">
                    <a:tint val="75000"/>
                  </a:schemeClr>
                </a:solidFill>
              </a:defRPr>
            </a:lvl8pPr>
            <a:lvl9pPr marL="16824960" indent="0">
              <a:buNone/>
              <a:defRPr sz="7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EFD7-FAEE-1048-AC8B-35DE315D93E4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C6BF-1703-EC4C-8CD5-E5EC88CEF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1790" y="8763000"/>
            <a:ext cx="1787652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294090" y="8763000"/>
            <a:ext cx="1787652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EFD7-FAEE-1048-AC8B-35DE315D93E4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C6BF-1703-EC4C-8CD5-E5EC88CEF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269" y="1752607"/>
            <a:ext cx="3627882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7273" y="8069582"/>
            <a:ext cx="17794364" cy="3954778"/>
          </a:xfrm>
        </p:spPr>
        <p:txBody>
          <a:bodyPr anchor="b"/>
          <a:lstStyle>
            <a:lvl1pPr marL="0" indent="0">
              <a:buNone/>
              <a:defRPr sz="11040" b="1"/>
            </a:lvl1pPr>
            <a:lvl2pPr marL="2103120" indent="0">
              <a:buNone/>
              <a:defRPr sz="9200" b="1"/>
            </a:lvl2pPr>
            <a:lvl3pPr marL="4206240" indent="0">
              <a:buNone/>
              <a:defRPr sz="8280" b="1"/>
            </a:lvl3pPr>
            <a:lvl4pPr marL="6309360" indent="0">
              <a:buNone/>
              <a:defRPr sz="7360" b="1"/>
            </a:lvl4pPr>
            <a:lvl5pPr marL="8412480" indent="0">
              <a:buNone/>
              <a:defRPr sz="7360" b="1"/>
            </a:lvl5pPr>
            <a:lvl6pPr marL="10515600" indent="0">
              <a:buNone/>
              <a:defRPr sz="7360" b="1"/>
            </a:lvl6pPr>
            <a:lvl7pPr marL="12618720" indent="0">
              <a:buNone/>
              <a:defRPr sz="7360" b="1"/>
            </a:lvl7pPr>
            <a:lvl8pPr marL="14721840" indent="0">
              <a:buNone/>
              <a:defRPr sz="7360" b="1"/>
            </a:lvl8pPr>
            <a:lvl9pPr marL="16824960" indent="0">
              <a:buNone/>
              <a:defRPr sz="7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7273" y="12024360"/>
            <a:ext cx="17794364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294092" y="8069582"/>
            <a:ext cx="17881999" cy="3954778"/>
          </a:xfrm>
        </p:spPr>
        <p:txBody>
          <a:bodyPr anchor="b"/>
          <a:lstStyle>
            <a:lvl1pPr marL="0" indent="0">
              <a:buNone/>
              <a:defRPr sz="11040" b="1"/>
            </a:lvl1pPr>
            <a:lvl2pPr marL="2103120" indent="0">
              <a:buNone/>
              <a:defRPr sz="9200" b="1"/>
            </a:lvl2pPr>
            <a:lvl3pPr marL="4206240" indent="0">
              <a:buNone/>
              <a:defRPr sz="8280" b="1"/>
            </a:lvl3pPr>
            <a:lvl4pPr marL="6309360" indent="0">
              <a:buNone/>
              <a:defRPr sz="7360" b="1"/>
            </a:lvl4pPr>
            <a:lvl5pPr marL="8412480" indent="0">
              <a:buNone/>
              <a:defRPr sz="7360" b="1"/>
            </a:lvl5pPr>
            <a:lvl6pPr marL="10515600" indent="0">
              <a:buNone/>
              <a:defRPr sz="7360" b="1"/>
            </a:lvl6pPr>
            <a:lvl7pPr marL="12618720" indent="0">
              <a:buNone/>
              <a:defRPr sz="7360" b="1"/>
            </a:lvl7pPr>
            <a:lvl8pPr marL="14721840" indent="0">
              <a:buNone/>
              <a:defRPr sz="7360" b="1"/>
            </a:lvl8pPr>
            <a:lvl9pPr marL="16824960" indent="0">
              <a:buNone/>
              <a:defRPr sz="7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294092" y="12024360"/>
            <a:ext cx="17881999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EFD7-FAEE-1048-AC8B-35DE315D93E4}" type="datetimeFigureOut">
              <a:rPr lang="en-US" smtClean="0"/>
              <a:t>9/20/17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C6BF-1703-EC4C-8CD5-E5EC88CEF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EFD7-FAEE-1048-AC8B-35DE315D93E4}" type="datetimeFigureOut">
              <a:rPr lang="en-US" smtClean="0"/>
              <a:t>9/20/17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C6BF-1703-EC4C-8CD5-E5EC88CEF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EFD7-FAEE-1048-AC8B-35DE315D93E4}" type="datetimeFigureOut">
              <a:rPr lang="en-US" smtClean="0"/>
              <a:t>9/20/17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C6BF-1703-EC4C-8CD5-E5EC88CEF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269" y="2194560"/>
            <a:ext cx="13566219" cy="7680960"/>
          </a:xfrm>
        </p:spPr>
        <p:txBody>
          <a:bodyPr anchor="b"/>
          <a:lstStyle>
            <a:lvl1pPr>
              <a:defRPr sz="14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1999" y="4739647"/>
            <a:ext cx="21294090" cy="23393400"/>
          </a:xfrm>
        </p:spPr>
        <p:txBody>
          <a:bodyPr/>
          <a:lstStyle>
            <a:lvl1pPr>
              <a:defRPr sz="14720"/>
            </a:lvl1pPr>
            <a:lvl2pPr>
              <a:defRPr sz="12880"/>
            </a:lvl2pPr>
            <a:lvl3pPr>
              <a:defRPr sz="1104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97269" y="9875520"/>
            <a:ext cx="13566219" cy="18295622"/>
          </a:xfrm>
        </p:spPr>
        <p:txBody>
          <a:bodyPr/>
          <a:lstStyle>
            <a:lvl1pPr marL="0" indent="0">
              <a:buNone/>
              <a:defRPr sz="7360"/>
            </a:lvl1pPr>
            <a:lvl2pPr marL="2103120" indent="0">
              <a:buNone/>
              <a:defRPr sz="6440"/>
            </a:lvl2pPr>
            <a:lvl3pPr marL="4206240" indent="0">
              <a:buNone/>
              <a:defRPr sz="5520"/>
            </a:lvl3pPr>
            <a:lvl4pPr marL="6309360" indent="0">
              <a:buNone/>
              <a:defRPr sz="4600"/>
            </a:lvl4pPr>
            <a:lvl5pPr marL="8412480" indent="0">
              <a:buNone/>
              <a:defRPr sz="4600"/>
            </a:lvl5pPr>
            <a:lvl6pPr marL="10515600" indent="0">
              <a:buNone/>
              <a:defRPr sz="4600"/>
            </a:lvl6pPr>
            <a:lvl7pPr marL="12618720" indent="0">
              <a:buNone/>
              <a:defRPr sz="4600"/>
            </a:lvl7pPr>
            <a:lvl8pPr marL="14721840" indent="0">
              <a:buNone/>
              <a:defRPr sz="4600"/>
            </a:lvl8pPr>
            <a:lvl9pPr marL="16824960" indent="0">
              <a:buNone/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EFD7-FAEE-1048-AC8B-35DE315D93E4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C6BF-1703-EC4C-8CD5-E5EC88CEF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269" y="2194560"/>
            <a:ext cx="13566219" cy="7680960"/>
          </a:xfrm>
        </p:spPr>
        <p:txBody>
          <a:bodyPr anchor="b"/>
          <a:lstStyle>
            <a:lvl1pPr>
              <a:defRPr sz="14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81999" y="4739647"/>
            <a:ext cx="21294090" cy="23393400"/>
          </a:xfrm>
        </p:spPr>
        <p:txBody>
          <a:bodyPr anchor="t"/>
          <a:lstStyle>
            <a:lvl1pPr marL="0" indent="0">
              <a:buNone/>
              <a:defRPr sz="14720"/>
            </a:lvl1pPr>
            <a:lvl2pPr marL="2103120" indent="0">
              <a:buNone/>
              <a:defRPr sz="12880"/>
            </a:lvl2pPr>
            <a:lvl3pPr marL="4206240" indent="0">
              <a:buNone/>
              <a:defRPr sz="11040"/>
            </a:lvl3pPr>
            <a:lvl4pPr marL="6309360" indent="0">
              <a:buNone/>
              <a:defRPr sz="9200"/>
            </a:lvl4pPr>
            <a:lvl5pPr marL="8412480" indent="0">
              <a:buNone/>
              <a:defRPr sz="9200"/>
            </a:lvl5pPr>
            <a:lvl6pPr marL="10515600" indent="0">
              <a:buNone/>
              <a:defRPr sz="9200"/>
            </a:lvl6pPr>
            <a:lvl7pPr marL="12618720" indent="0">
              <a:buNone/>
              <a:defRPr sz="9200"/>
            </a:lvl7pPr>
            <a:lvl8pPr marL="14721840" indent="0">
              <a:buNone/>
              <a:defRPr sz="9200"/>
            </a:lvl8pPr>
            <a:lvl9pPr marL="16824960" indent="0">
              <a:buNone/>
              <a:defRPr sz="9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97269" y="9875520"/>
            <a:ext cx="13566219" cy="18295622"/>
          </a:xfrm>
        </p:spPr>
        <p:txBody>
          <a:bodyPr/>
          <a:lstStyle>
            <a:lvl1pPr marL="0" indent="0">
              <a:buNone/>
              <a:defRPr sz="7360"/>
            </a:lvl1pPr>
            <a:lvl2pPr marL="2103120" indent="0">
              <a:buNone/>
              <a:defRPr sz="6440"/>
            </a:lvl2pPr>
            <a:lvl3pPr marL="4206240" indent="0">
              <a:buNone/>
              <a:defRPr sz="5520"/>
            </a:lvl3pPr>
            <a:lvl4pPr marL="6309360" indent="0">
              <a:buNone/>
              <a:defRPr sz="4600"/>
            </a:lvl4pPr>
            <a:lvl5pPr marL="8412480" indent="0">
              <a:buNone/>
              <a:defRPr sz="4600"/>
            </a:lvl5pPr>
            <a:lvl6pPr marL="10515600" indent="0">
              <a:buNone/>
              <a:defRPr sz="4600"/>
            </a:lvl6pPr>
            <a:lvl7pPr marL="12618720" indent="0">
              <a:buNone/>
              <a:defRPr sz="4600"/>
            </a:lvl7pPr>
            <a:lvl8pPr marL="14721840" indent="0">
              <a:buNone/>
              <a:defRPr sz="4600"/>
            </a:lvl8pPr>
            <a:lvl9pPr marL="16824960" indent="0">
              <a:buNone/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EFD7-FAEE-1048-AC8B-35DE315D93E4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C6BF-1703-EC4C-8CD5-E5EC88CEF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1790" y="1752607"/>
            <a:ext cx="3627882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1790" y="8763000"/>
            <a:ext cx="3627882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91790" y="30510487"/>
            <a:ext cx="94640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0EFD7-FAEE-1048-AC8B-35DE315D93E4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933170" y="30510487"/>
            <a:ext cx="141960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706570" y="30510487"/>
            <a:ext cx="94640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9C6BF-1703-EC4C-8CD5-E5EC88CE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4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206240" rtl="0" eaLnBrk="1" latinLnBrk="0" hangingPunct="1">
        <a:lnSpc>
          <a:spcPct val="90000"/>
        </a:lnSpc>
        <a:spcBef>
          <a:spcPct val="0"/>
        </a:spcBef>
        <a:buNone/>
        <a:defRPr sz="202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51560" indent="-1051560" algn="l" defTabSz="4206240" rtl="0" eaLnBrk="1" latinLnBrk="0" hangingPunct="1">
        <a:lnSpc>
          <a:spcPct val="90000"/>
        </a:lnSpc>
        <a:spcBef>
          <a:spcPts val="4600"/>
        </a:spcBef>
        <a:buFont typeface="Arial" panose="020B0604020202020204" pitchFamily="34" charset="0"/>
        <a:buChar char="•"/>
        <a:defRPr sz="12880" kern="1200">
          <a:solidFill>
            <a:schemeClr val="tx1"/>
          </a:solidFill>
          <a:latin typeface="+mn-lt"/>
          <a:ea typeface="+mn-ea"/>
          <a:cs typeface="+mn-cs"/>
        </a:defRPr>
      </a:lvl1pPr>
      <a:lvl2pPr marL="3154680" indent="-1051560" algn="l" defTabSz="420624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11040" kern="1200">
          <a:solidFill>
            <a:schemeClr val="tx1"/>
          </a:solidFill>
          <a:latin typeface="+mn-lt"/>
          <a:ea typeface="+mn-ea"/>
          <a:cs typeface="+mn-cs"/>
        </a:defRPr>
      </a:lvl2pPr>
      <a:lvl3pPr marL="5257800" indent="-1051560" algn="l" defTabSz="420624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3pPr>
      <a:lvl4pPr marL="7360920" indent="-1051560" algn="l" defTabSz="420624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8280" kern="1200">
          <a:solidFill>
            <a:schemeClr val="tx1"/>
          </a:solidFill>
          <a:latin typeface="+mn-lt"/>
          <a:ea typeface="+mn-ea"/>
          <a:cs typeface="+mn-cs"/>
        </a:defRPr>
      </a:lvl4pPr>
      <a:lvl5pPr marL="9464040" indent="-1051560" algn="l" defTabSz="420624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8280" kern="1200">
          <a:solidFill>
            <a:schemeClr val="tx1"/>
          </a:solidFill>
          <a:latin typeface="+mn-lt"/>
          <a:ea typeface="+mn-ea"/>
          <a:cs typeface="+mn-cs"/>
        </a:defRPr>
      </a:lvl5pPr>
      <a:lvl6pPr marL="11567160" indent="-1051560" algn="l" defTabSz="420624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8280" kern="1200">
          <a:solidFill>
            <a:schemeClr val="tx1"/>
          </a:solidFill>
          <a:latin typeface="+mn-lt"/>
          <a:ea typeface="+mn-ea"/>
          <a:cs typeface="+mn-cs"/>
        </a:defRPr>
      </a:lvl6pPr>
      <a:lvl7pPr marL="13670280" indent="-1051560" algn="l" defTabSz="420624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828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0" indent="-1051560" algn="l" defTabSz="420624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8280" kern="1200">
          <a:solidFill>
            <a:schemeClr val="tx1"/>
          </a:solidFill>
          <a:latin typeface="+mn-lt"/>
          <a:ea typeface="+mn-ea"/>
          <a:cs typeface="+mn-cs"/>
        </a:defRPr>
      </a:lvl8pPr>
      <a:lvl9pPr marL="17876520" indent="-1051560" algn="l" defTabSz="420624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8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1pPr>
      <a:lvl2pPr marL="210312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2pPr>
      <a:lvl3pPr marL="420624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4pPr>
      <a:lvl5pPr marL="841248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6pPr>
      <a:lvl7pPr marL="1261872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7pPr>
      <a:lvl8pPr marL="1472184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8pPr>
      <a:lvl9pPr marL="1682496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10" Type="http://schemas.openxmlformats.org/officeDocument/2006/relationships/image" Target="../media/image9.emf"/><Relationship Id="rId11" Type="http://schemas.openxmlformats.org/officeDocument/2006/relationships/image" Target="../media/image10.png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5" Type="http://schemas.openxmlformats.org/officeDocument/2006/relationships/image" Target="../media/image14.emf"/><Relationship Id="rId16" Type="http://schemas.openxmlformats.org/officeDocument/2006/relationships/image" Target="../media/image15.emf"/><Relationship Id="rId17" Type="http://schemas.openxmlformats.org/officeDocument/2006/relationships/image" Target="../media/image16.emf"/><Relationship Id="rId18" Type="http://schemas.openxmlformats.org/officeDocument/2006/relationships/image" Target="../media/image17.emf"/><Relationship Id="rId19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jp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3">
            <a:alpha val="2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" t="4074" r="2141"/>
          <a:stretch/>
        </p:blipFill>
        <p:spPr>
          <a:xfrm>
            <a:off x="33116076" y="19758890"/>
            <a:ext cx="8134766" cy="4625203"/>
          </a:xfrm>
          <a:prstGeom prst="rect">
            <a:avLst/>
          </a:prstGeom>
        </p:spPr>
      </p:pic>
      <p:sp>
        <p:nvSpPr>
          <p:cNvPr id="341" name="Rectangle 340"/>
          <p:cNvSpPr/>
          <p:nvPr/>
        </p:nvSpPr>
        <p:spPr>
          <a:xfrm>
            <a:off x="28451591" y="24340860"/>
            <a:ext cx="13136897" cy="5401170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 w="57150" cmpd="sng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ounded Rectangle 215"/>
          <p:cNvSpPr/>
          <p:nvPr/>
        </p:nvSpPr>
        <p:spPr>
          <a:xfrm>
            <a:off x="7574626" y="12909847"/>
            <a:ext cx="6413201" cy="5378153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6361" y="30552980"/>
            <a:ext cx="1853181" cy="1853181"/>
          </a:xfrm>
          <a:prstGeom prst="rect">
            <a:avLst/>
          </a:prstGeom>
        </p:spPr>
      </p:pic>
      <p:sp>
        <p:nvSpPr>
          <p:cNvPr id="1084" name="Rounded Rectangle 1083"/>
          <p:cNvSpPr/>
          <p:nvPr/>
        </p:nvSpPr>
        <p:spPr>
          <a:xfrm>
            <a:off x="14830695" y="4124205"/>
            <a:ext cx="13181592" cy="12563596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7" name="Round Single Corner Rectangle 1086"/>
          <p:cNvSpPr/>
          <p:nvPr/>
        </p:nvSpPr>
        <p:spPr>
          <a:xfrm flipH="1">
            <a:off x="14830691" y="4124203"/>
            <a:ext cx="13181596" cy="1455512"/>
          </a:xfrm>
          <a:prstGeom prst="round1Rect">
            <a:avLst>
              <a:gd name="adj" fmla="val 1661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247042" y="1900732"/>
            <a:ext cx="2564661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dirty="0" err="1" smtClean="0">
                <a:latin typeface="Arial" charset="0"/>
                <a:ea typeface="Arial" charset="0"/>
                <a:cs typeface="Arial" charset="0"/>
              </a:rPr>
              <a:t>Ewa</a:t>
            </a:r>
            <a:r>
              <a:rPr lang="en-US" sz="35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500" dirty="0" err="1" smtClean="0">
                <a:latin typeface="Arial" charset="0"/>
                <a:ea typeface="Arial" charset="0"/>
                <a:cs typeface="Arial" charset="0"/>
              </a:rPr>
              <a:t>Deelman</a:t>
            </a:r>
            <a:r>
              <a:rPr lang="en-US" sz="3500" dirty="0" smtClean="0">
                <a:latin typeface="Arial" charset="0"/>
                <a:ea typeface="Arial" charset="0"/>
                <a:cs typeface="Arial" charset="0"/>
              </a:rPr>
              <a:t>, Christopher Carothers, </a:t>
            </a:r>
            <a:r>
              <a:rPr lang="en-US" sz="3500" dirty="0" err="1" smtClean="0">
                <a:latin typeface="Arial" charset="0"/>
                <a:ea typeface="Arial" charset="0"/>
                <a:cs typeface="Arial" charset="0"/>
              </a:rPr>
              <a:t>Anirban</a:t>
            </a:r>
            <a:r>
              <a:rPr lang="en-US" sz="3500" dirty="0">
                <a:latin typeface="Arial" charset="0"/>
                <a:ea typeface="Arial" charset="0"/>
                <a:cs typeface="Arial" charset="0"/>
              </a:rPr>
              <a:t> Mandal, </a:t>
            </a:r>
            <a:r>
              <a:rPr lang="en-US" sz="3500" dirty="0" smtClean="0">
                <a:latin typeface="Arial" charset="0"/>
                <a:ea typeface="Arial" charset="0"/>
                <a:cs typeface="Arial" charset="0"/>
              </a:rPr>
              <a:t>Brian Tierney, Jeffrey Vetter, Ilya </a:t>
            </a:r>
            <a:r>
              <a:rPr lang="en-US" sz="3500" dirty="0" err="1" smtClean="0">
                <a:latin typeface="Arial" charset="0"/>
                <a:ea typeface="Arial" charset="0"/>
                <a:cs typeface="Arial" charset="0"/>
              </a:rPr>
              <a:t>Baldin</a:t>
            </a:r>
            <a:r>
              <a:rPr lang="en-US" sz="3500" dirty="0" smtClean="0">
                <a:latin typeface="Arial" charset="0"/>
                <a:ea typeface="Arial" charset="0"/>
                <a:cs typeface="Arial" charset="0"/>
              </a:rPr>
              <a:t>, Mark </a:t>
            </a:r>
            <a:r>
              <a:rPr lang="en-US" sz="3500" dirty="0" smtClean="0">
                <a:latin typeface="Arial" charset="0"/>
                <a:ea typeface="Arial" charset="0"/>
                <a:cs typeface="Arial" charset="0"/>
              </a:rPr>
              <a:t>Blanco</a:t>
            </a:r>
            <a:br>
              <a:rPr lang="en-US" sz="35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3500" dirty="0" smtClean="0">
                <a:latin typeface="Arial" charset="0"/>
                <a:ea typeface="Arial" charset="0"/>
                <a:cs typeface="Arial" charset="0"/>
              </a:rPr>
              <a:t>Rafael </a:t>
            </a:r>
            <a:r>
              <a:rPr lang="en-US" sz="3500" dirty="0">
                <a:latin typeface="Arial" charset="0"/>
                <a:ea typeface="Arial" charset="0"/>
                <a:cs typeface="Arial" charset="0"/>
              </a:rPr>
              <a:t>Ferreira da Silva, Mariam Kiran, Vickie </a:t>
            </a:r>
            <a:r>
              <a:rPr lang="en-US" sz="3500" dirty="0" smtClean="0">
                <a:latin typeface="Arial" charset="0"/>
                <a:ea typeface="Arial" charset="0"/>
                <a:cs typeface="Arial" charset="0"/>
              </a:rPr>
              <a:t>Lynch</a:t>
            </a:r>
            <a:r>
              <a:rPr lang="en-US" sz="3500" dirty="0">
                <a:latin typeface="Arial" charset="0"/>
                <a:ea typeface="Arial" charset="0"/>
                <a:cs typeface="Arial" charset="0"/>
              </a:rPr>
              <a:t>, Shirley </a:t>
            </a:r>
            <a:r>
              <a:rPr lang="en-US" sz="3500" dirty="0" smtClean="0">
                <a:latin typeface="Arial" charset="0"/>
                <a:ea typeface="Arial" charset="0"/>
                <a:cs typeface="Arial" charset="0"/>
              </a:rPr>
              <a:t>Moore, Paul </a:t>
            </a:r>
            <a:r>
              <a:rPr lang="en-US" sz="3500" dirty="0" smtClean="0">
                <a:latin typeface="Arial" charset="0"/>
                <a:ea typeface="Arial" charset="0"/>
                <a:cs typeface="Arial" charset="0"/>
              </a:rPr>
              <a:t>Ruth</a:t>
            </a:r>
            <a:endParaRPr lang="en-US" sz="3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7440" y="357809"/>
            <a:ext cx="30552890" cy="12712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7442" y="3444627"/>
            <a:ext cx="30552888" cy="2143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17422" y="600367"/>
            <a:ext cx="4437095" cy="138533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8451595" y="29724239"/>
            <a:ext cx="13136896" cy="798401"/>
          </a:xfrm>
          <a:prstGeom prst="rect">
            <a:avLst/>
          </a:prstGeom>
          <a:solidFill>
            <a:srgbClr val="2B8E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3401648" y="29809229"/>
            <a:ext cx="323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LEARN MORE</a:t>
            </a:r>
            <a:endParaRPr lang="en-US" sz="3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98550" y="30592905"/>
            <a:ext cx="2933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charset="0"/>
                <a:ea typeface="Arial" charset="0"/>
                <a:cs typeface="Arial" charset="0"/>
              </a:rPr>
              <a:t>Panorama Website</a:t>
            </a:r>
            <a:endParaRPr lang="en-US" sz="2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914063" y="30987221"/>
            <a:ext cx="6995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sites.google.com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/site/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panoramaofworkflows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/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914063" y="31602597"/>
            <a:ext cx="6776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charset="0"/>
                <a:ea typeface="Arial" charset="0"/>
                <a:cs typeface="Arial" charset="0"/>
              </a:rPr>
              <a:t>Panorama </a:t>
            </a:r>
            <a:r>
              <a:rPr lang="en-US" sz="2000" smtClean="0">
                <a:latin typeface="Arial" charset="0"/>
                <a:ea typeface="Arial" charset="0"/>
                <a:cs typeface="Arial" charset="0"/>
              </a:rPr>
              <a:t>is 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funded by the US Department of Energy under Grant </a:t>
            </a:r>
            <a:r>
              <a:rPr lang="en-US" sz="2000" smtClean="0">
                <a:latin typeface="Arial" charset="0"/>
                <a:ea typeface="Arial" charset="0"/>
                <a:cs typeface="Arial" charset="0"/>
              </a:rPr>
              <a:t>#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DE-SC0012636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7441" y="4105301"/>
            <a:ext cx="13974420" cy="1563109"/>
          </a:xfrm>
          <a:prstGeom prst="rect">
            <a:avLst/>
          </a:prstGeom>
          <a:solidFill>
            <a:srgbClr val="305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55981" y="4318369"/>
            <a:ext cx="27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PANORAMA</a:t>
            </a:r>
            <a:endParaRPr lang="en-US" sz="3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7440" y="4124203"/>
            <a:ext cx="13974420" cy="28272213"/>
          </a:xfrm>
          <a:prstGeom prst="rect">
            <a:avLst/>
          </a:prstGeom>
          <a:noFill/>
          <a:ln>
            <a:solidFill>
              <a:srgbClr val="3051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74839" y="4858575"/>
            <a:ext cx="598914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Overview of the Project Description</a:t>
            </a:r>
            <a:endParaRPr lang="en-US" sz="2900" i="1" dirty="0">
              <a:solidFill>
                <a:schemeClr val="accent5">
                  <a:lumMod val="20000"/>
                  <a:lumOff val="8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782067" y="17104026"/>
            <a:ext cx="61043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Arial" charset="0"/>
                <a:cs typeface="Arial" charset="0"/>
              </a:rPr>
              <a:t>Water is seen as small red and white molecules on large </a:t>
            </a: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Arial" charset="0"/>
                <a:cs typeface="Arial" charset="0"/>
              </a:rPr>
              <a:t>nanodiamonds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Arial" charset="0"/>
                <a:cs typeface="Arial" charset="0"/>
              </a:rPr>
              <a:t> spheres. The colored </a:t>
            </a: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Arial" charset="0"/>
                <a:cs typeface="Arial" charset="0"/>
              </a:rPr>
              <a:t>tRNA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Arial" charset="0"/>
                <a:cs typeface="Arial" charset="0"/>
              </a:rPr>
              <a:t> can be seen on the </a:t>
            </a: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Arial" charset="0"/>
                <a:cs typeface="Arial" charset="0"/>
              </a:rPr>
              <a:t>nanodiamond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Arial" charset="0"/>
                <a:cs typeface="Arial" charset="0"/>
              </a:rPr>
              <a:t> surface. Image :Michael </a:t>
            </a: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Arial" charset="0"/>
                <a:cs typeface="Arial" charset="0"/>
              </a:rPr>
              <a:t>Mattheson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Arial" charset="0"/>
                <a:cs typeface="Arial" charset="0"/>
              </a:rPr>
              <a:t>, ORNL (https://</a:t>
            </a: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Arial" charset="0"/>
                <a:cs typeface="Arial" charset="0"/>
              </a:rPr>
              <a:t>www.ornl.gov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Arial" charset="0"/>
                <a:cs typeface="Arial" charset="0"/>
              </a:rPr>
              <a:t>/news/diamonds-deliver).</a:t>
            </a:r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17440" y="11216449"/>
            <a:ext cx="13974420" cy="1563109"/>
          </a:xfrm>
          <a:prstGeom prst="rect">
            <a:avLst/>
          </a:prstGeom>
          <a:solidFill>
            <a:srgbClr val="537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55981" y="11429517"/>
            <a:ext cx="6015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IMPACT ON DOE SCIENCE</a:t>
            </a:r>
            <a:endParaRPr lang="en-US" sz="3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74839" y="12009480"/>
            <a:ext cx="388279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Diamonds that deliver!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4753" y="13293533"/>
            <a:ext cx="680414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600" dirty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Panorama enabled </a:t>
            </a:r>
            <a:r>
              <a:rPr lang="en-US" sz="2600" dirty="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cutting-edge </a:t>
            </a:r>
            <a:r>
              <a:rPr lang="en-US" sz="2600" dirty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domain science research and development that has the potential to solve some of the challenges associated with </a:t>
            </a:r>
            <a:r>
              <a:rPr lang="en-US" sz="2600" b="1" dirty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drug discovery and </a:t>
            </a:r>
            <a:r>
              <a:rPr lang="en-US" sz="2600" b="1" dirty="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delivery</a:t>
            </a:r>
            <a:r>
              <a:rPr lang="en-US" sz="2600" dirty="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:</a:t>
            </a:r>
          </a:p>
          <a:p>
            <a:pPr marL="0" lvl="1"/>
            <a:endParaRPr lang="en-US" sz="2600" dirty="0" smtClean="0">
              <a:solidFill>
                <a:srgbClr val="305160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marL="457200" lvl="1" indent="-457200">
              <a:buFont typeface="Arial" charset="0"/>
              <a:buChar char="•"/>
            </a:pPr>
            <a:r>
              <a:rPr lang="en-US" sz="2600" dirty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The motions of a </a:t>
            </a:r>
            <a:r>
              <a:rPr lang="en-US" sz="2600" dirty="0" err="1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tRNA</a:t>
            </a:r>
            <a:r>
              <a:rPr lang="en-US" sz="2600" dirty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 (or transfer RNA) model system can be enhanced when coupled with </a:t>
            </a:r>
            <a:r>
              <a:rPr lang="en-US" sz="2600" dirty="0" err="1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nanodiamonds</a:t>
            </a:r>
            <a:r>
              <a:rPr lang="en-US" sz="2600" dirty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, or diamond nanoparticles approximately 5 to 10 nanometers in </a:t>
            </a:r>
            <a:r>
              <a:rPr lang="en-US" sz="2600" dirty="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size</a:t>
            </a:r>
          </a:p>
          <a:p>
            <a:pPr marL="457200" lvl="1" indent="-457200">
              <a:buFont typeface="Arial" charset="0"/>
              <a:buChar char="•"/>
            </a:pPr>
            <a:endParaRPr lang="en-US" sz="2600" dirty="0" smtClean="0">
              <a:solidFill>
                <a:srgbClr val="305160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28451592" y="18615968"/>
            <a:ext cx="13136897" cy="1028830"/>
          </a:xfrm>
          <a:prstGeom prst="rect">
            <a:avLst/>
          </a:prstGeom>
          <a:solidFill>
            <a:srgbClr val="49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/>
          <p:cNvSpPr txBox="1"/>
          <p:nvPr/>
        </p:nvSpPr>
        <p:spPr>
          <a:xfrm>
            <a:off x="28779284" y="18827922"/>
            <a:ext cx="485742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Flow Prioritization Use Case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28451592" y="4079505"/>
            <a:ext cx="13136897" cy="1563109"/>
          </a:xfrm>
          <a:prstGeom prst="rect">
            <a:avLst/>
          </a:prstGeom>
          <a:solidFill>
            <a:srgbClr val="2B8E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/>
          <p:cNvSpPr txBox="1"/>
          <p:nvPr/>
        </p:nvSpPr>
        <p:spPr>
          <a:xfrm>
            <a:off x="28779279" y="4248955"/>
            <a:ext cx="6058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 PROVISIONING</a:t>
            </a:r>
            <a:endParaRPr lang="en-US" sz="3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8779279" y="4820207"/>
            <a:ext cx="1133810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Data Flow Prioritization for Scientific Workflows Using a Virtual </a:t>
            </a:r>
            <a:r>
              <a:rPr lang="en-US" sz="2900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SDX</a:t>
            </a:r>
            <a:endParaRPr lang="en-US" sz="2900" i="1" dirty="0">
              <a:solidFill>
                <a:schemeClr val="accent5">
                  <a:lumMod val="20000"/>
                  <a:lumOff val="8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15036920" y="4351168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SYSTEM DESIGN</a:t>
            </a:r>
            <a:endParaRPr lang="en-US" sz="3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15036920" y="4937695"/>
            <a:ext cx="1272141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i="1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Workflow System, Infrastructure Monitoring, Analytical Modeling, Simulation</a:t>
            </a:r>
            <a:endParaRPr lang="en-US" sz="2900" i="1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417440" y="357809"/>
            <a:ext cx="4556896" cy="33011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3975" y="565428"/>
            <a:ext cx="303600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PANORAMA: Predictive Modeling and Diagnostic Monitoring of Extreme Science Workflows</a:t>
            </a:r>
            <a:endParaRPr lang="en-US" sz="54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93" name="Picture 192"/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1" r="8143"/>
          <a:stretch/>
        </p:blipFill>
        <p:spPr>
          <a:xfrm>
            <a:off x="457200" y="1330673"/>
            <a:ext cx="4408714" cy="2348017"/>
          </a:xfrm>
          <a:prstGeom prst="rect">
            <a:avLst/>
          </a:prstGeom>
          <a:effectLst/>
        </p:spPr>
      </p:pic>
      <p:pic>
        <p:nvPicPr>
          <p:cNvPr id="194" name="Picture 19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2" t="35705" r="26690" b="34952"/>
          <a:stretch/>
        </p:blipFill>
        <p:spPr>
          <a:xfrm>
            <a:off x="37202042" y="275464"/>
            <a:ext cx="2904438" cy="1373767"/>
          </a:xfrm>
          <a:prstGeom prst="rect">
            <a:avLst/>
          </a:prstGeom>
        </p:spPr>
      </p:pic>
      <p:pic>
        <p:nvPicPr>
          <p:cNvPr id="197" name="Picture 19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332" y="2370445"/>
            <a:ext cx="4637578" cy="880178"/>
          </a:xfrm>
          <a:prstGeom prst="rect">
            <a:avLst/>
          </a:prstGeom>
        </p:spPr>
      </p:pic>
      <p:pic>
        <p:nvPicPr>
          <p:cNvPr id="200" name="Picture 19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458" y="2100460"/>
            <a:ext cx="3136356" cy="1616791"/>
          </a:xfrm>
          <a:prstGeom prst="rect">
            <a:avLst/>
          </a:prstGeom>
        </p:spPr>
      </p:pic>
      <p:pic>
        <p:nvPicPr>
          <p:cNvPr id="201" name="Picture 20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6759" y="2212136"/>
            <a:ext cx="2019268" cy="1537607"/>
          </a:xfrm>
          <a:prstGeom prst="rect">
            <a:avLst/>
          </a:prstGeom>
        </p:spPr>
      </p:pic>
      <p:pic>
        <p:nvPicPr>
          <p:cNvPr id="202" name="Picture 20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8131" y="5577432"/>
            <a:ext cx="11430769" cy="8305277"/>
          </a:xfrm>
          <a:prstGeom prst="rect">
            <a:avLst/>
          </a:prstGeom>
        </p:spPr>
      </p:pic>
      <p:sp>
        <p:nvSpPr>
          <p:cNvPr id="204" name="TextBox 203"/>
          <p:cNvSpPr txBox="1"/>
          <p:nvPr/>
        </p:nvSpPr>
        <p:spPr>
          <a:xfrm>
            <a:off x="15112808" y="13878134"/>
            <a:ext cx="643623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Pegasus interfaces with Aspen to estimate resource requirements of individual workflow tasks as well as the entire workflow</a:t>
            </a:r>
          </a:p>
          <a:p>
            <a:pPr marL="457200" indent="-457200">
              <a:buFont typeface="Arial"/>
              <a:buChar char="•"/>
            </a:pP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Aspen interfaces with ROSS/CODES to simulate network behavior not easily modeled using analytical techniques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21625202" y="13878134"/>
            <a:ext cx="600253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Workflow and infrastructure monitoring data is stored in 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InfluxDB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 and Pegasus DB</a:t>
            </a:r>
          </a:p>
          <a:p>
            <a:pPr marL="457200" indent="-457200">
              <a:buFont typeface="Arial"/>
              <a:buChar char="•"/>
            </a:pP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Anomaly detection process monitors data stream and generates anomaly notifications, which are displayed in the web dashboard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654753" y="5804534"/>
            <a:ext cx="13453133" cy="52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70336" tIns="35168" rIns="70336" bIns="35168">
            <a:spAutoFit/>
          </a:bodyPr>
          <a:lstStyle/>
          <a:p>
            <a:pPr algn="just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Panorama project aims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to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further the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understanding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of the behavior of scientific workflows as they are executing in heterogeneous environments. 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Panaroma’s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approach to modeling and diagnosing the runtime performance of complex scientific workflows is to integrate extreme-scale systems testbed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experimentation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, structured analytical modeling and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parallel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systems simulation into a comprehensive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workflow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framework that can characterize the 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end-to-end workflow performance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on today’s and future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generation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architectures, which can be used to improve the overall workflow performance and reliability.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Panaroma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architecture includes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individual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framework components: the Aspen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analytical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application modeling software, the ROSS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simulation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framework, the Pegasus workflow management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system,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and how they are used to model the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behavior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of DOE-relevant applications.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By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having a coupled model of the application and execution environment, decisions can be made about resource provisioning, application task scheduling, data management within the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application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, etc.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Our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approach for correlating the real time application and infrastructure monitoring data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can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be used to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verify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application behavior, perform anomaly detection and diagnosis, and support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adaptivity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during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workflow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execution. </a:t>
            </a:r>
          </a:p>
        </p:txBody>
      </p:sp>
      <p:pic>
        <p:nvPicPr>
          <p:cNvPr id="1026" name="Picture 2" descr="https://pegasus.isi.edu/wordpress/wp-content/uploads/2017/03/new_nanodiamond_000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067" y="13065788"/>
            <a:ext cx="6061829" cy="403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54753" y="18589247"/>
            <a:ext cx="13492101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600" dirty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W</a:t>
            </a:r>
            <a:r>
              <a:rPr lang="en-US" sz="2600" dirty="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e </a:t>
            </a:r>
            <a:r>
              <a:rPr lang="en-US" sz="2600" dirty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have developed </a:t>
            </a:r>
            <a:r>
              <a:rPr lang="en-US" sz="2600" dirty="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an </a:t>
            </a:r>
            <a:r>
              <a:rPr lang="en-US" sz="2600" dirty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SNS Pegasus workflow to confirm that </a:t>
            </a:r>
            <a:r>
              <a:rPr lang="en-US" sz="2600" dirty="0" err="1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nanodiamonds</a:t>
            </a:r>
            <a:r>
              <a:rPr lang="en-US" sz="2600" dirty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 enhance the dynamics of </a:t>
            </a:r>
            <a:r>
              <a:rPr lang="en-US" sz="2600" dirty="0" err="1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tRNA</a:t>
            </a:r>
            <a:r>
              <a:rPr lang="en-US" sz="2600" dirty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 when in the presence of water. The workflow calculates the epsilon which best matches experimental data. These calculations </a:t>
            </a:r>
            <a:r>
              <a:rPr lang="en-US" sz="2600" dirty="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used </a:t>
            </a:r>
            <a:r>
              <a:rPr lang="en-US" sz="2600" dirty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almost </a:t>
            </a:r>
            <a:r>
              <a:rPr lang="en-US" sz="2600" b="1" dirty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400,000 CPU hours </a:t>
            </a:r>
            <a:r>
              <a:rPr lang="en-US" sz="2600" b="1" dirty="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on </a:t>
            </a:r>
            <a:r>
              <a:rPr lang="en-US" sz="2600" b="1" dirty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a Cray XE6at NERSC</a:t>
            </a:r>
            <a:r>
              <a:rPr lang="en-US" sz="2600" dirty="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457200" indent="-457200">
              <a:buFont typeface="Arial" charset="0"/>
              <a:buChar char="•"/>
            </a:pPr>
            <a:endParaRPr lang="en-US" sz="2600" dirty="0" smtClean="0">
              <a:solidFill>
                <a:srgbClr val="305160"/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600" dirty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The workflow runs NAMD parallel simulations, which varies the epsilon between -0.01 and -0.19 for each temperature specified (it requires 800 cores: equilibrium runs take ~1.5hs and production runs 12-16hs). AMBER’s </a:t>
            </a:r>
            <a:r>
              <a:rPr lang="en-US" sz="2600" dirty="0" err="1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cpptraj</a:t>
            </a:r>
            <a:r>
              <a:rPr lang="en-US" sz="2600" dirty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 removes global translation and rotation, and SASSENA calculates neutron scattering intensities from the trajectories (400 cores, 3-6hs). This workflow was used to computer 4 temperatures between 260K and 300K, which generated </a:t>
            </a:r>
            <a:r>
              <a:rPr lang="en-US" sz="2600" b="1" dirty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~3TB of data</a:t>
            </a:r>
            <a:r>
              <a:rPr lang="en-US" sz="2600" dirty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417440" y="23405026"/>
            <a:ext cx="13974420" cy="1563109"/>
          </a:xfrm>
          <a:prstGeom prst="rect">
            <a:avLst/>
          </a:prstGeom>
          <a:solidFill>
            <a:srgbClr val="305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/>
          <p:cNvSpPr txBox="1"/>
          <p:nvPr/>
        </p:nvSpPr>
        <p:spPr>
          <a:xfrm>
            <a:off x="655980" y="23618094"/>
            <a:ext cx="6639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MODELING AND SIMULATION</a:t>
            </a:r>
            <a:endParaRPr lang="en-US" sz="3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674838" y="24158300"/>
            <a:ext cx="1311769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Scalable </a:t>
            </a:r>
            <a:r>
              <a:rPr lang="en-US" sz="2700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Workload </a:t>
            </a:r>
            <a:r>
              <a:rPr lang="en-US" sz="27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Generation </a:t>
            </a:r>
            <a:r>
              <a:rPr lang="en-US" sz="2700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27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Application Performance Modeling </a:t>
            </a:r>
            <a:r>
              <a:rPr lang="en-US" sz="2700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and Simulation</a:t>
            </a:r>
            <a:endParaRPr lang="en-US" sz="2700" i="1" dirty="0">
              <a:solidFill>
                <a:schemeClr val="accent5">
                  <a:lumMod val="20000"/>
                  <a:lumOff val="8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35986611" y="5788777"/>
            <a:ext cx="5301249" cy="12540788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ounded Rectangle 261"/>
          <p:cNvSpPr/>
          <p:nvPr/>
        </p:nvSpPr>
        <p:spPr>
          <a:xfrm>
            <a:off x="14806829" y="16967876"/>
            <a:ext cx="13181592" cy="15482409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ound Single Corner Rectangle 264"/>
          <p:cNvSpPr/>
          <p:nvPr/>
        </p:nvSpPr>
        <p:spPr>
          <a:xfrm flipH="1">
            <a:off x="14830691" y="16993212"/>
            <a:ext cx="13181596" cy="1455512"/>
          </a:xfrm>
          <a:prstGeom prst="round1Rect">
            <a:avLst>
              <a:gd name="adj" fmla="val 1661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TextBox 266"/>
          <p:cNvSpPr txBox="1"/>
          <p:nvPr/>
        </p:nvSpPr>
        <p:spPr>
          <a:xfrm>
            <a:off x="15036920" y="17220177"/>
            <a:ext cx="4083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BURST BUFFERS</a:t>
            </a:r>
            <a:endParaRPr lang="en-US" sz="3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5036920" y="17806704"/>
            <a:ext cx="1272141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i="1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On the use of Burst Buffers for Accelerating Scientific Workflow Executions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15091298" y="25356469"/>
            <a:ext cx="714770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Major Findings:</a:t>
            </a:r>
          </a:p>
          <a:p>
            <a:pPr marL="457200" lvl="1" indent="-457200">
              <a:buFont typeface="Arial" charset="0"/>
              <a:buChar char="•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I/O write performance was improved by a factor of 9, and I/O read performance by a factor of 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15</a:t>
            </a:r>
          </a:p>
          <a:p>
            <a:pPr marL="457200" lvl="1" indent="-457200">
              <a:buFont typeface="Arial" charset="0"/>
              <a:buChar char="•"/>
            </a:pPr>
            <a:endParaRPr lang="en-US" sz="26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marL="457200" lvl="1" indent="-457200">
              <a:buFont typeface="Arial" charset="0"/>
              <a:buChar char="•"/>
            </a:pP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Performance 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decreased slightly at node counts above 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64 (potential 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I/O 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ceiling)</a:t>
            </a:r>
          </a:p>
          <a:p>
            <a:pPr marL="457200" lvl="1" indent="-457200">
              <a:buFont typeface="Arial" charset="0"/>
              <a:buChar char="•"/>
            </a:pPr>
            <a:endParaRPr lang="en-US" sz="26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marL="457200" lvl="1" indent="-457200">
              <a:buFont typeface="Arial" charset="0"/>
              <a:buChar char="•"/>
            </a:pP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I/O 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performance must be balanced with parallel 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efficiency 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when using burst 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buffers 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with highly parallel 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applications</a:t>
            </a:r>
          </a:p>
          <a:p>
            <a:pPr marL="457200" lvl="1" indent="-457200">
              <a:buFont typeface="Arial" charset="0"/>
              <a:buChar char="•"/>
            </a:pPr>
            <a:endParaRPr lang="en-US" sz="26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marL="457200" lvl="1" indent="-457200">
              <a:buFont typeface="Arial" charset="0"/>
              <a:buChar char="•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I/O contention may limit the broad applicability of burst buffers for all workflow 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applications (e.g., in situ processing)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15091299" y="18728799"/>
            <a:ext cx="7147704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Burst 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Buffers 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(BB) 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have 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emerged as a non-volatile storage solution that is positioned between the processors’ memory and the PFS, 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buffering 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the large volume of data produced by the 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application 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at an higher rate than the PFS, while seamlessly draining the data to the PFS asynchronously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. </a:t>
            </a:r>
          </a:p>
          <a:p>
            <a:pPr marL="0" lvl="1"/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marL="0" lvl="1"/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We 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explored the impact of Burst Buffers (BB) in scientific workflow applications. Using a software stack including Pegasus-WMS and HT-Condor, we ran a workflow on the Cori system at NERSC which included provisioning and releasing remote-shared BB nodes. Our application wrote and read about 550 GB of data.</a:t>
            </a:r>
          </a:p>
          <a:p>
            <a:pPr marL="0" lvl="1"/>
            <a:endParaRPr lang="en-US" sz="26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</p:txBody>
      </p:sp>
      <p:sp>
        <p:nvSpPr>
          <p:cNvPr id="277" name="Rounded Rectangle 276"/>
          <p:cNvSpPr/>
          <p:nvPr/>
        </p:nvSpPr>
        <p:spPr>
          <a:xfrm>
            <a:off x="22667495" y="18867873"/>
            <a:ext cx="5077326" cy="12573694"/>
          </a:xfrm>
          <a:prstGeom prst="roundRect">
            <a:avLst>
              <a:gd name="adj" fmla="val 316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0238" y="5994517"/>
            <a:ext cx="4938401" cy="356990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015" y="14404581"/>
            <a:ext cx="4904646" cy="3516657"/>
          </a:xfrm>
          <a:prstGeom prst="rect">
            <a:avLst/>
          </a:prstGeom>
        </p:spPr>
      </p:pic>
      <p:sp>
        <p:nvSpPr>
          <p:cNvPr id="278" name="Rectangle 277"/>
          <p:cNvSpPr/>
          <p:nvPr/>
        </p:nvSpPr>
        <p:spPr>
          <a:xfrm>
            <a:off x="36352193" y="17872311"/>
            <a:ext cx="48712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Tree network with </a:t>
            </a: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vSDX</a:t>
            </a:r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36288640" y="9610629"/>
            <a:ext cx="47234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SDX: meeting point networks to exchange traffic, securely and with </a:t>
            </a: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QoS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, using SDN protocols</a:t>
            </a:r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28712222" y="5866935"/>
            <a:ext cx="69737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600" dirty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We developed </a:t>
            </a:r>
            <a:r>
              <a:rPr lang="en-US" sz="2600" b="1" dirty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mechanisms </a:t>
            </a:r>
            <a:r>
              <a:rPr lang="en-US" sz="2600" b="1" dirty="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to </a:t>
            </a:r>
            <a:r>
              <a:rPr lang="en-US" sz="2600" b="1" dirty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arbitrate and prioritize data flows from competing workflows</a:t>
            </a:r>
            <a:r>
              <a:rPr lang="en-US" sz="2600" dirty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 by leveraging advanced network provisioning technologies like a </a:t>
            </a:r>
            <a:r>
              <a:rPr lang="en-US" sz="2600" b="1" dirty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virtual Software Defined Exchange (SDX)</a:t>
            </a:r>
            <a:r>
              <a:rPr lang="en-US" sz="2600" dirty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.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0238" y="10337134"/>
            <a:ext cx="4938401" cy="3534592"/>
          </a:xfrm>
          <a:prstGeom prst="rect">
            <a:avLst/>
          </a:prstGeom>
        </p:spPr>
      </p:pic>
      <p:sp>
        <p:nvSpPr>
          <p:cNvPr id="292" name="Rectangle 291"/>
          <p:cNvSpPr/>
          <p:nvPr/>
        </p:nvSpPr>
        <p:spPr>
          <a:xfrm>
            <a:off x="36239635" y="13922865"/>
            <a:ext cx="48296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vSDX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use case with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HTCondor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pools and Pegasus</a:t>
            </a:r>
          </a:p>
        </p:txBody>
      </p:sp>
      <p:sp>
        <p:nvSpPr>
          <p:cNvPr id="300" name="Rectangle 299"/>
          <p:cNvSpPr/>
          <p:nvPr/>
        </p:nvSpPr>
        <p:spPr>
          <a:xfrm>
            <a:off x="28779278" y="8294060"/>
            <a:ext cx="720733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600" dirty="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Software </a:t>
            </a:r>
            <a:r>
              <a:rPr lang="en-US" sz="2600" dirty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Defined Exchanges (SDX) – meeting point of networks to exchange traffic, securely and with </a:t>
            </a:r>
            <a:r>
              <a:rPr lang="en-US" sz="2600" dirty="0" err="1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QoS</a:t>
            </a:r>
            <a:r>
              <a:rPr lang="en-US" sz="2600" dirty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, using SDN </a:t>
            </a:r>
            <a:r>
              <a:rPr lang="en-US" sz="2600" dirty="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protocols</a:t>
            </a:r>
          </a:p>
          <a:p>
            <a:pPr marL="285750" indent="-285750">
              <a:buFont typeface="Arial"/>
              <a:buChar char="•"/>
            </a:pPr>
            <a:endParaRPr lang="en-US" sz="2600" dirty="0">
              <a:solidFill>
                <a:srgbClr val="305160"/>
              </a:solidFill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Virtual SDX – virtual overlay acting as SDX without persistent physical </a:t>
            </a:r>
            <a:r>
              <a:rPr lang="en-US" sz="2600" dirty="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location</a:t>
            </a:r>
          </a:p>
          <a:p>
            <a:pPr marL="285750" indent="-285750">
              <a:buFont typeface="Arial"/>
              <a:buChar char="•"/>
            </a:pPr>
            <a:endParaRPr lang="en-US" sz="2600" dirty="0">
              <a:solidFill>
                <a:srgbClr val="305160"/>
              </a:solidFill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600" dirty="0" err="1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ExoGENI</a:t>
            </a:r>
            <a:r>
              <a:rPr lang="en-US" sz="2600" dirty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 virtual SDX can modify compute, network, storage to support changing demands of SDX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6520" y="19225044"/>
            <a:ext cx="4569773" cy="31988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6520" y="23343865"/>
            <a:ext cx="4572000" cy="3200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6520" y="27168466"/>
            <a:ext cx="4572000" cy="3200400"/>
          </a:xfrm>
          <a:prstGeom prst="rect">
            <a:avLst/>
          </a:prstGeom>
        </p:spPr>
      </p:pic>
      <p:sp>
        <p:nvSpPr>
          <p:cNvPr id="225" name="Rectangle 224"/>
          <p:cNvSpPr/>
          <p:nvPr/>
        </p:nvSpPr>
        <p:spPr>
          <a:xfrm>
            <a:off x="22838967" y="26523845"/>
            <a:ext cx="48123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MPI-IO module data: Average time consumed in I/O read operations per 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process</a:t>
            </a:r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22912782" y="22396455"/>
            <a:ext cx="48123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I/O performance estimate for read operations at the MPI-IO layer (solid lines), and average runtime speedup (dashed lines)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22817774" y="30373247"/>
            <a:ext cx="48123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Ratio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between the cumulative time spent in the user (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utime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) and kernel (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stime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) spaces for 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different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numbers of 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nodes</a:t>
            </a:r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774726" y="14054446"/>
            <a:ext cx="705514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600" dirty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Virtual SDX transparently arbitrates workflow data flows communicated by Pegasus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28914063" y="13261943"/>
            <a:ext cx="561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Prioritized Data Flows</a:t>
            </a:r>
            <a:endParaRPr lang="en-US" sz="2800" b="1" i="1" dirty="0">
              <a:solidFill>
                <a:schemeClr val="tx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3" name="Oval 312"/>
          <p:cNvSpPr/>
          <p:nvPr/>
        </p:nvSpPr>
        <p:spPr>
          <a:xfrm>
            <a:off x="32994694" y="13466558"/>
            <a:ext cx="185129" cy="18512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4" name="Elbow Connector 313"/>
          <p:cNvCxnSpPr>
            <a:stCxn id="31" idx="1"/>
            <a:endCxn id="313" idx="6"/>
          </p:cNvCxnSpPr>
          <p:nvPr/>
        </p:nvCxnSpPr>
        <p:spPr>
          <a:xfrm rot="10800000">
            <a:off x="33179823" y="13559124"/>
            <a:ext cx="3043192" cy="2603787"/>
          </a:xfrm>
          <a:prstGeom prst="bentConnector3">
            <a:avLst>
              <a:gd name="adj1" fmla="val 32928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8671366" y="20577614"/>
            <a:ext cx="432332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The Mobius++ framework can be used by several high-level applications to provision and adapt infrastructure based on particular </a:t>
            </a:r>
            <a:r>
              <a:rPr lang="en-US" sz="260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requirements</a:t>
            </a:r>
            <a:endParaRPr lang="en-US" sz="2600">
              <a:solidFill>
                <a:srgbClr val="30516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51594" y="4079504"/>
            <a:ext cx="13136896" cy="28316911"/>
          </a:xfrm>
          <a:prstGeom prst="rect">
            <a:avLst/>
          </a:prstGeom>
          <a:noFill/>
          <a:ln>
            <a:solidFill>
              <a:srgbClr val="2B8E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TextBox 302"/>
          <p:cNvSpPr txBox="1"/>
          <p:nvPr/>
        </p:nvSpPr>
        <p:spPr>
          <a:xfrm>
            <a:off x="28712222" y="24381990"/>
            <a:ext cx="396454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Experimental Results</a:t>
            </a:r>
            <a:endParaRPr lang="en-US" sz="2900" b="1" i="1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6268" y="25101310"/>
            <a:ext cx="3590786" cy="290751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5119" y="25080770"/>
            <a:ext cx="3600102" cy="2915062"/>
          </a:xfrm>
          <a:prstGeom prst="rect">
            <a:avLst/>
          </a:prstGeom>
        </p:spPr>
      </p:pic>
      <p:sp>
        <p:nvSpPr>
          <p:cNvPr id="304" name="Text Placeholder 2"/>
          <p:cNvSpPr txBox="1">
            <a:spLocks/>
          </p:cNvSpPr>
          <p:nvPr/>
        </p:nvSpPr>
        <p:spPr>
          <a:xfrm>
            <a:off x="28671365" y="28188403"/>
            <a:ext cx="6720070" cy="157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206240" rtl="0" eaLnBrk="1" latinLnBrk="0" hangingPunct="1">
              <a:lnSpc>
                <a:spcPct val="90000"/>
              </a:lnSpc>
              <a:spcBef>
                <a:spcPts val="4600"/>
              </a:spcBef>
              <a:buFont typeface="Arial" panose="020B0604020202020204" pitchFamily="34" charset="0"/>
              <a:buNone/>
              <a:defRPr sz="11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03120" indent="0" algn="ctr" defTabSz="4206240" rtl="0" eaLnBrk="1" latinLnBrk="0" hangingPunct="1">
              <a:lnSpc>
                <a:spcPct val="90000"/>
              </a:lnSpc>
              <a:spcBef>
                <a:spcPts val="2300"/>
              </a:spcBef>
              <a:buFont typeface="Arial" panose="020B0604020202020204" pitchFamily="34" charset="0"/>
              <a:buNone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206240" indent="0" algn="ctr" defTabSz="4206240" rtl="0" eaLnBrk="1" latinLnBrk="0" hangingPunct="1">
              <a:lnSpc>
                <a:spcPct val="90000"/>
              </a:lnSpc>
              <a:spcBef>
                <a:spcPts val="2300"/>
              </a:spcBef>
              <a:buFont typeface="Arial" panose="020B0604020202020204" pitchFamily="34" charset="0"/>
              <a:buNone/>
              <a:defRPr sz="8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0" indent="0" algn="ctr" defTabSz="4206240" rtl="0" eaLnBrk="1" latinLnBrk="0" hangingPunct="1">
              <a:lnSpc>
                <a:spcPct val="90000"/>
              </a:lnSpc>
              <a:spcBef>
                <a:spcPts val="2300"/>
              </a:spcBef>
              <a:buFont typeface="Arial" panose="020B0604020202020204" pitchFamily="34" charset="0"/>
              <a:buNone/>
              <a:defRPr sz="7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412480" indent="0" algn="ctr" defTabSz="4206240" rtl="0" eaLnBrk="1" latinLnBrk="0" hangingPunct="1">
              <a:lnSpc>
                <a:spcPct val="90000"/>
              </a:lnSpc>
              <a:spcBef>
                <a:spcPts val="2300"/>
              </a:spcBef>
              <a:buFont typeface="Arial" panose="020B0604020202020204" pitchFamily="34" charset="0"/>
              <a:buNone/>
              <a:defRPr sz="7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0" indent="0" algn="ctr" defTabSz="4206240" rtl="0" eaLnBrk="1" latinLnBrk="0" hangingPunct="1">
              <a:lnSpc>
                <a:spcPct val="90000"/>
              </a:lnSpc>
              <a:spcBef>
                <a:spcPts val="2300"/>
              </a:spcBef>
              <a:buFont typeface="Arial" panose="020B0604020202020204" pitchFamily="34" charset="0"/>
              <a:buNone/>
              <a:defRPr sz="7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18720" indent="0" algn="ctr" defTabSz="4206240" rtl="0" eaLnBrk="1" latinLnBrk="0" hangingPunct="1">
              <a:lnSpc>
                <a:spcPct val="90000"/>
              </a:lnSpc>
              <a:spcBef>
                <a:spcPts val="2300"/>
              </a:spcBef>
              <a:buFont typeface="Arial" panose="020B0604020202020204" pitchFamily="34" charset="0"/>
              <a:buNone/>
              <a:defRPr sz="7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21840" indent="0" algn="ctr" defTabSz="4206240" rtl="0" eaLnBrk="1" latinLnBrk="0" hangingPunct="1">
              <a:lnSpc>
                <a:spcPct val="90000"/>
              </a:lnSpc>
              <a:spcBef>
                <a:spcPts val="2300"/>
              </a:spcBef>
              <a:buFont typeface="Arial" panose="020B0604020202020204" pitchFamily="34" charset="0"/>
              <a:buNone/>
              <a:defRPr sz="7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24960" indent="0" algn="ctr" defTabSz="4206240" rtl="0" eaLnBrk="1" latinLnBrk="0" hangingPunct="1">
              <a:lnSpc>
                <a:spcPct val="90000"/>
              </a:lnSpc>
              <a:spcBef>
                <a:spcPts val="2300"/>
              </a:spcBef>
              <a:buFont typeface="Arial" panose="020B0604020202020204" pitchFamily="34" charset="0"/>
              <a:buNone/>
              <a:defRPr sz="7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Effect of relative flow priorities on observed data transfer times for data-intensive workflow tasks for different </a:t>
            </a:r>
            <a:r>
              <a:rPr lang="en-US" sz="2400" dirty="0" err="1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vSDX</a:t>
            </a:r>
            <a:r>
              <a:rPr lang="en-US" sz="2400" dirty="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 provisioned bandwidths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073404" y="28177719"/>
            <a:ext cx="48713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</a:rPr>
              <a:t>Effect of relative flow priorities on overall workflow execution times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317458" y="25042175"/>
            <a:ext cx="6882300" cy="3242832"/>
          </a:xfrm>
          <a:prstGeom prst="rect">
            <a:avLst/>
          </a:prstGeom>
        </p:spPr>
      </p:pic>
      <p:sp>
        <p:nvSpPr>
          <p:cNvPr id="306" name="TextBox 305"/>
          <p:cNvSpPr txBox="1"/>
          <p:nvPr/>
        </p:nvSpPr>
        <p:spPr>
          <a:xfrm>
            <a:off x="674838" y="25409366"/>
            <a:ext cx="6227651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-457200">
              <a:buFont typeface="Arial" charset="0"/>
              <a:buChar char="•"/>
            </a:pPr>
            <a:r>
              <a:rPr lang="en-US" sz="2600" dirty="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We </a:t>
            </a:r>
            <a:r>
              <a:rPr lang="en-US" sz="2600" dirty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have created a new technique for generating scalable workloads from real applications, and implemented a prototype, called </a:t>
            </a:r>
            <a:r>
              <a:rPr lang="en-US" sz="2600" dirty="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Durango, </a:t>
            </a:r>
            <a:r>
              <a:rPr lang="en-US" sz="2600" dirty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using a performance modeling toolkit. </a:t>
            </a:r>
            <a:endParaRPr lang="en-US" sz="2600" dirty="0" smtClean="0">
              <a:solidFill>
                <a:srgbClr val="305160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marL="457200" lvl="1" indent="-457200">
              <a:buFont typeface="Arial" charset="0"/>
              <a:buChar char="•"/>
            </a:pPr>
            <a:endParaRPr lang="en-US" sz="2600" dirty="0">
              <a:solidFill>
                <a:srgbClr val="305160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marL="457200" lvl="1" indent="-457200">
              <a:buFont typeface="Arial" charset="0"/>
              <a:buChar char="•"/>
            </a:pPr>
            <a:r>
              <a:rPr lang="en-US" sz="2600" dirty="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We </a:t>
            </a:r>
            <a:r>
              <a:rPr lang="en-US" sz="2600" dirty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demonstrate the efficacy of Durango’s direct integration approach, which links Aspen into CODES as part of the running network simulation model. Here, Aspen </a:t>
            </a:r>
            <a:r>
              <a:rPr lang="en-US" sz="2600" dirty="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generates the </a:t>
            </a:r>
            <a:r>
              <a:rPr lang="en-US" sz="2600" dirty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application-level computation timing events, which in turn drives the start of a network communication </a:t>
            </a:r>
            <a:r>
              <a:rPr lang="en-US" sz="2600" dirty="0" smtClean="0">
                <a:solidFill>
                  <a:srgbClr val="30516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phase.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697061" y="28378041"/>
            <a:ext cx="3372755" cy="2616195"/>
          </a:xfrm>
          <a:prstGeom prst="rect">
            <a:avLst/>
          </a:prstGeom>
        </p:spPr>
      </p:pic>
      <p:sp>
        <p:nvSpPr>
          <p:cNvPr id="315" name="Rectangle 314"/>
          <p:cNvSpPr/>
          <p:nvPr/>
        </p:nvSpPr>
        <p:spPr>
          <a:xfrm>
            <a:off x="10697062" y="31075214"/>
            <a:ext cx="32907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Durango in direct integration mode 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with 1.3M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node dragonfly network and Aspen 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compute node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generator for 1K to 32K MPI ranks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067364" y="28445674"/>
            <a:ext cx="3446499" cy="2511182"/>
          </a:xfrm>
          <a:prstGeom prst="rect">
            <a:avLst/>
          </a:prstGeom>
        </p:spPr>
      </p:pic>
      <p:sp>
        <p:nvSpPr>
          <p:cNvPr id="316" name="Rectangle 315"/>
          <p:cNvSpPr/>
          <p:nvPr/>
        </p:nvSpPr>
        <p:spPr>
          <a:xfrm>
            <a:off x="7186958" y="31075214"/>
            <a:ext cx="31905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Durango in direct integration mode 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with 32K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node torus network and Aspen compute 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node generator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for 1K to 16K MPI ranks.</a:t>
            </a:r>
          </a:p>
        </p:txBody>
      </p:sp>
    </p:spTree>
    <p:extLst>
      <p:ext uri="{BB962C8B-B14F-4D97-AF65-F5344CB8AC3E}">
        <p14:creationId xmlns:p14="http://schemas.microsoft.com/office/powerpoint/2010/main" val="43228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1253</TotalTime>
  <Words>1111</Words>
  <Application>Microsoft Macintosh PowerPoint</Application>
  <PresentationFormat>Custom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info@rafaelsilva.com</dc:creator>
  <cp:lastModifiedBy>info@rafaelsilva.com</cp:lastModifiedBy>
  <cp:revision>127</cp:revision>
  <cp:lastPrinted>2016-12-08T03:58:27Z</cp:lastPrinted>
  <dcterms:created xsi:type="dcterms:W3CDTF">2016-12-07T16:36:43Z</dcterms:created>
  <dcterms:modified xsi:type="dcterms:W3CDTF">2017-09-20T23:11:57Z</dcterms:modified>
</cp:coreProperties>
</file>