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160"/>
    <a:srgbClr val="2F5160"/>
    <a:srgbClr val="DF5522"/>
    <a:srgbClr val="F68727"/>
    <a:srgbClr val="53717A"/>
    <a:srgbClr val="2B8E85"/>
    <a:srgbClr val="49A69A"/>
    <a:srgbClr val="F7941D"/>
    <a:srgbClr val="0D3F64"/>
    <a:srgbClr val="4F6C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9"/>
    <p:restoredTop sz="94680"/>
  </p:normalViewPr>
  <p:slideViewPr>
    <p:cSldViewPr snapToGrid="0" snapToObjects="1">
      <p:cViewPr varScale="1">
        <p:scale>
          <a:sx n="35" d="100"/>
          <a:sy n="35" d="100"/>
        </p:scale>
        <p:origin x="16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343DC-C694-47CF-83F4-DD4446F1775F}" type="datetimeFigureOut">
              <a:rPr lang="en-US" smtClean="0"/>
              <a:t>2/27/2018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D83C2-A735-4002-BA9E-71D061FA8DED}" type="slidenum">
              <a:rPr lang="en-US" smtClean="0"/>
              <a:t>‹#›</a:t>
            </a:fld>
            <a:endParaRPr lang="en-US"/>
          </a:p>
        </p:txBody>
      </p:sp>
    </p:spTree>
    <p:extLst>
      <p:ext uri="{BB962C8B-B14F-4D97-AF65-F5344CB8AC3E}">
        <p14:creationId xmlns:p14="http://schemas.microsoft.com/office/powerpoint/2010/main" val="636039473"/>
      </p:ext>
    </p:extLst>
  </p:cSld>
  <p:clrMap bg1="lt1" tx1="dk1" bg2="lt2" tx2="dk2" accent1="accent1" accent2="accent2" accent3="accent3" accent4="accent4" accent5="accent5" accent6="accent6" hlink="hlink" folHlink="folHlink"/>
  <p:notesStyle>
    <a:lvl1pPr marL="0" algn="l" defTabSz="669027" rtl="0" eaLnBrk="1" latinLnBrk="0" hangingPunct="1">
      <a:defRPr sz="878" kern="1200">
        <a:solidFill>
          <a:schemeClr val="tx1"/>
        </a:solidFill>
        <a:latin typeface="+mn-lt"/>
        <a:ea typeface="+mn-ea"/>
        <a:cs typeface="+mn-cs"/>
      </a:defRPr>
    </a:lvl1pPr>
    <a:lvl2pPr marL="334513" algn="l" defTabSz="669027" rtl="0" eaLnBrk="1" latinLnBrk="0" hangingPunct="1">
      <a:defRPr sz="878" kern="1200">
        <a:solidFill>
          <a:schemeClr val="tx1"/>
        </a:solidFill>
        <a:latin typeface="+mn-lt"/>
        <a:ea typeface="+mn-ea"/>
        <a:cs typeface="+mn-cs"/>
      </a:defRPr>
    </a:lvl2pPr>
    <a:lvl3pPr marL="669027" algn="l" defTabSz="669027" rtl="0" eaLnBrk="1" latinLnBrk="0" hangingPunct="1">
      <a:defRPr sz="878" kern="1200">
        <a:solidFill>
          <a:schemeClr val="tx1"/>
        </a:solidFill>
        <a:latin typeface="+mn-lt"/>
        <a:ea typeface="+mn-ea"/>
        <a:cs typeface="+mn-cs"/>
      </a:defRPr>
    </a:lvl3pPr>
    <a:lvl4pPr marL="1003541" algn="l" defTabSz="669027" rtl="0" eaLnBrk="1" latinLnBrk="0" hangingPunct="1">
      <a:defRPr sz="878" kern="1200">
        <a:solidFill>
          <a:schemeClr val="tx1"/>
        </a:solidFill>
        <a:latin typeface="+mn-lt"/>
        <a:ea typeface="+mn-ea"/>
        <a:cs typeface="+mn-cs"/>
      </a:defRPr>
    </a:lvl4pPr>
    <a:lvl5pPr marL="1338055" algn="l" defTabSz="669027" rtl="0" eaLnBrk="1" latinLnBrk="0" hangingPunct="1">
      <a:defRPr sz="878" kern="1200">
        <a:solidFill>
          <a:schemeClr val="tx1"/>
        </a:solidFill>
        <a:latin typeface="+mn-lt"/>
        <a:ea typeface="+mn-ea"/>
        <a:cs typeface="+mn-cs"/>
      </a:defRPr>
    </a:lvl5pPr>
    <a:lvl6pPr marL="1672567" algn="l" defTabSz="669027" rtl="0" eaLnBrk="1" latinLnBrk="0" hangingPunct="1">
      <a:defRPr sz="878" kern="1200">
        <a:solidFill>
          <a:schemeClr val="tx1"/>
        </a:solidFill>
        <a:latin typeface="+mn-lt"/>
        <a:ea typeface="+mn-ea"/>
        <a:cs typeface="+mn-cs"/>
      </a:defRPr>
    </a:lvl6pPr>
    <a:lvl7pPr marL="2007081" algn="l" defTabSz="669027" rtl="0" eaLnBrk="1" latinLnBrk="0" hangingPunct="1">
      <a:defRPr sz="878" kern="1200">
        <a:solidFill>
          <a:schemeClr val="tx1"/>
        </a:solidFill>
        <a:latin typeface="+mn-lt"/>
        <a:ea typeface="+mn-ea"/>
        <a:cs typeface="+mn-cs"/>
      </a:defRPr>
    </a:lvl7pPr>
    <a:lvl8pPr marL="2341595" algn="l" defTabSz="669027" rtl="0" eaLnBrk="1" latinLnBrk="0" hangingPunct="1">
      <a:defRPr sz="878" kern="1200">
        <a:solidFill>
          <a:schemeClr val="tx1"/>
        </a:solidFill>
        <a:latin typeface="+mn-lt"/>
        <a:ea typeface="+mn-ea"/>
        <a:cs typeface="+mn-cs"/>
      </a:defRPr>
    </a:lvl8pPr>
    <a:lvl9pPr marL="2676109" algn="l" defTabSz="669027" rtl="0" eaLnBrk="1" latinLnBrk="0" hangingPunct="1">
      <a:defRPr sz="87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39164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232342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85423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0EFD7-FAEE-1048-AC8B-35DE315D93E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218755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50EFD7-FAEE-1048-AC8B-35DE315D93E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58515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0EFD7-FAEE-1048-AC8B-35DE315D93E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93125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0EFD7-FAEE-1048-AC8B-35DE315D93E4}"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8575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0EFD7-FAEE-1048-AC8B-35DE315D93E4}"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45625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0EFD7-FAEE-1048-AC8B-35DE315D93E4}"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13009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E050EFD7-FAEE-1048-AC8B-35DE315D93E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387625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E050EFD7-FAEE-1048-AC8B-35DE315D93E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C6BF-1703-EC4C-8CD5-E5EC88CEF51C}" type="slidenum">
              <a:rPr lang="en-US" smtClean="0"/>
              <a:t>‹#›</a:t>
            </a:fld>
            <a:endParaRPr lang="en-US"/>
          </a:p>
        </p:txBody>
      </p:sp>
    </p:spTree>
    <p:extLst>
      <p:ext uri="{BB962C8B-B14F-4D97-AF65-F5344CB8AC3E}">
        <p14:creationId xmlns:p14="http://schemas.microsoft.com/office/powerpoint/2010/main" val="202178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050EFD7-FAEE-1048-AC8B-35DE315D93E4}" type="datetimeFigureOut">
              <a:rPr lang="en-US" smtClean="0"/>
              <a:t>2/27/2018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6409C6BF-1703-EC4C-8CD5-E5EC88CEF51C}" type="slidenum">
              <a:rPr lang="en-US" smtClean="0"/>
              <a:t>‹#›</a:t>
            </a:fld>
            <a:endParaRPr lang="en-US"/>
          </a:p>
        </p:txBody>
      </p:sp>
    </p:spTree>
    <p:extLst>
      <p:ext uri="{BB962C8B-B14F-4D97-AF65-F5344CB8AC3E}">
        <p14:creationId xmlns:p14="http://schemas.microsoft.com/office/powerpoint/2010/main" val="679076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2.png"/><Relationship Id="rId26" Type="http://schemas.openxmlformats.org/officeDocument/2006/relationships/image" Target="../media/image20.png"/><Relationship Id="rId39" Type="http://schemas.openxmlformats.org/officeDocument/2006/relationships/image" Target="../media/image31.png"/><Relationship Id="rId3" Type="http://schemas.openxmlformats.org/officeDocument/2006/relationships/image" Target="../media/image1.png"/><Relationship Id="rId21" Type="http://schemas.openxmlformats.org/officeDocument/2006/relationships/image" Target="../media/image15.emf"/><Relationship Id="rId34" Type="http://schemas.openxmlformats.org/officeDocument/2006/relationships/image" Target="../media/image26.png"/><Relationship Id="rId7" Type="http://schemas.openxmlformats.org/officeDocument/2006/relationships/image" Target="../media/image4.png"/><Relationship Id="rId12" Type="http://schemas.microsoft.com/office/2007/relationships/hdphoto" Target="../media/hdphoto3.wdp"/><Relationship Id="rId17" Type="http://schemas.openxmlformats.org/officeDocument/2006/relationships/image" Target="../media/image11.png"/><Relationship Id="rId25" Type="http://schemas.openxmlformats.org/officeDocument/2006/relationships/image" Target="../media/image19.jpg"/><Relationship Id="rId33" Type="http://schemas.openxmlformats.org/officeDocument/2006/relationships/hyperlink" Target="https://www.globus.org/" TargetMode="External"/><Relationship Id="rId38" Type="http://schemas.openxmlformats.org/officeDocument/2006/relationships/image" Target="../media/image30.png"/><Relationship Id="rId2" Type="http://schemas.openxmlformats.org/officeDocument/2006/relationships/hyperlink" Target="https://pegasus.isi.edu/" TargetMode="External"/><Relationship Id="rId16" Type="http://schemas.microsoft.com/office/2007/relationships/hdphoto" Target="../media/hdphoto4.wdp"/><Relationship Id="rId20" Type="http://schemas.openxmlformats.org/officeDocument/2006/relationships/image" Target="../media/image14.png"/><Relationship Id="rId29" Type="http://schemas.openxmlformats.org/officeDocument/2006/relationships/hyperlink" Target="https://dakota.sandia.gov/"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18.emf"/><Relationship Id="rId32" Type="http://schemas.openxmlformats.org/officeDocument/2006/relationships/image" Target="../media/image25.png"/><Relationship Id="rId37" Type="http://schemas.openxmlformats.org/officeDocument/2006/relationships/image" Target="../media/image29.png"/><Relationship Id="rId40" Type="http://schemas.openxmlformats.org/officeDocument/2006/relationships/image" Target="../media/image32.png"/><Relationship Id="rId5" Type="http://schemas.openxmlformats.org/officeDocument/2006/relationships/image" Target="../media/image2.png"/><Relationship Id="rId15" Type="http://schemas.openxmlformats.org/officeDocument/2006/relationships/image" Target="../media/image10.png"/><Relationship Id="rId23" Type="http://schemas.openxmlformats.org/officeDocument/2006/relationships/image" Target="../media/image17.jpeg"/><Relationship Id="rId28" Type="http://schemas.openxmlformats.org/officeDocument/2006/relationships/image" Target="../media/image22.png"/><Relationship Id="rId36" Type="http://schemas.openxmlformats.org/officeDocument/2006/relationships/image" Target="../media/image28.png"/><Relationship Id="rId10" Type="http://schemas.microsoft.com/office/2007/relationships/hdphoto" Target="../media/hdphoto2.wdp"/><Relationship Id="rId19" Type="http://schemas.openxmlformats.org/officeDocument/2006/relationships/image" Target="../media/image13.png"/><Relationship Id="rId31"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6.png"/><Relationship Id="rId27" Type="http://schemas.openxmlformats.org/officeDocument/2006/relationships/image" Target="../media/image21.emf"/><Relationship Id="rId30" Type="http://schemas.openxmlformats.org/officeDocument/2006/relationships/image" Target="../media/image23.png"/><Relationship Id="rId3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3">
            <a:alpha val="21000"/>
          </a:srgb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54329-D3D1-4284-B3B2-58B18D4786E5}"/>
              </a:ext>
            </a:extLst>
          </p:cNvPr>
          <p:cNvGrpSpPr/>
          <p:nvPr/>
        </p:nvGrpSpPr>
        <p:grpSpPr>
          <a:xfrm>
            <a:off x="2716693" y="117742"/>
            <a:ext cx="27447367" cy="21479869"/>
            <a:chOff x="417440" y="176613"/>
            <a:chExt cx="41171050" cy="32219803"/>
          </a:xfrm>
        </p:grpSpPr>
        <p:sp>
          <p:nvSpPr>
            <p:cNvPr id="312" name="Rectangle 311">
              <a:extLst>
                <a:ext uri="{FF2B5EF4-FFF2-40B4-BE49-F238E27FC236}">
                  <a16:creationId xmlns:a16="http://schemas.microsoft.com/office/drawing/2014/main" id="{6A770CF6-049F-4E59-BC54-8D27FFB286F4}"/>
                </a:ext>
              </a:extLst>
            </p:cNvPr>
            <p:cNvSpPr/>
            <p:nvPr/>
          </p:nvSpPr>
          <p:spPr>
            <a:xfrm>
              <a:off x="14649208" y="11932881"/>
              <a:ext cx="13531089" cy="4789787"/>
            </a:xfrm>
            <a:prstGeom prst="rect">
              <a:avLst/>
            </a:prstGeom>
            <a:solidFill>
              <a:schemeClr val="bg1">
                <a:lumMod val="85000"/>
                <a:alpha val="48000"/>
              </a:schemeClr>
            </a:solidFill>
            <a:ln w="5715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5" name="Rectangle 4"/>
            <p:cNvSpPr/>
            <p:nvPr/>
          </p:nvSpPr>
          <p:spPr>
            <a:xfrm>
              <a:off x="417440" y="357809"/>
              <a:ext cx="37420165" cy="1271202"/>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92" name="Rectangle 91"/>
            <p:cNvSpPr/>
            <p:nvPr/>
          </p:nvSpPr>
          <p:spPr>
            <a:xfrm>
              <a:off x="36172780" y="357808"/>
              <a:ext cx="5415707" cy="3252419"/>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16" name="Rounded Rectangle 215"/>
            <p:cNvSpPr/>
            <p:nvPr/>
          </p:nvSpPr>
          <p:spPr>
            <a:xfrm>
              <a:off x="1509487" y="11765037"/>
              <a:ext cx="11767469" cy="8086731"/>
            </a:xfrm>
            <a:prstGeom prst="roundRect">
              <a:avLst>
                <a:gd name="adj" fmla="val 2327"/>
              </a:avLst>
            </a:prstGeom>
            <a:solidFill>
              <a:schemeClr val="bg1">
                <a:lumMod val="95000"/>
              </a:scheme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4" name="Rectangle 3"/>
            <p:cNvSpPr/>
            <p:nvPr/>
          </p:nvSpPr>
          <p:spPr>
            <a:xfrm>
              <a:off x="4118399" y="1924795"/>
              <a:ext cx="29400804" cy="1138678"/>
            </a:xfrm>
            <a:prstGeom prst="rect">
              <a:avLst/>
            </a:prstGeom>
          </p:spPr>
          <p:txBody>
            <a:bodyPr wrap="square">
              <a:spAutoFit/>
            </a:bodyPr>
            <a:lstStyle/>
            <a:p>
              <a:r>
                <a:rPr lang="en-US" sz="2333" dirty="0">
                  <a:latin typeface="Arial" charset="0"/>
                  <a:ea typeface="Arial" charset="0"/>
                  <a:cs typeface="Arial" charset="0"/>
                </a:rPr>
                <a:t>George Papadimitriou</a:t>
              </a:r>
              <a:r>
                <a:rPr lang="en-US" sz="2333" baseline="30000" dirty="0">
                  <a:latin typeface="Arial" charset="0"/>
                  <a:ea typeface="Arial" charset="0"/>
                  <a:cs typeface="Arial" charset="0"/>
                </a:rPr>
                <a:t>1</a:t>
              </a:r>
              <a:r>
                <a:rPr lang="en-US" sz="2333" dirty="0">
                  <a:latin typeface="Arial" charset="0"/>
                  <a:ea typeface="Arial" charset="0"/>
                  <a:cs typeface="Arial" charset="0"/>
                </a:rPr>
                <a:t>, Ewa Deelman</a:t>
              </a:r>
              <a:r>
                <a:rPr lang="en-US" sz="2333" baseline="30000" dirty="0">
                  <a:latin typeface="Arial" charset="0"/>
                  <a:ea typeface="Arial" charset="0"/>
                  <a:cs typeface="Arial" charset="0"/>
                </a:rPr>
                <a:t>1</a:t>
              </a:r>
              <a:r>
                <a:rPr lang="en-US" sz="2333" dirty="0">
                  <a:latin typeface="Arial" charset="0"/>
                  <a:ea typeface="Arial" charset="0"/>
                  <a:cs typeface="Arial" charset="0"/>
                </a:rPr>
                <a:t>, Rafael Ferreira da Silva</a:t>
              </a:r>
              <a:r>
                <a:rPr lang="en-US" sz="2333" baseline="30000" dirty="0">
                  <a:latin typeface="Arial" charset="0"/>
                  <a:ea typeface="Arial" charset="0"/>
                  <a:cs typeface="Arial" charset="0"/>
                </a:rPr>
                <a:t>1</a:t>
              </a:r>
              <a:r>
                <a:rPr lang="en-US" sz="2333" dirty="0">
                  <a:latin typeface="Arial" charset="0"/>
                  <a:ea typeface="Arial" charset="0"/>
                  <a:cs typeface="Arial" charset="0"/>
                </a:rPr>
                <a:t>, Rosa Filgueira</a:t>
              </a:r>
              <a:r>
                <a:rPr lang="en-US" sz="2333" baseline="30000" dirty="0">
                  <a:latin typeface="Arial" charset="0"/>
                  <a:ea typeface="Arial" charset="0"/>
                  <a:cs typeface="Arial" charset="0"/>
                </a:rPr>
                <a:t>2</a:t>
              </a:r>
              <a:r>
                <a:rPr lang="en-US" sz="2333" dirty="0">
                  <a:latin typeface="Arial" charset="0"/>
                  <a:ea typeface="Arial" charset="0"/>
                  <a:cs typeface="Arial" charset="0"/>
                </a:rPr>
                <a:t>, Vickie Lynch</a:t>
              </a:r>
              <a:r>
                <a:rPr lang="en-US" sz="2333" baseline="30000" dirty="0">
                  <a:latin typeface="Arial" charset="0"/>
                  <a:ea typeface="Arial" charset="0"/>
                  <a:cs typeface="Arial" charset="0"/>
                </a:rPr>
                <a:t>3</a:t>
              </a:r>
              <a:r>
                <a:rPr lang="en-US" sz="2333" dirty="0">
                  <a:latin typeface="Arial" charset="0"/>
                  <a:ea typeface="Arial" charset="0"/>
                  <a:cs typeface="Arial" charset="0"/>
                </a:rPr>
                <a:t>, </a:t>
              </a:r>
              <a:r>
                <a:rPr lang="en-US" sz="2333" dirty="0" err="1">
                  <a:latin typeface="Arial" charset="0"/>
                  <a:ea typeface="Arial" charset="0"/>
                  <a:cs typeface="Arial" charset="0"/>
                </a:rPr>
                <a:t>Anirban</a:t>
              </a:r>
              <a:r>
                <a:rPr lang="en-US" sz="2333" dirty="0">
                  <a:latin typeface="Arial" charset="0"/>
                  <a:ea typeface="Arial" charset="0"/>
                  <a:cs typeface="Arial" charset="0"/>
                </a:rPr>
                <a:t> Mandal</a:t>
              </a:r>
              <a:r>
                <a:rPr lang="en-US" sz="2333" baseline="30000" dirty="0">
                  <a:latin typeface="Arial" charset="0"/>
                  <a:ea typeface="Arial" charset="0"/>
                  <a:cs typeface="Arial" charset="0"/>
                </a:rPr>
                <a:t>4</a:t>
              </a:r>
              <a:r>
                <a:rPr lang="en-US" sz="2333" dirty="0">
                  <a:latin typeface="Arial" charset="0"/>
                  <a:ea typeface="Arial" charset="0"/>
                  <a:cs typeface="Arial" charset="0"/>
                </a:rPr>
                <a:t>, Cong Wang</a:t>
              </a:r>
              <a:r>
                <a:rPr lang="en-US" sz="2333" baseline="30000" dirty="0">
                  <a:latin typeface="Arial" charset="0"/>
                  <a:ea typeface="Arial" charset="0"/>
                  <a:cs typeface="Arial" charset="0"/>
                </a:rPr>
                <a:t>4</a:t>
              </a:r>
              <a:r>
                <a:rPr lang="en-US" sz="2333" dirty="0">
                  <a:latin typeface="Arial" charset="0"/>
                  <a:ea typeface="Arial" charset="0"/>
                  <a:cs typeface="Arial" charset="0"/>
                </a:rPr>
                <a:t>, Jeffrey Vetter</a:t>
              </a:r>
              <a:r>
                <a:rPr lang="en-US" sz="2333" baseline="30000" dirty="0">
                  <a:latin typeface="Arial" charset="0"/>
                  <a:ea typeface="Arial" charset="0"/>
                  <a:cs typeface="Arial" charset="0"/>
                </a:rPr>
                <a:t>3</a:t>
              </a:r>
              <a:br>
                <a:rPr lang="en-US" sz="2333" dirty="0">
                  <a:latin typeface="Arial" charset="0"/>
                  <a:ea typeface="Arial" charset="0"/>
                  <a:cs typeface="Arial" charset="0"/>
                </a:rPr>
              </a:br>
              <a:r>
                <a:rPr lang="en-US" sz="2333" baseline="30000" dirty="0">
                  <a:latin typeface="Arial" charset="0"/>
                  <a:ea typeface="Arial" charset="0"/>
                  <a:cs typeface="Arial" charset="0"/>
                </a:rPr>
                <a:t>1</a:t>
              </a:r>
              <a:r>
                <a:rPr lang="en-US" sz="2000" dirty="0">
                  <a:solidFill>
                    <a:schemeClr val="tx1">
                      <a:lumMod val="65000"/>
                      <a:lumOff val="35000"/>
                    </a:schemeClr>
                  </a:solidFill>
                  <a:latin typeface="Arial" charset="0"/>
                  <a:ea typeface="Arial" charset="0"/>
                  <a:cs typeface="Arial" charset="0"/>
                </a:rPr>
                <a:t>University of Southern California – Information Sciences Institute    </a:t>
              </a:r>
              <a:r>
                <a:rPr lang="en-US" sz="2000" baseline="30000" dirty="0">
                  <a:latin typeface="Arial" charset="0"/>
                  <a:ea typeface="Arial" charset="0"/>
                  <a:cs typeface="Arial" charset="0"/>
                </a:rPr>
                <a:t>2</a:t>
              </a:r>
              <a:r>
                <a:rPr lang="en-US" sz="2000" dirty="0">
                  <a:solidFill>
                    <a:schemeClr val="tx1">
                      <a:lumMod val="65000"/>
                      <a:lumOff val="35000"/>
                    </a:schemeClr>
                  </a:solidFill>
                  <a:latin typeface="Arial" charset="0"/>
                  <a:ea typeface="Arial" charset="0"/>
                  <a:cs typeface="Arial" charset="0"/>
                </a:rPr>
                <a:t>British Geological Survey    </a:t>
              </a:r>
              <a:r>
                <a:rPr lang="en-US" sz="2000" baseline="30000" dirty="0">
                  <a:latin typeface="Arial" charset="0"/>
                  <a:ea typeface="Arial" charset="0"/>
                  <a:cs typeface="Arial" charset="0"/>
                </a:rPr>
                <a:t>3</a:t>
              </a:r>
              <a:r>
                <a:rPr lang="en-US" sz="2000" dirty="0">
                  <a:solidFill>
                    <a:schemeClr val="tx1">
                      <a:lumMod val="65000"/>
                      <a:lumOff val="35000"/>
                    </a:schemeClr>
                  </a:solidFill>
                  <a:latin typeface="Arial" charset="0"/>
                  <a:ea typeface="Arial" charset="0"/>
                  <a:cs typeface="Arial" charset="0"/>
                </a:rPr>
                <a:t>Oak Ridge National Laboratory    </a:t>
              </a:r>
              <a:r>
                <a:rPr lang="en-US" sz="2000" baseline="30000" dirty="0">
                  <a:latin typeface="Arial" charset="0"/>
                  <a:ea typeface="Arial" charset="0"/>
                  <a:cs typeface="Arial" charset="0"/>
                </a:rPr>
                <a:t>4</a:t>
              </a:r>
              <a:r>
                <a:rPr lang="en-US" sz="2000" dirty="0">
                  <a:solidFill>
                    <a:schemeClr val="tx1">
                      <a:lumMod val="65000"/>
                      <a:lumOff val="35000"/>
                    </a:schemeClr>
                  </a:solidFill>
                  <a:latin typeface="Arial" charset="0"/>
                  <a:ea typeface="Arial" charset="0"/>
                  <a:cs typeface="Arial" charset="0"/>
                </a:rPr>
                <a:t>Renaissance Computing Institute</a:t>
              </a:r>
            </a:p>
          </p:txBody>
        </p:sp>
        <p:sp>
          <p:nvSpPr>
            <p:cNvPr id="6" name="Rectangle 5"/>
            <p:cNvSpPr/>
            <p:nvPr/>
          </p:nvSpPr>
          <p:spPr>
            <a:xfrm>
              <a:off x="417440" y="3444627"/>
              <a:ext cx="37047895" cy="159000"/>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4" name="Rectangle 23"/>
            <p:cNvSpPr/>
            <p:nvPr/>
          </p:nvSpPr>
          <p:spPr>
            <a:xfrm>
              <a:off x="417441" y="4130804"/>
              <a:ext cx="13974420" cy="1537606"/>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5" name="TextBox 24"/>
            <p:cNvSpPr txBox="1"/>
            <p:nvPr/>
          </p:nvSpPr>
          <p:spPr>
            <a:xfrm>
              <a:off x="655980" y="4318369"/>
              <a:ext cx="10855663" cy="692497"/>
            </a:xfrm>
            <a:prstGeom prst="rect">
              <a:avLst/>
            </a:prstGeom>
            <a:noFill/>
          </p:spPr>
          <p:txBody>
            <a:bodyPr wrap="none" rtlCol="0">
              <a:spAutoFit/>
            </a:bodyPr>
            <a:lstStyle/>
            <a:p>
              <a:r>
                <a:rPr lang="en-US" sz="2400" dirty="0">
                  <a:solidFill>
                    <a:schemeClr val="bg1"/>
                  </a:solidFill>
                  <a:latin typeface="Arial" charset="0"/>
                  <a:ea typeface="Arial" charset="0"/>
                  <a:cs typeface="Arial" charset="0"/>
                </a:rPr>
                <a:t>PEGASUS WORKFLOW MANAGEMENT SYSTEM</a:t>
              </a:r>
            </a:p>
          </p:txBody>
        </p:sp>
        <p:sp>
          <p:nvSpPr>
            <p:cNvPr id="26" name="Rectangle 25"/>
            <p:cNvSpPr/>
            <p:nvPr/>
          </p:nvSpPr>
          <p:spPr>
            <a:xfrm>
              <a:off x="417440" y="4124203"/>
              <a:ext cx="13974420" cy="28272213"/>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7" name="TextBox 26"/>
            <p:cNvSpPr txBox="1"/>
            <p:nvPr/>
          </p:nvSpPr>
          <p:spPr>
            <a:xfrm>
              <a:off x="674838" y="4944840"/>
              <a:ext cx="7007676" cy="584680"/>
            </a:xfrm>
            <a:prstGeom prst="rect">
              <a:avLst/>
            </a:prstGeom>
            <a:noFill/>
          </p:spPr>
          <p:txBody>
            <a:bodyPr wrap="square" rtlCol="0">
              <a:spAutoFit/>
            </a:bodyPr>
            <a:lstStyle/>
            <a:p>
              <a:r>
                <a:rPr lang="en-US" sz="1933" i="1" dirty="0">
                  <a:solidFill>
                    <a:schemeClr val="accent5">
                      <a:lumMod val="20000"/>
                      <a:lumOff val="80000"/>
                    </a:schemeClr>
                  </a:solidFill>
                  <a:latin typeface="Arial" charset="0"/>
                  <a:ea typeface="Arial" charset="0"/>
                  <a:cs typeface="Arial" charset="0"/>
                </a:rPr>
                <a:t>Overview of the Pegasus WMS</a:t>
              </a:r>
            </a:p>
          </p:txBody>
        </p:sp>
        <p:sp>
          <p:nvSpPr>
            <p:cNvPr id="209" name="Rectangle 208"/>
            <p:cNvSpPr/>
            <p:nvPr/>
          </p:nvSpPr>
          <p:spPr>
            <a:xfrm>
              <a:off x="28451590" y="4114191"/>
              <a:ext cx="13136897" cy="1549562"/>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10" name="TextBox 209"/>
            <p:cNvSpPr txBox="1"/>
            <p:nvPr/>
          </p:nvSpPr>
          <p:spPr>
            <a:xfrm>
              <a:off x="28779279" y="4248955"/>
              <a:ext cx="8265147" cy="692497"/>
            </a:xfrm>
            <a:prstGeom prst="rect">
              <a:avLst/>
            </a:prstGeom>
            <a:noFill/>
          </p:spPr>
          <p:txBody>
            <a:bodyPr wrap="none" rtlCol="0">
              <a:spAutoFit/>
            </a:bodyPr>
            <a:lstStyle/>
            <a:p>
              <a:r>
                <a:rPr lang="en-US" sz="2400" dirty="0">
                  <a:solidFill>
                    <a:schemeClr val="bg1"/>
                  </a:solidFill>
                  <a:latin typeface="Arial" charset="0"/>
                  <a:ea typeface="Arial" charset="0"/>
                  <a:cs typeface="Arial" charset="0"/>
                </a:rPr>
                <a:t>DAKOTA IN PEGASUS WORKFLOWS</a:t>
              </a:r>
            </a:p>
          </p:txBody>
        </p:sp>
        <p:sp>
          <p:nvSpPr>
            <p:cNvPr id="211" name="TextBox 210"/>
            <p:cNvSpPr txBox="1"/>
            <p:nvPr/>
          </p:nvSpPr>
          <p:spPr>
            <a:xfrm>
              <a:off x="28779279" y="4882198"/>
              <a:ext cx="8534067" cy="584680"/>
            </a:xfrm>
            <a:prstGeom prst="rect">
              <a:avLst/>
            </a:prstGeom>
            <a:noFill/>
          </p:spPr>
          <p:txBody>
            <a:bodyPr wrap="none" rtlCol="0">
              <a:spAutoFit/>
            </a:bodyPr>
            <a:lstStyle/>
            <a:p>
              <a:r>
                <a:rPr lang="en-US" sz="1933" i="1" dirty="0">
                  <a:solidFill>
                    <a:schemeClr val="accent5">
                      <a:lumMod val="20000"/>
                      <a:lumOff val="80000"/>
                    </a:schemeClr>
                  </a:solidFill>
                  <a:latin typeface="Arial" charset="0"/>
                  <a:ea typeface="Arial" charset="0"/>
                  <a:cs typeface="Arial" charset="0"/>
                </a:rPr>
                <a:t>Exploring simulation parameter space with Dakota</a:t>
              </a:r>
            </a:p>
          </p:txBody>
        </p:sp>
        <p:sp>
          <p:nvSpPr>
            <p:cNvPr id="198" name="Rectangle 197"/>
            <p:cNvSpPr/>
            <p:nvPr/>
          </p:nvSpPr>
          <p:spPr>
            <a:xfrm>
              <a:off x="417440" y="357809"/>
              <a:ext cx="3296144" cy="3252419"/>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7" name="TextBox 6"/>
            <p:cNvSpPr txBox="1"/>
            <p:nvPr/>
          </p:nvSpPr>
          <p:spPr>
            <a:xfrm>
              <a:off x="3713583" y="517302"/>
              <a:ext cx="32196306" cy="969496"/>
            </a:xfrm>
            <a:prstGeom prst="rect">
              <a:avLst/>
            </a:prstGeom>
            <a:noFill/>
          </p:spPr>
          <p:txBody>
            <a:bodyPr wrap="square" rtlCol="0">
              <a:spAutoFit/>
            </a:bodyPr>
            <a:lstStyle/>
            <a:p>
              <a:pPr algn="ctr"/>
              <a:r>
                <a:rPr lang="en-US" sz="3600" b="1" dirty="0">
                  <a:solidFill>
                    <a:schemeClr val="bg1"/>
                  </a:solidFill>
                  <a:latin typeface="Arial" charset="0"/>
                  <a:ea typeface="Arial" charset="0"/>
                  <a:cs typeface="Arial" charset="0"/>
                </a:rPr>
                <a:t>Pegasus WMS and Panorama 360</a:t>
              </a:r>
            </a:p>
          </p:txBody>
        </p:sp>
        <p:sp>
          <p:nvSpPr>
            <p:cNvPr id="215" name="Rectangle 214"/>
            <p:cNvSpPr/>
            <p:nvPr/>
          </p:nvSpPr>
          <p:spPr>
            <a:xfrm>
              <a:off x="654753" y="5704518"/>
              <a:ext cx="13453132" cy="6139221"/>
            </a:xfrm>
            <a:prstGeom prst="rect">
              <a:avLst/>
            </a:prstGeom>
            <a:noFill/>
            <a:ln>
              <a:noFill/>
            </a:ln>
          </p:spPr>
          <p:txBody>
            <a:bodyPr wrap="square" lIns="46891" tIns="23445" rIns="46891" bIns="23445">
              <a:spAutoFit/>
            </a:bodyPr>
            <a:lstStyle/>
            <a:p>
              <a:pPr marL="304815" lvl="1" indent="-227553">
                <a:lnSpc>
                  <a:spcPct val="120000"/>
                </a:lnSpc>
                <a:spcAft>
                  <a:spcPts val="400"/>
                </a:spcAft>
                <a:buFont typeface="Arial"/>
                <a:buChar char="•"/>
              </a:pPr>
              <a:r>
                <a:rPr lang="en-US" sz="1733" dirty="0">
                  <a:solidFill>
                    <a:srgbClr val="000000"/>
                  </a:solidFill>
                  <a:latin typeface="Arial" charset="0"/>
                  <a:ea typeface="Arial" charset="0"/>
                  <a:cs typeface="Arial" charset="0"/>
                </a:rPr>
                <a:t>Pegasus (</a:t>
              </a:r>
              <a:r>
                <a:rPr lang="en-US" sz="1733" dirty="0">
                  <a:solidFill>
                    <a:srgbClr val="000000"/>
                  </a:solidFill>
                  <a:latin typeface="Arial" charset="0"/>
                  <a:ea typeface="Arial" charset="0"/>
                  <a:cs typeface="Arial" charset="0"/>
                  <a:hlinkClick r:id="rId2"/>
                </a:rPr>
                <a:t>https://pegasus.isi.edu</a:t>
              </a:r>
              <a:r>
                <a:rPr lang="en-US" sz="1733" dirty="0">
                  <a:solidFill>
                    <a:srgbClr val="000000"/>
                  </a:solidFill>
                  <a:latin typeface="Arial" charset="0"/>
                  <a:ea typeface="Arial" charset="0"/>
                  <a:cs typeface="Arial" charset="0"/>
                </a:rPr>
                <a:t>) is a system for mapping and executing abstract </a:t>
              </a:r>
              <a:r>
                <a:rPr lang="en-US" sz="1733" b="1" dirty="0">
                  <a:solidFill>
                    <a:srgbClr val="000000"/>
                  </a:solidFill>
                  <a:latin typeface="Arial" charset="0"/>
                  <a:ea typeface="Arial" charset="0"/>
                  <a:cs typeface="Arial" charset="0"/>
                </a:rPr>
                <a:t>application workflows</a:t>
              </a:r>
              <a:r>
                <a:rPr lang="en-US" sz="1733" dirty="0">
                  <a:solidFill>
                    <a:srgbClr val="000000"/>
                  </a:solidFill>
                  <a:latin typeface="Arial" charset="0"/>
                  <a:ea typeface="Arial" charset="0"/>
                  <a:cs typeface="Arial" charset="0"/>
                </a:rPr>
                <a:t> over a range of execution environments</a:t>
              </a:r>
            </a:p>
            <a:p>
              <a:pPr marL="316689" lvl="1" indent="-228765">
                <a:lnSpc>
                  <a:spcPct val="120000"/>
                </a:lnSpc>
                <a:spcAft>
                  <a:spcPts val="400"/>
                </a:spcAft>
                <a:buFont typeface="Arial" charset="0"/>
                <a:buChar char="•"/>
              </a:pPr>
              <a:r>
                <a:rPr lang="en-US" sz="1733" dirty="0">
                  <a:solidFill>
                    <a:srgbClr val="000000"/>
                  </a:solidFill>
                  <a:latin typeface="Arial" charset="0"/>
                  <a:ea typeface="Arial" charset="0"/>
                  <a:cs typeface="Arial" charset="0"/>
                </a:rPr>
                <a:t>The same abstract workflow can, at different times, be mapped </a:t>
              </a:r>
              <a:r>
                <a:rPr lang="en-US" sz="1733" b="1" dirty="0">
                  <a:solidFill>
                    <a:srgbClr val="000000"/>
                  </a:solidFill>
                  <a:latin typeface="Arial" charset="0"/>
                  <a:ea typeface="Arial" charset="0"/>
                  <a:cs typeface="Arial" charset="0"/>
                </a:rPr>
                <a:t>different execution environments</a:t>
              </a:r>
              <a:r>
                <a:rPr lang="en-US" sz="1733" dirty="0">
                  <a:solidFill>
                    <a:srgbClr val="000000"/>
                  </a:solidFill>
                  <a:latin typeface="Arial" charset="0"/>
                  <a:ea typeface="Arial" charset="0"/>
                  <a:cs typeface="Arial" charset="0"/>
                </a:rPr>
                <a:t> such as XSEDE, OSG, commercial and academic clouds, campus grids, and clusters</a:t>
              </a:r>
            </a:p>
            <a:p>
              <a:pPr marL="316689" lvl="1" indent="-228765">
                <a:lnSpc>
                  <a:spcPct val="120000"/>
                </a:lnSpc>
                <a:spcAft>
                  <a:spcPts val="400"/>
                </a:spcAft>
                <a:buFont typeface="Arial" charset="0"/>
                <a:buChar char="•"/>
              </a:pPr>
              <a:r>
                <a:rPr lang="en-US" sz="1733" dirty="0">
                  <a:solidFill>
                    <a:srgbClr val="000000"/>
                  </a:solidFill>
                  <a:latin typeface="Arial" charset="0"/>
                  <a:ea typeface="Arial" charset="0"/>
                  <a:cs typeface="Arial" charset="0"/>
                </a:rPr>
                <a:t>Pegasus can easily scale both the size of the workflow, and the resources that the workflow is distributed over. Pegasus runs workflows ranging from just a few computational tasks </a:t>
              </a:r>
              <a:r>
                <a:rPr lang="en-US" sz="1733" b="1" dirty="0">
                  <a:solidFill>
                    <a:srgbClr val="000000"/>
                  </a:solidFill>
                  <a:latin typeface="Arial" charset="0"/>
                  <a:ea typeface="Arial" charset="0"/>
                  <a:cs typeface="Arial" charset="0"/>
                </a:rPr>
                <a:t>up to 1 million</a:t>
              </a:r>
            </a:p>
            <a:p>
              <a:pPr marL="316689" lvl="1" indent="-228765">
                <a:lnSpc>
                  <a:spcPct val="120000"/>
                </a:lnSpc>
                <a:spcAft>
                  <a:spcPts val="400"/>
                </a:spcAft>
                <a:buFont typeface="Arial" charset="0"/>
                <a:buChar char="•"/>
              </a:pPr>
              <a:r>
                <a:rPr lang="en-US" sz="1733" dirty="0">
                  <a:solidFill>
                    <a:srgbClr val="000000"/>
                  </a:solidFill>
                  <a:latin typeface="Arial" charset="0"/>
                  <a:ea typeface="Arial" charset="0"/>
                  <a:cs typeface="Arial" charset="0"/>
                </a:rPr>
                <a:t>Stores static and runtime </a:t>
              </a:r>
              <a:r>
                <a:rPr lang="en-US" sz="1733" b="1" dirty="0">
                  <a:solidFill>
                    <a:srgbClr val="000000"/>
                  </a:solidFill>
                  <a:latin typeface="Arial" charset="0"/>
                  <a:ea typeface="Arial" charset="0"/>
                  <a:cs typeface="Arial" charset="0"/>
                </a:rPr>
                <a:t>metadata</a:t>
              </a:r>
              <a:r>
                <a:rPr lang="en-US" sz="1733" dirty="0">
                  <a:solidFill>
                    <a:srgbClr val="000000"/>
                  </a:solidFill>
                  <a:latin typeface="Arial" charset="0"/>
                  <a:ea typeface="Arial" charset="0"/>
                  <a:cs typeface="Arial" charset="0"/>
                </a:rPr>
                <a:t> associated with workflow, files and tasks. Accessible via command line tools and </a:t>
              </a:r>
              <a:r>
                <a:rPr lang="en-US" sz="1733" b="1" dirty="0">
                  <a:solidFill>
                    <a:srgbClr val="000000"/>
                  </a:solidFill>
                  <a:latin typeface="Arial" charset="0"/>
                  <a:ea typeface="Arial" charset="0"/>
                  <a:cs typeface="Arial" charset="0"/>
                </a:rPr>
                <a:t>web based dashboard</a:t>
              </a:r>
            </a:p>
            <a:p>
              <a:pPr marL="316689" lvl="1" indent="-228765">
                <a:lnSpc>
                  <a:spcPct val="120000"/>
                </a:lnSpc>
                <a:spcAft>
                  <a:spcPts val="400"/>
                </a:spcAft>
                <a:buFont typeface="Arial" charset="0"/>
                <a:buChar char="•"/>
              </a:pPr>
              <a:r>
                <a:rPr lang="en-US" sz="1733" dirty="0">
                  <a:solidFill>
                    <a:srgbClr val="000000"/>
                  </a:solidFill>
                  <a:latin typeface="Arial" charset="0"/>
                  <a:ea typeface="Arial" charset="0"/>
                  <a:cs typeface="Arial" charset="0"/>
                </a:rPr>
                <a:t>Pegasus-MPI-Cluster enables fine-grained task graphs to be executed </a:t>
              </a:r>
              <a:r>
                <a:rPr lang="en-US" sz="1733" b="1" dirty="0">
                  <a:solidFill>
                    <a:srgbClr val="000000"/>
                  </a:solidFill>
                  <a:latin typeface="Arial" charset="0"/>
                  <a:ea typeface="Arial" charset="0"/>
                  <a:cs typeface="Arial" charset="0"/>
                </a:rPr>
                <a:t>efficiently on HPC</a:t>
              </a:r>
              <a:r>
                <a:rPr lang="en-US" sz="1733" dirty="0">
                  <a:solidFill>
                    <a:srgbClr val="000000"/>
                  </a:solidFill>
                  <a:latin typeface="Arial" charset="0"/>
                  <a:ea typeface="Arial" charset="0"/>
                  <a:cs typeface="Arial" charset="0"/>
                </a:rPr>
                <a:t> resources</a:t>
              </a:r>
            </a:p>
          </p:txBody>
        </p:sp>
        <p:sp>
          <p:nvSpPr>
            <p:cNvPr id="17" name="Rectangle 16"/>
            <p:cNvSpPr/>
            <p:nvPr/>
          </p:nvSpPr>
          <p:spPr>
            <a:xfrm>
              <a:off x="28451594" y="4114190"/>
              <a:ext cx="13136896" cy="2828222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pic>
          <p:nvPicPr>
            <p:cNvPr id="90" name="Picture 76" descr="pegasusfront-black.png"/>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b="17957"/>
            <a:stretch/>
          </p:blipFill>
          <p:spPr bwMode="auto">
            <a:xfrm>
              <a:off x="822255" y="912011"/>
              <a:ext cx="2565892" cy="21746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42"/>
            <p:cNvGrpSpPr/>
            <p:nvPr/>
          </p:nvGrpSpPr>
          <p:grpSpPr>
            <a:xfrm>
              <a:off x="2324329" y="12113486"/>
              <a:ext cx="9912531" cy="7341047"/>
              <a:chOff x="2354882" y="11694135"/>
              <a:chExt cx="9912531" cy="7341047"/>
            </a:xfrm>
          </p:grpSpPr>
          <p:grpSp>
            <p:nvGrpSpPr>
              <p:cNvPr id="10" name="Group 9"/>
              <p:cNvGrpSpPr/>
              <p:nvPr/>
            </p:nvGrpSpPr>
            <p:grpSpPr>
              <a:xfrm>
                <a:off x="2354882" y="11694135"/>
                <a:ext cx="9912531" cy="7341047"/>
                <a:chOff x="11735994" y="2713013"/>
                <a:chExt cx="9912531" cy="7341047"/>
              </a:xfrm>
            </p:grpSpPr>
            <p:sp>
              <p:nvSpPr>
                <p:cNvPr id="97" name="Rectangle 96"/>
                <p:cNvSpPr/>
                <p:nvPr/>
              </p:nvSpPr>
              <p:spPr>
                <a:xfrm>
                  <a:off x="16523922" y="2713013"/>
                  <a:ext cx="5124603" cy="625020"/>
                </a:xfrm>
                <a:prstGeom prst="rect">
                  <a:avLst/>
                </a:prstGeom>
                <a:noFill/>
                <a:ln>
                  <a:noFill/>
                </a:ln>
              </p:spPr>
              <p:txBody>
                <a:bodyPr wrap="square" lIns="46891" tIns="23445" rIns="46891" bIns="23445">
                  <a:spAutoFit/>
                </a:bodyPr>
                <a:lstStyle/>
                <a:p>
                  <a:pPr marL="87924" lvl="1" algn="r">
                    <a:lnSpc>
                      <a:spcPct val="120000"/>
                    </a:lnSpc>
                  </a:pPr>
                  <a:r>
                    <a:rPr lang="en-US" sz="2000" b="1" dirty="0">
                      <a:solidFill>
                        <a:schemeClr val="accent1">
                          <a:lumMod val="75000"/>
                        </a:schemeClr>
                      </a:solidFill>
                    </a:rPr>
                    <a:t>System Architecture</a:t>
                  </a:r>
                </a:p>
              </p:txBody>
            </p:sp>
            <p:pic>
              <p:nvPicPr>
                <p:cNvPr id="98" name="Picture 97"/>
                <p:cNvPicPr>
                  <a:picLocks noChangeAspect="1"/>
                </p:cNvPicPr>
                <p:nvPr/>
              </p:nvPicPr>
              <p:blipFill>
                <a:blip r:embed="rId5">
                  <a:clrChange>
                    <a:clrFrom>
                      <a:srgbClr val="FFFFFF"/>
                    </a:clrFrom>
                    <a:clrTo>
                      <a:srgbClr val="FFFFFF">
                        <a:alpha val="0"/>
                      </a:srgbClr>
                    </a:clrTo>
                  </a:clrChange>
                </a:blip>
                <a:stretch>
                  <a:fillRect/>
                </a:stretch>
              </p:blipFill>
              <p:spPr>
                <a:xfrm>
                  <a:off x="13044369" y="5398136"/>
                  <a:ext cx="2120196" cy="2353510"/>
                </a:xfrm>
                <a:prstGeom prst="rect">
                  <a:avLst/>
                </a:prstGeom>
              </p:spPr>
            </p:pic>
            <p:cxnSp>
              <p:nvCxnSpPr>
                <p:cNvPr id="99" name="Straight Connector 98"/>
                <p:cNvCxnSpPr/>
                <p:nvPr/>
              </p:nvCxnSpPr>
              <p:spPr>
                <a:xfrm flipH="1">
                  <a:off x="11830919" y="3543078"/>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1852054" y="4920590"/>
                  <a:ext cx="678552" cy="353847"/>
                </a:xfrm>
                <a:prstGeom prst="rect">
                  <a:avLst/>
                </a:prstGeom>
                <a:noFill/>
              </p:spPr>
              <p:txBody>
                <a:bodyPr wrap="none" rtlCol="0">
                  <a:spAutoFit/>
                </a:bodyPr>
                <a:lstStyle/>
                <a:p>
                  <a:r>
                    <a:rPr lang="en-US" sz="933" b="1" dirty="0">
                      <a:latin typeface="Arial"/>
                      <a:cs typeface="Arial"/>
                    </a:rPr>
                    <a:t>APIs</a:t>
                  </a:r>
                </a:p>
              </p:txBody>
            </p:sp>
            <p:sp>
              <p:nvSpPr>
                <p:cNvPr id="102" name="Rounded Rectangle 101"/>
                <p:cNvSpPr/>
                <p:nvPr/>
              </p:nvSpPr>
              <p:spPr>
                <a:xfrm>
                  <a:off x="11911365" y="3862292"/>
                  <a:ext cx="3614245" cy="993400"/>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latin typeface="Arial"/>
                    <a:cs typeface="Arial"/>
                  </a:endParaRPr>
                </a:p>
              </p:txBody>
            </p:sp>
            <p:pic>
              <p:nvPicPr>
                <p:cNvPr id="103" name="Picture 102"/>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b="-11874"/>
                <a:stretch/>
              </p:blipFill>
              <p:spPr>
                <a:xfrm>
                  <a:off x="12067078" y="3999724"/>
                  <a:ext cx="1171786" cy="330743"/>
                </a:xfrm>
                <a:prstGeom prst="rect">
                  <a:avLst/>
                </a:prstGeom>
                <a:noFill/>
                <a:ln>
                  <a:noFill/>
                </a:ln>
              </p:spPr>
            </p:pic>
            <p:pic>
              <p:nvPicPr>
                <p:cNvPr id="104" name="Picture 103"/>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446769" y="4260022"/>
                  <a:ext cx="804002" cy="497448"/>
                </a:xfrm>
                <a:prstGeom prst="rect">
                  <a:avLst/>
                </a:prstGeom>
                <a:noFill/>
                <a:ln>
                  <a:noFill/>
                </a:ln>
              </p:spPr>
            </p:pic>
            <p:pic>
              <p:nvPicPr>
                <p:cNvPr id="105" name="Image 7"/>
                <p:cNvPicPr>
                  <a:picLocks noChangeAspect="1"/>
                </p:cNvPicPr>
                <p:nvPr/>
              </p:nvPicPr>
              <p:blipFill>
                <a:blip r:embed="rId8" cstate="print">
                  <a:clrChange>
                    <a:clrFrom>
                      <a:srgbClr val="FFFFFF"/>
                    </a:clrFrom>
                    <a:clrTo>
                      <a:srgbClr val="FFFFFF">
                        <a:alpha val="0"/>
                      </a:srgbClr>
                    </a:clrTo>
                  </a:clrChange>
                  <a:grayscl/>
                  <a:extLst>
                    <a:ext uri="{28A0092B-C50C-407E-A947-70E740481C1C}">
                      <a14:useLocalDpi xmlns:a14="http://schemas.microsoft.com/office/drawing/2010/main"/>
                    </a:ext>
                  </a:extLst>
                </a:blip>
                <a:srcRect/>
                <a:stretch>
                  <a:fillRect/>
                </a:stretch>
              </p:blipFill>
              <p:spPr bwMode="auto">
                <a:xfrm>
                  <a:off x="16065841" y="2736379"/>
                  <a:ext cx="595866" cy="603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6" name="Image 7"/>
                <p:cNvPicPr>
                  <a:picLocks noChangeAspect="1"/>
                </p:cNvPicPr>
                <p:nvPr/>
              </p:nvPicPr>
              <p:blipFill>
                <a:blip r:embed="rId9" cstate="print">
                  <a:clrChange>
                    <a:clrFrom>
                      <a:srgbClr val="FFFFFF"/>
                    </a:clrFrom>
                    <a:clrTo>
                      <a:srgbClr val="FFFFFF">
                        <a:alpha val="0"/>
                      </a:srgbClr>
                    </a:clrTo>
                  </a:clrChange>
                  <a:extLst>
                    <a:ext uri="{BEBA8EAE-BF5A-486C-A8C5-ECC9F3942E4B}">
                      <a14:imgProps xmlns:a14="http://schemas.microsoft.com/office/drawing/2010/main">
                        <a14:imgLayer r:embed="rId10">
                          <a14:imgEffect>
                            <a14:backgroundRemoval t="0" b="94608" l="9804" r="89951"/>
                          </a14:imgEffect>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15835417" y="2924334"/>
                  <a:ext cx="595866" cy="603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Image 7"/>
                <p:cNvPicPr>
                  <a:picLocks noChangeAspect="1"/>
                </p:cNvPicPr>
                <p:nvPr/>
              </p:nvPicPr>
              <p:blipFill>
                <a:blip r:embed="rId11" cstate="print">
                  <a:clrChange>
                    <a:clrFrom>
                      <a:srgbClr val="FFFFFF"/>
                    </a:clrFrom>
                    <a:clrTo>
                      <a:srgbClr val="FFFFFF">
                        <a:alpha val="0"/>
                      </a:srgbClr>
                    </a:clrTo>
                  </a:clrChange>
                  <a:duotone>
                    <a:prstClr val="black"/>
                    <a:srgbClr val="FFBEB9">
                      <a:tint val="45000"/>
                      <a:satMod val="400000"/>
                    </a:srgbClr>
                  </a:duotone>
                  <a:extLst>
                    <a:ext uri="{BEBA8EAE-BF5A-486C-A8C5-ECC9F3942E4B}">
                      <a14:imgProps xmlns:a14="http://schemas.microsoft.com/office/drawing/2010/main">
                        <a14:imgLayer r:embed="rId12">
                          <a14:imgEffect>
                            <a14:backgroundRemoval t="0" b="96078" l="9804" r="89951"/>
                          </a14:imgEffect>
                        </a14:imgLayer>
                      </a14:imgProps>
                    </a:ext>
                    <a:ext uri="{28A0092B-C50C-407E-A947-70E740481C1C}">
                      <a14:useLocalDpi xmlns:a14="http://schemas.microsoft.com/office/drawing/2010/main"/>
                    </a:ext>
                  </a:extLst>
                </a:blip>
                <a:srcRect/>
                <a:stretch>
                  <a:fillRect/>
                </a:stretch>
              </p:blipFill>
              <p:spPr bwMode="auto">
                <a:xfrm>
                  <a:off x="16304035" y="2854425"/>
                  <a:ext cx="595866" cy="603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 name="TextBox 107"/>
                <p:cNvSpPr txBox="1"/>
                <p:nvPr/>
              </p:nvSpPr>
              <p:spPr>
                <a:xfrm>
                  <a:off x="16892132" y="3034372"/>
                  <a:ext cx="779541" cy="353847"/>
                </a:xfrm>
                <a:prstGeom prst="rect">
                  <a:avLst/>
                </a:prstGeom>
                <a:noFill/>
              </p:spPr>
              <p:txBody>
                <a:bodyPr wrap="none" rtlCol="0">
                  <a:spAutoFit/>
                </a:bodyPr>
                <a:lstStyle/>
                <a:p>
                  <a:r>
                    <a:rPr lang="en-US" sz="933" b="1" dirty="0">
                      <a:latin typeface="Arial"/>
                      <a:cs typeface="Arial"/>
                    </a:rPr>
                    <a:t>Users</a:t>
                  </a:r>
                  <a:endParaRPr lang="en-US" sz="800" b="1" dirty="0">
                    <a:latin typeface="Arial"/>
                    <a:cs typeface="Arial"/>
                  </a:endParaRPr>
                </a:p>
              </p:txBody>
            </p:sp>
            <p:sp>
              <p:nvSpPr>
                <p:cNvPr id="109" name="TextBox 108"/>
                <p:cNvSpPr txBox="1"/>
                <p:nvPr/>
              </p:nvSpPr>
              <p:spPr>
                <a:xfrm>
                  <a:off x="11785950" y="3542435"/>
                  <a:ext cx="1133003" cy="353847"/>
                </a:xfrm>
                <a:prstGeom prst="rect">
                  <a:avLst/>
                </a:prstGeom>
                <a:noFill/>
              </p:spPr>
              <p:txBody>
                <a:bodyPr wrap="none" rtlCol="0">
                  <a:spAutoFit/>
                </a:bodyPr>
                <a:lstStyle/>
                <a:p>
                  <a:r>
                    <a:rPr lang="en-US" sz="933" b="1" dirty="0">
                      <a:solidFill>
                        <a:schemeClr val="tx1">
                          <a:lumMod val="75000"/>
                          <a:lumOff val="25000"/>
                        </a:schemeClr>
                      </a:solidFill>
                      <a:latin typeface="Arial"/>
                      <a:cs typeface="Arial"/>
                    </a:rPr>
                    <a:t>Interfaces</a:t>
                  </a:r>
                  <a:endParaRPr lang="en-US" sz="700" b="1" dirty="0">
                    <a:solidFill>
                      <a:schemeClr val="tx1">
                        <a:lumMod val="75000"/>
                        <a:lumOff val="25000"/>
                      </a:schemeClr>
                    </a:solidFill>
                    <a:latin typeface="Arial"/>
                    <a:cs typeface="Arial"/>
                  </a:endParaRPr>
                </a:p>
              </p:txBody>
            </p:sp>
            <p:sp>
              <p:nvSpPr>
                <p:cNvPr id="110" name="TextBox 109"/>
                <p:cNvSpPr txBox="1"/>
                <p:nvPr/>
              </p:nvSpPr>
              <p:spPr>
                <a:xfrm>
                  <a:off x="19108122" y="4972880"/>
                  <a:ext cx="1914467" cy="353847"/>
                </a:xfrm>
                <a:prstGeom prst="rect">
                  <a:avLst/>
                </a:prstGeom>
                <a:noFill/>
              </p:spPr>
              <p:txBody>
                <a:bodyPr wrap="none" rtlCol="0">
                  <a:spAutoFit/>
                </a:bodyPr>
                <a:lstStyle/>
                <a:p>
                  <a:pPr algn="r"/>
                  <a:r>
                    <a:rPr lang="en-US" sz="933" dirty="0">
                      <a:latin typeface="Arial"/>
                      <a:cs typeface="Arial"/>
                    </a:rPr>
                    <a:t>Pegasus Dashboard</a:t>
                  </a:r>
                </a:p>
              </p:txBody>
            </p:sp>
            <p:sp>
              <p:nvSpPr>
                <p:cNvPr id="111" name="Rounded Rectangle 110"/>
                <p:cNvSpPr/>
                <p:nvPr/>
              </p:nvSpPr>
              <p:spPr>
                <a:xfrm>
                  <a:off x="12715129" y="8350661"/>
                  <a:ext cx="2766051" cy="43772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solidFill>
                        <a:srgbClr val="595959"/>
                      </a:solidFill>
                      <a:latin typeface="Arial"/>
                      <a:cs typeface="Arial"/>
                    </a:rPr>
                    <a:t>OpenStack</a:t>
                  </a:r>
                  <a:r>
                    <a:rPr lang="en-US" sz="800" dirty="0">
                      <a:solidFill>
                        <a:srgbClr val="595959"/>
                      </a:solidFill>
                      <a:latin typeface="Arial"/>
                      <a:cs typeface="Arial"/>
                    </a:rPr>
                    <a:t>, Eucalyptus, Nimbus</a:t>
                  </a:r>
                </a:p>
              </p:txBody>
            </p:sp>
            <p:cxnSp>
              <p:nvCxnSpPr>
                <p:cNvPr id="112" name="Straight Connector 111"/>
                <p:cNvCxnSpPr/>
                <p:nvPr/>
              </p:nvCxnSpPr>
              <p:spPr>
                <a:xfrm>
                  <a:off x="15607229" y="8022258"/>
                  <a:ext cx="0" cy="2031802"/>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11829692" y="5362214"/>
                  <a:ext cx="1510511" cy="353847"/>
                </a:xfrm>
                <a:prstGeom prst="rect">
                  <a:avLst/>
                </a:prstGeom>
                <a:noFill/>
              </p:spPr>
              <p:txBody>
                <a:bodyPr wrap="none" rtlCol="0">
                  <a:spAutoFit/>
                </a:bodyPr>
                <a:lstStyle/>
                <a:p>
                  <a:r>
                    <a:rPr lang="en-US" sz="933" b="1" dirty="0">
                      <a:solidFill>
                        <a:schemeClr val="tx1">
                          <a:lumMod val="75000"/>
                          <a:lumOff val="25000"/>
                        </a:schemeClr>
                      </a:solidFill>
                      <a:latin typeface="Arial"/>
                      <a:cs typeface="Arial"/>
                    </a:rPr>
                    <a:t>Pegasus WMS</a:t>
                  </a:r>
                </a:p>
              </p:txBody>
            </p:sp>
            <p:grpSp>
              <p:nvGrpSpPr>
                <p:cNvPr id="114" name="Group 113"/>
                <p:cNvGrpSpPr/>
                <p:nvPr/>
              </p:nvGrpSpPr>
              <p:grpSpPr>
                <a:xfrm>
                  <a:off x="15950446" y="5743057"/>
                  <a:ext cx="1194093" cy="1404578"/>
                  <a:chOff x="14948361" y="5765519"/>
                  <a:chExt cx="1194093" cy="1404578"/>
                </a:xfrm>
              </p:grpSpPr>
              <p:sp>
                <p:nvSpPr>
                  <p:cNvPr id="115" name="Cube 114"/>
                  <p:cNvSpPr/>
                  <p:nvPr/>
                </p:nvSpPr>
                <p:spPr>
                  <a:xfrm>
                    <a:off x="14948361" y="5765519"/>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lumMod val="65000"/>
                            <a:lumOff val="35000"/>
                          </a:schemeClr>
                        </a:solidFill>
                        <a:latin typeface="Arial"/>
                        <a:cs typeface="Arial"/>
                      </a:rPr>
                      <a:t>Mapper</a:t>
                    </a:r>
                  </a:p>
                </p:txBody>
              </p:sp>
              <p:sp>
                <p:nvSpPr>
                  <p:cNvPr id="116" name="Cube 115"/>
                  <p:cNvSpPr/>
                  <p:nvPr/>
                </p:nvSpPr>
                <p:spPr>
                  <a:xfrm>
                    <a:off x="14948361" y="6269932"/>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lumMod val="65000"/>
                            <a:lumOff val="35000"/>
                          </a:schemeClr>
                        </a:solidFill>
                        <a:latin typeface="Arial"/>
                        <a:cs typeface="Arial"/>
                      </a:rPr>
                      <a:t>Engine</a:t>
                    </a:r>
                    <a:endParaRPr lang="en-US" sz="667" dirty="0">
                      <a:solidFill>
                        <a:schemeClr val="tx1">
                          <a:lumMod val="65000"/>
                          <a:lumOff val="35000"/>
                        </a:schemeClr>
                      </a:solidFill>
                      <a:latin typeface="Arial"/>
                      <a:cs typeface="Arial"/>
                    </a:endParaRPr>
                  </a:p>
                </p:txBody>
              </p:sp>
              <p:sp>
                <p:nvSpPr>
                  <p:cNvPr id="117" name="Cube 116"/>
                  <p:cNvSpPr/>
                  <p:nvPr/>
                </p:nvSpPr>
                <p:spPr>
                  <a:xfrm>
                    <a:off x="14948361" y="6775253"/>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lumMod val="65000"/>
                            <a:lumOff val="35000"/>
                          </a:schemeClr>
                        </a:solidFill>
                        <a:latin typeface="Arial"/>
                        <a:cs typeface="Arial"/>
                      </a:rPr>
                      <a:t>Scheduler</a:t>
                    </a:r>
                    <a:endParaRPr lang="en-US" sz="667" dirty="0">
                      <a:solidFill>
                        <a:schemeClr val="tx1">
                          <a:lumMod val="65000"/>
                          <a:lumOff val="35000"/>
                        </a:schemeClr>
                      </a:solidFill>
                      <a:latin typeface="Arial"/>
                      <a:cs typeface="Arial"/>
                    </a:endParaRPr>
                  </a:p>
                </p:txBody>
              </p:sp>
            </p:grpSp>
            <p:sp>
              <p:nvSpPr>
                <p:cNvPr id="118" name="Cube 117"/>
                <p:cNvSpPr/>
                <p:nvPr/>
              </p:nvSpPr>
              <p:spPr>
                <a:xfrm>
                  <a:off x="18811562" y="6103407"/>
                  <a:ext cx="1574645" cy="561429"/>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lumMod val="65000"/>
                          <a:lumOff val="35000"/>
                        </a:schemeClr>
                      </a:solidFill>
                      <a:latin typeface="Arial"/>
                      <a:cs typeface="Arial"/>
                    </a:rPr>
                    <a:t>Monitoring </a:t>
                  </a:r>
                  <a:br>
                    <a:rPr lang="en-US" sz="800" dirty="0">
                      <a:solidFill>
                        <a:schemeClr val="tx1">
                          <a:lumMod val="65000"/>
                          <a:lumOff val="35000"/>
                        </a:schemeClr>
                      </a:solidFill>
                      <a:latin typeface="Arial"/>
                      <a:cs typeface="Arial"/>
                    </a:rPr>
                  </a:br>
                  <a:r>
                    <a:rPr lang="en-US" sz="800" dirty="0">
                      <a:solidFill>
                        <a:schemeClr val="tx1">
                          <a:lumMod val="65000"/>
                          <a:lumOff val="35000"/>
                        </a:schemeClr>
                      </a:solidFill>
                      <a:latin typeface="Arial"/>
                      <a:cs typeface="Arial"/>
                    </a:rPr>
                    <a:t>&amp; Provenance</a:t>
                  </a:r>
                </a:p>
              </p:txBody>
            </p:sp>
            <p:sp>
              <p:nvSpPr>
                <p:cNvPr id="119" name="Magnetic Disk 118"/>
                <p:cNvSpPr/>
                <p:nvPr/>
              </p:nvSpPr>
              <p:spPr>
                <a:xfrm>
                  <a:off x="18702052" y="7120686"/>
                  <a:ext cx="1449432" cy="630960"/>
                </a:xfrm>
                <a:prstGeom prst="flowChartMagneticDisk">
                  <a:avLst/>
                </a:prstGeom>
                <a:solidFill>
                  <a:schemeClr val="bg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Workflow DB</a:t>
                  </a:r>
                </a:p>
              </p:txBody>
            </p:sp>
            <p:sp>
              <p:nvSpPr>
                <p:cNvPr id="120" name="TextBox 119"/>
                <p:cNvSpPr txBox="1"/>
                <p:nvPr/>
              </p:nvSpPr>
              <p:spPr>
                <a:xfrm>
                  <a:off x="20443140" y="6437483"/>
                  <a:ext cx="761918" cy="323166"/>
                </a:xfrm>
                <a:prstGeom prst="rect">
                  <a:avLst/>
                </a:prstGeom>
                <a:noFill/>
              </p:spPr>
              <p:txBody>
                <a:bodyPr wrap="square" rtlCol="0">
                  <a:spAutoFit/>
                </a:bodyPr>
                <a:lstStyle/>
                <a:p>
                  <a:r>
                    <a:rPr lang="en-US" sz="800" i="1" dirty="0">
                      <a:solidFill>
                        <a:schemeClr val="tx1">
                          <a:lumMod val="65000"/>
                          <a:lumOff val="35000"/>
                        </a:schemeClr>
                      </a:solidFill>
                      <a:latin typeface="Arial"/>
                      <a:cs typeface="Arial"/>
                    </a:rPr>
                    <a:t>Logs</a:t>
                  </a:r>
                  <a:endParaRPr lang="en-US" sz="733" i="1" dirty="0">
                    <a:solidFill>
                      <a:schemeClr val="tx1">
                        <a:lumMod val="65000"/>
                        <a:lumOff val="35000"/>
                      </a:schemeClr>
                    </a:solidFill>
                    <a:latin typeface="Arial"/>
                    <a:cs typeface="Arial"/>
                  </a:endParaRPr>
                </a:p>
              </p:txBody>
            </p:sp>
            <p:cxnSp>
              <p:nvCxnSpPr>
                <p:cNvPr id="121" name="Straight Arrow Connector 120"/>
                <p:cNvCxnSpPr/>
                <p:nvPr/>
              </p:nvCxnSpPr>
              <p:spPr>
                <a:xfrm>
                  <a:off x="17144539" y="6926986"/>
                  <a:ext cx="1557513" cy="509180"/>
                </a:xfrm>
                <a:prstGeom prst="straightConnector1">
                  <a:avLst/>
                </a:prstGeom>
                <a:ln w="12700" cmpd="sng">
                  <a:solidFill>
                    <a:srgbClr val="7F7F7F"/>
                  </a:solidFill>
                  <a:prstDash val="dash"/>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19426768" y="6664836"/>
                  <a:ext cx="139090" cy="455850"/>
                </a:xfrm>
                <a:prstGeom prst="straightConnector1">
                  <a:avLst/>
                </a:prstGeom>
                <a:ln w="12700" cmpd="sng">
                  <a:solidFill>
                    <a:srgbClr val="7F7F7F"/>
                  </a:solidFill>
                  <a:prstDash val="dash"/>
                  <a:headEnd type="none"/>
                  <a:tailEnd type="triangle" w="med" len="sm"/>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11785950" y="8022257"/>
                  <a:ext cx="890148" cy="353847"/>
                </a:xfrm>
                <a:prstGeom prst="rect">
                  <a:avLst/>
                </a:prstGeom>
                <a:noFill/>
              </p:spPr>
              <p:txBody>
                <a:bodyPr wrap="none" rtlCol="0">
                  <a:spAutoFit/>
                </a:bodyPr>
                <a:lstStyle/>
                <a:p>
                  <a:r>
                    <a:rPr lang="en-US" sz="933" b="1" dirty="0">
                      <a:solidFill>
                        <a:schemeClr val="tx1">
                          <a:lumMod val="75000"/>
                          <a:lumOff val="25000"/>
                        </a:schemeClr>
                      </a:solidFill>
                      <a:latin typeface="Arial"/>
                      <a:cs typeface="Arial"/>
                    </a:rPr>
                    <a:t>Clouds</a:t>
                  </a:r>
                  <a:endParaRPr lang="en-US" sz="733" b="1" dirty="0">
                    <a:solidFill>
                      <a:schemeClr val="tx1">
                        <a:lumMod val="75000"/>
                        <a:lumOff val="25000"/>
                      </a:schemeClr>
                    </a:solidFill>
                    <a:latin typeface="Arial"/>
                    <a:cs typeface="Arial"/>
                  </a:endParaRPr>
                </a:p>
              </p:txBody>
            </p:sp>
            <p:sp>
              <p:nvSpPr>
                <p:cNvPr id="124" name="TextBox 123"/>
                <p:cNvSpPr txBox="1"/>
                <p:nvPr/>
              </p:nvSpPr>
              <p:spPr>
                <a:xfrm rot="16200000">
                  <a:off x="20726611" y="5827787"/>
                  <a:ext cx="1118577" cy="323166"/>
                </a:xfrm>
                <a:prstGeom prst="rect">
                  <a:avLst/>
                </a:prstGeom>
                <a:noFill/>
              </p:spPr>
              <p:txBody>
                <a:bodyPr wrap="none" rtlCol="0">
                  <a:spAutoFit/>
                </a:bodyPr>
                <a:lstStyle/>
                <a:p>
                  <a:pPr algn="r"/>
                  <a:r>
                    <a:rPr lang="en-US" sz="800" dirty="0">
                      <a:solidFill>
                        <a:srgbClr val="595959"/>
                      </a:solidFill>
                      <a:latin typeface="Arial"/>
                      <a:cs typeface="Arial"/>
                    </a:rPr>
                    <a:t>Notifications</a:t>
                  </a:r>
                </a:p>
              </p:txBody>
            </p:sp>
            <p:cxnSp>
              <p:nvCxnSpPr>
                <p:cNvPr id="125" name="Elbow Connector 124"/>
                <p:cNvCxnSpPr/>
                <p:nvPr/>
              </p:nvCxnSpPr>
              <p:spPr>
                <a:xfrm flipV="1">
                  <a:off x="20386207" y="4818992"/>
                  <a:ext cx="717468" cy="1532103"/>
                </a:xfrm>
                <a:prstGeom prst="bentConnector2">
                  <a:avLst/>
                </a:prstGeom>
                <a:ln w="12700" cmpd="sng">
                  <a:solidFill>
                    <a:srgbClr val="595959"/>
                  </a:solidFill>
                  <a:prstDash val="sysDash"/>
                  <a:tailEnd type="triangle" w="med" len="sm"/>
                </a:ln>
                <a:effectLst/>
              </p:spPr>
              <p:style>
                <a:lnRef idx="2">
                  <a:schemeClr val="accent1"/>
                </a:lnRef>
                <a:fillRef idx="0">
                  <a:schemeClr val="accent1"/>
                </a:fillRef>
                <a:effectRef idx="1">
                  <a:schemeClr val="accent1"/>
                </a:effectRef>
                <a:fontRef idx="minor">
                  <a:schemeClr val="tx1"/>
                </a:fontRef>
              </p:style>
            </p:cxnSp>
            <p:grpSp>
              <p:nvGrpSpPr>
                <p:cNvPr id="126" name="Group 125"/>
                <p:cNvGrpSpPr/>
                <p:nvPr/>
              </p:nvGrpSpPr>
              <p:grpSpPr>
                <a:xfrm>
                  <a:off x="17187572" y="6975890"/>
                  <a:ext cx="1502579" cy="1078228"/>
                  <a:chOff x="18949818" y="6783307"/>
                  <a:chExt cx="1502579" cy="1078228"/>
                </a:xfrm>
              </p:grpSpPr>
              <p:cxnSp>
                <p:nvCxnSpPr>
                  <p:cNvPr id="127" name="Straight Connector 126"/>
                  <p:cNvCxnSpPr/>
                  <p:nvPr/>
                </p:nvCxnSpPr>
                <p:spPr>
                  <a:xfrm>
                    <a:off x="19421714" y="6783307"/>
                    <a:ext cx="0" cy="98573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18956732" y="6783307"/>
                    <a:ext cx="0" cy="981042"/>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9001449" y="6915477"/>
                    <a:ext cx="346731" cy="276999"/>
                  </a:xfrm>
                  <a:prstGeom prst="rect">
                    <a:avLst/>
                  </a:prstGeom>
                  <a:noFill/>
                </p:spPr>
                <p:txBody>
                  <a:bodyPr wrap="none" rtlCol="0">
                    <a:spAutoFit/>
                  </a:bodyPr>
                  <a:lstStyle/>
                  <a:p>
                    <a:pPr algn="r"/>
                    <a:r>
                      <a:rPr lang="en-US" sz="600" i="1" dirty="0">
                        <a:solidFill>
                          <a:srgbClr val="595959"/>
                        </a:solidFill>
                        <a:latin typeface="Arial"/>
                        <a:cs typeface="Arial"/>
                      </a:rPr>
                      <a:t>j</a:t>
                    </a:r>
                    <a:r>
                      <a:rPr lang="en-US" sz="600" baseline="-25000" dirty="0">
                        <a:solidFill>
                          <a:srgbClr val="595959"/>
                        </a:solidFill>
                        <a:latin typeface="Arial"/>
                        <a:cs typeface="Arial"/>
                      </a:rPr>
                      <a:t>1</a:t>
                    </a:r>
                    <a:endParaRPr lang="en-US" sz="600" dirty="0">
                      <a:solidFill>
                        <a:srgbClr val="595959"/>
                      </a:solidFill>
                      <a:latin typeface="Arial"/>
                      <a:cs typeface="Arial"/>
                    </a:endParaRPr>
                  </a:p>
                </p:txBody>
              </p:sp>
              <p:sp>
                <p:nvSpPr>
                  <p:cNvPr id="130" name="TextBox 129"/>
                  <p:cNvSpPr txBox="1"/>
                  <p:nvPr/>
                </p:nvSpPr>
                <p:spPr>
                  <a:xfrm>
                    <a:off x="18992839" y="7129614"/>
                    <a:ext cx="346731" cy="276999"/>
                  </a:xfrm>
                  <a:prstGeom prst="rect">
                    <a:avLst/>
                  </a:prstGeom>
                  <a:noFill/>
                </p:spPr>
                <p:txBody>
                  <a:bodyPr wrap="none" rtlCol="0">
                    <a:spAutoFit/>
                  </a:bodyPr>
                  <a:lstStyle/>
                  <a:p>
                    <a:pPr algn="r"/>
                    <a:r>
                      <a:rPr lang="en-US" sz="600" i="1" dirty="0">
                        <a:solidFill>
                          <a:srgbClr val="595959"/>
                        </a:solidFill>
                        <a:latin typeface="Arial"/>
                        <a:cs typeface="Arial"/>
                      </a:rPr>
                      <a:t>j</a:t>
                    </a:r>
                    <a:r>
                      <a:rPr lang="en-US" sz="600" baseline="-25000" dirty="0">
                        <a:solidFill>
                          <a:srgbClr val="595959"/>
                        </a:solidFill>
                        <a:latin typeface="Arial"/>
                        <a:cs typeface="Arial"/>
                      </a:rPr>
                      <a:t>2</a:t>
                    </a:r>
                    <a:endParaRPr lang="en-US" sz="600" dirty="0">
                      <a:solidFill>
                        <a:srgbClr val="595959"/>
                      </a:solidFill>
                      <a:latin typeface="Arial"/>
                      <a:cs typeface="Arial"/>
                    </a:endParaRPr>
                  </a:p>
                </p:txBody>
              </p:sp>
              <p:sp>
                <p:nvSpPr>
                  <p:cNvPr id="131" name="TextBox 130"/>
                  <p:cNvSpPr txBox="1"/>
                  <p:nvPr/>
                </p:nvSpPr>
                <p:spPr>
                  <a:xfrm>
                    <a:off x="18982765" y="7532674"/>
                    <a:ext cx="346731" cy="276999"/>
                  </a:xfrm>
                  <a:prstGeom prst="rect">
                    <a:avLst/>
                  </a:prstGeom>
                  <a:noFill/>
                </p:spPr>
                <p:txBody>
                  <a:bodyPr wrap="none" rtlCol="0">
                    <a:spAutoFit/>
                  </a:bodyPr>
                  <a:lstStyle/>
                  <a:p>
                    <a:pPr algn="r"/>
                    <a:r>
                      <a:rPr lang="en-US" sz="600" i="1" dirty="0" err="1">
                        <a:solidFill>
                          <a:srgbClr val="595959"/>
                        </a:solidFill>
                        <a:latin typeface="Arial"/>
                        <a:cs typeface="Arial"/>
                      </a:rPr>
                      <a:t>j</a:t>
                    </a:r>
                    <a:r>
                      <a:rPr lang="en-US" sz="600" i="1" baseline="-25000" dirty="0" err="1">
                        <a:solidFill>
                          <a:srgbClr val="595959"/>
                        </a:solidFill>
                        <a:latin typeface="Arial"/>
                        <a:cs typeface="Arial"/>
                      </a:rPr>
                      <a:t>n</a:t>
                    </a:r>
                    <a:endParaRPr lang="en-US" sz="600" i="1" dirty="0">
                      <a:solidFill>
                        <a:srgbClr val="595959"/>
                      </a:solidFill>
                      <a:latin typeface="Arial"/>
                      <a:cs typeface="Arial"/>
                    </a:endParaRPr>
                  </a:p>
                </p:txBody>
              </p:sp>
              <p:cxnSp>
                <p:nvCxnSpPr>
                  <p:cNvPr id="132" name="Straight Connector 131"/>
                  <p:cNvCxnSpPr/>
                  <p:nvPr/>
                </p:nvCxnSpPr>
                <p:spPr>
                  <a:xfrm>
                    <a:off x="18956732" y="7764349"/>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18949818" y="7552911"/>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18956732" y="7351629"/>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8954569" y="7148614"/>
                    <a:ext cx="460230" cy="8777"/>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18949818" y="6938302"/>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9415575" y="7538369"/>
                    <a:ext cx="1036822" cy="323166"/>
                  </a:xfrm>
                  <a:prstGeom prst="rect">
                    <a:avLst/>
                  </a:prstGeom>
                  <a:noFill/>
                </p:spPr>
                <p:txBody>
                  <a:bodyPr wrap="none" rtlCol="0">
                    <a:spAutoFit/>
                  </a:bodyPr>
                  <a:lstStyle/>
                  <a:p>
                    <a:r>
                      <a:rPr lang="en-US" sz="800" dirty="0">
                        <a:solidFill>
                          <a:srgbClr val="595959"/>
                        </a:solidFill>
                        <a:latin typeface="Arial"/>
                        <a:cs typeface="Arial"/>
                      </a:rPr>
                      <a:t>Job Queue</a:t>
                    </a:r>
                  </a:p>
                </p:txBody>
              </p:sp>
              <p:sp>
                <p:nvSpPr>
                  <p:cNvPr id="138" name="TextBox 137"/>
                  <p:cNvSpPr txBox="1"/>
                  <p:nvPr/>
                </p:nvSpPr>
                <p:spPr>
                  <a:xfrm>
                    <a:off x="18960980" y="7308919"/>
                    <a:ext cx="392415" cy="276999"/>
                  </a:xfrm>
                  <a:prstGeom prst="rect">
                    <a:avLst/>
                  </a:prstGeom>
                  <a:noFill/>
                </p:spPr>
                <p:txBody>
                  <a:bodyPr wrap="none" rtlCol="0">
                    <a:spAutoFit/>
                  </a:bodyPr>
                  <a:lstStyle/>
                  <a:p>
                    <a:pPr algn="r"/>
                    <a:r>
                      <a:rPr lang="en-US" sz="600" dirty="0">
                        <a:solidFill>
                          <a:srgbClr val="595959"/>
                        </a:solidFill>
                        <a:latin typeface="Arial"/>
                        <a:cs typeface="Arial"/>
                      </a:rPr>
                      <a:t>…</a:t>
                    </a:r>
                  </a:p>
                </p:txBody>
              </p:sp>
            </p:grpSp>
            <p:sp>
              <p:nvSpPr>
                <p:cNvPr id="139" name="TextBox 138"/>
                <p:cNvSpPr txBox="1"/>
                <p:nvPr/>
              </p:nvSpPr>
              <p:spPr>
                <a:xfrm>
                  <a:off x="11735994" y="8389211"/>
                  <a:ext cx="1142621" cy="353847"/>
                </a:xfrm>
                <a:prstGeom prst="rect">
                  <a:avLst/>
                </a:prstGeom>
                <a:noFill/>
              </p:spPr>
              <p:txBody>
                <a:bodyPr wrap="none" rtlCol="0">
                  <a:spAutoFit/>
                </a:bodyPr>
                <a:lstStyle/>
                <a:p>
                  <a:r>
                    <a:rPr lang="en-US" sz="933" dirty="0" err="1">
                      <a:latin typeface="Arial"/>
                      <a:cs typeface="Arial"/>
                    </a:rPr>
                    <a:t>Cloudware</a:t>
                  </a:r>
                  <a:endParaRPr lang="en-US" sz="700" dirty="0">
                    <a:latin typeface="Arial"/>
                    <a:cs typeface="Arial"/>
                  </a:endParaRPr>
                </a:p>
              </p:txBody>
            </p:sp>
            <p:sp>
              <p:nvSpPr>
                <p:cNvPr id="140" name="Rounded Rectangle 139"/>
                <p:cNvSpPr/>
                <p:nvPr/>
              </p:nvSpPr>
              <p:spPr>
                <a:xfrm>
                  <a:off x="12715129" y="8947942"/>
                  <a:ext cx="2766051" cy="493750"/>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Amazon EC2, Google Cloud, </a:t>
                  </a:r>
                  <a:r>
                    <a:rPr lang="en-US" sz="800" dirty="0" err="1">
                      <a:solidFill>
                        <a:srgbClr val="595959"/>
                      </a:solidFill>
                      <a:latin typeface="Arial"/>
                      <a:cs typeface="Arial"/>
                    </a:rPr>
                    <a:t>RackSpace</a:t>
                  </a:r>
                  <a:r>
                    <a:rPr lang="en-US" sz="800" dirty="0">
                      <a:solidFill>
                        <a:srgbClr val="595959"/>
                      </a:solidFill>
                      <a:latin typeface="Arial"/>
                      <a:cs typeface="Arial"/>
                    </a:rPr>
                    <a:t>, Chameleon</a:t>
                  </a:r>
                </a:p>
              </p:txBody>
            </p:sp>
            <p:sp>
              <p:nvSpPr>
                <p:cNvPr id="141" name="TextBox 140"/>
                <p:cNvSpPr txBox="1"/>
                <p:nvPr/>
              </p:nvSpPr>
              <p:spPr>
                <a:xfrm>
                  <a:off x="11832980" y="9048539"/>
                  <a:ext cx="1010373" cy="353847"/>
                </a:xfrm>
                <a:prstGeom prst="rect">
                  <a:avLst/>
                </a:prstGeom>
                <a:noFill/>
              </p:spPr>
              <p:txBody>
                <a:bodyPr wrap="none" rtlCol="0">
                  <a:spAutoFit/>
                </a:bodyPr>
                <a:lstStyle/>
                <a:p>
                  <a:r>
                    <a:rPr lang="en-US" sz="933" dirty="0">
                      <a:latin typeface="Arial"/>
                      <a:cs typeface="Arial"/>
                    </a:rPr>
                    <a:t>Compute</a:t>
                  </a:r>
                </a:p>
              </p:txBody>
            </p:sp>
            <p:sp>
              <p:nvSpPr>
                <p:cNvPr id="142" name="Rounded Rectangle 141"/>
                <p:cNvSpPr/>
                <p:nvPr/>
              </p:nvSpPr>
              <p:spPr>
                <a:xfrm>
                  <a:off x="12720032" y="9599685"/>
                  <a:ext cx="2761148" cy="43772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Amazon S3, Google Cloud Storage, </a:t>
                  </a:r>
                  <a:r>
                    <a:rPr lang="en-US" sz="800" dirty="0" err="1">
                      <a:solidFill>
                        <a:srgbClr val="595959"/>
                      </a:solidFill>
                      <a:latin typeface="Arial"/>
                      <a:cs typeface="Arial"/>
                    </a:rPr>
                    <a:t>OpenStack</a:t>
                  </a:r>
                  <a:endParaRPr lang="en-US" sz="800" dirty="0">
                    <a:solidFill>
                      <a:srgbClr val="595959"/>
                    </a:solidFill>
                    <a:latin typeface="Arial"/>
                    <a:cs typeface="Arial"/>
                  </a:endParaRPr>
                </a:p>
              </p:txBody>
            </p:sp>
            <p:sp>
              <p:nvSpPr>
                <p:cNvPr id="143" name="TextBox 142"/>
                <p:cNvSpPr txBox="1"/>
                <p:nvPr/>
              </p:nvSpPr>
              <p:spPr>
                <a:xfrm>
                  <a:off x="11839052" y="9647890"/>
                  <a:ext cx="911789" cy="353847"/>
                </a:xfrm>
                <a:prstGeom prst="rect">
                  <a:avLst/>
                </a:prstGeom>
                <a:noFill/>
              </p:spPr>
              <p:txBody>
                <a:bodyPr wrap="none" rtlCol="0">
                  <a:spAutoFit/>
                </a:bodyPr>
                <a:lstStyle/>
                <a:p>
                  <a:r>
                    <a:rPr lang="en-US" sz="933" dirty="0">
                      <a:latin typeface="Arial"/>
                      <a:cs typeface="Arial"/>
                    </a:rPr>
                    <a:t>Storage</a:t>
                  </a:r>
                  <a:endParaRPr lang="en-US" sz="800" dirty="0">
                    <a:latin typeface="Arial"/>
                    <a:cs typeface="Arial"/>
                  </a:endParaRPr>
                </a:p>
              </p:txBody>
            </p:sp>
            <p:sp>
              <p:nvSpPr>
                <p:cNvPr id="144" name="TextBox 143"/>
                <p:cNvSpPr txBox="1"/>
                <p:nvPr/>
              </p:nvSpPr>
              <p:spPr>
                <a:xfrm>
                  <a:off x="19051151" y="8015497"/>
                  <a:ext cx="2455448" cy="353847"/>
                </a:xfrm>
                <a:prstGeom prst="rect">
                  <a:avLst/>
                </a:prstGeom>
                <a:noFill/>
              </p:spPr>
              <p:txBody>
                <a:bodyPr wrap="square" rtlCol="0">
                  <a:spAutoFit/>
                </a:bodyPr>
                <a:lstStyle/>
                <a:p>
                  <a:pPr algn="r"/>
                  <a:r>
                    <a:rPr lang="en-US" sz="933" b="1" dirty="0">
                      <a:solidFill>
                        <a:schemeClr val="tx1">
                          <a:lumMod val="75000"/>
                          <a:lumOff val="25000"/>
                        </a:schemeClr>
                      </a:solidFill>
                      <a:latin typeface="Arial"/>
                      <a:cs typeface="Arial"/>
                    </a:rPr>
                    <a:t>Distributed Resources </a:t>
                  </a:r>
                </a:p>
              </p:txBody>
            </p:sp>
            <p:sp>
              <p:nvSpPr>
                <p:cNvPr id="145" name="Rounded Rectangle 144"/>
                <p:cNvSpPr/>
                <p:nvPr/>
              </p:nvSpPr>
              <p:spPr>
                <a:xfrm>
                  <a:off x="15697979" y="8330450"/>
                  <a:ext cx="1305452" cy="1723610"/>
                </a:xfrm>
                <a:prstGeom prst="roundRect">
                  <a:avLst>
                    <a:gd name="adj" fmla="val 0"/>
                  </a:avLst>
                </a:prstGeom>
                <a:solidFill>
                  <a:schemeClr val="bg1">
                    <a:lumMod val="85000"/>
                  </a:schemeClr>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Campus Clusters</a:t>
                  </a:r>
                </a:p>
                <a:p>
                  <a:pPr algn="ctr"/>
                  <a:br>
                    <a:rPr lang="en-US" sz="800" dirty="0">
                      <a:solidFill>
                        <a:srgbClr val="595959"/>
                      </a:solidFill>
                      <a:latin typeface="Arial"/>
                      <a:cs typeface="Arial"/>
                    </a:rPr>
                  </a:br>
                  <a:r>
                    <a:rPr lang="en-US" sz="800" dirty="0">
                      <a:solidFill>
                        <a:srgbClr val="595959"/>
                      </a:solidFill>
                      <a:latin typeface="Arial"/>
                      <a:cs typeface="Arial"/>
                    </a:rPr>
                    <a:t>Local Clusters</a:t>
                  </a:r>
                </a:p>
                <a:p>
                  <a:pPr algn="ctr"/>
                  <a:br>
                    <a:rPr lang="en-US" sz="800" dirty="0">
                      <a:solidFill>
                        <a:srgbClr val="595959"/>
                      </a:solidFill>
                      <a:latin typeface="Arial"/>
                      <a:cs typeface="Arial"/>
                    </a:rPr>
                  </a:br>
                  <a:r>
                    <a:rPr lang="en-US" sz="800" dirty="0">
                      <a:solidFill>
                        <a:srgbClr val="595959"/>
                      </a:solidFill>
                      <a:latin typeface="Arial"/>
                      <a:cs typeface="Arial"/>
                    </a:rPr>
                    <a:t>Open Science Grid</a:t>
                  </a:r>
                  <a:br>
                    <a:rPr lang="en-US" sz="800" dirty="0">
                      <a:solidFill>
                        <a:srgbClr val="595959"/>
                      </a:solidFill>
                      <a:latin typeface="Arial"/>
                      <a:cs typeface="Arial"/>
                    </a:rPr>
                  </a:br>
                  <a:endParaRPr lang="en-US" sz="800" dirty="0">
                    <a:solidFill>
                      <a:srgbClr val="595959"/>
                    </a:solidFill>
                    <a:latin typeface="Arial"/>
                    <a:cs typeface="Arial"/>
                  </a:endParaRPr>
                </a:p>
                <a:p>
                  <a:pPr algn="ctr"/>
                  <a:r>
                    <a:rPr lang="en-US" sz="800" dirty="0">
                      <a:solidFill>
                        <a:srgbClr val="595959"/>
                      </a:solidFill>
                      <a:latin typeface="Arial"/>
                      <a:cs typeface="Arial"/>
                    </a:rPr>
                    <a:t>XSEDE</a:t>
                  </a:r>
                </a:p>
              </p:txBody>
            </p:sp>
            <p:sp>
              <p:nvSpPr>
                <p:cNvPr id="146" name="Rounded Rectangle 145"/>
                <p:cNvSpPr/>
                <p:nvPr/>
              </p:nvSpPr>
              <p:spPr>
                <a:xfrm>
                  <a:off x="17148902" y="8738900"/>
                  <a:ext cx="1833117" cy="68886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solidFill>
                        <a:srgbClr val="595959"/>
                      </a:solidFill>
                      <a:latin typeface="Arial"/>
                      <a:cs typeface="Arial"/>
                    </a:rPr>
                    <a:t>HTCondor</a:t>
                  </a:r>
                  <a:br>
                    <a:rPr lang="en-US" sz="800" dirty="0">
                      <a:solidFill>
                        <a:srgbClr val="595959"/>
                      </a:solidFill>
                      <a:latin typeface="Arial"/>
                      <a:cs typeface="Arial"/>
                    </a:rPr>
                  </a:br>
                  <a:r>
                    <a:rPr lang="en-US" sz="800" dirty="0">
                      <a:solidFill>
                        <a:srgbClr val="595959"/>
                      </a:solidFill>
                      <a:latin typeface="Arial"/>
                      <a:cs typeface="Arial"/>
                    </a:rPr>
                    <a:t>GRAM</a:t>
                  </a:r>
                </a:p>
              </p:txBody>
            </p:sp>
            <p:sp>
              <p:nvSpPr>
                <p:cNvPr id="147" name="Rounded Rectangle 146"/>
                <p:cNvSpPr/>
                <p:nvPr/>
              </p:nvSpPr>
              <p:spPr>
                <a:xfrm>
                  <a:off x="17150367" y="9483134"/>
                  <a:ext cx="577780"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PBS</a:t>
                  </a:r>
                </a:p>
              </p:txBody>
            </p:sp>
            <p:sp>
              <p:nvSpPr>
                <p:cNvPr id="148" name="Rounded Rectangle 147"/>
                <p:cNvSpPr/>
                <p:nvPr/>
              </p:nvSpPr>
              <p:spPr>
                <a:xfrm>
                  <a:off x="17784335" y="9480787"/>
                  <a:ext cx="510158"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LSF</a:t>
                  </a:r>
                  <a:endParaRPr lang="en-US" sz="533" dirty="0">
                    <a:solidFill>
                      <a:srgbClr val="595959"/>
                    </a:solidFill>
                    <a:latin typeface="Arial"/>
                    <a:cs typeface="Arial"/>
                  </a:endParaRPr>
                </a:p>
              </p:txBody>
            </p:sp>
            <p:sp>
              <p:nvSpPr>
                <p:cNvPr id="149" name="Rounded Rectangle 148"/>
                <p:cNvSpPr/>
                <p:nvPr/>
              </p:nvSpPr>
              <p:spPr>
                <a:xfrm>
                  <a:off x="18350682" y="9483134"/>
                  <a:ext cx="631338"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SGE</a:t>
                  </a:r>
                </a:p>
              </p:txBody>
            </p:sp>
            <p:sp>
              <p:nvSpPr>
                <p:cNvPr id="150" name="TextBox 149"/>
                <p:cNvSpPr txBox="1"/>
                <p:nvPr/>
              </p:nvSpPr>
              <p:spPr>
                <a:xfrm>
                  <a:off x="17608469" y="8399006"/>
                  <a:ext cx="1202735" cy="353847"/>
                </a:xfrm>
                <a:prstGeom prst="rect">
                  <a:avLst/>
                </a:prstGeom>
                <a:noFill/>
              </p:spPr>
              <p:txBody>
                <a:bodyPr wrap="none" rtlCol="0">
                  <a:spAutoFit/>
                </a:bodyPr>
                <a:lstStyle/>
                <a:p>
                  <a:r>
                    <a:rPr lang="en-US" sz="933" dirty="0">
                      <a:solidFill>
                        <a:srgbClr val="595959"/>
                      </a:solidFill>
                      <a:latin typeface="Arial"/>
                      <a:cs typeface="Arial"/>
                    </a:rPr>
                    <a:t>Middleware</a:t>
                  </a:r>
                  <a:endParaRPr lang="en-US" sz="600" dirty="0">
                    <a:solidFill>
                      <a:srgbClr val="595959"/>
                    </a:solidFill>
                    <a:latin typeface="Arial"/>
                    <a:cs typeface="Arial"/>
                  </a:endParaRPr>
                </a:p>
              </p:txBody>
            </p:sp>
            <p:sp>
              <p:nvSpPr>
                <p:cNvPr id="151" name="Rounded Rectangle 150"/>
                <p:cNvSpPr/>
                <p:nvPr/>
              </p:nvSpPr>
              <p:spPr>
                <a:xfrm>
                  <a:off x="19031889" y="8335512"/>
                  <a:ext cx="622535" cy="1718547"/>
                </a:xfrm>
                <a:prstGeom prst="roundRect">
                  <a:avLst>
                    <a:gd name="adj" fmla="val 0"/>
                  </a:avLst>
                </a:prstGeom>
                <a:solidFill>
                  <a:schemeClr val="bg1">
                    <a:lumMod val="85000"/>
                  </a:schemeClr>
                </a:solidFill>
                <a:ln>
                  <a:solidFill>
                    <a:schemeClr val="bg1">
                      <a:lumMod val="65000"/>
                    </a:schemeClr>
                  </a:solidFill>
                  <a:prstDash val="dot"/>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a:r>
                    <a:rPr lang="en-US" sz="800" dirty="0">
                      <a:solidFill>
                        <a:srgbClr val="595959"/>
                      </a:solidFill>
                      <a:latin typeface="Arial"/>
                      <a:cs typeface="Arial"/>
                    </a:rPr>
                    <a:t>COMPUTE</a:t>
                  </a:r>
                </a:p>
              </p:txBody>
            </p:sp>
            <p:sp>
              <p:nvSpPr>
                <p:cNvPr id="152" name="Rounded Rectangle 151"/>
                <p:cNvSpPr/>
                <p:nvPr/>
              </p:nvSpPr>
              <p:spPr>
                <a:xfrm>
                  <a:off x="17094180" y="8332646"/>
                  <a:ext cx="4373942" cy="1721413"/>
                </a:xfrm>
                <a:prstGeom prst="roundRect">
                  <a:avLst>
                    <a:gd name="adj" fmla="val 0"/>
                  </a:avLst>
                </a:prstGeom>
                <a:no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7" dirty="0">
                    <a:solidFill>
                      <a:srgbClr val="595959"/>
                    </a:solidFill>
                    <a:latin typeface="Arial"/>
                    <a:cs typeface="Arial"/>
                  </a:endParaRPr>
                </a:p>
              </p:txBody>
            </p:sp>
            <p:sp>
              <p:nvSpPr>
                <p:cNvPr id="153" name="Rounded Rectangle 152"/>
                <p:cNvSpPr/>
                <p:nvPr/>
              </p:nvSpPr>
              <p:spPr>
                <a:xfrm>
                  <a:off x="19695453" y="8636606"/>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solidFill>
                        <a:srgbClr val="595959"/>
                      </a:solidFill>
                      <a:latin typeface="Arial"/>
                      <a:cs typeface="Arial"/>
                    </a:rPr>
                    <a:t>GridFTP</a:t>
                  </a:r>
                  <a:endParaRPr lang="en-US" sz="800" dirty="0">
                    <a:solidFill>
                      <a:srgbClr val="595959"/>
                    </a:solidFill>
                    <a:latin typeface="Arial"/>
                    <a:cs typeface="Arial"/>
                  </a:endParaRPr>
                </a:p>
              </p:txBody>
            </p:sp>
            <p:sp>
              <p:nvSpPr>
                <p:cNvPr id="154" name="TextBox 153"/>
                <p:cNvSpPr txBox="1"/>
                <p:nvPr/>
              </p:nvSpPr>
              <p:spPr>
                <a:xfrm>
                  <a:off x="20141436" y="8363810"/>
                  <a:ext cx="911789" cy="353847"/>
                </a:xfrm>
                <a:prstGeom prst="rect">
                  <a:avLst/>
                </a:prstGeom>
                <a:noFill/>
              </p:spPr>
              <p:txBody>
                <a:bodyPr wrap="none" rtlCol="0">
                  <a:spAutoFit/>
                </a:bodyPr>
                <a:lstStyle/>
                <a:p>
                  <a:pPr algn="ctr"/>
                  <a:r>
                    <a:rPr lang="en-US" sz="933" dirty="0">
                      <a:solidFill>
                        <a:srgbClr val="595959"/>
                      </a:solidFill>
                      <a:latin typeface="Arial"/>
                      <a:cs typeface="Arial"/>
                    </a:rPr>
                    <a:t>Storage</a:t>
                  </a:r>
                  <a:endParaRPr lang="en-US" sz="800" dirty="0">
                    <a:solidFill>
                      <a:srgbClr val="595959"/>
                    </a:solidFill>
                    <a:latin typeface="Arial"/>
                    <a:cs typeface="Arial"/>
                  </a:endParaRPr>
                </a:p>
              </p:txBody>
            </p:sp>
            <p:sp>
              <p:nvSpPr>
                <p:cNvPr id="157" name="Rounded Rectangle 156"/>
                <p:cNvSpPr/>
                <p:nvPr/>
              </p:nvSpPr>
              <p:spPr>
                <a:xfrm>
                  <a:off x="15710622" y="3884530"/>
                  <a:ext cx="1788204" cy="98809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latin typeface="Arial"/>
                    <a:cs typeface="Arial"/>
                  </a:endParaRPr>
                </a:p>
              </p:txBody>
            </p:sp>
            <p:pic>
              <p:nvPicPr>
                <p:cNvPr id="158" name="Picture 2" descr="http://rhrv.r-forge.r-project.org/css/images/R.pn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95177" y="4373096"/>
                  <a:ext cx="446948" cy="339256"/>
                </a:xfrm>
                <a:prstGeom prst="rect">
                  <a:avLst/>
                </a:prstGeom>
                <a:noFill/>
                <a:extLst>
                  <a:ext uri="{909E8E84-426E-40dd-AFC4-6F175D3DCCD1}">
                    <a14:hiddenFill xmlns="" xmlns:a14="http://schemas.microsoft.com/office/drawing/2010/main">
                      <a:solidFill>
                        <a:srgbClr val="FFFFFF"/>
                      </a:solidFill>
                    </a14:hiddenFill>
                  </a:ext>
                </a:extLst>
              </p:spPr>
            </p:pic>
            <p:sp>
              <p:nvSpPr>
                <p:cNvPr id="159" name="Rounded Rectangle 158"/>
                <p:cNvSpPr/>
                <p:nvPr/>
              </p:nvSpPr>
              <p:spPr>
                <a:xfrm>
                  <a:off x="17688676" y="3883113"/>
                  <a:ext cx="1788204" cy="989511"/>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800" dirty="0">
                      <a:solidFill>
                        <a:srgbClr val="595959"/>
                      </a:solidFill>
                      <a:latin typeface="Arial"/>
                      <a:cs typeface="Arial"/>
                    </a:rPr>
                    <a:t>Other workflow composition tools:</a:t>
                  </a:r>
                  <a:endParaRPr lang="en-US" sz="800" b="1" dirty="0">
                    <a:solidFill>
                      <a:srgbClr val="595959"/>
                    </a:solidFill>
                    <a:latin typeface="Arial"/>
                    <a:cs typeface="Arial"/>
                  </a:endParaRPr>
                </a:p>
              </p:txBody>
            </p:sp>
            <p:pic>
              <p:nvPicPr>
                <p:cNvPr id="160" name="Picture 159"/>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r="65488" b="7669"/>
                <a:stretch/>
              </p:blipFill>
              <p:spPr>
                <a:xfrm>
                  <a:off x="17814332" y="4340072"/>
                  <a:ext cx="529960" cy="492823"/>
                </a:xfrm>
                <a:prstGeom prst="rect">
                  <a:avLst/>
                </a:prstGeom>
              </p:spPr>
            </p:pic>
            <p:pic>
              <p:nvPicPr>
                <p:cNvPr id="161" name="Picture 160"/>
                <p:cNvPicPr>
                  <a:picLocks noChangeAspect="1"/>
                </p:cNvPicPr>
                <p:nvPr/>
              </p:nvPicPr>
              <p:blipFill rotWithShape="1">
                <a:blip r:embed="rId15">
                  <a:clrChange>
                    <a:clrFrom>
                      <a:srgbClr val="FFFFFF"/>
                    </a:clrFrom>
                    <a:clrTo>
                      <a:srgbClr val="FFFFFF">
                        <a:alpha val="0"/>
                      </a:srgbClr>
                    </a:clrTo>
                  </a:clrChange>
                  <a:duotone>
                    <a:prstClr val="black"/>
                    <a:schemeClr val="tx1">
                      <a:tint val="45000"/>
                      <a:satMod val="400000"/>
                    </a:schemeClr>
                  </a:duotone>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l="35447" t="5533" b="-1"/>
                <a:stretch/>
              </p:blipFill>
              <p:spPr>
                <a:xfrm>
                  <a:off x="18387697" y="4341076"/>
                  <a:ext cx="991254" cy="504223"/>
                </a:xfrm>
                <a:prstGeom prst="rect">
                  <a:avLst/>
                </a:prstGeom>
              </p:spPr>
            </p:pic>
            <p:cxnSp>
              <p:nvCxnSpPr>
                <p:cNvPr id="162" name="Straight Connector 161"/>
                <p:cNvCxnSpPr/>
                <p:nvPr/>
              </p:nvCxnSpPr>
              <p:spPr>
                <a:xfrm flipH="1">
                  <a:off x="11829786" y="5369553"/>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63" name="Rounded Rectangle 162"/>
                <p:cNvSpPr/>
                <p:nvPr/>
              </p:nvSpPr>
              <p:spPr>
                <a:xfrm>
                  <a:off x="15646012" y="5157224"/>
                  <a:ext cx="1701910" cy="418580"/>
                </a:xfrm>
                <a:prstGeom prst="roundRect">
                  <a:avLst>
                    <a:gd name="adj" fmla="val 0"/>
                  </a:avLst>
                </a:prstGeom>
                <a:solidFill>
                  <a:schemeClr val="bg1"/>
                </a:solidFill>
                <a:ln>
                  <a:solidFill>
                    <a:srgbClr val="595959"/>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Submit Host</a:t>
                  </a:r>
                </a:p>
              </p:txBody>
            </p:sp>
            <p:cxnSp>
              <p:nvCxnSpPr>
                <p:cNvPr id="164" name="Straight Connector 163"/>
                <p:cNvCxnSpPr/>
                <p:nvPr/>
              </p:nvCxnSpPr>
              <p:spPr>
                <a:xfrm flipH="1">
                  <a:off x="11772373" y="8009781"/>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65" name="Right Arrow 164"/>
                <p:cNvSpPr/>
                <p:nvPr/>
              </p:nvSpPr>
              <p:spPr>
                <a:xfrm rot="5400000">
                  <a:off x="13852607" y="7739738"/>
                  <a:ext cx="552061" cy="614730"/>
                </a:xfrm>
                <a:prstGeom prst="rightArrow">
                  <a:avLst/>
                </a:prstGeom>
                <a:solidFill>
                  <a:schemeClr val="accent1">
                    <a:lumMod val="40000"/>
                    <a:lumOff val="60000"/>
                  </a:schemeClr>
                </a:solidFill>
                <a:effectLst/>
              </p:spPr>
              <p:style>
                <a:lnRef idx="3">
                  <a:schemeClr val="lt1"/>
                </a:lnRef>
                <a:fillRef idx="1">
                  <a:schemeClr val="dk1"/>
                </a:fillRef>
                <a:effectRef idx="1">
                  <a:schemeClr val="dk1"/>
                </a:effectRef>
                <a:fontRef idx="minor">
                  <a:schemeClr val="lt1"/>
                </a:fontRef>
              </p:style>
              <p:txBody>
                <a:bodyPr rtlCol="0" anchor="ctr"/>
                <a:lstStyle/>
                <a:p>
                  <a:pPr algn="ctr"/>
                  <a:endParaRPr lang="en-US" sz="1333">
                    <a:ln w="18415" cmpd="sng">
                      <a:solidFill>
                        <a:srgbClr val="FFFFFF"/>
                      </a:solidFill>
                      <a:prstDash val="solid"/>
                    </a:ln>
                    <a:solidFill>
                      <a:srgbClr val="FFFFFF"/>
                    </a:solidFill>
                  </a:endParaRPr>
                </a:p>
              </p:txBody>
            </p:sp>
            <p:sp>
              <p:nvSpPr>
                <p:cNvPr id="166" name="Right Arrow 165"/>
                <p:cNvSpPr/>
                <p:nvPr/>
              </p:nvSpPr>
              <p:spPr>
                <a:xfrm rot="5400000">
                  <a:off x="18522366" y="7741682"/>
                  <a:ext cx="552061" cy="614730"/>
                </a:xfrm>
                <a:prstGeom prst="rightArrow">
                  <a:avLst/>
                </a:prstGeom>
                <a:solidFill>
                  <a:schemeClr val="accent1">
                    <a:lumMod val="40000"/>
                    <a:lumOff val="60000"/>
                  </a:schemeClr>
                </a:solidFill>
                <a:effectLst/>
              </p:spPr>
              <p:style>
                <a:lnRef idx="3">
                  <a:schemeClr val="lt1"/>
                </a:lnRef>
                <a:fillRef idx="1">
                  <a:schemeClr val="dk1"/>
                </a:fillRef>
                <a:effectRef idx="1">
                  <a:schemeClr val="dk1"/>
                </a:effectRef>
                <a:fontRef idx="minor">
                  <a:schemeClr val="lt1"/>
                </a:fontRef>
              </p:style>
              <p:txBody>
                <a:bodyPr rtlCol="0" anchor="ctr"/>
                <a:lstStyle/>
                <a:p>
                  <a:pPr algn="ctr"/>
                  <a:endParaRPr lang="en-US" sz="1333">
                    <a:ln w="18415" cmpd="sng">
                      <a:solidFill>
                        <a:srgbClr val="FFFFFF"/>
                      </a:solidFill>
                      <a:prstDash val="solid"/>
                    </a:ln>
                    <a:solidFill>
                      <a:srgbClr val="FFFFFF"/>
                    </a:solidFill>
                  </a:endParaRPr>
                </a:p>
              </p:txBody>
            </p:sp>
            <p:sp>
              <p:nvSpPr>
                <p:cNvPr id="167" name="Rounded Rectangle 166"/>
                <p:cNvSpPr/>
                <p:nvPr/>
              </p:nvSpPr>
              <p:spPr>
                <a:xfrm>
                  <a:off x="20581787" y="8641251"/>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HTTP</a:t>
                  </a:r>
                </a:p>
              </p:txBody>
            </p:sp>
            <p:sp>
              <p:nvSpPr>
                <p:cNvPr id="168" name="Rounded Rectangle 167"/>
                <p:cNvSpPr/>
                <p:nvPr/>
              </p:nvSpPr>
              <p:spPr>
                <a:xfrm>
                  <a:off x="19692899" y="9055619"/>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FTP</a:t>
                  </a:r>
                </a:p>
              </p:txBody>
            </p:sp>
            <p:sp>
              <p:nvSpPr>
                <p:cNvPr id="169" name="Rounded Rectangle 168"/>
                <p:cNvSpPr/>
                <p:nvPr/>
              </p:nvSpPr>
              <p:spPr>
                <a:xfrm>
                  <a:off x="20584692" y="9053632"/>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SRM</a:t>
                  </a:r>
                </a:p>
              </p:txBody>
            </p:sp>
            <p:sp>
              <p:nvSpPr>
                <p:cNvPr id="170" name="Rounded Rectangle 169"/>
                <p:cNvSpPr/>
                <p:nvPr/>
              </p:nvSpPr>
              <p:spPr>
                <a:xfrm>
                  <a:off x="19696655" y="9476321"/>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IRODS</a:t>
                  </a:r>
                </a:p>
              </p:txBody>
            </p:sp>
            <p:sp>
              <p:nvSpPr>
                <p:cNvPr id="171" name="Rounded Rectangle 170"/>
                <p:cNvSpPr/>
                <p:nvPr/>
              </p:nvSpPr>
              <p:spPr>
                <a:xfrm>
                  <a:off x="20588360" y="9474100"/>
                  <a:ext cx="81188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595959"/>
                      </a:solidFill>
                      <a:latin typeface="Arial"/>
                      <a:cs typeface="Arial"/>
                    </a:rPr>
                    <a:t>SCP</a:t>
                  </a:r>
                </a:p>
              </p:txBody>
            </p:sp>
            <p:pic>
              <p:nvPicPr>
                <p:cNvPr id="156" name="Picture 155"/>
                <p:cNvPicPr>
                  <a:picLocks noChangeAspect="1"/>
                </p:cNvPicPr>
                <p:nvPr/>
              </p:nvPicPr>
              <p:blipFill>
                <a:blip r:embed="rId17">
                  <a:clrChange>
                    <a:clrFrom>
                      <a:srgbClr val="FFFFFF"/>
                    </a:clrFrom>
                    <a:clrTo>
                      <a:srgbClr val="FFFFFF">
                        <a:alpha val="0"/>
                      </a:srgbClr>
                    </a:clrTo>
                  </a:clrChange>
                </a:blip>
                <a:stretch>
                  <a:fillRect/>
                </a:stretch>
              </p:blipFill>
              <p:spPr>
                <a:xfrm>
                  <a:off x="15896122" y="3990762"/>
                  <a:ext cx="1451800" cy="774239"/>
                </a:xfrm>
                <a:prstGeom prst="rect">
                  <a:avLst/>
                </a:prstGeom>
              </p:spPr>
            </p:pic>
            <p:pic>
              <p:nvPicPr>
                <p:cNvPr id="155" name="Picture 154"/>
                <p:cNvPicPr>
                  <a:picLocks noChangeAspect="1"/>
                </p:cNvPicPr>
                <p:nvPr/>
              </p:nvPicPr>
              <p:blipFill rotWithShape="1">
                <a:blip r:embed="rId18">
                  <a:clrChange>
                    <a:clrFrom>
                      <a:srgbClr val="FFFFFF"/>
                    </a:clrFrom>
                    <a:clrTo>
                      <a:srgbClr val="FFFFFF">
                        <a:alpha val="0"/>
                      </a:srgbClr>
                    </a:clrTo>
                  </a:clrChange>
                </a:blip>
                <a:srcRect l="22821" t="11269" r="26214" b="20624"/>
                <a:stretch/>
              </p:blipFill>
              <p:spPr>
                <a:xfrm>
                  <a:off x="19660365" y="3876073"/>
                  <a:ext cx="1790235" cy="1010651"/>
                </a:xfrm>
                <a:prstGeom prst="rect">
                  <a:avLst/>
                </a:prstGeom>
                <a:ln>
                  <a:solidFill>
                    <a:schemeClr val="tx1">
                      <a:lumMod val="50000"/>
                      <a:lumOff val="50000"/>
                    </a:schemeClr>
                  </a:solidFill>
                  <a:prstDash val="dot"/>
                </a:ln>
              </p:spPr>
            </p:pic>
            <p:pic>
              <p:nvPicPr>
                <p:cNvPr id="101" name="Picture 100"/>
                <p:cNvPicPr>
                  <a:picLocks noChangeAspect="1"/>
                </p:cNvPicPr>
                <p:nvPr/>
              </p:nvPicPr>
              <p:blipFill rotWithShape="1">
                <a:blip r:embed="rId19" cstate="print">
                  <a:clrChange>
                    <a:clrFrom>
                      <a:srgbClr val="FFFFFF"/>
                    </a:clrFrom>
                    <a:clrTo>
                      <a:srgbClr val="FFFFFF">
                        <a:alpha val="0"/>
                      </a:srgbClr>
                    </a:clrTo>
                  </a:clrChange>
                  <a:extLst>
                    <a:ext uri="{28A0092B-C50C-407E-A947-70E740481C1C}">
                      <a14:useLocalDpi xmlns:a14="http://schemas.microsoft.com/office/drawing/2010/main"/>
                    </a:ext>
                  </a:extLst>
                </a:blip>
                <a:srcRect l="15633" t="-2260"/>
                <a:stretch/>
              </p:blipFill>
              <p:spPr>
                <a:xfrm>
                  <a:off x="14020833" y="3931422"/>
                  <a:ext cx="900112" cy="376471"/>
                </a:xfrm>
                <a:prstGeom prst="rect">
                  <a:avLst/>
                </a:prstGeom>
                <a:noFill/>
                <a:ln>
                  <a:noFill/>
                </a:ln>
              </p:spPr>
            </p:pic>
          </p:grpSp>
          <p:pic>
            <p:nvPicPr>
              <p:cNvPr id="173" name="Picture 2" descr="mage result for jupyter 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9705" y="13277203"/>
                <a:ext cx="468920" cy="468920"/>
              </a:xfrm>
              <a:prstGeom prst="rect">
                <a:avLst/>
              </a:prstGeom>
              <a:noFill/>
              <a:extLst>
                <a:ext uri="{909E8E84-426E-40DD-AFC4-6F175D3DCCD1}">
                  <a14:hiddenFill xmlns:a14="http://schemas.microsoft.com/office/drawing/2010/main">
                    <a:solidFill>
                      <a:srgbClr val="FFFFFF"/>
                    </a:solidFill>
                  </a14:hiddenFill>
                </a:ext>
              </a:extLst>
            </p:spPr>
          </p:pic>
        </p:grpSp>
        <p:pic>
          <p:nvPicPr>
            <p:cNvPr id="174" name="Picture 173">
              <a:extLst>
                <a:ext uri="{FF2B5EF4-FFF2-40B4-BE49-F238E27FC236}">
                  <a16:creationId xmlns:a16="http://schemas.microsoft.com/office/drawing/2014/main" id="{1FE932DE-1643-4A76-A48C-93F1249C017E}"/>
                </a:ext>
              </a:extLst>
            </p:cNvPr>
            <p:cNvPicPr>
              <a:picLocks noChangeAspect="1"/>
            </p:cNvPicPr>
            <p:nvPr/>
          </p:nvPicPr>
          <p:blipFill rotWithShape="1">
            <a:blip r:embed="rId21">
              <a:duotone>
                <a:schemeClr val="bg2">
                  <a:shade val="45000"/>
                  <a:satMod val="135000"/>
                </a:schemeClr>
                <a:prstClr val="white"/>
              </a:duotone>
              <a:extLst>
                <a:ext uri="{28A0092B-C50C-407E-A947-70E740481C1C}">
                  <a14:useLocalDpi xmlns:a14="http://schemas.microsoft.com/office/drawing/2010/main" val="0"/>
                </a:ext>
              </a:extLst>
            </a:blip>
            <a:srcRect l="6511" r="8143"/>
            <a:stretch/>
          </p:blipFill>
          <p:spPr>
            <a:xfrm>
              <a:off x="36656846" y="176613"/>
              <a:ext cx="4408714" cy="2348017"/>
            </a:xfrm>
            <a:prstGeom prst="rect">
              <a:avLst/>
            </a:prstGeom>
            <a:effectLst/>
          </p:spPr>
        </p:pic>
        <p:pic>
          <p:nvPicPr>
            <p:cNvPr id="3" name="Picture 2">
              <a:extLst>
                <a:ext uri="{FF2B5EF4-FFF2-40B4-BE49-F238E27FC236}">
                  <a16:creationId xmlns:a16="http://schemas.microsoft.com/office/drawing/2014/main" id="{46A646D3-3B3D-414D-B51D-73FAA1A65837}"/>
                </a:ext>
              </a:extLst>
            </p:cNvPr>
            <p:cNvPicPr>
              <a:picLocks noChangeAspect="1"/>
            </p:cNvPicPr>
            <p:nvPr/>
          </p:nvPicPr>
          <p:blipFill>
            <a:blip r:embed="rId22"/>
            <a:stretch>
              <a:fillRect/>
            </a:stretch>
          </p:blipFill>
          <p:spPr>
            <a:xfrm>
              <a:off x="36392525" y="2436164"/>
              <a:ext cx="4841638" cy="922962"/>
            </a:xfrm>
            <a:prstGeom prst="rect">
              <a:avLst/>
            </a:prstGeom>
          </p:spPr>
        </p:pic>
        <p:pic>
          <p:nvPicPr>
            <p:cNvPr id="175" name="Picture 174">
              <a:extLst>
                <a:ext uri="{FF2B5EF4-FFF2-40B4-BE49-F238E27FC236}">
                  <a16:creationId xmlns:a16="http://schemas.microsoft.com/office/drawing/2014/main" id="{731C0BA6-8871-45AA-98B3-BAEA7EB594B3}"/>
                </a:ext>
              </a:extLst>
            </p:cNvPr>
            <p:cNvPicPr>
              <a:picLocks noChangeAspect="1"/>
            </p:cNvPicPr>
            <p:nvPr/>
          </p:nvPicPr>
          <p:blipFill rotWithShape="1">
            <a:blip r:embed="rId23">
              <a:extLst>
                <a:ext uri="{28A0092B-C50C-407E-A947-70E740481C1C}">
                  <a14:useLocalDpi xmlns:a14="http://schemas.microsoft.com/office/drawing/2010/main"/>
                </a:ext>
              </a:extLst>
            </a:blip>
            <a:srcRect/>
            <a:stretch/>
          </p:blipFill>
          <p:spPr>
            <a:xfrm>
              <a:off x="1113094" y="29789862"/>
              <a:ext cx="3465641" cy="1082032"/>
            </a:xfrm>
            <a:prstGeom prst="rect">
              <a:avLst/>
            </a:prstGeom>
          </p:spPr>
        </p:pic>
        <p:pic>
          <p:nvPicPr>
            <p:cNvPr id="176" name="Picture 175">
              <a:extLst>
                <a:ext uri="{FF2B5EF4-FFF2-40B4-BE49-F238E27FC236}">
                  <a16:creationId xmlns:a16="http://schemas.microsoft.com/office/drawing/2014/main" id="{4386D5A1-2BDA-453B-A8E1-0DBE4F25B8EC}"/>
                </a:ext>
              </a:extLst>
            </p:cNvPr>
            <p:cNvPicPr>
              <a:picLocks noChangeAspect="1"/>
            </p:cNvPicPr>
            <p:nvPr/>
          </p:nvPicPr>
          <p:blipFill rotWithShape="1">
            <a:blip r:embed="rId24">
              <a:extLst>
                <a:ext uri="{28A0092B-C50C-407E-A947-70E740481C1C}">
                  <a14:useLocalDpi xmlns:a14="http://schemas.microsoft.com/office/drawing/2010/main" val="0"/>
                </a:ext>
              </a:extLst>
            </a:blip>
            <a:srcRect l="25372" t="35705" r="26690" b="34952"/>
            <a:stretch/>
          </p:blipFill>
          <p:spPr>
            <a:xfrm>
              <a:off x="9770027" y="29731650"/>
              <a:ext cx="2409029" cy="1022675"/>
            </a:xfrm>
            <a:prstGeom prst="rect">
              <a:avLst/>
            </a:prstGeom>
          </p:spPr>
        </p:pic>
        <p:pic>
          <p:nvPicPr>
            <p:cNvPr id="177" name="Picture 176">
              <a:extLst>
                <a:ext uri="{FF2B5EF4-FFF2-40B4-BE49-F238E27FC236}">
                  <a16:creationId xmlns:a16="http://schemas.microsoft.com/office/drawing/2014/main" id="{019B0F05-40B6-4EB0-A4EE-1B4EE347B3C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907138" y="31126484"/>
              <a:ext cx="5121477" cy="972018"/>
            </a:xfrm>
            <a:prstGeom prst="rect">
              <a:avLst/>
            </a:prstGeom>
          </p:spPr>
        </p:pic>
        <p:pic>
          <p:nvPicPr>
            <p:cNvPr id="178" name="Picture 177">
              <a:extLst>
                <a:ext uri="{FF2B5EF4-FFF2-40B4-BE49-F238E27FC236}">
                  <a16:creationId xmlns:a16="http://schemas.microsoft.com/office/drawing/2014/main" id="{D44FD39B-7311-4977-AF84-76B5527A986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66736" y="29776287"/>
              <a:ext cx="2385337" cy="1229641"/>
            </a:xfrm>
            <a:prstGeom prst="rect">
              <a:avLst/>
            </a:prstGeom>
          </p:spPr>
        </p:pic>
        <p:pic>
          <p:nvPicPr>
            <p:cNvPr id="183" name="Picture 182">
              <a:extLst>
                <a:ext uri="{FF2B5EF4-FFF2-40B4-BE49-F238E27FC236}">
                  <a16:creationId xmlns:a16="http://schemas.microsoft.com/office/drawing/2014/main" id="{00848A8E-FC3D-4CE0-8A8A-77B0974A43F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125413" y="30871601"/>
              <a:ext cx="1784015" cy="1358469"/>
            </a:xfrm>
            <a:prstGeom prst="rect">
              <a:avLst/>
            </a:prstGeom>
          </p:spPr>
        </p:pic>
        <p:pic>
          <p:nvPicPr>
            <p:cNvPr id="33" name="Picture 32">
              <a:extLst>
                <a:ext uri="{FF2B5EF4-FFF2-40B4-BE49-F238E27FC236}">
                  <a16:creationId xmlns:a16="http://schemas.microsoft.com/office/drawing/2014/main" id="{05FA0DDE-65AB-41AE-996D-B619CCCE5602}"/>
                </a:ext>
              </a:extLst>
            </p:cNvPr>
            <p:cNvPicPr>
              <a:picLocks noChangeAspect="1"/>
            </p:cNvPicPr>
            <p:nvPr/>
          </p:nvPicPr>
          <p:blipFill>
            <a:blip r:embed="rId28"/>
            <a:stretch>
              <a:fillRect/>
            </a:stretch>
          </p:blipFill>
          <p:spPr>
            <a:xfrm>
              <a:off x="34135018" y="6102104"/>
              <a:ext cx="7189957" cy="1529780"/>
            </a:xfrm>
            <a:prstGeom prst="rect">
              <a:avLst/>
            </a:prstGeom>
          </p:spPr>
        </p:pic>
        <p:sp>
          <p:nvSpPr>
            <p:cNvPr id="35" name="TextBox 34">
              <a:extLst>
                <a:ext uri="{FF2B5EF4-FFF2-40B4-BE49-F238E27FC236}">
                  <a16:creationId xmlns:a16="http://schemas.microsoft.com/office/drawing/2014/main" id="{35583D27-BC89-428E-8622-A122BBE54DA9}"/>
                </a:ext>
              </a:extLst>
            </p:cNvPr>
            <p:cNvSpPr txBox="1"/>
            <p:nvPr/>
          </p:nvSpPr>
          <p:spPr>
            <a:xfrm>
              <a:off x="28822176" y="6205872"/>
              <a:ext cx="5779861" cy="4138633"/>
            </a:xfrm>
            <a:prstGeom prst="rect">
              <a:avLst/>
            </a:prstGeom>
            <a:noFill/>
          </p:spPr>
          <p:txBody>
            <a:bodyPr wrap="square" rtlCol="0">
              <a:spAutoFit/>
            </a:bodyPr>
            <a:lstStyle/>
            <a:p>
              <a:r>
                <a:rPr lang="en-US" sz="1733" dirty="0">
                  <a:latin typeface="Arial" panose="020B0604020202020204" pitchFamily="34" charset="0"/>
                  <a:cs typeface="Arial" panose="020B0604020202020204" pitchFamily="34" charset="0"/>
                </a:rPr>
                <a:t>Dakota (</a:t>
              </a:r>
              <a:r>
                <a:rPr lang="en-US" sz="1733" dirty="0">
                  <a:latin typeface="Arial" panose="020B0604020202020204" pitchFamily="34" charset="0"/>
                  <a:cs typeface="Arial" panose="020B0604020202020204" pitchFamily="34" charset="0"/>
                  <a:hlinkClick r:id="rId29"/>
                </a:rPr>
                <a:t>https://dakota.sandia.gov/</a:t>
              </a:r>
              <a:r>
                <a:rPr lang="en-US" sz="1733" dirty="0">
                  <a:latin typeface="Arial" panose="020B0604020202020204" pitchFamily="34" charset="0"/>
                  <a:cs typeface="Arial" panose="020B0604020202020204" pitchFamily="34" charset="0"/>
                </a:rPr>
                <a:t>) can be used for Parameter Studies, Design of Experiments, Uncertainty Quantification, Optimization, Calibration.</a:t>
              </a:r>
            </a:p>
            <a:p>
              <a:r>
                <a:rPr lang="en-US" sz="1733" dirty="0">
                  <a:latin typeface="Arial" panose="020B0604020202020204" pitchFamily="34" charset="0"/>
                  <a:cs typeface="Arial" panose="020B0604020202020204" pitchFamily="34" charset="0"/>
                </a:rPr>
                <a:t>It</a:t>
              </a:r>
              <a:r>
                <a:rPr lang="el-GR" sz="1733" dirty="0">
                  <a:latin typeface="Arial" panose="020B0604020202020204" pitchFamily="34" charset="0"/>
                  <a:cs typeface="Arial" panose="020B0604020202020204" pitchFamily="34" charset="0"/>
                </a:rPr>
                <a:t> </a:t>
              </a:r>
              <a:r>
                <a:rPr lang="en-US" sz="1733" dirty="0">
                  <a:latin typeface="Arial" panose="020B0604020202020204" pitchFamily="34" charset="0"/>
                  <a:cs typeface="Arial" panose="020B0604020202020204" pitchFamily="34" charset="0"/>
                </a:rPr>
                <a:t>also supports the implementation of Surrogate models and Nested models and has been designed to exploit parallel computing, when possible.</a:t>
              </a:r>
            </a:p>
          </p:txBody>
        </p:sp>
        <p:sp>
          <p:nvSpPr>
            <p:cNvPr id="185" name="TextBox 184">
              <a:extLst>
                <a:ext uri="{FF2B5EF4-FFF2-40B4-BE49-F238E27FC236}">
                  <a16:creationId xmlns:a16="http://schemas.microsoft.com/office/drawing/2014/main" id="{DAD3DF4C-8D12-4A06-BA46-AE0EB685C61C}"/>
                </a:ext>
              </a:extLst>
            </p:cNvPr>
            <p:cNvSpPr txBox="1"/>
            <p:nvPr/>
          </p:nvSpPr>
          <p:spPr>
            <a:xfrm>
              <a:off x="28779281" y="10367293"/>
              <a:ext cx="5942928" cy="5738686"/>
            </a:xfrm>
            <a:prstGeom prst="rect">
              <a:avLst/>
            </a:prstGeom>
            <a:noFill/>
          </p:spPr>
          <p:txBody>
            <a:bodyPr wrap="square" rtlCol="0">
              <a:spAutoFit/>
            </a:bodyPr>
            <a:lstStyle/>
            <a:p>
              <a:r>
                <a:rPr lang="en-US" sz="1733" dirty="0">
                  <a:latin typeface="Arial" panose="020B0604020202020204" pitchFamily="34" charset="0"/>
                  <a:cs typeface="Arial" panose="020B0604020202020204" pitchFamily="34" charset="0"/>
                </a:rPr>
                <a:t>Simulations that rely on Dakota, can benefit from the integration with Pegasus. This integration could be implemented with several ways.</a:t>
              </a:r>
            </a:p>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Pegasus managing and executing Dakota Jobs, that handle the simulations themselves</a:t>
              </a:r>
            </a:p>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Dakota using Pegasus to execute the simulation workflows</a:t>
              </a:r>
            </a:p>
            <a:p>
              <a:r>
                <a:rPr lang="en-US" sz="1733" dirty="0">
                  <a:latin typeface="Arial" panose="020B0604020202020204" pitchFamily="34" charset="0"/>
                  <a:cs typeface="Arial" panose="020B0604020202020204" pitchFamily="34" charset="0"/>
                </a:rPr>
                <a:t>In all cases Dakota studies can benefit from the staging capabilities of Pegasus (input files and</a:t>
              </a:r>
              <a:r>
                <a:rPr lang="el-GR" sz="1733" dirty="0">
                  <a:latin typeface="Arial" panose="020B0604020202020204" pitchFamily="34" charset="0"/>
                  <a:cs typeface="Arial" panose="020B0604020202020204" pitchFamily="34" charset="0"/>
                </a:rPr>
                <a:t> </a:t>
              </a:r>
              <a:r>
                <a:rPr lang="en-US" sz="1733" dirty="0">
                  <a:latin typeface="Arial" panose="020B0604020202020204" pitchFamily="34" charset="0"/>
                  <a:cs typeface="Arial" panose="020B0604020202020204" pitchFamily="34" charset="0"/>
                </a:rPr>
                <a:t>executables), and from the ability to access supercomputing infrastructure.</a:t>
              </a:r>
            </a:p>
          </p:txBody>
        </p:sp>
        <p:sp>
          <p:nvSpPr>
            <p:cNvPr id="313" name="Rectangle 312">
              <a:extLst>
                <a:ext uri="{FF2B5EF4-FFF2-40B4-BE49-F238E27FC236}">
                  <a16:creationId xmlns:a16="http://schemas.microsoft.com/office/drawing/2014/main" id="{1A6A3862-9E48-45B1-8092-383CE19128F1}"/>
                </a:ext>
              </a:extLst>
            </p:cNvPr>
            <p:cNvSpPr/>
            <p:nvPr/>
          </p:nvSpPr>
          <p:spPr>
            <a:xfrm>
              <a:off x="14630400" y="4124204"/>
              <a:ext cx="13549898" cy="1539550"/>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314" name="TextBox 313">
              <a:extLst>
                <a:ext uri="{FF2B5EF4-FFF2-40B4-BE49-F238E27FC236}">
                  <a16:creationId xmlns:a16="http://schemas.microsoft.com/office/drawing/2014/main" id="{9A37F88F-8731-49EF-8B78-ED28399F6920}"/>
                </a:ext>
              </a:extLst>
            </p:cNvPr>
            <p:cNvSpPr txBox="1"/>
            <p:nvPr/>
          </p:nvSpPr>
          <p:spPr>
            <a:xfrm>
              <a:off x="14894730" y="4314756"/>
              <a:ext cx="3759106" cy="692497"/>
            </a:xfrm>
            <a:prstGeom prst="rect">
              <a:avLst/>
            </a:prstGeom>
            <a:noFill/>
          </p:spPr>
          <p:txBody>
            <a:bodyPr wrap="none" rtlCol="0">
              <a:spAutoFit/>
            </a:bodyPr>
            <a:lstStyle/>
            <a:p>
              <a:r>
                <a:rPr lang="en-US" sz="2400" dirty="0">
                  <a:solidFill>
                    <a:schemeClr val="bg1"/>
                  </a:solidFill>
                  <a:latin typeface="Arial" charset="0"/>
                  <a:ea typeface="Arial" charset="0"/>
                  <a:cs typeface="Arial" charset="0"/>
                </a:rPr>
                <a:t>PANORAMA 360</a:t>
              </a:r>
            </a:p>
          </p:txBody>
        </p:sp>
        <p:pic>
          <p:nvPicPr>
            <p:cNvPr id="315" name="Picture 314">
              <a:extLst>
                <a:ext uri="{FF2B5EF4-FFF2-40B4-BE49-F238E27FC236}">
                  <a16:creationId xmlns:a16="http://schemas.microsoft.com/office/drawing/2014/main" id="{6C92FF79-D381-4AE8-902A-0B80A7D82595}"/>
                </a:ext>
              </a:extLst>
            </p:cNvPr>
            <p:cNvPicPr>
              <a:picLocks noChangeAspect="1"/>
            </p:cNvPicPr>
            <p:nvPr/>
          </p:nvPicPr>
          <p:blipFill>
            <a:blip r:embed="rId30"/>
            <a:stretch>
              <a:fillRect/>
            </a:stretch>
          </p:blipFill>
          <p:spPr>
            <a:xfrm>
              <a:off x="15429536" y="6373722"/>
              <a:ext cx="12008127" cy="4669150"/>
            </a:xfrm>
            <a:prstGeom prst="rect">
              <a:avLst/>
            </a:prstGeom>
          </p:spPr>
        </p:pic>
        <p:sp>
          <p:nvSpPr>
            <p:cNvPr id="316" name="TextBox 315">
              <a:extLst>
                <a:ext uri="{FF2B5EF4-FFF2-40B4-BE49-F238E27FC236}">
                  <a16:creationId xmlns:a16="http://schemas.microsoft.com/office/drawing/2014/main" id="{56F05CAA-4036-4E69-925A-C3E310C582F6}"/>
                </a:ext>
              </a:extLst>
            </p:cNvPr>
            <p:cNvSpPr txBox="1"/>
            <p:nvPr/>
          </p:nvSpPr>
          <p:spPr>
            <a:xfrm>
              <a:off x="15037088" y="12495277"/>
              <a:ext cx="3670579" cy="3092577"/>
            </a:xfrm>
            <a:prstGeom prst="rect">
              <a:avLst/>
            </a:prstGeom>
            <a:noFill/>
          </p:spPr>
          <p:txBody>
            <a:bodyPr wrap="square" rtlCol="0">
              <a:spAutoFit/>
            </a:bodyPr>
            <a:lstStyle/>
            <a:p>
              <a:r>
                <a:rPr lang="en-US" sz="2133" b="1" dirty="0"/>
                <a:t>DATA CAPTURE</a:t>
              </a:r>
            </a:p>
            <a:p>
              <a:r>
                <a:rPr lang="en-US" sz="2133" dirty="0"/>
                <a:t>Characterization of instrument data capture, data summarization, and publication</a:t>
              </a:r>
            </a:p>
          </p:txBody>
        </p:sp>
        <p:sp>
          <p:nvSpPr>
            <p:cNvPr id="317" name="TextBox 316">
              <a:extLst>
                <a:ext uri="{FF2B5EF4-FFF2-40B4-BE49-F238E27FC236}">
                  <a16:creationId xmlns:a16="http://schemas.microsoft.com/office/drawing/2014/main" id="{FE9F920F-6DC7-4E02-9724-3A5384A8959B}"/>
                </a:ext>
              </a:extLst>
            </p:cNvPr>
            <p:cNvSpPr txBox="1"/>
            <p:nvPr/>
          </p:nvSpPr>
          <p:spPr>
            <a:xfrm>
              <a:off x="18936591" y="12493461"/>
              <a:ext cx="4507326" cy="3584925"/>
            </a:xfrm>
            <a:prstGeom prst="rect">
              <a:avLst/>
            </a:prstGeom>
            <a:noFill/>
          </p:spPr>
          <p:txBody>
            <a:bodyPr wrap="square" rtlCol="0">
              <a:spAutoFit/>
            </a:bodyPr>
            <a:lstStyle/>
            <a:p>
              <a:r>
                <a:rPr lang="en-US" sz="2133" b="1" dirty="0"/>
                <a:t>REPOSITORY</a:t>
              </a:r>
            </a:p>
            <a:p>
              <a:r>
                <a:rPr lang="en-US" sz="2133" dirty="0"/>
                <a:t>An open access common repository for storing end-to-end workflow performance and resource data captured using a variety of tools</a:t>
              </a:r>
            </a:p>
          </p:txBody>
        </p:sp>
        <p:sp>
          <p:nvSpPr>
            <p:cNvPr id="318" name="TextBox 317">
              <a:extLst>
                <a:ext uri="{FF2B5EF4-FFF2-40B4-BE49-F238E27FC236}">
                  <a16:creationId xmlns:a16="http://schemas.microsoft.com/office/drawing/2014/main" id="{FB979B06-0E16-4184-8D02-D7CD90F0091B}"/>
                </a:ext>
              </a:extLst>
            </p:cNvPr>
            <p:cNvSpPr txBox="1"/>
            <p:nvPr/>
          </p:nvSpPr>
          <p:spPr>
            <a:xfrm>
              <a:off x="23823908" y="12439774"/>
              <a:ext cx="4191412" cy="3584925"/>
            </a:xfrm>
            <a:prstGeom prst="rect">
              <a:avLst/>
            </a:prstGeom>
            <a:noFill/>
          </p:spPr>
          <p:txBody>
            <a:bodyPr wrap="square" rtlCol="0">
              <a:spAutoFit/>
            </a:bodyPr>
            <a:lstStyle/>
            <a:p>
              <a:r>
                <a:rPr lang="en-US" sz="2133" b="1" dirty="0"/>
                <a:t>LEARNING</a:t>
              </a:r>
            </a:p>
            <a:p>
              <a:r>
                <a:rPr lang="en-US" sz="2133" dirty="0"/>
                <a:t>Development of ML techniques for workflow performance analysis and infrastructure troubleshooting</a:t>
              </a:r>
            </a:p>
          </p:txBody>
        </p:sp>
        <p:sp>
          <p:nvSpPr>
            <p:cNvPr id="319" name="TextBox 318">
              <a:extLst>
                <a:ext uri="{FF2B5EF4-FFF2-40B4-BE49-F238E27FC236}">
                  <a16:creationId xmlns:a16="http://schemas.microsoft.com/office/drawing/2014/main" id="{FAB726E1-325D-4810-862C-208042B0AAAD}"/>
                </a:ext>
              </a:extLst>
            </p:cNvPr>
            <p:cNvSpPr txBox="1"/>
            <p:nvPr/>
          </p:nvSpPr>
          <p:spPr>
            <a:xfrm>
              <a:off x="14894730" y="4941876"/>
              <a:ext cx="12721413" cy="584680"/>
            </a:xfrm>
            <a:prstGeom prst="rect">
              <a:avLst/>
            </a:prstGeom>
            <a:noFill/>
          </p:spPr>
          <p:txBody>
            <a:bodyPr wrap="square" rtlCol="0">
              <a:spAutoFit/>
            </a:bodyPr>
            <a:lstStyle/>
            <a:p>
              <a:r>
                <a:rPr lang="en-US" sz="1933" i="1" dirty="0">
                  <a:solidFill>
                    <a:schemeClr val="bg1">
                      <a:lumMod val="95000"/>
                    </a:schemeClr>
                  </a:solidFill>
                  <a:latin typeface="Arial" charset="0"/>
                  <a:ea typeface="Arial" charset="0"/>
                  <a:cs typeface="Arial" charset="0"/>
                </a:rPr>
                <a:t>Architecture and Project Goals</a:t>
              </a:r>
            </a:p>
          </p:txBody>
        </p:sp>
        <p:sp>
          <p:nvSpPr>
            <p:cNvPr id="329" name="Rectangle 328">
              <a:extLst>
                <a:ext uri="{FF2B5EF4-FFF2-40B4-BE49-F238E27FC236}">
                  <a16:creationId xmlns:a16="http://schemas.microsoft.com/office/drawing/2014/main" id="{503FB259-60EA-4BA3-AF78-4BDB0822BCB8}"/>
                </a:ext>
              </a:extLst>
            </p:cNvPr>
            <p:cNvSpPr/>
            <p:nvPr/>
          </p:nvSpPr>
          <p:spPr>
            <a:xfrm>
              <a:off x="417441" y="28584351"/>
              <a:ext cx="13974420" cy="3812065"/>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342" name="Rectangle 341">
              <a:extLst>
                <a:ext uri="{FF2B5EF4-FFF2-40B4-BE49-F238E27FC236}">
                  <a16:creationId xmlns:a16="http://schemas.microsoft.com/office/drawing/2014/main" id="{A5D3DD6A-240E-4815-95B5-5873DBCB6046}"/>
                </a:ext>
              </a:extLst>
            </p:cNvPr>
            <p:cNvSpPr/>
            <p:nvPr/>
          </p:nvSpPr>
          <p:spPr>
            <a:xfrm>
              <a:off x="417441" y="28574575"/>
              <a:ext cx="13974418" cy="1037091"/>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343" name="TextBox 342">
              <a:extLst>
                <a:ext uri="{FF2B5EF4-FFF2-40B4-BE49-F238E27FC236}">
                  <a16:creationId xmlns:a16="http://schemas.microsoft.com/office/drawing/2014/main" id="{E026C2A4-6123-47D1-AA2D-A4F104417C64}"/>
                </a:ext>
              </a:extLst>
            </p:cNvPr>
            <p:cNvSpPr txBox="1"/>
            <p:nvPr/>
          </p:nvSpPr>
          <p:spPr>
            <a:xfrm>
              <a:off x="763850" y="28762548"/>
              <a:ext cx="5470497" cy="692497"/>
            </a:xfrm>
            <a:prstGeom prst="rect">
              <a:avLst/>
            </a:prstGeom>
            <a:noFill/>
          </p:spPr>
          <p:txBody>
            <a:bodyPr wrap="square" rtlCol="0">
              <a:spAutoFit/>
            </a:bodyPr>
            <a:lstStyle/>
            <a:p>
              <a:r>
                <a:rPr lang="en-US" sz="2400" dirty="0">
                  <a:solidFill>
                    <a:schemeClr val="bg1"/>
                  </a:solidFill>
                  <a:latin typeface="Arial" charset="0"/>
                  <a:ea typeface="Arial" charset="0"/>
                  <a:cs typeface="Arial" charset="0"/>
                </a:rPr>
                <a:t>In Collaboration With</a:t>
              </a:r>
            </a:p>
          </p:txBody>
        </p:sp>
        <p:pic>
          <p:nvPicPr>
            <p:cNvPr id="8" name="Picture 7">
              <a:extLst>
                <a:ext uri="{FF2B5EF4-FFF2-40B4-BE49-F238E27FC236}">
                  <a16:creationId xmlns:a16="http://schemas.microsoft.com/office/drawing/2014/main" id="{39290645-1769-4729-9205-331358ECE8B5}"/>
                </a:ext>
              </a:extLst>
            </p:cNvPr>
            <p:cNvPicPr>
              <a:picLocks noChangeAspect="1"/>
            </p:cNvPicPr>
            <p:nvPr/>
          </p:nvPicPr>
          <p:blipFill>
            <a:blip r:embed="rId31"/>
            <a:stretch>
              <a:fillRect/>
            </a:stretch>
          </p:blipFill>
          <p:spPr>
            <a:xfrm>
              <a:off x="1128346" y="31079664"/>
              <a:ext cx="3866374" cy="1050516"/>
            </a:xfrm>
            <a:prstGeom prst="rect">
              <a:avLst/>
            </a:prstGeom>
          </p:spPr>
        </p:pic>
        <p:sp>
          <p:nvSpPr>
            <p:cNvPr id="197" name="Rectangle 196">
              <a:extLst>
                <a:ext uri="{FF2B5EF4-FFF2-40B4-BE49-F238E27FC236}">
                  <a16:creationId xmlns:a16="http://schemas.microsoft.com/office/drawing/2014/main" id="{3C69FEE8-5812-4626-BA7C-BD7F22EFBFD5}"/>
                </a:ext>
              </a:extLst>
            </p:cNvPr>
            <p:cNvSpPr/>
            <p:nvPr/>
          </p:nvSpPr>
          <p:spPr>
            <a:xfrm>
              <a:off x="436160" y="20014981"/>
              <a:ext cx="13955699" cy="1544328"/>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99" name="TextBox 198">
              <a:extLst>
                <a:ext uri="{FF2B5EF4-FFF2-40B4-BE49-F238E27FC236}">
                  <a16:creationId xmlns:a16="http://schemas.microsoft.com/office/drawing/2014/main" id="{0337B247-6A37-404B-8BBF-72591CE7F959}"/>
                </a:ext>
              </a:extLst>
            </p:cNvPr>
            <p:cNvSpPr txBox="1"/>
            <p:nvPr/>
          </p:nvSpPr>
          <p:spPr>
            <a:xfrm>
              <a:off x="763850" y="20144511"/>
              <a:ext cx="6444103" cy="692497"/>
            </a:xfrm>
            <a:prstGeom prst="rect">
              <a:avLst/>
            </a:prstGeom>
            <a:noFill/>
          </p:spPr>
          <p:txBody>
            <a:bodyPr wrap="square" rtlCol="0">
              <a:spAutoFit/>
            </a:bodyPr>
            <a:lstStyle/>
            <a:p>
              <a:r>
                <a:rPr lang="en-US" sz="2400" dirty="0">
                  <a:solidFill>
                    <a:schemeClr val="bg1"/>
                  </a:solidFill>
                  <a:latin typeface="Arial" charset="0"/>
                  <a:ea typeface="Arial" charset="0"/>
                  <a:cs typeface="Arial" charset="0"/>
                </a:rPr>
                <a:t>TRANSFERS WITH GLOBUS</a:t>
              </a:r>
            </a:p>
          </p:txBody>
        </p:sp>
        <p:sp>
          <p:nvSpPr>
            <p:cNvPr id="200" name="TextBox 199">
              <a:extLst>
                <a:ext uri="{FF2B5EF4-FFF2-40B4-BE49-F238E27FC236}">
                  <a16:creationId xmlns:a16="http://schemas.microsoft.com/office/drawing/2014/main" id="{57E8402B-3C06-4AB8-AF60-69571A7D2031}"/>
                </a:ext>
              </a:extLst>
            </p:cNvPr>
            <p:cNvSpPr txBox="1"/>
            <p:nvPr/>
          </p:nvSpPr>
          <p:spPr>
            <a:xfrm>
              <a:off x="763850" y="20777755"/>
              <a:ext cx="11849058" cy="584680"/>
            </a:xfrm>
            <a:prstGeom prst="rect">
              <a:avLst/>
            </a:prstGeom>
            <a:noFill/>
          </p:spPr>
          <p:txBody>
            <a:bodyPr wrap="square" rtlCol="0">
              <a:spAutoFit/>
            </a:bodyPr>
            <a:lstStyle/>
            <a:p>
              <a:r>
                <a:rPr lang="en-US" sz="1933" i="1" dirty="0">
                  <a:solidFill>
                    <a:schemeClr val="accent5">
                      <a:lumMod val="20000"/>
                      <a:lumOff val="80000"/>
                    </a:schemeClr>
                  </a:solidFill>
                  <a:latin typeface="Arial" charset="0"/>
                  <a:ea typeface="Arial" charset="0"/>
                  <a:cs typeface="Arial" charset="0"/>
                </a:rPr>
                <a:t>Inter-site Data Transfers with Globus Transfer</a:t>
              </a:r>
            </a:p>
          </p:txBody>
        </p:sp>
        <p:sp>
          <p:nvSpPr>
            <p:cNvPr id="201" name="Rectangle 200">
              <a:extLst>
                <a:ext uri="{FF2B5EF4-FFF2-40B4-BE49-F238E27FC236}">
                  <a16:creationId xmlns:a16="http://schemas.microsoft.com/office/drawing/2014/main" id="{BAEDB6B9-5B8A-4800-AC22-AD13E90FB275}"/>
                </a:ext>
              </a:extLst>
            </p:cNvPr>
            <p:cNvSpPr/>
            <p:nvPr/>
          </p:nvSpPr>
          <p:spPr>
            <a:xfrm>
              <a:off x="417441" y="20014982"/>
              <a:ext cx="13974418" cy="856495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pic>
          <p:nvPicPr>
            <p:cNvPr id="202" name="Picture 201">
              <a:extLst>
                <a:ext uri="{FF2B5EF4-FFF2-40B4-BE49-F238E27FC236}">
                  <a16:creationId xmlns:a16="http://schemas.microsoft.com/office/drawing/2014/main" id="{E8FF5E0B-7B1D-46D8-83F3-DA24A377B439}"/>
                </a:ext>
              </a:extLst>
            </p:cNvPr>
            <p:cNvPicPr>
              <a:picLocks noChangeAspect="1"/>
            </p:cNvPicPr>
            <p:nvPr/>
          </p:nvPicPr>
          <p:blipFill>
            <a:blip r:embed="rId32"/>
            <a:stretch>
              <a:fillRect/>
            </a:stretch>
          </p:blipFill>
          <p:spPr>
            <a:xfrm>
              <a:off x="7362812" y="21766832"/>
              <a:ext cx="6409783" cy="4991797"/>
            </a:xfrm>
            <a:prstGeom prst="rect">
              <a:avLst/>
            </a:prstGeom>
          </p:spPr>
        </p:pic>
        <p:sp>
          <p:nvSpPr>
            <p:cNvPr id="203" name="TextBox 202">
              <a:extLst>
                <a:ext uri="{FF2B5EF4-FFF2-40B4-BE49-F238E27FC236}">
                  <a16:creationId xmlns:a16="http://schemas.microsoft.com/office/drawing/2014/main" id="{CD4BD066-1FE5-4195-A49B-E3CC04BDA495}"/>
                </a:ext>
              </a:extLst>
            </p:cNvPr>
            <p:cNvSpPr txBox="1"/>
            <p:nvPr/>
          </p:nvSpPr>
          <p:spPr>
            <a:xfrm>
              <a:off x="943965" y="21902034"/>
              <a:ext cx="6418846" cy="5338674"/>
            </a:xfrm>
            <a:prstGeom prst="rect">
              <a:avLst/>
            </a:prstGeom>
            <a:noFill/>
          </p:spPr>
          <p:txBody>
            <a:bodyPr wrap="square" rtlCol="0">
              <a:spAutoFit/>
            </a:bodyPr>
            <a:lstStyle/>
            <a:p>
              <a:r>
                <a:rPr lang="en-US" sz="1733" dirty="0">
                  <a:latin typeface="Arial" panose="020B0604020202020204" pitchFamily="34" charset="0"/>
                  <a:cs typeface="Arial" panose="020B0604020202020204" pitchFamily="34" charset="0"/>
                </a:rPr>
                <a:t>Globus (</a:t>
              </a:r>
              <a:r>
                <a:rPr lang="en-US" sz="1733" dirty="0">
                  <a:latin typeface="Arial" panose="020B0604020202020204" pitchFamily="34" charset="0"/>
                  <a:cs typeface="Arial" panose="020B0604020202020204" pitchFamily="34" charset="0"/>
                  <a:hlinkClick r:id="rId33"/>
                </a:rPr>
                <a:t>https://www.globus.org/</a:t>
              </a:r>
              <a:r>
                <a:rPr lang="en-US" sz="1733" dirty="0">
                  <a:latin typeface="Arial" panose="020B0604020202020204" pitchFamily="34" charset="0"/>
                  <a:cs typeface="Arial" panose="020B0604020202020204" pitchFamily="34" charset="0"/>
                </a:rPr>
                <a:t>) lets you efficiently, securely, and reliably transfer data directly between systems.</a:t>
              </a:r>
            </a:p>
            <a:p>
              <a:endParaRPr lang="en-US" sz="1733" dirty="0">
                <a:latin typeface="Arial" panose="020B0604020202020204" pitchFamily="34" charset="0"/>
                <a:cs typeface="Arial" panose="020B0604020202020204" pitchFamily="34" charset="0"/>
              </a:endParaRPr>
            </a:p>
            <a:p>
              <a:r>
                <a:rPr lang="en-US" sz="1733" dirty="0">
                  <a:latin typeface="Arial" panose="020B0604020202020204" pitchFamily="34" charset="0"/>
                  <a:cs typeface="Arial" panose="020B0604020202020204" pitchFamily="34" charset="0"/>
                </a:rPr>
                <a:t>We have upgraded support for Globus Transfer in Pegasus, and </a:t>
              </a:r>
              <a:r>
                <a:rPr lang="en-US" sz="1733" dirty="0" err="1">
                  <a:latin typeface="Arial" panose="020B0604020202020204" pitchFamily="34" charset="0"/>
                  <a:cs typeface="Arial" panose="020B0604020202020204" pitchFamily="34" charset="0"/>
                </a:rPr>
                <a:t>pegasus</a:t>
              </a:r>
              <a:r>
                <a:rPr lang="en-US" sz="1733" dirty="0">
                  <a:latin typeface="Arial" panose="020B0604020202020204" pitchFamily="34" charset="0"/>
                  <a:cs typeface="Arial" panose="020B0604020202020204" pitchFamily="34" charset="0"/>
                </a:rPr>
                <a:t>-transfer can connect to Globus API in order to submit transfer tasks and facilitate the execution of scientific workflows.</a:t>
              </a:r>
            </a:p>
            <a:p>
              <a:br>
                <a:rPr lang="en-US" sz="1733" dirty="0">
                  <a:latin typeface="Arial" panose="020B0604020202020204" pitchFamily="34" charset="0"/>
                  <a:cs typeface="Arial" panose="020B0604020202020204" pitchFamily="34" charset="0"/>
                </a:rPr>
              </a:br>
              <a:r>
                <a:rPr lang="en-US" sz="1733" dirty="0">
                  <a:latin typeface="Arial" panose="020B0604020202020204" pitchFamily="34" charset="0"/>
                  <a:cs typeface="Arial" panose="020B0604020202020204" pitchFamily="34" charset="0"/>
                </a:rPr>
                <a:t>All these, can happen remotely from the machine that  as Pegasus submit host</a:t>
              </a:r>
            </a:p>
          </p:txBody>
        </p:sp>
        <p:sp>
          <p:nvSpPr>
            <p:cNvPr id="204" name="TextBox 203">
              <a:extLst>
                <a:ext uri="{FF2B5EF4-FFF2-40B4-BE49-F238E27FC236}">
                  <a16:creationId xmlns:a16="http://schemas.microsoft.com/office/drawing/2014/main" id="{690D5A1C-D937-4CF4-A74F-BC48EDBCC4AB}"/>
                </a:ext>
              </a:extLst>
            </p:cNvPr>
            <p:cNvSpPr txBox="1"/>
            <p:nvPr/>
          </p:nvSpPr>
          <p:spPr>
            <a:xfrm>
              <a:off x="943965" y="26887168"/>
              <a:ext cx="12828630" cy="1738552"/>
            </a:xfrm>
            <a:prstGeom prst="rect">
              <a:avLst/>
            </a:prstGeom>
            <a:noFill/>
          </p:spPr>
          <p:txBody>
            <a:bodyPr wrap="square" rtlCol="0">
              <a:spAutoFit/>
            </a:bodyPr>
            <a:lstStyle/>
            <a:p>
              <a:r>
                <a:rPr lang="en-US" sz="1733" dirty="0"/>
                <a:t>We have been running tests between NERSC and OSG, where workflows run part of their execution on one site and transfer intermediate data to the other site, to complete the run. This scenario can be useful in cases where the existence of a particular resource can significantly expedite the workflow execution.</a:t>
              </a:r>
            </a:p>
          </p:txBody>
        </p:sp>
        <p:pic>
          <p:nvPicPr>
            <p:cNvPr id="16" name="Picture 15">
              <a:extLst>
                <a:ext uri="{FF2B5EF4-FFF2-40B4-BE49-F238E27FC236}">
                  <a16:creationId xmlns:a16="http://schemas.microsoft.com/office/drawing/2014/main" id="{1A082EB3-DC02-4130-8879-6A84F3EB055F}"/>
                </a:ext>
              </a:extLst>
            </p:cNvPr>
            <p:cNvPicPr>
              <a:picLocks noChangeAspect="1"/>
            </p:cNvPicPr>
            <p:nvPr/>
          </p:nvPicPr>
          <p:blipFill>
            <a:blip r:embed="rId34"/>
            <a:stretch>
              <a:fillRect/>
            </a:stretch>
          </p:blipFill>
          <p:spPr>
            <a:xfrm>
              <a:off x="34722207" y="7899853"/>
              <a:ext cx="6465147" cy="7677363"/>
            </a:xfrm>
            <a:prstGeom prst="rect">
              <a:avLst/>
            </a:prstGeom>
          </p:spPr>
        </p:pic>
        <p:sp>
          <p:nvSpPr>
            <p:cNvPr id="172" name="Rectangle 171">
              <a:extLst>
                <a:ext uri="{FF2B5EF4-FFF2-40B4-BE49-F238E27FC236}">
                  <a16:creationId xmlns:a16="http://schemas.microsoft.com/office/drawing/2014/main" id="{BD1F61BF-9C89-491E-81AF-614404202886}"/>
                </a:ext>
              </a:extLst>
            </p:cNvPr>
            <p:cNvSpPr/>
            <p:nvPr/>
          </p:nvSpPr>
          <p:spPr>
            <a:xfrm>
              <a:off x="14625184" y="16700201"/>
              <a:ext cx="13555113" cy="1545289"/>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179" name="TextBox 178">
              <a:extLst>
                <a:ext uri="{FF2B5EF4-FFF2-40B4-BE49-F238E27FC236}">
                  <a16:creationId xmlns:a16="http://schemas.microsoft.com/office/drawing/2014/main" id="{BB922FA0-6502-4293-AD88-60EFBAC4634B}"/>
                </a:ext>
              </a:extLst>
            </p:cNvPr>
            <p:cNvSpPr txBox="1"/>
            <p:nvPr/>
          </p:nvSpPr>
          <p:spPr>
            <a:xfrm>
              <a:off x="14958660" y="17610685"/>
              <a:ext cx="11658000" cy="584680"/>
            </a:xfrm>
            <a:prstGeom prst="rect">
              <a:avLst/>
            </a:prstGeom>
            <a:noFill/>
          </p:spPr>
          <p:txBody>
            <a:bodyPr wrap="square" rtlCol="0">
              <a:spAutoFit/>
            </a:bodyPr>
            <a:lstStyle/>
            <a:p>
              <a:r>
                <a:rPr lang="en-US" sz="1933" i="1" dirty="0">
                  <a:solidFill>
                    <a:schemeClr val="accent5">
                      <a:lumMod val="20000"/>
                      <a:lumOff val="80000"/>
                    </a:schemeClr>
                  </a:solidFill>
                  <a:latin typeface="Arial" charset="0"/>
                  <a:ea typeface="Arial" charset="0"/>
                  <a:cs typeface="Arial" charset="0"/>
                </a:rPr>
                <a:t>Towards complete characterization of scientific workflows</a:t>
              </a:r>
            </a:p>
          </p:txBody>
        </p:sp>
        <p:sp>
          <p:nvSpPr>
            <p:cNvPr id="181" name="TextBox 180">
              <a:extLst>
                <a:ext uri="{FF2B5EF4-FFF2-40B4-BE49-F238E27FC236}">
                  <a16:creationId xmlns:a16="http://schemas.microsoft.com/office/drawing/2014/main" id="{0584CFF8-07CD-4C92-A83E-CDB7CDDB326B}"/>
                </a:ext>
              </a:extLst>
            </p:cNvPr>
            <p:cNvSpPr txBox="1"/>
            <p:nvPr/>
          </p:nvSpPr>
          <p:spPr>
            <a:xfrm>
              <a:off x="15067722" y="18808140"/>
              <a:ext cx="5628463" cy="6538713"/>
            </a:xfrm>
            <a:prstGeom prst="rect">
              <a:avLst/>
            </a:prstGeom>
            <a:noFill/>
          </p:spPr>
          <p:txBody>
            <a:bodyPr wrap="square" rtlCol="0">
              <a:spAutoFit/>
            </a:bodyPr>
            <a:lstStyle/>
            <a:p>
              <a:r>
                <a:rPr lang="en-US" sz="1733" dirty="0">
                  <a:latin typeface="Arial" panose="020B0604020202020204" pitchFamily="34" charset="0"/>
                  <a:cs typeface="Arial" panose="020B0604020202020204" pitchFamily="34" charset="0"/>
                </a:rPr>
                <a:t>With the Panorama 360 we are targeting in capturing data from every aspect of a scientific workflow.</a:t>
              </a:r>
            </a:p>
            <a:p>
              <a:r>
                <a:rPr lang="en-US" sz="1733" dirty="0">
                  <a:latin typeface="Arial" panose="020B0604020202020204" pitchFamily="34" charset="0"/>
                  <a:cs typeface="Arial" panose="020B0604020202020204" pitchFamily="34" charset="0"/>
                </a:rPr>
                <a:t>Either it is a compute job or a transfer job, we take advantage of a number of monitoring tools in order to capture the statistics we are interested in.</a:t>
              </a:r>
            </a:p>
            <a:p>
              <a:endParaRPr lang="en-US" sz="1733" dirty="0">
                <a:latin typeface="Arial" panose="020B0604020202020204" pitchFamily="34" charset="0"/>
                <a:cs typeface="Arial" panose="020B0604020202020204" pitchFamily="34" charset="0"/>
              </a:endParaRPr>
            </a:p>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Pegasus contains a module called Kickstart, which wraps the execution of jobs and provides execution statistics, such as duration, I/O, memory usage, which are available after the job completion.</a:t>
              </a:r>
            </a:p>
          </p:txBody>
        </p:sp>
        <p:sp>
          <p:nvSpPr>
            <p:cNvPr id="182" name="TextBox 181">
              <a:extLst>
                <a:ext uri="{FF2B5EF4-FFF2-40B4-BE49-F238E27FC236}">
                  <a16:creationId xmlns:a16="http://schemas.microsoft.com/office/drawing/2014/main" id="{BE4386B9-3E73-4F9C-AAB5-2264D69A58FC}"/>
                </a:ext>
              </a:extLst>
            </p:cNvPr>
            <p:cNvSpPr txBox="1"/>
            <p:nvPr/>
          </p:nvSpPr>
          <p:spPr>
            <a:xfrm>
              <a:off x="14947206" y="16979593"/>
              <a:ext cx="8982556" cy="692497"/>
            </a:xfrm>
            <a:prstGeom prst="rect">
              <a:avLst/>
            </a:prstGeom>
            <a:noFill/>
          </p:spPr>
          <p:txBody>
            <a:bodyPr wrap="none" rtlCol="0">
              <a:spAutoFit/>
            </a:bodyPr>
            <a:lstStyle/>
            <a:p>
              <a:r>
                <a:rPr lang="en-US" sz="2400" dirty="0">
                  <a:solidFill>
                    <a:schemeClr val="bg1"/>
                  </a:solidFill>
                  <a:latin typeface="Arial" charset="0"/>
                  <a:ea typeface="Arial" charset="0"/>
                  <a:cs typeface="Arial" charset="0"/>
                </a:rPr>
                <a:t>WORKFLOW EXECUTION MONITORING</a:t>
              </a:r>
            </a:p>
          </p:txBody>
        </p:sp>
        <p:pic>
          <p:nvPicPr>
            <p:cNvPr id="184" name="Picture 183">
              <a:extLst>
                <a:ext uri="{FF2B5EF4-FFF2-40B4-BE49-F238E27FC236}">
                  <a16:creationId xmlns:a16="http://schemas.microsoft.com/office/drawing/2014/main" id="{CD1E97B2-E9FD-4155-B591-5AB8F4222F87}"/>
                </a:ext>
              </a:extLst>
            </p:cNvPr>
            <p:cNvPicPr>
              <a:picLocks noChangeAspect="1"/>
            </p:cNvPicPr>
            <p:nvPr/>
          </p:nvPicPr>
          <p:blipFill>
            <a:blip r:embed="rId35"/>
            <a:stretch>
              <a:fillRect/>
            </a:stretch>
          </p:blipFill>
          <p:spPr>
            <a:xfrm>
              <a:off x="21017256" y="20816050"/>
              <a:ext cx="2702620" cy="2702620"/>
            </a:xfrm>
            <a:prstGeom prst="rect">
              <a:avLst/>
            </a:prstGeom>
          </p:spPr>
        </p:pic>
        <p:pic>
          <p:nvPicPr>
            <p:cNvPr id="186" name="Picture 185">
              <a:extLst>
                <a:ext uri="{FF2B5EF4-FFF2-40B4-BE49-F238E27FC236}">
                  <a16:creationId xmlns:a16="http://schemas.microsoft.com/office/drawing/2014/main" id="{38A6A93C-096B-43E9-9B89-D3E7C9FFB415}"/>
                </a:ext>
              </a:extLst>
            </p:cNvPr>
            <p:cNvPicPr>
              <a:picLocks noChangeAspect="1"/>
            </p:cNvPicPr>
            <p:nvPr/>
          </p:nvPicPr>
          <p:blipFill>
            <a:blip r:embed="rId36"/>
            <a:stretch>
              <a:fillRect/>
            </a:stretch>
          </p:blipFill>
          <p:spPr>
            <a:xfrm>
              <a:off x="21087125" y="24035157"/>
              <a:ext cx="6611906" cy="1652977"/>
            </a:xfrm>
            <a:prstGeom prst="rect">
              <a:avLst/>
            </a:prstGeom>
          </p:spPr>
        </p:pic>
        <p:pic>
          <p:nvPicPr>
            <p:cNvPr id="187" name="Picture 186">
              <a:extLst>
                <a:ext uri="{FF2B5EF4-FFF2-40B4-BE49-F238E27FC236}">
                  <a16:creationId xmlns:a16="http://schemas.microsoft.com/office/drawing/2014/main" id="{04C7C61F-5E96-4F2B-A266-24C3996D4E8A}"/>
                </a:ext>
              </a:extLst>
            </p:cNvPr>
            <p:cNvPicPr>
              <a:picLocks noChangeAspect="1"/>
            </p:cNvPicPr>
            <p:nvPr/>
          </p:nvPicPr>
          <p:blipFill>
            <a:blip r:embed="rId37"/>
            <a:stretch>
              <a:fillRect/>
            </a:stretch>
          </p:blipFill>
          <p:spPr>
            <a:xfrm>
              <a:off x="21588324" y="18522203"/>
              <a:ext cx="5555336" cy="1914551"/>
            </a:xfrm>
            <a:prstGeom prst="rect">
              <a:avLst/>
            </a:prstGeom>
          </p:spPr>
        </p:pic>
        <p:pic>
          <p:nvPicPr>
            <p:cNvPr id="188" name="Picture 187">
              <a:extLst>
                <a:ext uri="{FF2B5EF4-FFF2-40B4-BE49-F238E27FC236}">
                  <a16:creationId xmlns:a16="http://schemas.microsoft.com/office/drawing/2014/main" id="{1108C435-4C82-4B5C-8CDE-01E844EA5E8F}"/>
                </a:ext>
              </a:extLst>
            </p:cNvPr>
            <p:cNvPicPr>
              <a:picLocks noChangeAspect="1"/>
            </p:cNvPicPr>
            <p:nvPr/>
          </p:nvPicPr>
          <p:blipFill>
            <a:blip r:embed="rId38"/>
            <a:stretch>
              <a:fillRect/>
            </a:stretch>
          </p:blipFill>
          <p:spPr>
            <a:xfrm>
              <a:off x="23676624" y="21171203"/>
              <a:ext cx="4022407" cy="1335439"/>
            </a:xfrm>
            <a:prstGeom prst="rect">
              <a:avLst/>
            </a:prstGeom>
          </p:spPr>
        </p:pic>
        <p:sp>
          <p:nvSpPr>
            <p:cNvPr id="189" name="TextBox 188">
              <a:extLst>
                <a:ext uri="{FF2B5EF4-FFF2-40B4-BE49-F238E27FC236}">
                  <a16:creationId xmlns:a16="http://schemas.microsoft.com/office/drawing/2014/main" id="{F05EE611-37F9-4C83-9AE0-A40FBA1CEA91}"/>
                </a:ext>
              </a:extLst>
            </p:cNvPr>
            <p:cNvSpPr txBox="1"/>
            <p:nvPr/>
          </p:nvSpPr>
          <p:spPr>
            <a:xfrm>
              <a:off x="15067721" y="26377795"/>
              <a:ext cx="12631309" cy="5338674"/>
            </a:xfrm>
            <a:prstGeom prst="rect">
              <a:avLst/>
            </a:prstGeom>
            <a:noFill/>
          </p:spPr>
          <p:txBody>
            <a:bodyPr wrap="square" rtlCol="0">
              <a:spAutoFit/>
            </a:bodyPr>
            <a:lstStyle/>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Additionally there is an extension to Kickstart’s functionality in Pegasus Panorama Branch which enables us to collect more refined traces with frequency as low as 1 second.</a:t>
              </a:r>
            </a:p>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Apart from Pegasus statistics we are compiling MPI-Jobs with Darshan, which provides us with POSIX and MPI I/O file access statistics. By default Darshan generates a summary, but by enabling the Darshan-Extended-Module we can collect traces from file accesses.</a:t>
              </a:r>
            </a:p>
            <a:p>
              <a:pPr marL="304815" indent="-304815">
                <a:buFont typeface="Arial" panose="020B0604020202020204" pitchFamily="34" charset="0"/>
                <a:buChar char="•"/>
              </a:pPr>
              <a:r>
                <a:rPr lang="en-US" sz="1733" dirty="0">
                  <a:latin typeface="Arial" panose="020B0604020202020204" pitchFamily="34" charset="0"/>
                  <a:cs typeface="Arial" panose="020B0604020202020204" pitchFamily="34" charset="0"/>
                </a:rPr>
                <a:t>On the network front, in order to acquire statistics related to data transfers we are using TSTAT logs and Globus logs. Globus service logs can provide us with transfer summaries (start time, throughput, etc.) and events during data transfers (failures, transfer completion, etc.). On the other hand TSTAT can give us low level network statistics, such as packet loss, which can reveal network related issues that affected the performance of a transfer.</a:t>
              </a:r>
            </a:p>
          </p:txBody>
        </p:sp>
        <p:sp>
          <p:nvSpPr>
            <p:cNvPr id="191" name="Rounded Rectangle 215">
              <a:extLst>
                <a:ext uri="{FF2B5EF4-FFF2-40B4-BE49-F238E27FC236}">
                  <a16:creationId xmlns:a16="http://schemas.microsoft.com/office/drawing/2014/main" id="{346B20CA-3FC2-4930-9433-B15B559FACF5}"/>
                </a:ext>
              </a:extLst>
            </p:cNvPr>
            <p:cNvSpPr/>
            <p:nvPr/>
          </p:nvSpPr>
          <p:spPr>
            <a:xfrm>
              <a:off x="34790192" y="18532926"/>
              <a:ext cx="6413201" cy="5378153"/>
            </a:xfrm>
            <a:prstGeom prst="roundRect">
              <a:avLst>
                <a:gd name="adj" fmla="val 2327"/>
              </a:avLst>
            </a:prstGeom>
            <a:solidFill>
              <a:schemeClr val="bg1">
                <a:lumMod val="95000"/>
              </a:scheme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92" name="Rectangle 191">
              <a:extLst>
                <a:ext uri="{FF2B5EF4-FFF2-40B4-BE49-F238E27FC236}">
                  <a16:creationId xmlns:a16="http://schemas.microsoft.com/office/drawing/2014/main" id="{545DE1DC-7031-4EE2-AB59-52A46488E028}"/>
                </a:ext>
              </a:extLst>
            </p:cNvPr>
            <p:cNvSpPr/>
            <p:nvPr/>
          </p:nvSpPr>
          <p:spPr>
            <a:xfrm>
              <a:off x="34997633" y="22727106"/>
              <a:ext cx="6104346" cy="1123768"/>
            </a:xfrm>
            <a:prstGeom prst="rect">
              <a:avLst/>
            </a:prstGeom>
          </p:spPr>
          <p:txBody>
            <a:bodyPr wrap="square">
              <a:spAutoFit/>
            </a:bodyPr>
            <a:lstStyle/>
            <a:p>
              <a:r>
                <a:rPr lang="en-US" sz="1067" i="1" dirty="0">
                  <a:solidFill>
                    <a:schemeClr val="tx1">
                      <a:lumMod val="65000"/>
                      <a:lumOff val="35000"/>
                    </a:schemeClr>
                  </a:solidFill>
                  <a:latin typeface="Arial" charset="0"/>
                  <a:ea typeface="Arial" charset="0"/>
                  <a:cs typeface="Arial" charset="0"/>
                </a:rPr>
                <a:t>Water is seen as small red and white molecules on large </a:t>
              </a:r>
              <a:r>
                <a:rPr lang="en-US" sz="1067" i="1" dirty="0" err="1">
                  <a:solidFill>
                    <a:schemeClr val="tx1">
                      <a:lumMod val="65000"/>
                      <a:lumOff val="35000"/>
                    </a:schemeClr>
                  </a:solidFill>
                  <a:latin typeface="Arial" charset="0"/>
                  <a:ea typeface="Arial" charset="0"/>
                  <a:cs typeface="Arial" charset="0"/>
                </a:rPr>
                <a:t>nanodiamonds</a:t>
              </a:r>
              <a:r>
                <a:rPr lang="en-US" sz="1067" i="1" dirty="0">
                  <a:solidFill>
                    <a:schemeClr val="tx1">
                      <a:lumMod val="65000"/>
                      <a:lumOff val="35000"/>
                    </a:schemeClr>
                  </a:solidFill>
                  <a:latin typeface="Arial" charset="0"/>
                  <a:ea typeface="Arial" charset="0"/>
                  <a:cs typeface="Arial" charset="0"/>
                </a:rPr>
                <a:t> spheres. The colored </a:t>
              </a:r>
              <a:r>
                <a:rPr lang="en-US" sz="1067" i="1" dirty="0" err="1">
                  <a:solidFill>
                    <a:schemeClr val="tx1">
                      <a:lumMod val="65000"/>
                      <a:lumOff val="35000"/>
                    </a:schemeClr>
                  </a:solidFill>
                  <a:latin typeface="Arial" charset="0"/>
                  <a:ea typeface="Arial" charset="0"/>
                  <a:cs typeface="Arial" charset="0"/>
                </a:rPr>
                <a:t>tRNA</a:t>
              </a:r>
              <a:r>
                <a:rPr lang="en-US" sz="1067" i="1" dirty="0">
                  <a:solidFill>
                    <a:schemeClr val="tx1">
                      <a:lumMod val="65000"/>
                      <a:lumOff val="35000"/>
                    </a:schemeClr>
                  </a:solidFill>
                  <a:latin typeface="Arial" charset="0"/>
                  <a:ea typeface="Arial" charset="0"/>
                  <a:cs typeface="Arial" charset="0"/>
                </a:rPr>
                <a:t> can be seen on the </a:t>
              </a:r>
              <a:r>
                <a:rPr lang="en-US" sz="1067" i="1" dirty="0" err="1">
                  <a:solidFill>
                    <a:schemeClr val="tx1">
                      <a:lumMod val="65000"/>
                      <a:lumOff val="35000"/>
                    </a:schemeClr>
                  </a:solidFill>
                  <a:latin typeface="Arial" charset="0"/>
                  <a:ea typeface="Arial" charset="0"/>
                  <a:cs typeface="Arial" charset="0"/>
                </a:rPr>
                <a:t>nanodiamond</a:t>
              </a:r>
              <a:r>
                <a:rPr lang="en-US" sz="1067" i="1" dirty="0">
                  <a:solidFill>
                    <a:schemeClr val="tx1">
                      <a:lumMod val="65000"/>
                      <a:lumOff val="35000"/>
                    </a:schemeClr>
                  </a:solidFill>
                  <a:latin typeface="Arial" charset="0"/>
                  <a:ea typeface="Arial" charset="0"/>
                  <a:cs typeface="Arial" charset="0"/>
                </a:rPr>
                <a:t> surface. Image :Michael </a:t>
              </a:r>
              <a:r>
                <a:rPr lang="en-US" sz="1067" i="1" dirty="0" err="1">
                  <a:solidFill>
                    <a:schemeClr val="tx1">
                      <a:lumMod val="65000"/>
                      <a:lumOff val="35000"/>
                    </a:schemeClr>
                  </a:solidFill>
                  <a:latin typeface="Arial" charset="0"/>
                  <a:ea typeface="Arial" charset="0"/>
                  <a:cs typeface="Arial" charset="0"/>
                </a:rPr>
                <a:t>Mattheson</a:t>
              </a:r>
              <a:r>
                <a:rPr lang="en-US" sz="1067" i="1" dirty="0">
                  <a:solidFill>
                    <a:schemeClr val="tx1">
                      <a:lumMod val="65000"/>
                      <a:lumOff val="35000"/>
                    </a:schemeClr>
                  </a:solidFill>
                  <a:latin typeface="Arial" charset="0"/>
                  <a:ea typeface="Arial" charset="0"/>
                  <a:cs typeface="Arial" charset="0"/>
                </a:rPr>
                <a:t>, ORNL (https://</a:t>
              </a:r>
              <a:r>
                <a:rPr lang="en-US" sz="1067" i="1" dirty="0" err="1">
                  <a:solidFill>
                    <a:schemeClr val="tx1">
                      <a:lumMod val="65000"/>
                      <a:lumOff val="35000"/>
                    </a:schemeClr>
                  </a:solidFill>
                  <a:latin typeface="Arial" charset="0"/>
                  <a:ea typeface="Arial" charset="0"/>
                  <a:cs typeface="Arial" charset="0"/>
                </a:rPr>
                <a:t>www.ornl.gov</a:t>
              </a:r>
              <a:r>
                <a:rPr lang="en-US" sz="1067" i="1" dirty="0">
                  <a:solidFill>
                    <a:schemeClr val="tx1">
                      <a:lumMod val="65000"/>
                      <a:lumOff val="35000"/>
                    </a:schemeClr>
                  </a:solidFill>
                  <a:latin typeface="Arial" charset="0"/>
                  <a:ea typeface="Arial" charset="0"/>
                  <a:cs typeface="Arial" charset="0"/>
                </a:rPr>
                <a:t>/news/diamonds-deliver).</a:t>
              </a:r>
            </a:p>
          </p:txBody>
        </p:sp>
        <p:sp>
          <p:nvSpPr>
            <p:cNvPr id="193" name="Rectangle 192">
              <a:extLst>
                <a:ext uri="{FF2B5EF4-FFF2-40B4-BE49-F238E27FC236}">
                  <a16:creationId xmlns:a16="http://schemas.microsoft.com/office/drawing/2014/main" id="{3DDAE896-1F0E-44DB-993D-401EBB99E786}"/>
                </a:ext>
              </a:extLst>
            </p:cNvPr>
            <p:cNvSpPr/>
            <p:nvPr/>
          </p:nvSpPr>
          <p:spPr>
            <a:xfrm>
              <a:off x="28451589" y="16689666"/>
              <a:ext cx="13136897" cy="1563109"/>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94" name="TextBox 193">
              <a:extLst>
                <a:ext uri="{FF2B5EF4-FFF2-40B4-BE49-F238E27FC236}">
                  <a16:creationId xmlns:a16="http://schemas.microsoft.com/office/drawing/2014/main" id="{7DC708BB-F2C6-4681-B858-3F8CE488AABA}"/>
                </a:ext>
              </a:extLst>
            </p:cNvPr>
            <p:cNvSpPr txBox="1"/>
            <p:nvPr/>
          </p:nvSpPr>
          <p:spPr>
            <a:xfrm>
              <a:off x="28758260" y="16902735"/>
              <a:ext cx="6106191" cy="692497"/>
            </a:xfrm>
            <a:prstGeom prst="rect">
              <a:avLst/>
            </a:prstGeom>
            <a:noFill/>
          </p:spPr>
          <p:txBody>
            <a:bodyPr wrap="none" rtlCol="0">
              <a:spAutoFit/>
            </a:bodyPr>
            <a:lstStyle/>
            <a:p>
              <a:r>
                <a:rPr lang="en-US" sz="2400" dirty="0">
                  <a:solidFill>
                    <a:schemeClr val="bg1"/>
                  </a:solidFill>
                  <a:latin typeface="Arial" charset="0"/>
                  <a:ea typeface="Arial" charset="0"/>
                  <a:cs typeface="Arial" charset="0"/>
                </a:rPr>
                <a:t>IMPACT ON DOE SCIENCE</a:t>
              </a:r>
            </a:p>
          </p:txBody>
        </p:sp>
        <p:sp>
          <p:nvSpPr>
            <p:cNvPr id="195" name="TextBox 194">
              <a:extLst>
                <a:ext uri="{FF2B5EF4-FFF2-40B4-BE49-F238E27FC236}">
                  <a16:creationId xmlns:a16="http://schemas.microsoft.com/office/drawing/2014/main" id="{0FB72FF9-0192-4CBD-B6DE-214F475CC058}"/>
                </a:ext>
              </a:extLst>
            </p:cNvPr>
            <p:cNvSpPr txBox="1"/>
            <p:nvPr/>
          </p:nvSpPr>
          <p:spPr>
            <a:xfrm>
              <a:off x="28777118" y="17482698"/>
              <a:ext cx="3972723" cy="584680"/>
            </a:xfrm>
            <a:prstGeom prst="rect">
              <a:avLst/>
            </a:prstGeom>
            <a:noFill/>
          </p:spPr>
          <p:txBody>
            <a:bodyPr wrap="none" rtlCol="0">
              <a:spAutoFit/>
            </a:bodyPr>
            <a:lstStyle/>
            <a:p>
              <a:r>
                <a:rPr lang="en-US" sz="1933" i="1" dirty="0">
                  <a:solidFill>
                    <a:schemeClr val="accent5">
                      <a:lumMod val="20000"/>
                      <a:lumOff val="80000"/>
                    </a:schemeClr>
                  </a:solidFill>
                  <a:latin typeface="Arial" charset="0"/>
                  <a:ea typeface="Arial" charset="0"/>
                  <a:cs typeface="Arial" charset="0"/>
                </a:rPr>
                <a:t>Diamonds that deliver!</a:t>
              </a:r>
            </a:p>
          </p:txBody>
        </p:sp>
        <p:sp>
          <p:nvSpPr>
            <p:cNvPr id="196" name="TextBox 195">
              <a:extLst>
                <a:ext uri="{FF2B5EF4-FFF2-40B4-BE49-F238E27FC236}">
                  <a16:creationId xmlns:a16="http://schemas.microsoft.com/office/drawing/2014/main" id="{C0BB2F31-DDDA-47BE-890E-E35FD1B03860}"/>
                </a:ext>
              </a:extLst>
            </p:cNvPr>
            <p:cNvSpPr txBox="1"/>
            <p:nvPr/>
          </p:nvSpPr>
          <p:spPr>
            <a:xfrm>
              <a:off x="28742351" y="18657798"/>
              <a:ext cx="6016786" cy="5738686"/>
            </a:xfrm>
            <a:prstGeom prst="rect">
              <a:avLst/>
            </a:prstGeom>
            <a:noFill/>
          </p:spPr>
          <p:txBody>
            <a:bodyPr wrap="square" rtlCol="0">
              <a:spAutoFit/>
            </a:bodyPr>
            <a:lstStyle/>
            <a:p>
              <a:pPr marL="0" lvl="1"/>
              <a:r>
                <a:rPr lang="en-US" sz="1733" dirty="0">
                  <a:latin typeface="Arial" charset="0"/>
                  <a:ea typeface="Arial" charset="0"/>
                  <a:cs typeface="Arial" charset="0"/>
                  <a:sym typeface="Wingdings"/>
                </a:rPr>
                <a:t>Panorama enabled cutting-edge domain science research and development that has the potential to solve some of the challenges associated with </a:t>
              </a:r>
              <a:r>
                <a:rPr lang="en-US" sz="1733" b="1" dirty="0">
                  <a:latin typeface="Arial" charset="0"/>
                  <a:ea typeface="Arial" charset="0"/>
                  <a:cs typeface="Arial" charset="0"/>
                  <a:sym typeface="Wingdings"/>
                </a:rPr>
                <a:t>drug discovery and delivery</a:t>
              </a:r>
              <a:r>
                <a:rPr lang="en-US" sz="1733" dirty="0">
                  <a:latin typeface="Arial" charset="0"/>
                  <a:ea typeface="Arial" charset="0"/>
                  <a:cs typeface="Arial" charset="0"/>
                  <a:sym typeface="Wingdings"/>
                </a:rPr>
                <a:t>:</a:t>
              </a:r>
            </a:p>
            <a:p>
              <a:pPr marL="0" lvl="1"/>
              <a:endParaRPr lang="en-US" sz="1733" dirty="0">
                <a:latin typeface="Arial" charset="0"/>
                <a:ea typeface="Arial" charset="0"/>
                <a:cs typeface="Arial" charset="0"/>
                <a:sym typeface="Wingdings"/>
              </a:endParaRPr>
            </a:p>
            <a:p>
              <a:pPr marL="304815" lvl="1" indent="-304815">
                <a:buFont typeface="Arial" charset="0"/>
                <a:buChar char="•"/>
              </a:pPr>
              <a:r>
                <a:rPr lang="en-US" sz="1733" dirty="0">
                  <a:latin typeface="Arial" charset="0"/>
                  <a:ea typeface="Arial" charset="0"/>
                  <a:cs typeface="Arial" charset="0"/>
                  <a:sym typeface="Wingdings"/>
                </a:rPr>
                <a:t>The motions of a </a:t>
              </a:r>
              <a:r>
                <a:rPr lang="en-US" sz="1733" dirty="0" err="1">
                  <a:latin typeface="Arial" charset="0"/>
                  <a:ea typeface="Arial" charset="0"/>
                  <a:cs typeface="Arial" charset="0"/>
                  <a:sym typeface="Wingdings"/>
                </a:rPr>
                <a:t>tRNA</a:t>
              </a:r>
              <a:r>
                <a:rPr lang="en-US" sz="1733" dirty="0">
                  <a:latin typeface="Arial" charset="0"/>
                  <a:ea typeface="Arial" charset="0"/>
                  <a:cs typeface="Arial" charset="0"/>
                  <a:sym typeface="Wingdings"/>
                </a:rPr>
                <a:t> (or transfer RNA) model system can be enhanced when coupled with </a:t>
              </a:r>
              <a:r>
                <a:rPr lang="en-US" sz="1733" dirty="0" err="1">
                  <a:latin typeface="Arial" charset="0"/>
                  <a:ea typeface="Arial" charset="0"/>
                  <a:cs typeface="Arial" charset="0"/>
                  <a:sym typeface="Wingdings"/>
                </a:rPr>
                <a:t>nanodiamonds</a:t>
              </a:r>
              <a:r>
                <a:rPr lang="en-US" sz="1733" dirty="0">
                  <a:latin typeface="Arial" charset="0"/>
                  <a:ea typeface="Arial" charset="0"/>
                  <a:cs typeface="Arial" charset="0"/>
                  <a:sym typeface="Wingdings"/>
                </a:rPr>
                <a:t>, or diamond nanoparticles approximately 5 to 10 nanometers in size</a:t>
              </a:r>
            </a:p>
            <a:p>
              <a:pPr marL="304815" lvl="1" indent="-304815">
                <a:buFont typeface="Arial" charset="0"/>
                <a:buChar char="•"/>
              </a:pPr>
              <a:endParaRPr lang="en-US" sz="1733" dirty="0">
                <a:solidFill>
                  <a:srgbClr val="305160"/>
                </a:solidFill>
                <a:latin typeface="Arial" charset="0"/>
                <a:ea typeface="Arial" charset="0"/>
                <a:cs typeface="Arial" charset="0"/>
                <a:sym typeface="Wingdings"/>
              </a:endParaRPr>
            </a:p>
          </p:txBody>
        </p:sp>
        <p:pic>
          <p:nvPicPr>
            <p:cNvPr id="223" name="Picture 2" descr="https://pegasus.isi.edu/wordpress/wp-content/uploads/2017/03/new_nanodiamond_0001.png">
              <a:extLst>
                <a:ext uri="{FF2B5EF4-FFF2-40B4-BE49-F238E27FC236}">
                  <a16:creationId xmlns:a16="http://schemas.microsoft.com/office/drawing/2014/main" id="{222805D8-C5AC-4E73-92B6-4E5E90728498}"/>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4997633" y="18688867"/>
              <a:ext cx="6061829" cy="4031116"/>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a:extLst>
                <a:ext uri="{FF2B5EF4-FFF2-40B4-BE49-F238E27FC236}">
                  <a16:creationId xmlns:a16="http://schemas.microsoft.com/office/drawing/2014/main" id="{F733F9B2-2F67-4C47-B33F-2F789B064AE0}"/>
                </a:ext>
              </a:extLst>
            </p:cNvPr>
            <p:cNvSpPr/>
            <p:nvPr/>
          </p:nvSpPr>
          <p:spPr>
            <a:xfrm>
              <a:off x="28757033" y="24281302"/>
              <a:ext cx="12446361" cy="4938660"/>
            </a:xfrm>
            <a:prstGeom prst="rect">
              <a:avLst/>
            </a:prstGeom>
          </p:spPr>
          <p:txBody>
            <a:bodyPr wrap="square">
              <a:spAutoFit/>
            </a:bodyPr>
            <a:lstStyle/>
            <a:p>
              <a:pPr marL="304815" indent="-304815">
                <a:buFont typeface="Arial" charset="0"/>
                <a:buChar char="•"/>
              </a:pPr>
              <a:r>
                <a:rPr lang="en-US" sz="1733" dirty="0">
                  <a:latin typeface="Arial" charset="0"/>
                  <a:ea typeface="Arial" charset="0"/>
                  <a:cs typeface="Arial" charset="0"/>
                </a:rPr>
                <a:t>We have developed an SNS Pegasus workflow to confirm that </a:t>
              </a:r>
              <a:r>
                <a:rPr lang="en-US" sz="1733" dirty="0" err="1">
                  <a:latin typeface="Arial" charset="0"/>
                  <a:ea typeface="Arial" charset="0"/>
                  <a:cs typeface="Arial" charset="0"/>
                </a:rPr>
                <a:t>nanodiamonds</a:t>
              </a:r>
              <a:r>
                <a:rPr lang="en-US" sz="1733" dirty="0">
                  <a:latin typeface="Arial" charset="0"/>
                  <a:ea typeface="Arial" charset="0"/>
                  <a:cs typeface="Arial" charset="0"/>
                </a:rPr>
                <a:t> enhance the dynamics of </a:t>
              </a:r>
              <a:r>
                <a:rPr lang="en-US" sz="1733" dirty="0" err="1">
                  <a:latin typeface="Arial" charset="0"/>
                  <a:ea typeface="Arial" charset="0"/>
                  <a:cs typeface="Arial" charset="0"/>
                </a:rPr>
                <a:t>tRNA</a:t>
              </a:r>
              <a:r>
                <a:rPr lang="en-US" sz="1733" dirty="0">
                  <a:latin typeface="Arial" charset="0"/>
                  <a:ea typeface="Arial" charset="0"/>
                  <a:cs typeface="Arial" charset="0"/>
                </a:rPr>
                <a:t> when in the presence of water. The workflow calculates the epsilon which best matches experimental data. These calculations used almost </a:t>
              </a:r>
              <a:r>
                <a:rPr lang="en-US" sz="1733" b="1" dirty="0">
                  <a:latin typeface="Arial" charset="0"/>
                  <a:ea typeface="Arial" charset="0"/>
                  <a:cs typeface="Arial" charset="0"/>
                </a:rPr>
                <a:t>400,000 CPU hours on a Cray XE6at NERSC</a:t>
              </a:r>
              <a:r>
                <a:rPr lang="en-US" sz="1733" dirty="0">
                  <a:latin typeface="Arial" charset="0"/>
                  <a:ea typeface="Arial" charset="0"/>
                  <a:cs typeface="Arial" charset="0"/>
                </a:rPr>
                <a:t>.</a:t>
              </a:r>
            </a:p>
            <a:p>
              <a:pPr marL="304815" indent="-304815">
                <a:buFont typeface="Arial" charset="0"/>
                <a:buChar char="•"/>
              </a:pPr>
              <a:endParaRPr lang="en-US" sz="1733" dirty="0">
                <a:latin typeface="Arial" charset="0"/>
                <a:ea typeface="Arial" charset="0"/>
                <a:cs typeface="Arial" charset="0"/>
              </a:endParaRPr>
            </a:p>
            <a:p>
              <a:pPr marL="304815" indent="-304815">
                <a:buFont typeface="Arial" charset="0"/>
                <a:buChar char="•"/>
              </a:pPr>
              <a:r>
                <a:rPr lang="en-US" sz="1733" dirty="0">
                  <a:latin typeface="Arial" charset="0"/>
                  <a:ea typeface="Arial" charset="0"/>
                  <a:cs typeface="Arial" charset="0"/>
                </a:rPr>
                <a:t>The workflow runs NAMD parallel simulations, which varies the epsilon between -0.01 and -0.19 for each temperature specified (it requires 800 cores: equilibrium runs take ~1.5hs and production runs 12-16hs). AMBER’s </a:t>
              </a:r>
              <a:r>
                <a:rPr lang="en-US" sz="1733" dirty="0" err="1">
                  <a:latin typeface="Arial" charset="0"/>
                  <a:ea typeface="Arial" charset="0"/>
                  <a:cs typeface="Arial" charset="0"/>
                </a:rPr>
                <a:t>cpptraj</a:t>
              </a:r>
              <a:r>
                <a:rPr lang="en-US" sz="1733" dirty="0">
                  <a:latin typeface="Arial" charset="0"/>
                  <a:ea typeface="Arial" charset="0"/>
                  <a:cs typeface="Arial" charset="0"/>
                </a:rPr>
                <a:t> removes global translation and rotation, and SASSENA calculates neutron scattering intensities from the trajectories (400 cores, 3-6hs). This workflow was used to computer 4 temperatures between 260K and 300K, which generated </a:t>
              </a:r>
              <a:r>
                <a:rPr lang="en-US" sz="1733" b="1" dirty="0">
                  <a:latin typeface="Arial" charset="0"/>
                  <a:ea typeface="Arial" charset="0"/>
                  <a:cs typeface="Arial" charset="0"/>
                </a:rPr>
                <a:t>~3TB of data</a:t>
              </a:r>
              <a:r>
                <a:rPr lang="en-US" sz="1733" dirty="0">
                  <a:latin typeface="Arial" charset="0"/>
                  <a:ea typeface="Arial" charset="0"/>
                  <a:cs typeface="Arial" charset="0"/>
                </a:rPr>
                <a:t>.</a:t>
              </a:r>
            </a:p>
          </p:txBody>
        </p:sp>
        <p:pic>
          <p:nvPicPr>
            <p:cNvPr id="225" name="Picture 224">
              <a:extLst>
                <a:ext uri="{FF2B5EF4-FFF2-40B4-BE49-F238E27FC236}">
                  <a16:creationId xmlns:a16="http://schemas.microsoft.com/office/drawing/2014/main" id="{64695653-E0AA-4FBF-BFC8-A44F3744331D}"/>
                </a:ext>
              </a:extLst>
            </p:cNvPr>
            <p:cNvPicPr>
              <a:picLocks noChangeAspect="1"/>
            </p:cNvPicPr>
            <p:nvPr/>
          </p:nvPicPr>
          <p:blipFill>
            <a:blip r:embed="rId40"/>
            <a:stretch>
              <a:fillRect/>
            </a:stretch>
          </p:blipFill>
          <p:spPr>
            <a:xfrm>
              <a:off x="28779280" y="29486104"/>
              <a:ext cx="12454883" cy="2484916"/>
            </a:xfrm>
            <a:prstGeom prst="rect">
              <a:avLst/>
            </a:prstGeom>
          </p:spPr>
        </p:pic>
        <p:sp>
          <p:nvSpPr>
            <p:cNvPr id="190" name="Rectangle 189">
              <a:extLst>
                <a:ext uri="{FF2B5EF4-FFF2-40B4-BE49-F238E27FC236}">
                  <a16:creationId xmlns:a16="http://schemas.microsoft.com/office/drawing/2014/main" id="{A88482FE-760F-4845-A787-C4DB7AAA2EC3}"/>
                </a:ext>
              </a:extLst>
            </p:cNvPr>
            <p:cNvSpPr/>
            <p:nvPr/>
          </p:nvSpPr>
          <p:spPr>
            <a:xfrm>
              <a:off x="14630400" y="4124204"/>
              <a:ext cx="13549898" cy="28272212"/>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grpSp>
    </p:spTree>
    <p:extLst>
      <p:ext uri="{BB962C8B-B14F-4D97-AF65-F5344CB8AC3E}">
        <p14:creationId xmlns:p14="http://schemas.microsoft.com/office/powerpoint/2010/main" val="432287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4118</TotalTime>
  <Words>1030</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info@rafaelsilva.com</dc:creator>
  <cp:lastModifiedBy>george papadimitriou</cp:lastModifiedBy>
  <cp:revision>226</cp:revision>
  <cp:lastPrinted>2018-02-28T01:20:51Z</cp:lastPrinted>
  <dcterms:created xsi:type="dcterms:W3CDTF">2016-12-07T16:36:43Z</dcterms:created>
  <dcterms:modified xsi:type="dcterms:W3CDTF">2018-02-28T03:48:05Z</dcterms:modified>
</cp:coreProperties>
</file>