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160"/>
    <a:srgbClr val="305160"/>
    <a:srgbClr val="DF5522"/>
    <a:srgbClr val="F68727"/>
    <a:srgbClr val="53717A"/>
    <a:srgbClr val="2B8E85"/>
    <a:srgbClr val="49A69A"/>
    <a:srgbClr val="F7941D"/>
    <a:srgbClr val="0D3F64"/>
    <a:srgbClr val="4F6C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149"/>
    <p:restoredTop sz="94007" autoAdjust="0"/>
  </p:normalViewPr>
  <p:slideViewPr>
    <p:cSldViewPr snapToGrid="0" snapToObjects="1">
      <p:cViewPr varScale="1">
        <p:scale>
          <a:sx n="22" d="100"/>
          <a:sy n="22" d="100"/>
        </p:scale>
        <p:origin x="2232" y="54"/>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6343DC-C694-47CF-83F4-DD4446F1775F}" type="datetimeFigureOut">
              <a:rPr lang="en-US" smtClean="0"/>
              <a:t>8/16/2019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AD83C2-A735-4002-BA9E-71D061FA8DED}" type="slidenum">
              <a:rPr lang="en-US" smtClean="0"/>
              <a:t>‹#›</a:t>
            </a:fld>
            <a:endParaRPr lang="en-US"/>
          </a:p>
        </p:txBody>
      </p:sp>
    </p:spTree>
    <p:extLst>
      <p:ext uri="{BB962C8B-B14F-4D97-AF65-F5344CB8AC3E}">
        <p14:creationId xmlns:p14="http://schemas.microsoft.com/office/powerpoint/2010/main" val="636039473"/>
      </p:ext>
    </p:extLst>
  </p:cSld>
  <p:clrMap bg1="lt1" tx1="dk1" bg2="lt2" tx2="dk2" accent1="accent1" accent2="accent2" accent3="accent3" accent4="accent4" accent5="accent5" accent6="accent6" hlink="hlink" folHlink="folHlink"/>
  <p:notesStyle>
    <a:lvl1pPr marL="0" algn="l" defTabSz="936526" rtl="0" eaLnBrk="1" latinLnBrk="0" hangingPunct="1">
      <a:defRPr sz="1229" kern="1200">
        <a:solidFill>
          <a:schemeClr val="tx1"/>
        </a:solidFill>
        <a:latin typeface="+mn-lt"/>
        <a:ea typeface="+mn-ea"/>
        <a:cs typeface="+mn-cs"/>
      </a:defRPr>
    </a:lvl1pPr>
    <a:lvl2pPr marL="468262" algn="l" defTabSz="936526" rtl="0" eaLnBrk="1" latinLnBrk="0" hangingPunct="1">
      <a:defRPr sz="1229" kern="1200">
        <a:solidFill>
          <a:schemeClr val="tx1"/>
        </a:solidFill>
        <a:latin typeface="+mn-lt"/>
        <a:ea typeface="+mn-ea"/>
        <a:cs typeface="+mn-cs"/>
      </a:defRPr>
    </a:lvl2pPr>
    <a:lvl3pPr marL="936526" algn="l" defTabSz="936526" rtl="0" eaLnBrk="1" latinLnBrk="0" hangingPunct="1">
      <a:defRPr sz="1229" kern="1200">
        <a:solidFill>
          <a:schemeClr val="tx1"/>
        </a:solidFill>
        <a:latin typeface="+mn-lt"/>
        <a:ea typeface="+mn-ea"/>
        <a:cs typeface="+mn-cs"/>
      </a:defRPr>
    </a:lvl3pPr>
    <a:lvl4pPr marL="1404788" algn="l" defTabSz="936526" rtl="0" eaLnBrk="1" latinLnBrk="0" hangingPunct="1">
      <a:defRPr sz="1229" kern="1200">
        <a:solidFill>
          <a:schemeClr val="tx1"/>
        </a:solidFill>
        <a:latin typeface="+mn-lt"/>
        <a:ea typeface="+mn-ea"/>
        <a:cs typeface="+mn-cs"/>
      </a:defRPr>
    </a:lvl4pPr>
    <a:lvl5pPr marL="1873052" algn="l" defTabSz="936526" rtl="0" eaLnBrk="1" latinLnBrk="0" hangingPunct="1">
      <a:defRPr sz="1229" kern="1200">
        <a:solidFill>
          <a:schemeClr val="tx1"/>
        </a:solidFill>
        <a:latin typeface="+mn-lt"/>
        <a:ea typeface="+mn-ea"/>
        <a:cs typeface="+mn-cs"/>
      </a:defRPr>
    </a:lvl5pPr>
    <a:lvl6pPr marL="2341312" algn="l" defTabSz="936526" rtl="0" eaLnBrk="1" latinLnBrk="0" hangingPunct="1">
      <a:defRPr sz="1229" kern="1200">
        <a:solidFill>
          <a:schemeClr val="tx1"/>
        </a:solidFill>
        <a:latin typeface="+mn-lt"/>
        <a:ea typeface="+mn-ea"/>
        <a:cs typeface="+mn-cs"/>
      </a:defRPr>
    </a:lvl6pPr>
    <a:lvl7pPr marL="2809576" algn="l" defTabSz="936526" rtl="0" eaLnBrk="1" latinLnBrk="0" hangingPunct="1">
      <a:defRPr sz="1229" kern="1200">
        <a:solidFill>
          <a:schemeClr val="tx1"/>
        </a:solidFill>
        <a:latin typeface="+mn-lt"/>
        <a:ea typeface="+mn-ea"/>
        <a:cs typeface="+mn-cs"/>
      </a:defRPr>
    </a:lvl7pPr>
    <a:lvl8pPr marL="3277840" algn="l" defTabSz="936526" rtl="0" eaLnBrk="1" latinLnBrk="0" hangingPunct="1">
      <a:defRPr sz="1229" kern="1200">
        <a:solidFill>
          <a:schemeClr val="tx1"/>
        </a:solidFill>
        <a:latin typeface="+mn-lt"/>
        <a:ea typeface="+mn-ea"/>
        <a:cs typeface="+mn-cs"/>
      </a:defRPr>
    </a:lvl8pPr>
    <a:lvl9pPr marL="3746103" algn="l" defTabSz="936526" rtl="0" eaLnBrk="1" latinLnBrk="0" hangingPunct="1">
      <a:defRPr sz="122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AD83C2-A735-4002-BA9E-71D061FA8DED}" type="slidenum">
              <a:rPr lang="en-US" smtClean="0"/>
              <a:t>1</a:t>
            </a:fld>
            <a:endParaRPr lang="en-US"/>
          </a:p>
        </p:txBody>
      </p:sp>
    </p:spTree>
    <p:extLst>
      <p:ext uri="{BB962C8B-B14F-4D97-AF65-F5344CB8AC3E}">
        <p14:creationId xmlns:p14="http://schemas.microsoft.com/office/powerpoint/2010/main" val="3504740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50EFD7-FAEE-1048-AC8B-35DE315D93E4}"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9C6BF-1703-EC4C-8CD5-E5EC88CEF51C}" type="slidenum">
              <a:rPr lang="en-US" smtClean="0"/>
              <a:t>‹#›</a:t>
            </a:fld>
            <a:endParaRPr lang="en-US"/>
          </a:p>
        </p:txBody>
      </p:sp>
    </p:spTree>
    <p:extLst>
      <p:ext uri="{BB962C8B-B14F-4D97-AF65-F5344CB8AC3E}">
        <p14:creationId xmlns:p14="http://schemas.microsoft.com/office/powerpoint/2010/main" val="4142066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0EFD7-FAEE-1048-AC8B-35DE315D93E4}"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9C6BF-1703-EC4C-8CD5-E5EC88CEF51C}" type="slidenum">
              <a:rPr lang="en-US" smtClean="0"/>
              <a:t>‹#›</a:t>
            </a:fld>
            <a:endParaRPr lang="en-US"/>
          </a:p>
        </p:txBody>
      </p:sp>
    </p:spTree>
    <p:extLst>
      <p:ext uri="{BB962C8B-B14F-4D97-AF65-F5344CB8AC3E}">
        <p14:creationId xmlns:p14="http://schemas.microsoft.com/office/powerpoint/2010/main" val="315225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0EFD7-FAEE-1048-AC8B-35DE315D93E4}"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9C6BF-1703-EC4C-8CD5-E5EC88CEF51C}" type="slidenum">
              <a:rPr lang="en-US" smtClean="0"/>
              <a:t>‹#›</a:t>
            </a:fld>
            <a:endParaRPr lang="en-US"/>
          </a:p>
        </p:txBody>
      </p:sp>
    </p:spTree>
    <p:extLst>
      <p:ext uri="{BB962C8B-B14F-4D97-AF65-F5344CB8AC3E}">
        <p14:creationId xmlns:p14="http://schemas.microsoft.com/office/powerpoint/2010/main" val="2913026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0EFD7-FAEE-1048-AC8B-35DE315D93E4}"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9C6BF-1703-EC4C-8CD5-E5EC88CEF51C}" type="slidenum">
              <a:rPr lang="en-US" smtClean="0"/>
              <a:t>‹#›</a:t>
            </a:fld>
            <a:endParaRPr lang="en-US"/>
          </a:p>
        </p:txBody>
      </p:sp>
    </p:spTree>
    <p:extLst>
      <p:ext uri="{BB962C8B-B14F-4D97-AF65-F5344CB8AC3E}">
        <p14:creationId xmlns:p14="http://schemas.microsoft.com/office/powerpoint/2010/main" val="3911597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50EFD7-FAEE-1048-AC8B-35DE315D93E4}"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9C6BF-1703-EC4C-8CD5-E5EC88CEF51C}" type="slidenum">
              <a:rPr lang="en-US" smtClean="0"/>
              <a:t>‹#›</a:t>
            </a:fld>
            <a:endParaRPr lang="en-US"/>
          </a:p>
        </p:txBody>
      </p:sp>
    </p:spTree>
    <p:extLst>
      <p:ext uri="{BB962C8B-B14F-4D97-AF65-F5344CB8AC3E}">
        <p14:creationId xmlns:p14="http://schemas.microsoft.com/office/powerpoint/2010/main" val="2203351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50EFD7-FAEE-1048-AC8B-35DE315D93E4}" type="datetimeFigureOut">
              <a:rPr lang="en-US" smtClean="0"/>
              <a:t>8/16/2019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9C6BF-1703-EC4C-8CD5-E5EC88CEF51C}" type="slidenum">
              <a:rPr lang="en-US" smtClean="0"/>
              <a:t>‹#›</a:t>
            </a:fld>
            <a:endParaRPr lang="en-US"/>
          </a:p>
        </p:txBody>
      </p:sp>
    </p:spTree>
    <p:extLst>
      <p:ext uri="{BB962C8B-B14F-4D97-AF65-F5344CB8AC3E}">
        <p14:creationId xmlns:p14="http://schemas.microsoft.com/office/powerpoint/2010/main" val="1494916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50EFD7-FAEE-1048-AC8B-35DE315D93E4}" type="datetimeFigureOut">
              <a:rPr lang="en-US" smtClean="0"/>
              <a:t>8/16/2019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9C6BF-1703-EC4C-8CD5-E5EC88CEF51C}" type="slidenum">
              <a:rPr lang="en-US" smtClean="0"/>
              <a:t>‹#›</a:t>
            </a:fld>
            <a:endParaRPr lang="en-US"/>
          </a:p>
        </p:txBody>
      </p:sp>
    </p:spTree>
    <p:extLst>
      <p:ext uri="{BB962C8B-B14F-4D97-AF65-F5344CB8AC3E}">
        <p14:creationId xmlns:p14="http://schemas.microsoft.com/office/powerpoint/2010/main" val="339068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50EFD7-FAEE-1048-AC8B-35DE315D93E4}" type="datetimeFigureOut">
              <a:rPr lang="en-US" smtClean="0"/>
              <a:t>8/16/2019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09C6BF-1703-EC4C-8CD5-E5EC88CEF51C}" type="slidenum">
              <a:rPr lang="en-US" smtClean="0"/>
              <a:t>‹#›</a:t>
            </a:fld>
            <a:endParaRPr lang="en-US"/>
          </a:p>
        </p:txBody>
      </p:sp>
    </p:spTree>
    <p:extLst>
      <p:ext uri="{BB962C8B-B14F-4D97-AF65-F5344CB8AC3E}">
        <p14:creationId xmlns:p14="http://schemas.microsoft.com/office/powerpoint/2010/main" val="1330537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0EFD7-FAEE-1048-AC8B-35DE315D93E4}" type="datetimeFigureOut">
              <a:rPr lang="en-US" smtClean="0"/>
              <a:t>8/16/2019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09C6BF-1703-EC4C-8CD5-E5EC88CEF51C}" type="slidenum">
              <a:rPr lang="en-US" smtClean="0"/>
              <a:t>‹#›</a:t>
            </a:fld>
            <a:endParaRPr lang="en-US"/>
          </a:p>
        </p:txBody>
      </p:sp>
    </p:spTree>
    <p:extLst>
      <p:ext uri="{BB962C8B-B14F-4D97-AF65-F5344CB8AC3E}">
        <p14:creationId xmlns:p14="http://schemas.microsoft.com/office/powerpoint/2010/main" val="1367660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050EFD7-FAEE-1048-AC8B-35DE315D93E4}" type="datetimeFigureOut">
              <a:rPr lang="en-US" smtClean="0"/>
              <a:t>8/16/2019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9C6BF-1703-EC4C-8CD5-E5EC88CEF51C}" type="slidenum">
              <a:rPr lang="en-US" smtClean="0"/>
              <a:t>‹#›</a:t>
            </a:fld>
            <a:endParaRPr lang="en-US"/>
          </a:p>
        </p:txBody>
      </p:sp>
    </p:spTree>
    <p:extLst>
      <p:ext uri="{BB962C8B-B14F-4D97-AF65-F5344CB8AC3E}">
        <p14:creationId xmlns:p14="http://schemas.microsoft.com/office/powerpoint/2010/main" val="428552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050EFD7-FAEE-1048-AC8B-35DE315D93E4}" type="datetimeFigureOut">
              <a:rPr lang="en-US" smtClean="0"/>
              <a:t>8/16/2019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9C6BF-1703-EC4C-8CD5-E5EC88CEF51C}" type="slidenum">
              <a:rPr lang="en-US" smtClean="0"/>
              <a:t>‹#›</a:t>
            </a:fld>
            <a:endParaRPr lang="en-US"/>
          </a:p>
        </p:txBody>
      </p:sp>
    </p:spTree>
    <p:extLst>
      <p:ext uri="{BB962C8B-B14F-4D97-AF65-F5344CB8AC3E}">
        <p14:creationId xmlns:p14="http://schemas.microsoft.com/office/powerpoint/2010/main" val="1403695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050EFD7-FAEE-1048-AC8B-35DE315D93E4}" type="datetimeFigureOut">
              <a:rPr lang="en-US" smtClean="0"/>
              <a:t>8/16/2019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6409C6BF-1703-EC4C-8CD5-E5EC88CEF51C}" type="slidenum">
              <a:rPr lang="en-US" smtClean="0"/>
              <a:t>‹#›</a:t>
            </a:fld>
            <a:endParaRPr lang="en-US"/>
          </a:p>
        </p:txBody>
      </p:sp>
    </p:spTree>
    <p:extLst>
      <p:ext uri="{BB962C8B-B14F-4D97-AF65-F5344CB8AC3E}">
        <p14:creationId xmlns:p14="http://schemas.microsoft.com/office/powerpoint/2010/main" val="34583425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0.jpg"/><Relationship Id="rId18" Type="http://schemas.openxmlformats.org/officeDocument/2006/relationships/image" Target="../media/image15.png"/><Relationship Id="rId26" Type="http://schemas.openxmlformats.org/officeDocument/2006/relationships/image" Target="../media/image17.jpg"/><Relationship Id="rId3" Type="http://schemas.openxmlformats.org/officeDocument/2006/relationships/image" Target="../media/image1.png"/><Relationship Id="rId21" Type="http://schemas.openxmlformats.org/officeDocument/2006/relationships/hyperlink" Target="https://github.com/pegasus-isi/1000genome-workflow" TargetMode="External"/><Relationship Id="rId34" Type="http://schemas.openxmlformats.org/officeDocument/2006/relationships/image" Target="../media/image23.png"/><Relationship Id="rId7" Type="http://schemas.openxmlformats.org/officeDocument/2006/relationships/image" Target="../media/image5.PNG"/><Relationship Id="rId12" Type="http://schemas.openxmlformats.org/officeDocument/2006/relationships/image" Target="../media/image9.emf"/><Relationship Id="rId17" Type="http://schemas.openxmlformats.org/officeDocument/2006/relationships/image" Target="../media/image14.png"/><Relationship Id="rId25" Type="http://schemas.openxmlformats.org/officeDocument/2006/relationships/hyperlink" Target="https://github.com/Panorama360/data-collection-arch" TargetMode="External"/><Relationship Id="rId33" Type="http://schemas.openxmlformats.org/officeDocument/2006/relationships/hyperlink" Target="https://www.ztf.caltech.edu/" TargetMode="External"/><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hyperlink" Target="https://pegasus.isi.edu/blog/online-pegasus-office-hours" TargetMode="External"/><Relationship Id="rId29"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jpeg"/><Relationship Id="rId24" Type="http://schemas.openxmlformats.org/officeDocument/2006/relationships/hyperlink" Target="https://www.nersc.gov/" TargetMode="External"/><Relationship Id="rId32" Type="http://schemas.openxmlformats.org/officeDocument/2006/relationships/hyperlink" Target="http://news.pandawms.org/bigpanda.html" TargetMode="External"/><Relationship Id="rId5" Type="http://schemas.openxmlformats.org/officeDocument/2006/relationships/image" Target="../media/image3.png"/><Relationship Id="rId15" Type="http://schemas.openxmlformats.org/officeDocument/2006/relationships/image" Target="../media/image12.emf"/><Relationship Id="rId23" Type="http://schemas.openxmlformats.org/officeDocument/2006/relationships/hyperlink" Target="http://www.exogeni.net/" TargetMode="External"/><Relationship Id="rId28" Type="http://schemas.openxmlformats.org/officeDocument/2006/relationships/image" Target="../media/image19.emf"/><Relationship Id="rId10" Type="http://schemas.openxmlformats.org/officeDocument/2006/relationships/image" Target="../media/image7.png"/><Relationship Id="rId19" Type="http://schemas.openxmlformats.org/officeDocument/2006/relationships/image" Target="../media/image16.png"/><Relationship Id="rId31" Type="http://schemas.openxmlformats.org/officeDocument/2006/relationships/image" Target="../media/image22.png"/><Relationship Id="rId4" Type="http://schemas.openxmlformats.org/officeDocument/2006/relationships/image" Target="../media/image2.png"/><Relationship Id="rId9" Type="http://schemas.openxmlformats.org/officeDocument/2006/relationships/image" Target="../media/image6.emf"/><Relationship Id="rId14" Type="http://schemas.openxmlformats.org/officeDocument/2006/relationships/image" Target="../media/image11.png"/><Relationship Id="rId22" Type="http://schemas.openxmlformats.org/officeDocument/2006/relationships/hyperlink" Target="https://github.com/pegasus-isi/SNS-Workflow" TargetMode="External"/><Relationship Id="rId27" Type="http://schemas.openxmlformats.org/officeDocument/2006/relationships/image" Target="../media/image18.png"/><Relationship Id="rId30" Type="http://schemas.openxmlformats.org/officeDocument/2006/relationships/image" Target="../media/image21.jpeg"/><Relationship Id="rId35" Type="http://schemas.openxmlformats.org/officeDocument/2006/relationships/hyperlink" Target="http://www.mcvine.org/" TargetMode="External"/><Relationship Id="rId8" Type="http://schemas.openxmlformats.org/officeDocument/2006/relationships/hyperlink" Target="https://dakota.sandia.go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a:extLst>
              <a:ext uri="{FF2B5EF4-FFF2-40B4-BE49-F238E27FC236}">
                <a16:creationId xmlns:a16="http://schemas.microsoft.com/office/drawing/2014/main" id="{2F4D55E5-D26F-499F-BD25-C8C7C13F319C}"/>
              </a:ext>
            </a:extLst>
          </p:cNvPr>
          <p:cNvGrpSpPr/>
          <p:nvPr/>
        </p:nvGrpSpPr>
        <p:grpSpPr>
          <a:xfrm>
            <a:off x="29510059" y="23506906"/>
            <a:ext cx="2841557" cy="2596191"/>
            <a:chOff x="2062992" y="1129235"/>
            <a:chExt cx="3148440" cy="2955375"/>
          </a:xfrm>
        </p:grpSpPr>
        <p:pic>
          <p:nvPicPr>
            <p:cNvPr id="133" name="Picture 132">
              <a:extLst>
                <a:ext uri="{FF2B5EF4-FFF2-40B4-BE49-F238E27FC236}">
                  <a16:creationId xmlns:a16="http://schemas.microsoft.com/office/drawing/2014/main" id="{DAB0C12B-F124-42E5-BA28-E59226B1D68F}"/>
                </a:ext>
              </a:extLst>
            </p:cNvPr>
            <p:cNvPicPr>
              <a:picLocks noChangeAspect="1"/>
            </p:cNvPicPr>
            <p:nvPr/>
          </p:nvPicPr>
          <p:blipFill>
            <a:blip r:embed="rId3"/>
            <a:stretch>
              <a:fillRect/>
            </a:stretch>
          </p:blipFill>
          <p:spPr>
            <a:xfrm>
              <a:off x="2062992" y="1129235"/>
              <a:ext cx="3148440" cy="2955375"/>
            </a:xfrm>
            <a:prstGeom prst="rect">
              <a:avLst/>
            </a:prstGeom>
          </p:spPr>
        </p:pic>
        <p:sp>
          <p:nvSpPr>
            <p:cNvPr id="134" name="Oval 133">
              <a:extLst>
                <a:ext uri="{FF2B5EF4-FFF2-40B4-BE49-F238E27FC236}">
                  <a16:creationId xmlns:a16="http://schemas.microsoft.com/office/drawing/2014/main" id="{B44EE3F3-CB82-4954-AD4E-BC392E891A0A}"/>
                </a:ext>
              </a:extLst>
            </p:cNvPr>
            <p:cNvSpPr/>
            <p:nvPr/>
          </p:nvSpPr>
          <p:spPr>
            <a:xfrm rot="5400000">
              <a:off x="1966031" y="2823874"/>
              <a:ext cx="1247310" cy="326545"/>
            </a:xfrm>
            <a:prstGeom prst="ellipse">
              <a:avLst/>
            </a:prstGeom>
            <a:noFill/>
            <a:ln w="1905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5" name="Oval 134">
              <a:extLst>
                <a:ext uri="{FF2B5EF4-FFF2-40B4-BE49-F238E27FC236}">
                  <a16:creationId xmlns:a16="http://schemas.microsoft.com/office/drawing/2014/main" id="{D6D78D08-F3E2-472C-A476-7F546F8E775F}"/>
                </a:ext>
              </a:extLst>
            </p:cNvPr>
            <p:cNvSpPr/>
            <p:nvPr/>
          </p:nvSpPr>
          <p:spPr>
            <a:xfrm>
              <a:off x="4619134" y="2833503"/>
              <a:ext cx="326546" cy="514433"/>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AB14A950-C618-45F6-BF41-51F851323F92}"/>
              </a:ext>
            </a:extLst>
          </p:cNvPr>
          <p:cNvGrpSpPr>
            <a:grpSpLocks noChangeAspect="1"/>
          </p:cNvGrpSpPr>
          <p:nvPr/>
        </p:nvGrpSpPr>
        <p:grpSpPr>
          <a:xfrm>
            <a:off x="39260798" y="23175175"/>
            <a:ext cx="3965961" cy="3296174"/>
            <a:chOff x="26519944" y="16654897"/>
            <a:chExt cx="3091800" cy="2318850"/>
          </a:xfrm>
        </p:grpSpPr>
        <p:pic>
          <p:nvPicPr>
            <p:cNvPr id="111" name="Picture 110">
              <a:extLst>
                <a:ext uri="{FF2B5EF4-FFF2-40B4-BE49-F238E27FC236}">
                  <a16:creationId xmlns:a16="http://schemas.microsoft.com/office/drawing/2014/main" id="{7B0DE6A0-5713-456F-911A-3E5F759D00C1}"/>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6519944" y="16654897"/>
              <a:ext cx="3091800" cy="2318850"/>
            </a:xfrm>
            <a:prstGeom prst="rect">
              <a:avLst/>
            </a:prstGeom>
          </p:spPr>
        </p:pic>
        <p:sp>
          <p:nvSpPr>
            <p:cNvPr id="112" name="Oval 111">
              <a:extLst>
                <a:ext uri="{FF2B5EF4-FFF2-40B4-BE49-F238E27FC236}">
                  <a16:creationId xmlns:a16="http://schemas.microsoft.com/office/drawing/2014/main" id="{C1C3E4AE-A6C2-4B5A-83BF-D2E03F0D824C}"/>
                </a:ext>
              </a:extLst>
            </p:cNvPr>
            <p:cNvSpPr/>
            <p:nvPr/>
          </p:nvSpPr>
          <p:spPr>
            <a:xfrm>
              <a:off x="27146275" y="17129050"/>
              <a:ext cx="1653475" cy="64080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a:extLst>
                <a:ext uri="{FF2B5EF4-FFF2-40B4-BE49-F238E27FC236}">
                  <a16:creationId xmlns:a16="http://schemas.microsoft.com/office/drawing/2014/main" id="{85C8AB34-96F4-4C28-9843-46C9F802D64C}"/>
                </a:ext>
              </a:extLst>
            </p:cNvPr>
            <p:cNvSpPr txBox="1"/>
            <p:nvPr/>
          </p:nvSpPr>
          <p:spPr>
            <a:xfrm>
              <a:off x="28551104" y="17859720"/>
              <a:ext cx="969192" cy="273860"/>
            </a:xfrm>
            <a:prstGeom prst="rect">
              <a:avLst/>
            </a:prstGeom>
            <a:solidFill>
              <a:schemeClr val="accent4">
                <a:lumMod val="60000"/>
                <a:lumOff val="40000"/>
              </a:schemeClr>
            </a:solidFill>
          </p:spPr>
          <p:txBody>
            <a:bodyPr wrap="square" rtlCol="0">
              <a:spAutoFit/>
            </a:bodyPr>
            <a:lstStyle/>
            <a:p>
              <a:r>
                <a:rPr lang="en-US" sz="700" dirty="0">
                  <a:latin typeface="Arial" panose="020B0604020202020204" pitchFamily="34" charset="0"/>
                  <a:cs typeface="Arial" panose="020B0604020202020204" pitchFamily="34" charset="0"/>
                </a:rPr>
                <a:t>Workflow runs with </a:t>
              </a:r>
            </a:p>
            <a:p>
              <a:r>
                <a:rPr lang="en-US" sz="700" dirty="0">
                  <a:latin typeface="Arial" panose="020B0604020202020204" pitchFamily="34" charset="0"/>
                  <a:cs typeface="Arial" panose="020B0604020202020204" pitchFamily="34" charset="0"/>
                </a:rPr>
                <a:t>Failure injection</a:t>
              </a:r>
            </a:p>
          </p:txBody>
        </p:sp>
        <p:cxnSp>
          <p:nvCxnSpPr>
            <p:cNvPr id="114" name="Straight Arrow Connector 113">
              <a:extLst>
                <a:ext uri="{FF2B5EF4-FFF2-40B4-BE49-F238E27FC236}">
                  <a16:creationId xmlns:a16="http://schemas.microsoft.com/office/drawing/2014/main" id="{F9E8DC3C-59FA-4198-A452-6051A3A67662}"/>
                </a:ext>
              </a:extLst>
            </p:cNvPr>
            <p:cNvCxnSpPr>
              <a:cxnSpLocks/>
            </p:cNvCxnSpPr>
            <p:nvPr/>
          </p:nvCxnSpPr>
          <p:spPr>
            <a:xfrm>
              <a:off x="28667869" y="17651034"/>
              <a:ext cx="181424" cy="203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Oval 114">
              <a:extLst>
                <a:ext uri="{FF2B5EF4-FFF2-40B4-BE49-F238E27FC236}">
                  <a16:creationId xmlns:a16="http://schemas.microsoft.com/office/drawing/2014/main" id="{77B01414-B08F-457D-ABA3-F4B2C2A3BCE0}"/>
                </a:ext>
              </a:extLst>
            </p:cNvPr>
            <p:cNvSpPr/>
            <p:nvPr/>
          </p:nvSpPr>
          <p:spPr>
            <a:xfrm>
              <a:off x="28398049" y="18268722"/>
              <a:ext cx="298425" cy="203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Arrow Connector 115">
              <a:extLst>
                <a:ext uri="{FF2B5EF4-FFF2-40B4-BE49-F238E27FC236}">
                  <a16:creationId xmlns:a16="http://schemas.microsoft.com/office/drawing/2014/main" id="{196BB7BE-7CED-4288-AAF0-F3E18409773F}"/>
                </a:ext>
              </a:extLst>
            </p:cNvPr>
            <p:cNvCxnSpPr>
              <a:cxnSpLocks/>
              <a:stCxn id="115" idx="5"/>
            </p:cNvCxnSpPr>
            <p:nvPr/>
          </p:nvCxnSpPr>
          <p:spPr>
            <a:xfrm>
              <a:off x="28652771" y="18442034"/>
              <a:ext cx="271479" cy="1917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F5DEA9B5-59B9-469C-9030-1BE0C23229F6}"/>
                </a:ext>
              </a:extLst>
            </p:cNvPr>
            <p:cNvSpPr txBox="1"/>
            <p:nvPr/>
          </p:nvSpPr>
          <p:spPr>
            <a:xfrm>
              <a:off x="28523851" y="18634266"/>
              <a:ext cx="996445" cy="178009"/>
            </a:xfrm>
            <a:prstGeom prst="rect">
              <a:avLst/>
            </a:prstGeom>
            <a:solidFill>
              <a:schemeClr val="accent4">
                <a:lumMod val="60000"/>
                <a:lumOff val="40000"/>
              </a:schemeClr>
            </a:solidFill>
          </p:spPr>
          <p:txBody>
            <a:bodyPr wrap="square" rtlCol="0">
              <a:spAutoFit/>
            </a:bodyPr>
            <a:lstStyle/>
            <a:p>
              <a:r>
                <a:rPr lang="en-US" sz="700" dirty="0">
                  <a:latin typeface="Arial" panose="020B0604020202020204" pitchFamily="34" charset="0"/>
                  <a:cs typeface="Arial" panose="020B0604020202020204" pitchFamily="34" charset="0"/>
                </a:rPr>
                <a:t>Clean workflow runs</a:t>
              </a:r>
            </a:p>
          </p:txBody>
        </p:sp>
      </p:grpSp>
      <p:pic>
        <p:nvPicPr>
          <p:cNvPr id="31" name="Picture 30">
            <a:extLst>
              <a:ext uri="{FF2B5EF4-FFF2-40B4-BE49-F238E27FC236}">
                <a16:creationId xmlns:a16="http://schemas.microsoft.com/office/drawing/2014/main" id="{F2432979-6DD2-46B7-A1D1-4A6832867AB8}"/>
              </a:ext>
            </a:extLst>
          </p:cNvPr>
          <p:cNvPicPr>
            <a:picLocks noChangeAspect="1"/>
          </p:cNvPicPr>
          <p:nvPr/>
        </p:nvPicPr>
        <p:blipFill>
          <a:blip r:embed="rId5"/>
          <a:stretch>
            <a:fillRect/>
          </a:stretch>
        </p:blipFill>
        <p:spPr>
          <a:xfrm>
            <a:off x="37194351" y="5655425"/>
            <a:ext cx="5737245" cy="5043589"/>
          </a:xfrm>
          <a:prstGeom prst="rect">
            <a:avLst/>
          </a:prstGeom>
        </p:spPr>
      </p:pic>
      <p:pic>
        <p:nvPicPr>
          <p:cNvPr id="11" name="Picture 10" descr="A close up of a map&#10;&#10;Description generated with very high confidence">
            <a:extLst>
              <a:ext uri="{FF2B5EF4-FFF2-40B4-BE49-F238E27FC236}">
                <a16:creationId xmlns:a16="http://schemas.microsoft.com/office/drawing/2014/main" id="{EA9FAE9B-1B65-443A-BF60-DBFCB3BBAC82}"/>
              </a:ext>
            </a:extLst>
          </p:cNvPr>
          <p:cNvPicPr>
            <a:picLocks noChangeAspect="1"/>
          </p:cNvPicPr>
          <p:nvPr/>
        </p:nvPicPr>
        <p:blipFill>
          <a:blip r:embed="rId6"/>
          <a:stretch>
            <a:fillRect/>
          </a:stretch>
        </p:blipFill>
        <p:spPr>
          <a:xfrm>
            <a:off x="5686760" y="13440853"/>
            <a:ext cx="6629409" cy="6244310"/>
          </a:xfrm>
          <a:prstGeom prst="rect">
            <a:avLst/>
          </a:prstGeom>
        </p:spPr>
      </p:pic>
      <p:sp>
        <p:nvSpPr>
          <p:cNvPr id="5" name="Rectangle 4"/>
          <p:cNvSpPr/>
          <p:nvPr/>
        </p:nvSpPr>
        <p:spPr>
          <a:xfrm>
            <a:off x="508852" y="790920"/>
            <a:ext cx="37015567" cy="1273679"/>
          </a:xfrm>
          <a:prstGeom prst="rect">
            <a:avLst/>
          </a:prstGeom>
          <a:solidFill>
            <a:srgbClr val="2F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92" name="Rectangle 91"/>
          <p:cNvSpPr/>
          <p:nvPr/>
        </p:nvSpPr>
        <p:spPr>
          <a:xfrm>
            <a:off x="37616227" y="866975"/>
            <a:ext cx="5730429" cy="3359590"/>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dirty="0"/>
          </a:p>
        </p:txBody>
      </p:sp>
      <p:sp>
        <p:nvSpPr>
          <p:cNvPr id="4" name="Rectangle 3"/>
          <p:cNvSpPr/>
          <p:nvPr/>
        </p:nvSpPr>
        <p:spPr>
          <a:xfrm>
            <a:off x="5849831" y="2183568"/>
            <a:ext cx="29248823" cy="1815882"/>
          </a:xfrm>
          <a:prstGeom prst="rect">
            <a:avLst/>
          </a:prstGeom>
        </p:spPr>
        <p:txBody>
          <a:bodyPr wrap="square">
            <a:spAutoFit/>
          </a:bodyPr>
          <a:lstStyle/>
          <a:p>
            <a:r>
              <a:rPr lang="en-US" sz="4000" dirty="0">
                <a:latin typeface="+mj-lt"/>
                <a:ea typeface="Arial" charset="0"/>
                <a:cs typeface="Arial" charset="0"/>
              </a:rPr>
              <a:t>George Papadimitriou</a:t>
            </a:r>
            <a:r>
              <a:rPr lang="en-US" sz="4000" baseline="30000" dirty="0">
                <a:latin typeface="+mj-lt"/>
                <a:ea typeface="Arial" charset="0"/>
                <a:cs typeface="Arial" charset="0"/>
              </a:rPr>
              <a:t>1</a:t>
            </a:r>
            <a:r>
              <a:rPr lang="en-US" sz="4000" dirty="0">
                <a:latin typeface="+mj-lt"/>
                <a:ea typeface="Arial" charset="0"/>
                <a:cs typeface="Arial" charset="0"/>
              </a:rPr>
              <a:t>, Rafael Ferreira da Silva</a:t>
            </a:r>
            <a:r>
              <a:rPr lang="en-US" sz="4000" baseline="30000" dirty="0">
                <a:latin typeface="+mj-lt"/>
                <a:ea typeface="Arial" charset="0"/>
                <a:cs typeface="Arial" charset="0"/>
              </a:rPr>
              <a:t>1</a:t>
            </a:r>
            <a:r>
              <a:rPr lang="en-US" sz="4000" dirty="0">
                <a:latin typeface="+mj-lt"/>
                <a:ea typeface="Arial" charset="0"/>
                <a:cs typeface="Arial" charset="0"/>
              </a:rPr>
              <a:t>, Karan Vahi</a:t>
            </a:r>
            <a:r>
              <a:rPr lang="en-US" sz="4000" baseline="30000" dirty="0">
                <a:latin typeface="+mj-lt"/>
                <a:ea typeface="Arial" charset="0"/>
                <a:cs typeface="Arial" charset="0"/>
              </a:rPr>
              <a:t>1</a:t>
            </a:r>
            <a:r>
              <a:rPr lang="en-US" sz="4000" dirty="0">
                <a:latin typeface="+mj-lt"/>
                <a:ea typeface="Arial" charset="0"/>
                <a:cs typeface="Arial" charset="0"/>
              </a:rPr>
              <a:t>, Rajiv Mayani</a:t>
            </a:r>
            <a:r>
              <a:rPr lang="en-US" sz="4000" baseline="30000" dirty="0">
                <a:latin typeface="+mj-lt"/>
                <a:ea typeface="Arial" charset="0"/>
                <a:cs typeface="Arial" charset="0"/>
              </a:rPr>
              <a:t>1</a:t>
            </a:r>
            <a:r>
              <a:rPr lang="en-US" sz="4000" dirty="0">
                <a:latin typeface="+mj-lt"/>
                <a:ea typeface="Arial" charset="0"/>
                <a:cs typeface="Arial" charset="0"/>
              </a:rPr>
              <a:t>, Mats Rynge</a:t>
            </a:r>
            <a:r>
              <a:rPr lang="en-US" sz="4000" baseline="30000" dirty="0">
                <a:latin typeface="+mj-lt"/>
                <a:ea typeface="Arial" charset="0"/>
                <a:cs typeface="Arial" charset="0"/>
              </a:rPr>
              <a:t>1</a:t>
            </a:r>
            <a:r>
              <a:rPr lang="en-US" sz="4000" dirty="0">
                <a:latin typeface="+mj-lt"/>
                <a:ea typeface="Arial" charset="0"/>
                <a:cs typeface="Arial" charset="0"/>
              </a:rPr>
              <a:t>, Ewa Deelman</a:t>
            </a:r>
            <a:r>
              <a:rPr lang="en-US" sz="4000" baseline="30000" dirty="0">
                <a:latin typeface="+mj-lt"/>
                <a:ea typeface="Arial" charset="0"/>
                <a:cs typeface="Arial" charset="0"/>
              </a:rPr>
              <a:t>1</a:t>
            </a:r>
            <a:r>
              <a:rPr lang="en-US" sz="4000" dirty="0">
                <a:latin typeface="+mj-lt"/>
                <a:ea typeface="Arial" charset="0"/>
                <a:cs typeface="Arial" charset="0"/>
              </a:rPr>
              <a:t>, </a:t>
            </a:r>
            <a:r>
              <a:rPr lang="en-US" sz="4000" dirty="0" err="1">
                <a:latin typeface="+mj-lt"/>
                <a:ea typeface="Arial" charset="0"/>
                <a:cs typeface="Arial" charset="0"/>
              </a:rPr>
              <a:t>Anirban</a:t>
            </a:r>
            <a:r>
              <a:rPr lang="en-US" sz="4000" dirty="0">
                <a:latin typeface="+mj-lt"/>
                <a:ea typeface="Arial" charset="0"/>
                <a:cs typeface="Arial" charset="0"/>
              </a:rPr>
              <a:t> Mandal</a:t>
            </a:r>
            <a:r>
              <a:rPr lang="en-US" sz="4000" baseline="30000" dirty="0">
                <a:latin typeface="+mj-lt"/>
                <a:ea typeface="Arial" charset="0"/>
                <a:cs typeface="Arial" charset="0"/>
              </a:rPr>
              <a:t>2</a:t>
            </a:r>
            <a:r>
              <a:rPr lang="en-US" sz="4000" dirty="0">
                <a:latin typeface="+mj-lt"/>
                <a:ea typeface="Arial" charset="0"/>
                <a:cs typeface="Arial" charset="0"/>
              </a:rPr>
              <a:t>, Cong Wang</a:t>
            </a:r>
            <a:r>
              <a:rPr lang="en-US" sz="4000" baseline="30000" dirty="0">
                <a:latin typeface="+mj-lt"/>
                <a:ea typeface="Arial" charset="0"/>
                <a:cs typeface="Arial" charset="0"/>
              </a:rPr>
              <a:t>2</a:t>
            </a:r>
            <a:r>
              <a:rPr lang="en-US" sz="4000" dirty="0">
                <a:latin typeface="+mj-lt"/>
                <a:ea typeface="Arial" charset="0"/>
                <a:cs typeface="Arial" charset="0"/>
              </a:rPr>
              <a:t>, Mariam Kiran</a:t>
            </a:r>
            <a:r>
              <a:rPr lang="en-US" sz="4000" baseline="30000" dirty="0">
                <a:latin typeface="+mj-lt"/>
                <a:ea typeface="Arial" charset="0"/>
                <a:cs typeface="Arial" charset="0"/>
              </a:rPr>
              <a:t>3</a:t>
            </a:r>
            <a:r>
              <a:rPr lang="en-US" sz="4000" dirty="0">
                <a:latin typeface="+mj-lt"/>
                <a:ea typeface="Arial" charset="0"/>
                <a:cs typeface="Arial" charset="0"/>
              </a:rPr>
              <a:t>, Vickie Lynch</a:t>
            </a:r>
            <a:r>
              <a:rPr lang="en-US" sz="4000" baseline="30000" dirty="0">
                <a:latin typeface="+mj-lt"/>
                <a:ea typeface="Arial" charset="0"/>
                <a:cs typeface="Arial" charset="0"/>
              </a:rPr>
              <a:t>4</a:t>
            </a:r>
            <a:r>
              <a:rPr lang="en-US" sz="4000" dirty="0">
                <a:latin typeface="+mj-lt"/>
                <a:ea typeface="Arial" charset="0"/>
                <a:cs typeface="Arial" charset="0"/>
              </a:rPr>
              <a:t>, Jeffrey Vetter</a:t>
            </a:r>
            <a:r>
              <a:rPr lang="en-US" sz="4000" baseline="30000" dirty="0">
                <a:latin typeface="+mj-lt"/>
                <a:ea typeface="Arial" charset="0"/>
                <a:cs typeface="Arial" charset="0"/>
              </a:rPr>
              <a:t>4</a:t>
            </a:r>
            <a:br>
              <a:rPr lang="en-US" sz="4000" dirty="0">
                <a:latin typeface="+mj-lt"/>
                <a:ea typeface="Arial" charset="0"/>
                <a:cs typeface="Arial" charset="0"/>
              </a:rPr>
            </a:br>
            <a:r>
              <a:rPr lang="en-US" sz="3200" baseline="30000" dirty="0">
                <a:latin typeface="+mj-lt"/>
                <a:ea typeface="Arial" charset="0"/>
                <a:cs typeface="Arial" charset="0"/>
              </a:rPr>
              <a:t>1</a:t>
            </a:r>
            <a:r>
              <a:rPr lang="en-US" sz="3200" dirty="0">
                <a:solidFill>
                  <a:schemeClr val="tx1">
                    <a:lumMod val="65000"/>
                    <a:lumOff val="35000"/>
                  </a:schemeClr>
                </a:solidFill>
                <a:latin typeface="+mj-lt"/>
                <a:ea typeface="Arial" charset="0"/>
                <a:cs typeface="Arial" charset="0"/>
              </a:rPr>
              <a:t>University of Southern California – Information Sciences Institute    </a:t>
            </a:r>
            <a:r>
              <a:rPr lang="en-US" sz="3200" baseline="30000" dirty="0">
                <a:latin typeface="+mj-lt"/>
                <a:ea typeface="Arial" charset="0"/>
                <a:cs typeface="Arial" charset="0"/>
              </a:rPr>
              <a:t>2</a:t>
            </a:r>
            <a:r>
              <a:rPr lang="en-US" sz="3200" dirty="0">
                <a:solidFill>
                  <a:schemeClr val="tx1">
                    <a:lumMod val="65000"/>
                    <a:lumOff val="35000"/>
                  </a:schemeClr>
                </a:solidFill>
                <a:latin typeface="+mj-lt"/>
                <a:ea typeface="Arial" charset="0"/>
                <a:cs typeface="Arial" charset="0"/>
              </a:rPr>
              <a:t>Renaissance Computing Institute    </a:t>
            </a:r>
            <a:r>
              <a:rPr lang="en-US" sz="3200" baseline="30000" dirty="0">
                <a:latin typeface="+mj-lt"/>
                <a:ea typeface="Arial" charset="0"/>
                <a:cs typeface="Arial" charset="0"/>
              </a:rPr>
              <a:t>3</a:t>
            </a:r>
            <a:r>
              <a:rPr lang="en-US" sz="3200" dirty="0">
                <a:solidFill>
                  <a:schemeClr val="tx1">
                    <a:lumMod val="65000"/>
                    <a:lumOff val="35000"/>
                  </a:schemeClr>
                </a:solidFill>
                <a:latin typeface="+mj-lt"/>
                <a:ea typeface="Arial" charset="0"/>
                <a:cs typeface="Arial" charset="0"/>
              </a:rPr>
              <a:t>Lawrence Berkeley National Laboratory    </a:t>
            </a:r>
            <a:r>
              <a:rPr lang="en-US" sz="3200" baseline="30000" dirty="0">
                <a:latin typeface="+mj-lt"/>
                <a:ea typeface="Arial" charset="0"/>
                <a:cs typeface="Arial" charset="0"/>
              </a:rPr>
              <a:t>4</a:t>
            </a:r>
            <a:r>
              <a:rPr lang="en-US" sz="3200" dirty="0">
                <a:solidFill>
                  <a:schemeClr val="tx1">
                    <a:lumMod val="65000"/>
                    <a:lumOff val="35000"/>
                  </a:schemeClr>
                </a:solidFill>
                <a:latin typeface="+mj-lt"/>
                <a:ea typeface="Arial" charset="0"/>
                <a:cs typeface="Arial" charset="0"/>
              </a:rPr>
              <a:t>Oak Ridge National Laboratory</a:t>
            </a:r>
            <a:endParaRPr lang="en-US" sz="4000" dirty="0">
              <a:solidFill>
                <a:schemeClr val="tx1">
                  <a:lumMod val="65000"/>
                  <a:lumOff val="35000"/>
                </a:schemeClr>
              </a:solidFill>
              <a:latin typeface="+mj-lt"/>
              <a:ea typeface="Arial" charset="0"/>
              <a:cs typeface="Arial" charset="0"/>
            </a:endParaRPr>
          </a:p>
        </p:txBody>
      </p:sp>
      <p:sp>
        <p:nvSpPr>
          <p:cNvPr id="6" name="Rectangle 5"/>
          <p:cNvSpPr/>
          <p:nvPr/>
        </p:nvSpPr>
        <p:spPr>
          <a:xfrm>
            <a:off x="508850" y="4149168"/>
            <a:ext cx="42846317" cy="143030"/>
          </a:xfrm>
          <a:prstGeom prst="rect">
            <a:avLst/>
          </a:prstGeom>
          <a:solidFill>
            <a:srgbClr val="2F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24" name="Rectangle 23"/>
          <p:cNvSpPr/>
          <p:nvPr/>
        </p:nvSpPr>
        <p:spPr>
          <a:xfrm>
            <a:off x="505607" y="4517088"/>
            <a:ext cx="12010745" cy="1096731"/>
          </a:xfrm>
          <a:prstGeom prst="rect">
            <a:avLst/>
          </a:prstGeom>
          <a:solidFill>
            <a:srgbClr val="30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dirty="0"/>
          </a:p>
        </p:txBody>
      </p:sp>
      <p:sp>
        <p:nvSpPr>
          <p:cNvPr id="26" name="Rectangle 25"/>
          <p:cNvSpPr/>
          <p:nvPr/>
        </p:nvSpPr>
        <p:spPr>
          <a:xfrm>
            <a:off x="505604" y="4510618"/>
            <a:ext cx="12010748" cy="27715066"/>
          </a:xfrm>
          <a:prstGeom prst="rect">
            <a:avLst/>
          </a:prstGeom>
          <a:noFill/>
          <a:ln>
            <a:solidFill>
              <a:srgbClr val="3051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198" name="Rectangle 197"/>
          <p:cNvSpPr/>
          <p:nvPr/>
        </p:nvSpPr>
        <p:spPr>
          <a:xfrm>
            <a:off x="508852" y="818449"/>
            <a:ext cx="4930119" cy="3355602"/>
          </a:xfrm>
          <a:prstGeom prst="rect">
            <a:avLst/>
          </a:prstGeom>
          <a:solidFill>
            <a:srgbClr val="2F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dirty="0"/>
          </a:p>
        </p:txBody>
      </p:sp>
      <p:sp>
        <p:nvSpPr>
          <p:cNvPr id="7" name="TextBox 6"/>
          <p:cNvSpPr txBox="1"/>
          <p:nvPr/>
        </p:nvSpPr>
        <p:spPr>
          <a:xfrm>
            <a:off x="5436016" y="935448"/>
            <a:ext cx="26545519" cy="923330"/>
          </a:xfrm>
          <a:prstGeom prst="rect">
            <a:avLst/>
          </a:prstGeom>
          <a:noFill/>
        </p:spPr>
        <p:txBody>
          <a:bodyPr wrap="square" rtlCol="0">
            <a:spAutoFit/>
          </a:bodyPr>
          <a:lstStyle/>
          <a:p>
            <a:r>
              <a:rPr lang="en-US" sz="5400" b="1" dirty="0">
                <a:solidFill>
                  <a:schemeClr val="bg1"/>
                </a:solidFill>
                <a:latin typeface="+mj-lt"/>
                <a:cs typeface="Arial" charset="0"/>
              </a:rPr>
              <a:t>Panorama 360: E</a:t>
            </a:r>
            <a:r>
              <a:rPr lang="en-US" sz="5400" b="1" dirty="0">
                <a:solidFill>
                  <a:schemeClr val="bg1"/>
                </a:solidFill>
                <a:latin typeface="+mj-lt"/>
              </a:rPr>
              <a:t>nd-to-End Online Performance Data Capture and Analysis of Scientific Workflows</a:t>
            </a:r>
          </a:p>
        </p:txBody>
      </p:sp>
      <p:sp>
        <p:nvSpPr>
          <p:cNvPr id="17" name="Rectangle 16"/>
          <p:cNvSpPr/>
          <p:nvPr/>
        </p:nvSpPr>
        <p:spPr>
          <a:xfrm>
            <a:off x="29506949" y="4516990"/>
            <a:ext cx="13878647" cy="27724883"/>
          </a:xfrm>
          <a:prstGeom prst="rect">
            <a:avLst/>
          </a:prstGeom>
          <a:noFill/>
          <a:ln>
            <a:solidFill>
              <a:srgbClr val="3051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190" name="Rectangle 189">
            <a:extLst>
              <a:ext uri="{FF2B5EF4-FFF2-40B4-BE49-F238E27FC236}">
                <a16:creationId xmlns:a16="http://schemas.microsoft.com/office/drawing/2014/main" id="{A88482FE-760F-4845-A787-C4DB7AAA2EC3}"/>
              </a:ext>
            </a:extLst>
          </p:cNvPr>
          <p:cNvSpPr/>
          <p:nvPr/>
        </p:nvSpPr>
        <p:spPr>
          <a:xfrm>
            <a:off x="12763303" y="4510618"/>
            <a:ext cx="16459349" cy="27715066"/>
          </a:xfrm>
          <a:prstGeom prst="rect">
            <a:avLst/>
          </a:prstGeom>
          <a:noFill/>
          <a:ln>
            <a:solidFill>
              <a:srgbClr val="3051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pic>
        <p:nvPicPr>
          <p:cNvPr id="15" name="Picture 14" descr="A screenshot of a video game&#10;&#10;Description generated with high confidence">
            <a:extLst>
              <a:ext uri="{FF2B5EF4-FFF2-40B4-BE49-F238E27FC236}">
                <a16:creationId xmlns:a16="http://schemas.microsoft.com/office/drawing/2014/main" id="{38BB39DD-DC12-4757-8450-BD29124AD758}"/>
              </a:ext>
            </a:extLst>
          </p:cNvPr>
          <p:cNvPicPr>
            <a:picLocks noChangeAspect="1"/>
          </p:cNvPicPr>
          <p:nvPr/>
        </p:nvPicPr>
        <p:blipFill>
          <a:blip r:embed="rId7"/>
          <a:stretch>
            <a:fillRect/>
          </a:stretch>
        </p:blipFill>
        <p:spPr>
          <a:xfrm>
            <a:off x="12876146" y="7795191"/>
            <a:ext cx="16245535" cy="8964679"/>
          </a:xfrm>
          <a:prstGeom prst="rect">
            <a:avLst/>
          </a:prstGeom>
        </p:spPr>
      </p:pic>
      <p:sp>
        <p:nvSpPr>
          <p:cNvPr id="206" name="TextBox 205">
            <a:extLst>
              <a:ext uri="{FF2B5EF4-FFF2-40B4-BE49-F238E27FC236}">
                <a16:creationId xmlns:a16="http://schemas.microsoft.com/office/drawing/2014/main" id="{B127F00A-8E8E-491A-8D4D-526786366B28}"/>
              </a:ext>
            </a:extLst>
          </p:cNvPr>
          <p:cNvSpPr txBox="1"/>
          <p:nvPr/>
        </p:nvSpPr>
        <p:spPr>
          <a:xfrm>
            <a:off x="658087" y="13851351"/>
            <a:ext cx="5922488" cy="6126200"/>
          </a:xfrm>
          <a:prstGeom prst="rect">
            <a:avLst/>
          </a:prstGeom>
          <a:noFill/>
        </p:spPr>
        <p:txBody>
          <a:bodyPr wrap="square" rtlCol="0">
            <a:spAutoFit/>
          </a:bodyPr>
          <a:lstStyle/>
          <a:p>
            <a:pPr marL="285743" indent="-285743">
              <a:buFont typeface="Arial" panose="020B0604020202020204" pitchFamily="34" charset="0"/>
              <a:buChar char="•"/>
            </a:pPr>
            <a:r>
              <a:rPr lang="en-US" sz="2400" dirty="0">
                <a:latin typeface="Arial" panose="020B0604020202020204" pitchFamily="34" charset="0"/>
                <a:cs typeface="Arial" panose="020B0604020202020204" pitchFamily="34" charset="0"/>
              </a:rPr>
              <a:t>We have extended the SNS-</a:t>
            </a:r>
            <a:r>
              <a:rPr lang="en-US" sz="2400" dirty="0" err="1">
                <a:latin typeface="Arial" panose="020B0604020202020204" pitchFamily="34" charset="0"/>
                <a:cs typeface="Arial" panose="020B0604020202020204" pitchFamily="34" charset="0"/>
              </a:rPr>
              <a:t>Nanodiamond</a:t>
            </a:r>
            <a:r>
              <a:rPr lang="en-US" sz="2400" dirty="0">
                <a:latin typeface="Arial" panose="020B0604020202020204" pitchFamily="34" charset="0"/>
                <a:cs typeface="Arial" panose="020B0604020202020204" pitchFamily="34" charset="0"/>
              </a:rPr>
              <a:t> workflow with (a)</a:t>
            </a:r>
            <a:r>
              <a:rPr lang="en-US" sz="2400" dirty="0">
                <a:solidFill>
                  <a:srgbClr val="6DAF27"/>
                </a:solidFill>
                <a:latin typeface="Arial" panose="020B0604020202020204" pitchFamily="34" charset="0"/>
                <a:cs typeface="Arial" panose="020B0604020202020204" pitchFamily="34" charset="0"/>
              </a:rPr>
              <a:t> </a:t>
            </a:r>
            <a:r>
              <a:rPr lang="en-US" sz="2400" dirty="0">
                <a:solidFill>
                  <a:srgbClr val="0070C0"/>
                </a:solidFill>
                <a:latin typeface="Arial" panose="020B0604020202020204" pitchFamily="34" charset="0"/>
                <a:cs typeface="Arial" panose="020B0604020202020204" pitchFamily="34" charset="0"/>
              </a:rPr>
              <a:t>parameter sweep</a:t>
            </a:r>
            <a:r>
              <a:rPr lang="en-US" sz="2400" dirty="0">
                <a:latin typeface="Arial" panose="020B0604020202020204" pitchFamily="34" charset="0"/>
                <a:cs typeface="Arial" panose="020B0604020202020204" pitchFamily="34" charset="0"/>
              </a:rPr>
              <a:t>, and (b)</a:t>
            </a:r>
            <a:r>
              <a:rPr lang="en-US" sz="2400" dirty="0">
                <a:solidFill>
                  <a:srgbClr val="6DAF27"/>
                </a:solidFill>
                <a:latin typeface="Arial" panose="020B0604020202020204" pitchFamily="34" charset="0"/>
                <a:cs typeface="Arial" panose="020B0604020202020204" pitchFamily="34" charset="0"/>
              </a:rPr>
              <a:t> </a:t>
            </a:r>
            <a:r>
              <a:rPr lang="en-US" sz="2400" dirty="0">
                <a:solidFill>
                  <a:srgbClr val="0070C0"/>
                </a:solidFill>
                <a:latin typeface="Arial" panose="020B0604020202020204" pitchFamily="34" charset="0"/>
                <a:cs typeface="Arial" panose="020B0604020202020204" pitchFamily="34" charset="0"/>
              </a:rPr>
              <a:t>feedback loop capability</a:t>
            </a:r>
            <a:r>
              <a:rPr lang="en-US" sz="2400" dirty="0">
                <a:latin typeface="Arial" panose="020B0604020202020204" pitchFamily="34" charset="0"/>
                <a:cs typeface="Arial" panose="020B0604020202020204" pitchFamily="34" charset="0"/>
              </a:rPr>
              <a:t>,</a:t>
            </a:r>
            <a:r>
              <a:rPr lang="en-US" sz="2400" dirty="0">
                <a:solidFill>
                  <a:srgbClr val="6DAF27"/>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using </a:t>
            </a:r>
            <a:r>
              <a:rPr lang="en-US" sz="2400" b="1" i="1" dirty="0">
                <a:latin typeface="Arial" panose="020B0604020202020204" pitchFamily="34" charset="0"/>
                <a:cs typeface="Arial" panose="020B0604020202020204" pitchFamily="34" charset="0"/>
              </a:rPr>
              <a:t>Dakota </a:t>
            </a:r>
            <a:r>
              <a:rPr lang="en-US"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hlinkClick r:id="rId8"/>
              </a:rPr>
              <a:t>https://dakota.sandia.gov</a:t>
            </a:r>
            <a:r>
              <a:rPr lang="en-US" sz="2400" dirty="0">
                <a:latin typeface="Arial" panose="020B0604020202020204" pitchFamily="34" charset="0"/>
                <a:cs typeface="Arial" panose="020B0604020202020204" pitchFamily="34" charset="0"/>
              </a:rPr>
              <a:t>).</a:t>
            </a:r>
          </a:p>
          <a:p>
            <a:pPr marL="285743" indent="-285743">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43" indent="-285743">
              <a:buFont typeface="Arial" panose="020B0604020202020204" pitchFamily="34" charset="0"/>
              <a:buChar char="•"/>
            </a:pPr>
            <a:r>
              <a:rPr lang="en-US" sz="2400" dirty="0">
                <a:latin typeface="Arial" panose="020B0604020202020204" pitchFamily="34" charset="0"/>
                <a:cs typeface="Arial" panose="020B0604020202020204" pitchFamily="34" charset="0"/>
              </a:rPr>
              <a:t>Dakota</a:t>
            </a:r>
            <a:r>
              <a:rPr lang="en-US" sz="2400" dirty="0">
                <a:solidFill>
                  <a:schemeClr val="accent6"/>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based on an internal model generates the </a:t>
            </a:r>
            <a:r>
              <a:rPr lang="en-US" sz="2400" b="1" i="1" dirty="0">
                <a:solidFill>
                  <a:srgbClr val="0070C0"/>
                </a:solidFill>
                <a:latin typeface="Arial" panose="020B0604020202020204" pitchFamily="34" charset="0"/>
                <a:cs typeface="Arial" panose="020B0604020202020204" pitchFamily="34" charset="0"/>
              </a:rPr>
              <a:t>Simulation Parameters </a:t>
            </a:r>
            <a:r>
              <a:rPr lang="en-US" sz="2400" dirty="0">
                <a:latin typeface="Arial" panose="020B0604020202020204" pitchFamily="34" charset="0"/>
                <a:cs typeface="Arial" panose="020B0604020202020204" pitchFamily="34" charset="0"/>
              </a:rPr>
              <a:t>and triggers a </a:t>
            </a:r>
            <a:r>
              <a:rPr lang="en-US" sz="2400" b="1" i="1" dirty="0">
                <a:solidFill>
                  <a:srgbClr val="0070C0"/>
                </a:solidFill>
                <a:latin typeface="Arial" panose="020B0604020202020204" pitchFamily="34" charset="0"/>
                <a:cs typeface="Arial" panose="020B0604020202020204" pitchFamily="34" charset="0"/>
              </a:rPr>
              <a:t>Pegasus</a:t>
            </a:r>
            <a:r>
              <a:rPr lang="en-US" sz="2400" dirty="0">
                <a:latin typeface="Arial" panose="020B0604020202020204" pitchFamily="34" charset="0"/>
                <a:cs typeface="Arial" panose="020B0604020202020204" pitchFamily="34" charset="0"/>
              </a:rPr>
              <a:t> analysis driver that initiates a new workflow.</a:t>
            </a:r>
            <a:endParaRPr lang="el-GR" sz="2400" dirty="0">
              <a:latin typeface="Arial" panose="020B0604020202020204" pitchFamily="34" charset="0"/>
              <a:cs typeface="Arial" panose="020B0604020202020204" pitchFamily="34" charset="0"/>
            </a:endParaRPr>
          </a:p>
          <a:p>
            <a:pPr marL="285743" indent="-285743">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43" indent="-285743">
              <a:buFont typeface="Arial" panose="020B0604020202020204" pitchFamily="34" charset="0"/>
              <a:buChar char="•"/>
            </a:pPr>
            <a:r>
              <a:rPr lang="en-US" sz="2400" dirty="0">
                <a:latin typeface="Arial" panose="020B0604020202020204" pitchFamily="34" charset="0"/>
                <a:cs typeface="Arial" panose="020B0604020202020204" pitchFamily="34" charset="0"/>
              </a:rPr>
              <a:t>Dakota can instantiate multiple simulation workflows in parallel and by using the </a:t>
            </a:r>
            <a:r>
              <a:rPr lang="en-US" sz="2400" b="1" i="1" dirty="0">
                <a:solidFill>
                  <a:srgbClr val="0070C0"/>
                </a:solidFill>
                <a:latin typeface="Arial" panose="020B0604020202020204" pitchFamily="34" charset="0"/>
                <a:cs typeface="Arial" panose="020B0604020202020204" pitchFamily="34" charset="0"/>
              </a:rPr>
              <a:t>Pegasus Ensemble Manager</a:t>
            </a:r>
            <a:r>
              <a:rPr lang="en-US" sz="2400" dirty="0">
                <a:solidFill>
                  <a:srgbClr val="0070C0"/>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we can have more control over their execution.</a:t>
            </a:r>
          </a:p>
        </p:txBody>
      </p:sp>
      <p:sp>
        <p:nvSpPr>
          <p:cNvPr id="175" name="TextBox 174">
            <a:extLst>
              <a:ext uri="{FF2B5EF4-FFF2-40B4-BE49-F238E27FC236}">
                <a16:creationId xmlns:a16="http://schemas.microsoft.com/office/drawing/2014/main" id="{E6FF83C2-647F-4BF3-9037-D3BCF013BD0E}"/>
              </a:ext>
            </a:extLst>
          </p:cNvPr>
          <p:cNvSpPr txBox="1"/>
          <p:nvPr/>
        </p:nvSpPr>
        <p:spPr>
          <a:xfrm>
            <a:off x="822416" y="4528091"/>
            <a:ext cx="3278270" cy="584775"/>
          </a:xfrm>
          <a:prstGeom prst="rect">
            <a:avLst/>
          </a:prstGeom>
          <a:noFill/>
        </p:spPr>
        <p:txBody>
          <a:bodyPr wrap="none" rtlCol="0">
            <a:spAutoFit/>
          </a:bodyPr>
          <a:lstStyle/>
          <a:p>
            <a:r>
              <a:rPr lang="en-US" sz="3200" dirty="0">
                <a:solidFill>
                  <a:schemeClr val="bg1"/>
                </a:solidFill>
                <a:latin typeface="Arial" panose="020B0604020202020204" pitchFamily="34" charset="0"/>
                <a:ea typeface="Arial" charset="0"/>
                <a:cs typeface="Arial" panose="020B0604020202020204" pitchFamily="34" charset="0"/>
              </a:rPr>
              <a:t>PANORAMA 360</a:t>
            </a:r>
          </a:p>
        </p:txBody>
      </p:sp>
      <p:sp>
        <p:nvSpPr>
          <p:cNvPr id="176" name="TextBox 175">
            <a:extLst>
              <a:ext uri="{FF2B5EF4-FFF2-40B4-BE49-F238E27FC236}">
                <a16:creationId xmlns:a16="http://schemas.microsoft.com/office/drawing/2014/main" id="{486C7497-F70F-4D4C-A432-EDE8B2D824C2}"/>
              </a:ext>
            </a:extLst>
          </p:cNvPr>
          <p:cNvSpPr txBox="1"/>
          <p:nvPr/>
        </p:nvSpPr>
        <p:spPr>
          <a:xfrm>
            <a:off x="822416" y="5075300"/>
            <a:ext cx="5799986" cy="523220"/>
          </a:xfrm>
          <a:prstGeom prst="rect">
            <a:avLst/>
          </a:prstGeom>
          <a:noFill/>
        </p:spPr>
        <p:txBody>
          <a:bodyPr wrap="none" rtlCol="0">
            <a:spAutoFit/>
          </a:bodyPr>
          <a:lstStyle/>
          <a:p>
            <a:r>
              <a:rPr lang="en-US" sz="2800" i="1" dirty="0">
                <a:solidFill>
                  <a:schemeClr val="accent5">
                    <a:lumMod val="20000"/>
                    <a:lumOff val="80000"/>
                  </a:schemeClr>
                </a:solidFill>
                <a:latin typeface="Arial" panose="020B0604020202020204" pitchFamily="34" charset="0"/>
                <a:ea typeface="Arial" charset="0"/>
                <a:cs typeface="Arial" panose="020B0604020202020204" pitchFamily="34" charset="0"/>
              </a:rPr>
              <a:t>Overview of the Project Description</a:t>
            </a:r>
          </a:p>
        </p:txBody>
      </p:sp>
      <p:sp>
        <p:nvSpPr>
          <p:cNvPr id="191" name="TextBox 190">
            <a:extLst>
              <a:ext uri="{FF2B5EF4-FFF2-40B4-BE49-F238E27FC236}">
                <a16:creationId xmlns:a16="http://schemas.microsoft.com/office/drawing/2014/main" id="{6A09A570-83C7-4E55-8718-DD6500BCCC41}"/>
              </a:ext>
            </a:extLst>
          </p:cNvPr>
          <p:cNvSpPr txBox="1"/>
          <p:nvPr/>
        </p:nvSpPr>
        <p:spPr>
          <a:xfrm>
            <a:off x="827737" y="28239310"/>
            <a:ext cx="1917103" cy="584775"/>
          </a:xfrm>
          <a:prstGeom prst="rect">
            <a:avLst/>
          </a:prstGeom>
          <a:noFill/>
        </p:spPr>
        <p:txBody>
          <a:bodyPr wrap="square" rtlCol="0">
            <a:spAutoFit/>
          </a:bodyPr>
          <a:lstStyle/>
          <a:p>
            <a:r>
              <a:rPr lang="en-US" sz="3200" b="1" dirty="0">
                <a:latin typeface="Arial" charset="0"/>
                <a:ea typeface="Arial" charset="0"/>
                <a:cs typeface="Arial" charset="0"/>
              </a:rPr>
              <a:t>Website</a:t>
            </a:r>
          </a:p>
        </p:txBody>
      </p:sp>
      <p:sp>
        <p:nvSpPr>
          <p:cNvPr id="192" name="TextBox 191">
            <a:extLst>
              <a:ext uri="{FF2B5EF4-FFF2-40B4-BE49-F238E27FC236}">
                <a16:creationId xmlns:a16="http://schemas.microsoft.com/office/drawing/2014/main" id="{ACEDC69A-BFD3-4816-BA00-8BD2CD0CA6CA}"/>
              </a:ext>
            </a:extLst>
          </p:cNvPr>
          <p:cNvSpPr txBox="1"/>
          <p:nvPr/>
        </p:nvSpPr>
        <p:spPr>
          <a:xfrm>
            <a:off x="2506282" y="28799372"/>
            <a:ext cx="5029251" cy="523220"/>
          </a:xfrm>
          <a:prstGeom prst="rect">
            <a:avLst/>
          </a:prstGeom>
          <a:noFill/>
        </p:spPr>
        <p:txBody>
          <a:bodyPr wrap="square" rtlCol="0">
            <a:spAutoFit/>
          </a:bodyPr>
          <a:lstStyle/>
          <a:p>
            <a:r>
              <a:rPr lang="en-US" sz="2800" dirty="0">
                <a:solidFill>
                  <a:srgbClr val="7030A0"/>
                </a:solidFill>
                <a:latin typeface="Arial" charset="0"/>
                <a:ea typeface="Arial" charset="0"/>
                <a:cs typeface="Arial" charset="0"/>
              </a:rPr>
              <a:t>https://panorama360.github.io</a:t>
            </a:r>
          </a:p>
        </p:txBody>
      </p:sp>
      <p:sp>
        <p:nvSpPr>
          <p:cNvPr id="193" name="TextBox 192">
            <a:extLst>
              <a:ext uri="{FF2B5EF4-FFF2-40B4-BE49-F238E27FC236}">
                <a16:creationId xmlns:a16="http://schemas.microsoft.com/office/drawing/2014/main" id="{EA3661A1-6002-46BD-ADFD-0C8568B39FE4}"/>
              </a:ext>
            </a:extLst>
          </p:cNvPr>
          <p:cNvSpPr txBox="1"/>
          <p:nvPr/>
        </p:nvSpPr>
        <p:spPr>
          <a:xfrm>
            <a:off x="1072759" y="31643099"/>
            <a:ext cx="11443593" cy="461665"/>
          </a:xfrm>
          <a:prstGeom prst="rect">
            <a:avLst/>
          </a:prstGeom>
          <a:noFill/>
        </p:spPr>
        <p:txBody>
          <a:bodyPr wrap="square" rtlCol="0">
            <a:spAutoFit/>
          </a:bodyPr>
          <a:lstStyle/>
          <a:p>
            <a:r>
              <a:rPr lang="en-US" sz="2400" i="1" dirty="0">
                <a:cs typeface="Arial" panose="020B0604020202020204" pitchFamily="34" charset="0"/>
              </a:rPr>
              <a:t>Panorama 360 is funded by the US Department of Energy under Grant #DE-SC0012636M</a:t>
            </a:r>
            <a:endParaRPr lang="en-US" sz="2400" i="1" dirty="0">
              <a:ea typeface="Arial" charset="0"/>
              <a:cs typeface="Arial" panose="020B0604020202020204" pitchFamily="34" charset="0"/>
            </a:endParaRPr>
          </a:p>
        </p:txBody>
      </p:sp>
      <p:sp>
        <p:nvSpPr>
          <p:cNvPr id="194" name="TextBox 193">
            <a:extLst>
              <a:ext uri="{FF2B5EF4-FFF2-40B4-BE49-F238E27FC236}">
                <a16:creationId xmlns:a16="http://schemas.microsoft.com/office/drawing/2014/main" id="{B5044361-7221-46B9-9722-AE7F585E4094}"/>
              </a:ext>
            </a:extLst>
          </p:cNvPr>
          <p:cNvSpPr txBox="1"/>
          <p:nvPr/>
        </p:nvSpPr>
        <p:spPr>
          <a:xfrm>
            <a:off x="741210" y="29305098"/>
            <a:ext cx="3789924" cy="584775"/>
          </a:xfrm>
          <a:prstGeom prst="rect">
            <a:avLst/>
          </a:prstGeom>
          <a:noFill/>
        </p:spPr>
        <p:txBody>
          <a:bodyPr wrap="square" rtlCol="0">
            <a:spAutoFit/>
          </a:bodyPr>
          <a:lstStyle/>
          <a:p>
            <a:r>
              <a:rPr lang="en-US" sz="3200" b="1" dirty="0">
                <a:latin typeface="Arial" charset="0"/>
                <a:ea typeface="Arial" charset="0"/>
                <a:cs typeface="Arial" charset="0"/>
              </a:rPr>
              <a:t>GitHub Repository</a:t>
            </a:r>
          </a:p>
        </p:txBody>
      </p:sp>
      <p:sp>
        <p:nvSpPr>
          <p:cNvPr id="195" name="TextBox 194">
            <a:extLst>
              <a:ext uri="{FF2B5EF4-FFF2-40B4-BE49-F238E27FC236}">
                <a16:creationId xmlns:a16="http://schemas.microsoft.com/office/drawing/2014/main" id="{C58C6A76-0C77-4B98-A6F7-EAF6BB22EB95}"/>
              </a:ext>
            </a:extLst>
          </p:cNvPr>
          <p:cNvSpPr txBox="1"/>
          <p:nvPr/>
        </p:nvSpPr>
        <p:spPr>
          <a:xfrm>
            <a:off x="2506282" y="29889873"/>
            <a:ext cx="5412770" cy="523220"/>
          </a:xfrm>
          <a:prstGeom prst="rect">
            <a:avLst/>
          </a:prstGeom>
          <a:noFill/>
        </p:spPr>
        <p:txBody>
          <a:bodyPr wrap="square" rtlCol="0">
            <a:spAutoFit/>
          </a:bodyPr>
          <a:lstStyle/>
          <a:p>
            <a:r>
              <a:rPr lang="en-US" sz="2800" dirty="0">
                <a:solidFill>
                  <a:srgbClr val="7030A0"/>
                </a:solidFill>
                <a:latin typeface="Arial" charset="0"/>
                <a:ea typeface="Arial" charset="0"/>
                <a:cs typeface="Arial" charset="0"/>
              </a:rPr>
              <a:t>https://github.com/Panorama360</a:t>
            </a:r>
          </a:p>
        </p:txBody>
      </p:sp>
      <p:sp>
        <p:nvSpPr>
          <p:cNvPr id="58" name="TextBox 57">
            <a:extLst>
              <a:ext uri="{FF2B5EF4-FFF2-40B4-BE49-F238E27FC236}">
                <a16:creationId xmlns:a16="http://schemas.microsoft.com/office/drawing/2014/main" id="{321B5858-7E75-4FD2-AEA2-9F8030D959F0}"/>
              </a:ext>
            </a:extLst>
          </p:cNvPr>
          <p:cNvSpPr txBox="1"/>
          <p:nvPr/>
        </p:nvSpPr>
        <p:spPr>
          <a:xfrm>
            <a:off x="12876146" y="16901278"/>
            <a:ext cx="16105358" cy="4893647"/>
          </a:xfrm>
          <a:prstGeom prst="rect">
            <a:avLst/>
          </a:prstGeom>
          <a:noFill/>
        </p:spPr>
        <p:txBody>
          <a:bodyPr wrap="square" rtlCol="0">
            <a:spAutoFit/>
          </a:bodyPr>
          <a:lstStyle/>
          <a:p>
            <a:pPr marL="285743" indent="-285743">
              <a:buFont typeface="Arial" panose="020B0604020202020204" pitchFamily="34" charset="0"/>
              <a:buChar char="•"/>
            </a:pPr>
            <a:r>
              <a:rPr lang="en-US" sz="2400" dirty="0">
                <a:solidFill>
                  <a:srgbClr val="0070C0"/>
                </a:solidFill>
                <a:latin typeface="Arial" panose="020B0604020202020204" pitchFamily="34" charset="0"/>
                <a:cs typeface="Arial" panose="020B0604020202020204" pitchFamily="34" charset="0"/>
              </a:rPr>
              <a:t>Pegasus</a:t>
            </a:r>
            <a:r>
              <a:rPr lang="en-US" sz="2400" dirty="0">
                <a:latin typeface="Arial" panose="020B0604020202020204" pitchFamily="34" charset="0"/>
                <a:cs typeface="Arial" panose="020B0604020202020204" pitchFamily="34" charset="0"/>
              </a:rPr>
              <a:t>, apart from executing the workflow, is the entity that orchestrates the data movement between the data sources and the analysis framework.</a:t>
            </a:r>
          </a:p>
          <a:p>
            <a:pPr marL="285743" indent="-285743">
              <a:buFont typeface="Arial" panose="020B0604020202020204" pitchFamily="34" charset="0"/>
              <a:buChar char="•"/>
            </a:pPr>
            <a:r>
              <a:rPr lang="en-US" sz="2400" dirty="0">
                <a:solidFill>
                  <a:srgbClr val="0070C0"/>
                </a:solidFill>
                <a:latin typeface="Arial" panose="020B0604020202020204" pitchFamily="34" charset="0"/>
                <a:cs typeface="Arial" panose="020B0604020202020204" pitchFamily="34" charset="0"/>
              </a:rPr>
              <a:t>Pegasus-</a:t>
            </a:r>
            <a:r>
              <a:rPr lang="en-US" sz="2400" dirty="0" err="1">
                <a:solidFill>
                  <a:srgbClr val="0070C0"/>
                </a:solidFill>
                <a:latin typeface="Arial" panose="020B0604020202020204" pitchFamily="34" charset="0"/>
                <a:cs typeface="Arial" panose="020B0604020202020204" pitchFamily="34" charset="0"/>
              </a:rPr>
              <a:t>monitord</a:t>
            </a:r>
            <a:r>
              <a:rPr lang="en-US" sz="2400" dirty="0">
                <a:latin typeface="Arial" panose="020B0604020202020204" pitchFamily="34" charset="0"/>
                <a:cs typeface="Arial" panose="020B0604020202020204" pitchFamily="34" charset="0"/>
              </a:rPr>
              <a:t> reports events about the status of the workflow, and extracts Darshan reports from the job’s </a:t>
            </a:r>
            <a:r>
              <a:rPr lang="en-US" sz="2400" dirty="0" err="1">
                <a:latin typeface="Arial" panose="020B0604020202020204" pitchFamily="34" charset="0"/>
                <a:cs typeface="Arial" panose="020B0604020202020204" pitchFamily="34" charset="0"/>
              </a:rPr>
              <a:t>stdout</a:t>
            </a:r>
            <a:r>
              <a:rPr lang="en-US" sz="2400" dirty="0">
                <a:latin typeface="Arial" panose="020B0604020202020204" pitchFamily="34" charset="0"/>
                <a:cs typeface="Arial" panose="020B0604020202020204" pitchFamily="34" charset="0"/>
              </a:rPr>
              <a:t>.</a:t>
            </a:r>
          </a:p>
          <a:p>
            <a:pPr marL="285743" indent="-285743">
              <a:buFont typeface="Arial" panose="020B0604020202020204" pitchFamily="34" charset="0"/>
              <a:buChar char="•"/>
            </a:pPr>
            <a:r>
              <a:rPr lang="en-US" sz="2400" dirty="0">
                <a:solidFill>
                  <a:srgbClr val="0070C0"/>
                </a:solidFill>
                <a:latin typeface="Arial" panose="020B0604020202020204" pitchFamily="34" charset="0"/>
                <a:cs typeface="Arial" panose="020B0604020202020204" pitchFamily="34" charset="0"/>
              </a:rPr>
              <a:t>Pegasus-kickstart</a:t>
            </a:r>
            <a:r>
              <a:rPr lang="en-US" sz="2400" dirty="0">
                <a:latin typeface="Arial" panose="020B0604020202020204" pitchFamily="34" charset="0"/>
                <a:cs typeface="Arial" panose="020B0604020202020204" pitchFamily="34" charset="0"/>
              </a:rPr>
              <a:t> wraps the execution of jobs and provides aggregated execution statistics (duration, I/O, memory usage), after job completion. Additionally it has an </a:t>
            </a:r>
            <a:r>
              <a:rPr lang="en-US" sz="2400" b="1" dirty="0">
                <a:latin typeface="Arial" panose="020B0604020202020204" pitchFamily="34" charset="0"/>
                <a:cs typeface="Arial" panose="020B0604020202020204" pitchFamily="34" charset="0"/>
              </a:rPr>
              <a:t>online</a:t>
            </a:r>
            <a:r>
              <a:rPr lang="en-US" sz="2400" dirty="0">
                <a:latin typeface="Arial" panose="020B0604020202020204" pitchFamily="34" charset="0"/>
                <a:cs typeface="Arial" panose="020B0604020202020204" pitchFamily="34" charset="0"/>
              </a:rPr>
              <a:t> monitoring feature that allows us to collect refined traces with an interval, as low as 1 second.</a:t>
            </a:r>
          </a:p>
          <a:p>
            <a:pPr marL="285743" indent="-285743">
              <a:buFont typeface="Arial" panose="020B0604020202020204" pitchFamily="34" charset="0"/>
              <a:buChar char="•"/>
            </a:pPr>
            <a:r>
              <a:rPr lang="en-US" sz="2400" dirty="0">
                <a:solidFill>
                  <a:srgbClr val="0070C0"/>
                </a:solidFill>
                <a:latin typeface="Arial" panose="020B0604020202020204" pitchFamily="34" charset="0"/>
                <a:cs typeface="Arial" panose="020B0604020202020204" pitchFamily="34" charset="0"/>
              </a:rPr>
              <a:t>Darshan</a:t>
            </a:r>
            <a:r>
              <a:rPr lang="en-US" sz="2400" dirty="0">
                <a:latin typeface="Arial" panose="020B0604020202020204" pitchFamily="34" charset="0"/>
                <a:cs typeface="Arial" panose="020B0604020202020204" pitchFamily="34" charset="0"/>
              </a:rPr>
              <a:t> provides</a:t>
            </a:r>
            <a:r>
              <a:rPr lang="el-GR"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POSIX and MPI I/O file access statistics. It tracks the application’s file access patterns and the performance of the underlying file system.</a:t>
            </a:r>
          </a:p>
          <a:p>
            <a:pPr marL="285743" indent="-285743">
              <a:buFont typeface="Arial" panose="020B0604020202020204" pitchFamily="34" charset="0"/>
              <a:buChar char="•"/>
            </a:pPr>
            <a:r>
              <a:rPr lang="en-US" sz="2400" dirty="0">
                <a:solidFill>
                  <a:srgbClr val="0070C0"/>
                </a:solidFill>
                <a:latin typeface="Arial" panose="020B0604020202020204" pitchFamily="34" charset="0"/>
                <a:cs typeface="Arial" panose="020B0604020202020204" pitchFamily="34" charset="0"/>
              </a:rPr>
              <a:t>Globus</a:t>
            </a:r>
            <a:r>
              <a:rPr lang="en-US" sz="2400" dirty="0">
                <a:latin typeface="Arial" panose="020B0604020202020204" pitchFamily="34" charset="0"/>
                <a:cs typeface="Arial" panose="020B0604020202020204" pitchFamily="34" charset="0"/>
              </a:rPr>
              <a:t> reports back overall transfer statistics and information about each individual transfer (throughput, files transferred, errors etc.)</a:t>
            </a:r>
          </a:p>
          <a:p>
            <a:pPr marL="285743" indent="-285743">
              <a:buFont typeface="Arial" panose="020B0604020202020204" pitchFamily="34" charset="0"/>
              <a:buChar char="•"/>
            </a:pPr>
            <a:r>
              <a:rPr lang="en-US" sz="2400" dirty="0" err="1">
                <a:solidFill>
                  <a:srgbClr val="0070C0"/>
                </a:solidFill>
                <a:latin typeface="Arial" panose="020B0604020202020204" pitchFamily="34" charset="0"/>
                <a:cs typeface="Arial" panose="020B0604020202020204" pitchFamily="34" charset="0"/>
              </a:rPr>
              <a:t>Tstat</a:t>
            </a:r>
            <a:r>
              <a:rPr lang="en-US" sz="2400" dirty="0">
                <a:latin typeface="Arial" panose="020B0604020202020204" pitchFamily="34" charset="0"/>
                <a:cs typeface="Arial" panose="020B0604020202020204" pitchFamily="34" charset="0"/>
              </a:rPr>
              <a:t> captures low level TCP statistics and apart from revealing network issues, it can help us understand the reason behind an underperforming network connection.</a:t>
            </a:r>
          </a:p>
        </p:txBody>
      </p:sp>
      <p:sp>
        <p:nvSpPr>
          <p:cNvPr id="81" name="TextBox 80">
            <a:extLst>
              <a:ext uri="{FF2B5EF4-FFF2-40B4-BE49-F238E27FC236}">
                <a16:creationId xmlns:a16="http://schemas.microsoft.com/office/drawing/2014/main" id="{1333BBD9-04D2-41AD-98D5-9427872F25C7}"/>
              </a:ext>
            </a:extLst>
          </p:cNvPr>
          <p:cNvSpPr txBox="1"/>
          <p:nvPr/>
        </p:nvSpPr>
        <p:spPr>
          <a:xfrm>
            <a:off x="13073603" y="22287558"/>
            <a:ext cx="4835236" cy="678851"/>
          </a:xfrm>
          <a:prstGeom prst="rect">
            <a:avLst/>
          </a:prstGeom>
          <a:noFill/>
        </p:spPr>
        <p:txBody>
          <a:bodyPr wrap="square" rtlCol="0">
            <a:spAutoFit/>
          </a:bodyPr>
          <a:lstStyle/>
          <a:p>
            <a:r>
              <a:rPr lang="en-US" sz="2400" dirty="0">
                <a:solidFill>
                  <a:schemeClr val="bg1"/>
                </a:solidFill>
                <a:latin typeface="Arial" charset="0"/>
                <a:ea typeface="Arial" charset="0"/>
                <a:cs typeface="Arial" charset="0"/>
              </a:rPr>
              <a:t>Network Anomaly Part 1</a:t>
            </a:r>
          </a:p>
        </p:txBody>
      </p:sp>
      <p:sp>
        <p:nvSpPr>
          <p:cNvPr id="70" name="TextBox 69">
            <a:extLst>
              <a:ext uri="{FF2B5EF4-FFF2-40B4-BE49-F238E27FC236}">
                <a16:creationId xmlns:a16="http://schemas.microsoft.com/office/drawing/2014/main" id="{B83C6BCD-A8AC-432E-99A5-1675728EE907}"/>
              </a:ext>
            </a:extLst>
          </p:cNvPr>
          <p:cNvSpPr txBox="1"/>
          <p:nvPr/>
        </p:nvSpPr>
        <p:spPr>
          <a:xfrm>
            <a:off x="12947232" y="23270849"/>
            <a:ext cx="10006230" cy="1938992"/>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In order to visualize the collected data in a </a:t>
            </a:r>
            <a:r>
              <a:rPr lang="en-US" sz="2400" i="1" dirty="0">
                <a:latin typeface="Arial" panose="020B0604020202020204" pitchFamily="34" charset="0"/>
                <a:cs typeface="Arial" panose="020B0604020202020204" pitchFamily="34" charset="0"/>
              </a:rPr>
              <a:t>meaningful</a:t>
            </a:r>
            <a:r>
              <a:rPr lang="en-US" sz="2400" dirty="0">
                <a:latin typeface="Arial" panose="020B0604020202020204" pitchFamily="34" charset="0"/>
                <a:cs typeface="Arial" panose="020B0604020202020204" pitchFamily="34" charset="0"/>
              </a:rPr>
              <a:t> and </a:t>
            </a:r>
            <a:r>
              <a:rPr lang="en-US" sz="2400" i="1" dirty="0">
                <a:latin typeface="Arial" panose="020B0604020202020204" pitchFamily="34" charset="0"/>
                <a:cs typeface="Arial" panose="020B0604020202020204" pitchFamily="34" charset="0"/>
              </a:rPr>
              <a:t>compact</a:t>
            </a:r>
            <a:r>
              <a:rPr lang="en-US" sz="2400" dirty="0">
                <a:latin typeface="Arial" panose="020B0604020202020204" pitchFamily="34" charset="0"/>
                <a:cs typeface="Arial" panose="020B0604020202020204" pitchFamily="34" charset="0"/>
              </a:rPr>
              <a:t> way, we have created a </a:t>
            </a:r>
            <a:r>
              <a:rPr lang="en-US" sz="2400" b="1" dirty="0">
                <a:solidFill>
                  <a:srgbClr val="0070C0"/>
                </a:solidFill>
                <a:latin typeface="Arial" panose="020B0604020202020204" pitchFamily="34" charset="0"/>
                <a:cs typeface="Arial" panose="020B0604020202020204" pitchFamily="34" charset="0"/>
              </a:rPr>
              <a:t>Kibana Visualization Plugin</a:t>
            </a:r>
            <a:r>
              <a:rPr lang="en-US" sz="2400" dirty="0">
                <a:solidFill>
                  <a:srgbClr val="0070C0"/>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that correlates the information provided by </a:t>
            </a:r>
            <a:r>
              <a:rPr lang="en-US" sz="2400" dirty="0" err="1">
                <a:latin typeface="Arial" panose="020B0604020202020204" pitchFamily="34" charset="0"/>
                <a:cs typeface="Arial" panose="020B0604020202020204" pitchFamily="34" charset="0"/>
              </a:rPr>
              <a:t>pegasus-monitord</a:t>
            </a:r>
            <a:r>
              <a:rPr lang="en-US" sz="2400" dirty="0">
                <a:latin typeface="Arial" panose="020B0604020202020204" pitchFamily="34" charset="0"/>
                <a:cs typeface="Arial" panose="020B0604020202020204" pitchFamily="34" charset="0"/>
              </a:rPr>
              <a:t> with the monitoring data and compiles a custom dashboard with </a:t>
            </a:r>
            <a:r>
              <a:rPr lang="en-US" sz="2400" b="1" dirty="0">
                <a:latin typeface="Arial" panose="020B0604020202020204" pitchFamily="34" charset="0"/>
                <a:cs typeface="Arial" panose="020B0604020202020204" pitchFamily="34" charset="0"/>
              </a:rPr>
              <a:t>per workflow </a:t>
            </a:r>
            <a:r>
              <a:rPr lang="en-US" sz="2400" dirty="0">
                <a:latin typeface="Arial" panose="020B0604020202020204" pitchFamily="34" charset="0"/>
                <a:cs typeface="Arial" panose="020B0604020202020204" pitchFamily="34" charset="0"/>
              </a:rPr>
              <a:t>and </a:t>
            </a:r>
            <a:r>
              <a:rPr lang="en-US" sz="2400" b="1" dirty="0">
                <a:latin typeface="Arial" panose="020B0604020202020204" pitchFamily="34" charset="0"/>
                <a:cs typeface="Arial" panose="020B0604020202020204" pitchFamily="34" charset="0"/>
              </a:rPr>
              <a:t>per job </a:t>
            </a:r>
            <a:r>
              <a:rPr lang="en-US" sz="2400" dirty="0">
                <a:latin typeface="Arial" panose="020B0604020202020204" pitchFamily="34" charset="0"/>
                <a:cs typeface="Arial" panose="020B0604020202020204" pitchFamily="34" charset="0"/>
              </a:rPr>
              <a:t>level</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information, that is updated automatically during the workflow execution.</a:t>
            </a:r>
          </a:p>
        </p:txBody>
      </p:sp>
      <p:pic>
        <p:nvPicPr>
          <p:cNvPr id="72" name="Picture 71">
            <a:extLst>
              <a:ext uri="{FF2B5EF4-FFF2-40B4-BE49-F238E27FC236}">
                <a16:creationId xmlns:a16="http://schemas.microsoft.com/office/drawing/2014/main" id="{FCDA7C2D-4E69-4817-8118-74EBDEAD384E}"/>
              </a:ext>
            </a:extLst>
          </p:cNvPr>
          <p:cNvPicPr>
            <a:picLocks noChangeAspect="1"/>
          </p:cNvPicPr>
          <p:nvPr/>
        </p:nvPicPr>
        <p:blipFill rotWithShape="1">
          <a:blip r:embed="rId9">
            <a:duotone>
              <a:schemeClr val="bg2">
                <a:shade val="45000"/>
                <a:satMod val="135000"/>
              </a:schemeClr>
              <a:prstClr val="white"/>
            </a:duotone>
            <a:extLst>
              <a:ext uri="{28A0092B-C50C-407E-A947-70E740481C1C}">
                <a14:useLocalDpi xmlns:a14="http://schemas.microsoft.com/office/drawing/2010/main" val="0"/>
              </a:ext>
            </a:extLst>
          </a:blip>
          <a:srcRect l="6511" r="8143"/>
          <a:stretch/>
        </p:blipFill>
        <p:spPr>
          <a:xfrm>
            <a:off x="1004250" y="633003"/>
            <a:ext cx="3946141" cy="2301746"/>
          </a:xfrm>
          <a:prstGeom prst="rect">
            <a:avLst/>
          </a:prstGeom>
          <a:effectLst/>
        </p:spPr>
      </p:pic>
      <p:pic>
        <p:nvPicPr>
          <p:cNvPr id="76" name="Picture 75">
            <a:extLst>
              <a:ext uri="{FF2B5EF4-FFF2-40B4-BE49-F238E27FC236}">
                <a16:creationId xmlns:a16="http://schemas.microsoft.com/office/drawing/2014/main" id="{B03A4424-5ADB-4B35-B46B-542EDA088F48}"/>
              </a:ext>
            </a:extLst>
          </p:cNvPr>
          <p:cNvPicPr>
            <a:picLocks noChangeAspect="1"/>
          </p:cNvPicPr>
          <p:nvPr/>
        </p:nvPicPr>
        <p:blipFill>
          <a:blip r:embed="rId10"/>
          <a:stretch>
            <a:fillRect/>
          </a:stretch>
        </p:blipFill>
        <p:spPr>
          <a:xfrm>
            <a:off x="593390" y="2937984"/>
            <a:ext cx="4701072" cy="981486"/>
          </a:xfrm>
          <a:prstGeom prst="rect">
            <a:avLst/>
          </a:prstGeom>
        </p:spPr>
      </p:pic>
      <p:pic>
        <p:nvPicPr>
          <p:cNvPr id="77" name="Picture 76">
            <a:extLst>
              <a:ext uri="{FF2B5EF4-FFF2-40B4-BE49-F238E27FC236}">
                <a16:creationId xmlns:a16="http://schemas.microsoft.com/office/drawing/2014/main" id="{03FBC47B-7F5A-44C3-814A-789279F1A9FA}"/>
              </a:ext>
            </a:extLst>
          </p:cNvPr>
          <p:cNvPicPr>
            <a:picLocks noChangeAspect="1"/>
          </p:cNvPicPr>
          <p:nvPr/>
        </p:nvPicPr>
        <p:blipFill rotWithShape="1">
          <a:blip r:embed="rId11">
            <a:extLst>
              <a:ext uri="{28A0092B-C50C-407E-A947-70E740481C1C}">
                <a14:useLocalDpi xmlns:a14="http://schemas.microsoft.com/office/drawing/2010/main"/>
              </a:ext>
            </a:extLst>
          </a:blip>
          <a:srcRect/>
          <a:stretch/>
        </p:blipFill>
        <p:spPr>
          <a:xfrm>
            <a:off x="37699189" y="967542"/>
            <a:ext cx="3347582" cy="1144679"/>
          </a:xfrm>
          <a:prstGeom prst="rect">
            <a:avLst/>
          </a:prstGeom>
        </p:spPr>
      </p:pic>
      <p:pic>
        <p:nvPicPr>
          <p:cNvPr id="78" name="Picture 77">
            <a:extLst>
              <a:ext uri="{FF2B5EF4-FFF2-40B4-BE49-F238E27FC236}">
                <a16:creationId xmlns:a16="http://schemas.microsoft.com/office/drawing/2014/main" id="{AA739F2D-41A9-4C42-8765-7D03CBF16C63}"/>
              </a:ext>
            </a:extLst>
          </p:cNvPr>
          <p:cNvPicPr>
            <a:picLocks noChangeAspect="1"/>
          </p:cNvPicPr>
          <p:nvPr/>
        </p:nvPicPr>
        <p:blipFill rotWithShape="1">
          <a:blip r:embed="rId12">
            <a:extLst>
              <a:ext uri="{28A0092B-C50C-407E-A947-70E740481C1C}">
                <a14:useLocalDpi xmlns:a14="http://schemas.microsoft.com/office/drawing/2010/main" val="0"/>
              </a:ext>
            </a:extLst>
          </a:blip>
          <a:srcRect l="25372" t="35705" r="26690" b="34952"/>
          <a:stretch/>
        </p:blipFill>
        <p:spPr>
          <a:xfrm>
            <a:off x="41029446" y="981307"/>
            <a:ext cx="2198714" cy="1144679"/>
          </a:xfrm>
          <a:prstGeom prst="rect">
            <a:avLst/>
          </a:prstGeom>
        </p:spPr>
      </p:pic>
      <p:pic>
        <p:nvPicPr>
          <p:cNvPr id="85" name="Picture 84">
            <a:extLst>
              <a:ext uri="{FF2B5EF4-FFF2-40B4-BE49-F238E27FC236}">
                <a16:creationId xmlns:a16="http://schemas.microsoft.com/office/drawing/2014/main" id="{5959008B-4FC2-4A49-A55B-74692C65014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803756" y="2219265"/>
            <a:ext cx="3070364" cy="638212"/>
          </a:xfrm>
          <a:prstGeom prst="rect">
            <a:avLst/>
          </a:prstGeom>
        </p:spPr>
      </p:pic>
      <p:pic>
        <p:nvPicPr>
          <p:cNvPr id="86" name="Picture 85">
            <a:extLst>
              <a:ext uri="{FF2B5EF4-FFF2-40B4-BE49-F238E27FC236}">
                <a16:creationId xmlns:a16="http://schemas.microsoft.com/office/drawing/2014/main" id="{BD9CFE2C-D080-40E0-962E-5B727AEFEE9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7975600" y="3062046"/>
            <a:ext cx="1855755" cy="1047718"/>
          </a:xfrm>
          <a:prstGeom prst="rect">
            <a:avLst/>
          </a:prstGeom>
        </p:spPr>
      </p:pic>
      <p:pic>
        <p:nvPicPr>
          <p:cNvPr id="87" name="Picture 86">
            <a:extLst>
              <a:ext uri="{FF2B5EF4-FFF2-40B4-BE49-F238E27FC236}">
                <a16:creationId xmlns:a16="http://schemas.microsoft.com/office/drawing/2014/main" id="{38D96594-2741-4C20-80AF-609DB0F7C3E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1533693" y="2896643"/>
            <a:ext cx="1469371" cy="1225403"/>
          </a:xfrm>
          <a:prstGeom prst="rect">
            <a:avLst/>
          </a:prstGeom>
        </p:spPr>
      </p:pic>
      <p:pic>
        <p:nvPicPr>
          <p:cNvPr id="14" name="Picture 13" descr="A close up of a sign&#10;&#10;Description generated with high confidence">
            <a:extLst>
              <a:ext uri="{FF2B5EF4-FFF2-40B4-BE49-F238E27FC236}">
                <a16:creationId xmlns:a16="http://schemas.microsoft.com/office/drawing/2014/main" id="{12AEDF68-262D-4744-86E2-EC31B96A9A57}"/>
              </a:ext>
            </a:extLst>
          </p:cNvPr>
          <p:cNvPicPr>
            <a:picLocks noChangeAspect="1"/>
          </p:cNvPicPr>
          <p:nvPr/>
        </p:nvPicPr>
        <p:blipFill>
          <a:blip r:embed="rId16"/>
          <a:stretch>
            <a:fillRect/>
          </a:stretch>
        </p:blipFill>
        <p:spPr>
          <a:xfrm>
            <a:off x="690034" y="20146197"/>
            <a:ext cx="6584414" cy="6325152"/>
          </a:xfrm>
          <a:prstGeom prst="rect">
            <a:avLst/>
          </a:prstGeom>
        </p:spPr>
      </p:pic>
      <p:sp>
        <p:nvSpPr>
          <p:cNvPr id="79" name="Rectangle 78">
            <a:extLst>
              <a:ext uri="{FF2B5EF4-FFF2-40B4-BE49-F238E27FC236}">
                <a16:creationId xmlns:a16="http://schemas.microsoft.com/office/drawing/2014/main" id="{099D4CC6-2679-45CE-A5DA-BB82111C2008}"/>
              </a:ext>
            </a:extLst>
          </p:cNvPr>
          <p:cNvSpPr/>
          <p:nvPr/>
        </p:nvSpPr>
        <p:spPr>
          <a:xfrm>
            <a:off x="37246868" y="790426"/>
            <a:ext cx="6138441" cy="135738"/>
          </a:xfrm>
          <a:prstGeom prst="rect">
            <a:avLst/>
          </a:prstGeom>
          <a:solidFill>
            <a:srgbClr val="2F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88" name="Rectangle 87">
            <a:extLst>
              <a:ext uri="{FF2B5EF4-FFF2-40B4-BE49-F238E27FC236}">
                <a16:creationId xmlns:a16="http://schemas.microsoft.com/office/drawing/2014/main" id="{4ABD1815-B6D1-4A90-BA8B-DC01AB521B16}"/>
              </a:ext>
            </a:extLst>
          </p:cNvPr>
          <p:cNvSpPr/>
          <p:nvPr/>
        </p:nvSpPr>
        <p:spPr>
          <a:xfrm rot="5400000">
            <a:off x="41613873" y="2520764"/>
            <a:ext cx="3428445" cy="114423"/>
          </a:xfrm>
          <a:prstGeom prst="rect">
            <a:avLst/>
          </a:prstGeom>
          <a:solidFill>
            <a:srgbClr val="2F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89" name="Rectangle 88">
            <a:extLst>
              <a:ext uri="{FF2B5EF4-FFF2-40B4-BE49-F238E27FC236}">
                <a16:creationId xmlns:a16="http://schemas.microsoft.com/office/drawing/2014/main" id="{B67D4C7C-DD0F-4162-BA8D-D13608DE2A97}"/>
              </a:ext>
            </a:extLst>
          </p:cNvPr>
          <p:cNvSpPr/>
          <p:nvPr/>
        </p:nvSpPr>
        <p:spPr>
          <a:xfrm rot="5400000">
            <a:off x="35861300" y="2446333"/>
            <a:ext cx="3428655" cy="116850"/>
          </a:xfrm>
          <a:prstGeom prst="rect">
            <a:avLst/>
          </a:prstGeom>
          <a:solidFill>
            <a:srgbClr val="2F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2" name="TextBox 1">
            <a:extLst>
              <a:ext uri="{FF2B5EF4-FFF2-40B4-BE49-F238E27FC236}">
                <a16:creationId xmlns:a16="http://schemas.microsoft.com/office/drawing/2014/main" id="{2EB12BC3-65E5-41F7-8433-82531F6939EA}"/>
              </a:ext>
            </a:extLst>
          </p:cNvPr>
          <p:cNvSpPr txBox="1"/>
          <p:nvPr/>
        </p:nvSpPr>
        <p:spPr>
          <a:xfrm>
            <a:off x="657550" y="5828933"/>
            <a:ext cx="11705513" cy="6001643"/>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The Panorama 360 aims to further the understanding of the behavior of scientific workflows as they are executing in heterogeneous environments. Panorama 360 collects and correlates workflow performance data into a comprehensive view, that can characterize the </a:t>
            </a:r>
            <a:r>
              <a:rPr lang="en-US" sz="2400" b="1" dirty="0">
                <a:latin typeface="Arial" panose="020B0604020202020204" pitchFamily="34" charset="0"/>
                <a:cs typeface="Arial" panose="020B0604020202020204" pitchFamily="34" charset="0"/>
              </a:rPr>
              <a:t>end-to-end</a:t>
            </a:r>
            <a:r>
              <a:rPr lang="en-US" sz="2400" dirty="0">
                <a:latin typeface="Arial" panose="020B0604020202020204" pitchFamily="34" charset="0"/>
                <a:cs typeface="Arial" panose="020B0604020202020204" pitchFamily="34" charset="0"/>
              </a:rPr>
              <a:t> workflow performance on today’s systems and drive the design of the future generation systems.</a:t>
            </a:r>
          </a:p>
          <a:p>
            <a:r>
              <a:rPr lang="en-US" sz="2400" dirty="0">
                <a:latin typeface="Arial" panose="020B0604020202020204" pitchFamily="34" charset="0"/>
                <a:cs typeface="Arial" panose="020B0604020202020204" pitchFamily="34" charset="0"/>
              </a:rPr>
              <a:t>The Panorama 360 architecture collects data from these individual data sources: the </a:t>
            </a:r>
            <a:r>
              <a:rPr lang="en-US" sz="2400" b="1" i="1" dirty="0">
                <a:solidFill>
                  <a:srgbClr val="0070C0"/>
                </a:solidFill>
                <a:latin typeface="Arial" panose="020B0604020202020204" pitchFamily="34" charset="0"/>
                <a:cs typeface="Arial" panose="020B0604020202020204" pitchFamily="34" charset="0"/>
              </a:rPr>
              <a:t>Pegasus WMS</a:t>
            </a:r>
            <a:r>
              <a:rPr lang="en-US" sz="2400" dirty="0">
                <a:latin typeface="Arial" panose="020B0604020202020204" pitchFamily="34" charset="0"/>
                <a:cs typeface="Arial" panose="020B0604020202020204" pitchFamily="34" charset="0"/>
              </a:rPr>
              <a:t>, the </a:t>
            </a:r>
            <a:r>
              <a:rPr lang="en-US" sz="2400" b="1" i="1" dirty="0">
                <a:solidFill>
                  <a:srgbClr val="0070C0"/>
                </a:solidFill>
                <a:latin typeface="Arial" panose="020B0604020202020204" pitchFamily="34" charset="0"/>
                <a:cs typeface="Arial" panose="020B0604020202020204" pitchFamily="34" charset="0"/>
              </a:rPr>
              <a:t>Globus</a:t>
            </a:r>
            <a:r>
              <a:rPr lang="en-US" sz="2400" i="1" dirty="0">
                <a:solidFill>
                  <a:srgbClr val="0070C0"/>
                </a:solidFill>
                <a:latin typeface="Arial" panose="020B0604020202020204" pitchFamily="34" charset="0"/>
                <a:cs typeface="Arial" panose="020B0604020202020204" pitchFamily="34" charset="0"/>
              </a:rPr>
              <a:t> </a:t>
            </a:r>
            <a:r>
              <a:rPr lang="en-US" sz="2400" b="1" i="1" dirty="0">
                <a:solidFill>
                  <a:srgbClr val="0070C0"/>
                </a:solidFill>
                <a:latin typeface="Arial" panose="020B0604020202020204" pitchFamily="34" charset="0"/>
                <a:cs typeface="Arial" panose="020B0604020202020204" pitchFamily="34" charset="0"/>
              </a:rPr>
              <a:t>Online</a:t>
            </a:r>
            <a:r>
              <a:rPr lang="en-US" sz="2400" dirty="0">
                <a:solidFill>
                  <a:srgbClr val="0070C0"/>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service, the </a:t>
            </a:r>
            <a:r>
              <a:rPr lang="en-US" sz="2400" i="1" dirty="0">
                <a:latin typeface="Arial" panose="020B0604020202020204" pitchFamily="34" charset="0"/>
                <a:cs typeface="Arial" panose="020B0604020202020204" pitchFamily="34" charset="0"/>
              </a:rPr>
              <a:t>TCP </a:t>
            </a:r>
            <a:r>
              <a:rPr lang="en-US" sz="2400" i="1" dirty="0" err="1">
                <a:latin typeface="Arial" panose="020B0604020202020204" pitchFamily="34" charset="0"/>
                <a:cs typeface="Arial" panose="020B0604020202020204" pitchFamily="34" charset="0"/>
              </a:rPr>
              <a:t>STatistics</a:t>
            </a:r>
            <a:r>
              <a:rPr lang="en-US" sz="2400" i="1" dirty="0">
                <a:latin typeface="Arial" panose="020B0604020202020204" pitchFamily="34" charset="0"/>
                <a:cs typeface="Arial" panose="020B0604020202020204" pitchFamily="34" charset="0"/>
              </a:rPr>
              <a:t> and Analysis Tool (</a:t>
            </a:r>
            <a:r>
              <a:rPr lang="en-US" sz="2400" b="1" i="1" dirty="0" err="1">
                <a:solidFill>
                  <a:srgbClr val="0070C0"/>
                </a:solidFill>
                <a:latin typeface="Arial" panose="020B0604020202020204" pitchFamily="34" charset="0"/>
                <a:cs typeface="Arial" panose="020B0604020202020204" pitchFamily="34" charset="0"/>
              </a:rPr>
              <a:t>Tstat</a:t>
            </a:r>
            <a:r>
              <a:rPr lang="en-US" sz="2400" i="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and the </a:t>
            </a:r>
            <a:r>
              <a:rPr lang="en-US" sz="2400" b="1" i="1" dirty="0">
                <a:solidFill>
                  <a:srgbClr val="0070C0"/>
                </a:solidFill>
                <a:latin typeface="Arial" panose="020B0604020202020204" pitchFamily="34" charset="0"/>
                <a:cs typeface="Arial" panose="020B0604020202020204" pitchFamily="34" charset="0"/>
              </a:rPr>
              <a:t>DARSHAN</a:t>
            </a:r>
            <a:r>
              <a:rPr lang="en-US" sz="2400" dirty="0">
                <a:latin typeface="Arial" panose="020B0604020202020204" pitchFamily="34" charset="0"/>
                <a:cs typeface="Arial" panose="020B0604020202020204" pitchFamily="34" charset="0"/>
              </a:rPr>
              <a:t> HPC I/O Characterization Tool.</a:t>
            </a:r>
          </a:p>
          <a:p>
            <a:r>
              <a:rPr lang="en-US" sz="2400" dirty="0">
                <a:latin typeface="Arial" panose="020B0604020202020204" pitchFamily="34" charset="0"/>
                <a:cs typeface="Arial" panose="020B0604020202020204" pitchFamily="34" charset="0"/>
              </a:rPr>
              <a:t>Our approach for correlating the real time application and infrastructure monitoring data can be used to verify application behavior, perform anomaly detection and diagnosis, and support adaptivity during workflow execution, in an </a:t>
            </a:r>
            <a:r>
              <a:rPr lang="en-US" sz="2400" b="1" dirty="0">
                <a:latin typeface="Arial" panose="020B0604020202020204" pitchFamily="34" charset="0"/>
                <a:cs typeface="Arial" panose="020B0604020202020204" pitchFamily="34" charset="0"/>
              </a:rPr>
              <a:t>online</a:t>
            </a:r>
            <a:r>
              <a:rPr lang="en-US" sz="2400" dirty="0">
                <a:latin typeface="Arial" panose="020B0604020202020204" pitchFamily="34" charset="0"/>
                <a:cs typeface="Arial" panose="020B0604020202020204" pitchFamily="34" charset="0"/>
              </a:rPr>
              <a:t> manner. This can lead to improved performance and stability of scientific workflows and benefit the DOE-relevant applications.</a:t>
            </a:r>
          </a:p>
          <a:p>
            <a:r>
              <a:rPr lang="en-US" sz="2400" dirty="0">
                <a:latin typeface="Arial" panose="020B0604020202020204" pitchFamily="34" charset="0"/>
                <a:cs typeface="Arial" panose="020B0604020202020204" pitchFamily="34" charset="0"/>
              </a:rPr>
              <a:t>Ultimately, by having all these data and analysis tools in our disposal, we envision the creation of a workflow performance data repository and a collection of tools that will be publicly available and can drive science forward.</a:t>
            </a:r>
          </a:p>
        </p:txBody>
      </p:sp>
      <p:grpSp>
        <p:nvGrpSpPr>
          <p:cNvPr id="30" name="Group 29">
            <a:extLst>
              <a:ext uri="{FF2B5EF4-FFF2-40B4-BE49-F238E27FC236}">
                <a16:creationId xmlns:a16="http://schemas.microsoft.com/office/drawing/2014/main" id="{6C7F0814-FDCA-46B2-B6D5-24B71176E2D3}"/>
              </a:ext>
            </a:extLst>
          </p:cNvPr>
          <p:cNvGrpSpPr/>
          <p:nvPr/>
        </p:nvGrpSpPr>
        <p:grpSpPr>
          <a:xfrm>
            <a:off x="12947232" y="5768881"/>
            <a:ext cx="16216110" cy="1908215"/>
            <a:chOff x="13565679" y="5768881"/>
            <a:chExt cx="16216110" cy="1908215"/>
          </a:xfrm>
        </p:grpSpPr>
        <p:sp>
          <p:nvSpPr>
            <p:cNvPr id="59" name="TextBox 58">
              <a:extLst>
                <a:ext uri="{FF2B5EF4-FFF2-40B4-BE49-F238E27FC236}">
                  <a16:creationId xmlns:a16="http://schemas.microsoft.com/office/drawing/2014/main" id="{19AC3E5E-EFAF-4C54-8046-5E0DCE6F14EE}"/>
                </a:ext>
              </a:extLst>
            </p:cNvPr>
            <p:cNvSpPr txBox="1"/>
            <p:nvPr/>
          </p:nvSpPr>
          <p:spPr>
            <a:xfrm>
              <a:off x="13565679" y="5768881"/>
              <a:ext cx="16215680" cy="1908215"/>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Panorama 360’s data capture architecture can be divided into </a:t>
              </a:r>
              <a:r>
                <a:rPr lang="en-US" sz="2800" b="1" dirty="0">
                  <a:latin typeface="Arial" panose="020B0604020202020204" pitchFamily="34" charset="0"/>
                  <a:cs typeface="Arial" panose="020B0604020202020204" pitchFamily="34" charset="0"/>
                </a:rPr>
                <a:t>5</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entities:</a:t>
              </a:r>
            </a:p>
            <a:p>
              <a:endParaRPr lang="en-US" sz="12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600" dirty="0">
                  <a:latin typeface="Arial" panose="020B0604020202020204" pitchFamily="34" charset="0"/>
                  <a:cs typeface="Arial" panose="020B0604020202020204" pitchFamily="34" charset="0"/>
                </a:rPr>
                <a:t>The workflow management system (Pegasus)</a:t>
              </a:r>
            </a:p>
            <a:p>
              <a:pPr marL="342900" indent="-342900">
                <a:buFont typeface="Arial" panose="020B0604020202020204" pitchFamily="34" charset="0"/>
                <a:buChar char="•"/>
              </a:pPr>
              <a:r>
                <a:rPr lang="en-US" sz="2600" dirty="0">
                  <a:latin typeface="Arial" panose="020B0604020202020204" pitchFamily="34" charset="0"/>
                  <a:cs typeface="Arial" panose="020B0604020202020204" pitchFamily="34" charset="0"/>
                </a:rPr>
                <a:t>The data sources (Pegasus, Globus, </a:t>
              </a:r>
              <a:r>
                <a:rPr lang="en-US" sz="2600" dirty="0" err="1">
                  <a:latin typeface="Arial" panose="020B0604020202020204" pitchFamily="34" charset="0"/>
                  <a:cs typeface="Arial" panose="020B0604020202020204" pitchFamily="34" charset="0"/>
                </a:rPr>
                <a:t>Tstat</a:t>
              </a:r>
              <a:r>
                <a:rPr lang="en-US" sz="2600" dirty="0">
                  <a:latin typeface="Arial" panose="020B0604020202020204" pitchFamily="34" charset="0"/>
                  <a:cs typeface="Arial" panose="020B0604020202020204" pitchFamily="34" charset="0"/>
                </a:rPr>
                <a:t>, Darshan)</a:t>
              </a:r>
            </a:p>
            <a:p>
              <a:pPr marL="342900" indent="-342900">
                <a:buFont typeface="Arial" panose="020B0604020202020204" pitchFamily="34" charset="0"/>
                <a:buChar char="•"/>
              </a:pPr>
              <a:r>
                <a:rPr lang="en-US" sz="2600" dirty="0">
                  <a:latin typeface="Arial" panose="020B0604020202020204" pitchFamily="34" charset="0"/>
                  <a:cs typeface="Arial" panose="020B0604020202020204" pitchFamily="34" charset="0"/>
                </a:rPr>
                <a:t>The search (</a:t>
              </a:r>
              <a:r>
                <a:rPr lang="en-US" sz="2600" dirty="0" err="1">
                  <a:latin typeface="Arial" panose="020B0604020202020204" pitchFamily="34" charset="0"/>
                  <a:cs typeface="Arial" panose="020B0604020202020204" pitchFamily="34" charset="0"/>
                </a:rPr>
                <a:t>ElasticSearch</a:t>
              </a:r>
              <a:r>
                <a:rPr lang="en-US" sz="2600" dirty="0">
                  <a:latin typeface="Arial" panose="020B0604020202020204" pitchFamily="34" charset="0"/>
                  <a:cs typeface="Arial" panose="020B0604020202020204" pitchFamily="34" charset="0"/>
                </a:rPr>
                <a:t>) and visualization (Kibana) engines</a:t>
              </a:r>
            </a:p>
          </p:txBody>
        </p:sp>
        <p:sp>
          <p:nvSpPr>
            <p:cNvPr id="25" name="TextBox 24">
              <a:extLst>
                <a:ext uri="{FF2B5EF4-FFF2-40B4-BE49-F238E27FC236}">
                  <a16:creationId xmlns:a16="http://schemas.microsoft.com/office/drawing/2014/main" id="{F46D1C9C-F074-4CCC-AA15-5120AB76CB29}"/>
                </a:ext>
              </a:extLst>
            </p:cNvPr>
            <p:cNvSpPr txBox="1"/>
            <p:nvPr/>
          </p:nvSpPr>
          <p:spPr>
            <a:xfrm>
              <a:off x="23310146" y="6386391"/>
              <a:ext cx="6471643" cy="892552"/>
            </a:xfrm>
            <a:prstGeom prst="rect">
              <a:avLst/>
            </a:prstGeom>
            <a:noFill/>
          </p:spPr>
          <p:txBody>
            <a:bodyPr wrap="none" rtlCol="0">
              <a:spAutoFit/>
            </a:bodyPr>
            <a:lstStyle/>
            <a:p>
              <a:pPr marL="342900" indent="-342900">
                <a:buFont typeface="Arial" panose="020B0604020202020204" pitchFamily="34" charset="0"/>
                <a:buChar char="•"/>
              </a:pPr>
              <a:r>
                <a:rPr lang="en-US" sz="2600" dirty="0">
                  <a:latin typeface="Arial" panose="020B0604020202020204" pitchFamily="34" charset="0"/>
                  <a:cs typeface="Arial" panose="020B0604020202020204" pitchFamily="34" charset="0"/>
                </a:rPr>
                <a:t>The message broker (RabbitMQ)</a:t>
              </a:r>
            </a:p>
            <a:p>
              <a:pPr marL="342900" indent="-342900">
                <a:buFont typeface="Arial" panose="020B0604020202020204" pitchFamily="34" charset="0"/>
                <a:buChar char="•"/>
              </a:pPr>
              <a:r>
                <a:rPr lang="en-US" sz="2600" dirty="0">
                  <a:latin typeface="Arial" panose="020B0604020202020204" pitchFamily="34" charset="0"/>
                  <a:cs typeface="Arial" panose="020B0604020202020204" pitchFamily="34" charset="0"/>
                </a:rPr>
                <a:t>The data processing pipeline (Logstash)</a:t>
              </a:r>
            </a:p>
          </p:txBody>
        </p:sp>
      </p:grpSp>
      <p:pic>
        <p:nvPicPr>
          <p:cNvPr id="23" name="Picture 22">
            <a:extLst>
              <a:ext uri="{FF2B5EF4-FFF2-40B4-BE49-F238E27FC236}">
                <a16:creationId xmlns:a16="http://schemas.microsoft.com/office/drawing/2014/main" id="{4F1DD3FD-250C-4846-951B-ADA48495E641}"/>
              </a:ext>
            </a:extLst>
          </p:cNvPr>
          <p:cNvPicPr>
            <a:picLocks noChangeAspect="1"/>
          </p:cNvPicPr>
          <p:nvPr/>
        </p:nvPicPr>
        <p:blipFill>
          <a:blip r:embed="rId17"/>
          <a:stretch>
            <a:fillRect/>
          </a:stretch>
        </p:blipFill>
        <p:spPr>
          <a:xfrm>
            <a:off x="9098939" y="28245115"/>
            <a:ext cx="2656535" cy="2656535"/>
          </a:xfrm>
          <a:prstGeom prst="rect">
            <a:avLst/>
          </a:prstGeom>
        </p:spPr>
      </p:pic>
      <p:grpSp>
        <p:nvGrpSpPr>
          <p:cNvPr id="8" name="Group 7">
            <a:extLst>
              <a:ext uri="{FF2B5EF4-FFF2-40B4-BE49-F238E27FC236}">
                <a16:creationId xmlns:a16="http://schemas.microsoft.com/office/drawing/2014/main" id="{E7E0AB06-0FC8-4519-AA19-F53D88F57EF0}"/>
              </a:ext>
            </a:extLst>
          </p:cNvPr>
          <p:cNvGrpSpPr/>
          <p:nvPr/>
        </p:nvGrpSpPr>
        <p:grpSpPr>
          <a:xfrm>
            <a:off x="23026328" y="23240790"/>
            <a:ext cx="6032333" cy="8645328"/>
            <a:chOff x="23698699" y="23397113"/>
            <a:chExt cx="6032333" cy="8645328"/>
          </a:xfrm>
        </p:grpSpPr>
        <p:pic>
          <p:nvPicPr>
            <p:cNvPr id="28" name="Picture 27" descr="A close up of a map&#10;&#10;Description generated with very high confidence">
              <a:extLst>
                <a:ext uri="{FF2B5EF4-FFF2-40B4-BE49-F238E27FC236}">
                  <a16:creationId xmlns:a16="http://schemas.microsoft.com/office/drawing/2014/main" id="{9D050832-85C2-498F-8880-75219CDC79A0}"/>
                </a:ext>
              </a:extLst>
            </p:cNvPr>
            <p:cNvPicPr>
              <a:picLocks noChangeAspect="1"/>
            </p:cNvPicPr>
            <p:nvPr/>
          </p:nvPicPr>
          <p:blipFill>
            <a:blip r:embed="rId18"/>
            <a:stretch>
              <a:fillRect/>
            </a:stretch>
          </p:blipFill>
          <p:spPr>
            <a:xfrm>
              <a:off x="23698699" y="23538521"/>
              <a:ext cx="6032333" cy="8503920"/>
            </a:xfrm>
            <a:prstGeom prst="rect">
              <a:avLst/>
            </a:prstGeom>
          </p:spPr>
        </p:pic>
        <p:sp>
          <p:nvSpPr>
            <p:cNvPr id="125" name="Rounded Rectangle 9">
              <a:extLst>
                <a:ext uri="{FF2B5EF4-FFF2-40B4-BE49-F238E27FC236}">
                  <a16:creationId xmlns:a16="http://schemas.microsoft.com/office/drawing/2014/main" id="{2EE44370-487B-423D-A7C6-E3FEC7A74780}"/>
                </a:ext>
              </a:extLst>
            </p:cNvPr>
            <p:cNvSpPr/>
            <p:nvPr/>
          </p:nvSpPr>
          <p:spPr>
            <a:xfrm>
              <a:off x="24042736" y="23891392"/>
              <a:ext cx="2373264" cy="479064"/>
            </a:xfrm>
            <a:prstGeom prst="round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00"/>
                  </a:solidFill>
                </a:rPr>
                <a:t>Cumulative Time Spent In User and System Code</a:t>
              </a:r>
            </a:p>
          </p:txBody>
        </p:sp>
        <p:sp>
          <p:nvSpPr>
            <p:cNvPr id="147" name="Rounded Rectangle 9">
              <a:extLst>
                <a:ext uri="{FF2B5EF4-FFF2-40B4-BE49-F238E27FC236}">
                  <a16:creationId xmlns:a16="http://schemas.microsoft.com/office/drawing/2014/main" id="{728C44F6-D5BE-4B0A-A464-2B777C85A984}"/>
                </a:ext>
              </a:extLst>
            </p:cNvPr>
            <p:cNvSpPr/>
            <p:nvPr/>
          </p:nvSpPr>
          <p:spPr>
            <a:xfrm>
              <a:off x="26948464" y="23895783"/>
              <a:ext cx="2373264" cy="479064"/>
            </a:xfrm>
            <a:prstGeom prst="round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00"/>
                  </a:solidFill>
                </a:rPr>
                <a:t>Average CPU Utilization</a:t>
              </a:r>
            </a:p>
          </p:txBody>
        </p:sp>
        <p:sp>
          <p:nvSpPr>
            <p:cNvPr id="151" name="Rounded Rectangle 9">
              <a:extLst>
                <a:ext uri="{FF2B5EF4-FFF2-40B4-BE49-F238E27FC236}">
                  <a16:creationId xmlns:a16="http://schemas.microsoft.com/office/drawing/2014/main" id="{B230DF9B-9E07-4958-93D0-9CFDCBB63481}"/>
                </a:ext>
              </a:extLst>
            </p:cNvPr>
            <p:cNvSpPr/>
            <p:nvPr/>
          </p:nvSpPr>
          <p:spPr>
            <a:xfrm>
              <a:off x="24051435" y="26576483"/>
              <a:ext cx="2373264" cy="479064"/>
            </a:xfrm>
            <a:prstGeom prst="round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00"/>
                  </a:solidFill>
                </a:rPr>
                <a:t>Average Bytes Read/Written</a:t>
              </a:r>
            </a:p>
          </p:txBody>
        </p:sp>
        <p:sp>
          <p:nvSpPr>
            <p:cNvPr id="152" name="Rounded Rectangle 9">
              <a:extLst>
                <a:ext uri="{FF2B5EF4-FFF2-40B4-BE49-F238E27FC236}">
                  <a16:creationId xmlns:a16="http://schemas.microsoft.com/office/drawing/2014/main" id="{65F1C78C-8BAD-4975-AE42-75EBF969390D}"/>
                </a:ext>
              </a:extLst>
            </p:cNvPr>
            <p:cNvSpPr/>
            <p:nvPr/>
          </p:nvSpPr>
          <p:spPr>
            <a:xfrm>
              <a:off x="27043281" y="26576016"/>
              <a:ext cx="2373264" cy="479064"/>
            </a:xfrm>
            <a:prstGeom prst="round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00"/>
                  </a:solidFill>
                </a:rPr>
                <a:t>Cumulative Bytes Read/Written</a:t>
              </a:r>
            </a:p>
          </p:txBody>
        </p:sp>
        <p:sp>
          <p:nvSpPr>
            <p:cNvPr id="153" name="Rounded Rectangle 9">
              <a:extLst>
                <a:ext uri="{FF2B5EF4-FFF2-40B4-BE49-F238E27FC236}">
                  <a16:creationId xmlns:a16="http://schemas.microsoft.com/office/drawing/2014/main" id="{445BF4DF-68D1-4A65-85AB-DF0B03C04637}"/>
                </a:ext>
              </a:extLst>
            </p:cNvPr>
            <p:cNvSpPr/>
            <p:nvPr/>
          </p:nvSpPr>
          <p:spPr>
            <a:xfrm>
              <a:off x="27043281" y="29261574"/>
              <a:ext cx="2373264" cy="479064"/>
            </a:xfrm>
            <a:prstGeom prst="round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00"/>
                  </a:solidFill>
                </a:rPr>
                <a:t>Number of Threads</a:t>
              </a:r>
            </a:p>
          </p:txBody>
        </p:sp>
        <p:sp>
          <p:nvSpPr>
            <p:cNvPr id="154" name="Rounded Rectangle 9">
              <a:extLst>
                <a:ext uri="{FF2B5EF4-FFF2-40B4-BE49-F238E27FC236}">
                  <a16:creationId xmlns:a16="http://schemas.microsoft.com/office/drawing/2014/main" id="{432EAFB9-9F7A-405F-A7CC-0506436E5DE2}"/>
                </a:ext>
              </a:extLst>
            </p:cNvPr>
            <p:cNvSpPr/>
            <p:nvPr/>
          </p:nvSpPr>
          <p:spPr>
            <a:xfrm>
              <a:off x="24050493" y="29261574"/>
              <a:ext cx="2373264" cy="479064"/>
            </a:xfrm>
            <a:prstGeom prst="round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00"/>
                  </a:solidFill>
                </a:rPr>
                <a:t>Average I/O Wait</a:t>
              </a:r>
            </a:p>
            <a:p>
              <a:pPr algn="ctr"/>
              <a:r>
                <a:rPr lang="en-US" sz="1600" dirty="0">
                  <a:solidFill>
                    <a:srgbClr val="000000"/>
                  </a:solidFill>
                </a:rPr>
                <a:t>per Thread</a:t>
              </a:r>
            </a:p>
          </p:txBody>
        </p:sp>
        <p:sp>
          <p:nvSpPr>
            <p:cNvPr id="155" name="Rounded Rectangle 9">
              <a:extLst>
                <a:ext uri="{FF2B5EF4-FFF2-40B4-BE49-F238E27FC236}">
                  <a16:creationId xmlns:a16="http://schemas.microsoft.com/office/drawing/2014/main" id="{821B1DB2-6AF8-4718-967B-C27DC5A00FFD}"/>
                </a:ext>
              </a:extLst>
            </p:cNvPr>
            <p:cNvSpPr/>
            <p:nvPr/>
          </p:nvSpPr>
          <p:spPr>
            <a:xfrm>
              <a:off x="25434705" y="23397113"/>
              <a:ext cx="2560320" cy="384048"/>
            </a:xfrm>
            <a:prstGeom prst="round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Job Time Series Analysis</a:t>
              </a:r>
            </a:p>
          </p:txBody>
        </p:sp>
      </p:grpSp>
      <p:sp>
        <p:nvSpPr>
          <p:cNvPr id="140" name="Rectangle 139">
            <a:extLst>
              <a:ext uri="{FF2B5EF4-FFF2-40B4-BE49-F238E27FC236}">
                <a16:creationId xmlns:a16="http://schemas.microsoft.com/office/drawing/2014/main" id="{DB37A931-3139-41D3-80AE-B6FF66B2E38E}"/>
              </a:ext>
            </a:extLst>
          </p:cNvPr>
          <p:cNvSpPr/>
          <p:nvPr/>
        </p:nvSpPr>
        <p:spPr>
          <a:xfrm>
            <a:off x="506949" y="12103813"/>
            <a:ext cx="12009403" cy="1096731"/>
          </a:xfrm>
          <a:prstGeom prst="rect">
            <a:avLst/>
          </a:prstGeom>
          <a:solidFill>
            <a:srgbClr val="30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dirty="0"/>
          </a:p>
        </p:txBody>
      </p:sp>
      <p:sp>
        <p:nvSpPr>
          <p:cNvPr id="142" name="TextBox 141">
            <a:extLst>
              <a:ext uri="{FF2B5EF4-FFF2-40B4-BE49-F238E27FC236}">
                <a16:creationId xmlns:a16="http://schemas.microsoft.com/office/drawing/2014/main" id="{D5423E9F-17A4-42D9-95EC-F756D60A8018}"/>
              </a:ext>
            </a:extLst>
          </p:cNvPr>
          <p:cNvSpPr txBox="1"/>
          <p:nvPr/>
        </p:nvSpPr>
        <p:spPr>
          <a:xfrm>
            <a:off x="823757" y="12114816"/>
            <a:ext cx="5369355" cy="584775"/>
          </a:xfrm>
          <a:prstGeom prst="rect">
            <a:avLst/>
          </a:prstGeom>
          <a:noFill/>
        </p:spPr>
        <p:txBody>
          <a:bodyPr wrap="none" rtlCol="0">
            <a:spAutoFit/>
          </a:bodyPr>
          <a:lstStyle/>
          <a:p>
            <a:r>
              <a:rPr lang="en-US" sz="3200" dirty="0">
                <a:solidFill>
                  <a:schemeClr val="bg1"/>
                </a:solidFill>
                <a:latin typeface="Arial" charset="0"/>
                <a:ea typeface="Arial" charset="0"/>
                <a:cs typeface="Arial" charset="0"/>
              </a:rPr>
              <a:t>IMPACT ON DOE SCIENCE</a:t>
            </a:r>
          </a:p>
        </p:txBody>
      </p:sp>
      <p:sp>
        <p:nvSpPr>
          <p:cNvPr id="162" name="TextBox 161">
            <a:extLst>
              <a:ext uri="{FF2B5EF4-FFF2-40B4-BE49-F238E27FC236}">
                <a16:creationId xmlns:a16="http://schemas.microsoft.com/office/drawing/2014/main" id="{81BBFC67-B127-4763-AE73-0EE0CAB64969}"/>
              </a:ext>
            </a:extLst>
          </p:cNvPr>
          <p:cNvSpPr txBox="1"/>
          <p:nvPr/>
        </p:nvSpPr>
        <p:spPr>
          <a:xfrm>
            <a:off x="823757" y="12662025"/>
            <a:ext cx="6354560" cy="523220"/>
          </a:xfrm>
          <a:prstGeom prst="rect">
            <a:avLst/>
          </a:prstGeom>
          <a:noFill/>
        </p:spPr>
        <p:txBody>
          <a:bodyPr wrap="none" rtlCol="0">
            <a:spAutoFit/>
          </a:bodyPr>
          <a:lstStyle/>
          <a:p>
            <a:r>
              <a:rPr lang="en-US" sz="2800" i="1" dirty="0" err="1">
                <a:solidFill>
                  <a:schemeClr val="accent5">
                    <a:lumMod val="20000"/>
                    <a:lumOff val="80000"/>
                  </a:schemeClr>
                </a:solidFill>
                <a:latin typeface="Arial" charset="0"/>
                <a:ea typeface="Arial" charset="0"/>
                <a:cs typeface="Arial" charset="0"/>
              </a:rPr>
              <a:t>Nanodiamond</a:t>
            </a:r>
            <a:r>
              <a:rPr lang="en-US" sz="2800" i="1" dirty="0">
                <a:solidFill>
                  <a:schemeClr val="accent5">
                    <a:lumMod val="20000"/>
                    <a:lumOff val="80000"/>
                  </a:schemeClr>
                </a:solidFill>
                <a:latin typeface="Arial" charset="0"/>
                <a:ea typeface="Arial" charset="0"/>
                <a:cs typeface="Arial" charset="0"/>
              </a:rPr>
              <a:t> and </a:t>
            </a:r>
            <a:r>
              <a:rPr lang="en-US" sz="2800" i="1" dirty="0" err="1">
                <a:solidFill>
                  <a:schemeClr val="accent5">
                    <a:lumMod val="20000"/>
                    <a:lumOff val="80000"/>
                  </a:schemeClr>
                </a:solidFill>
                <a:latin typeface="Arial" charset="0"/>
                <a:ea typeface="Arial" charset="0"/>
                <a:cs typeface="Arial" charset="0"/>
              </a:rPr>
              <a:t>MCViNE</a:t>
            </a:r>
            <a:r>
              <a:rPr lang="en-US" sz="2800" i="1" dirty="0">
                <a:solidFill>
                  <a:schemeClr val="accent5">
                    <a:lumMod val="20000"/>
                    <a:lumOff val="80000"/>
                  </a:schemeClr>
                </a:solidFill>
                <a:latin typeface="Arial" charset="0"/>
                <a:ea typeface="Arial" charset="0"/>
                <a:cs typeface="Arial" charset="0"/>
              </a:rPr>
              <a:t> Workflows</a:t>
            </a:r>
          </a:p>
        </p:txBody>
      </p:sp>
      <p:sp>
        <p:nvSpPr>
          <p:cNvPr id="163" name="Rectangle 162">
            <a:extLst>
              <a:ext uri="{FF2B5EF4-FFF2-40B4-BE49-F238E27FC236}">
                <a16:creationId xmlns:a16="http://schemas.microsoft.com/office/drawing/2014/main" id="{4DC7763E-EA2F-41B9-88E8-55F91F20D5A4}"/>
              </a:ext>
            </a:extLst>
          </p:cNvPr>
          <p:cNvSpPr/>
          <p:nvPr/>
        </p:nvSpPr>
        <p:spPr>
          <a:xfrm>
            <a:off x="504261" y="26894458"/>
            <a:ext cx="12012092" cy="1096731"/>
          </a:xfrm>
          <a:prstGeom prst="rect">
            <a:avLst/>
          </a:prstGeom>
          <a:solidFill>
            <a:srgbClr val="30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LEARN MORE</a:t>
            </a:r>
          </a:p>
        </p:txBody>
      </p:sp>
      <p:sp>
        <p:nvSpPr>
          <p:cNvPr id="164" name="Rectangle 163">
            <a:extLst>
              <a:ext uri="{FF2B5EF4-FFF2-40B4-BE49-F238E27FC236}">
                <a16:creationId xmlns:a16="http://schemas.microsoft.com/office/drawing/2014/main" id="{B920F6FA-C984-4776-839E-C275F08FEF44}"/>
              </a:ext>
            </a:extLst>
          </p:cNvPr>
          <p:cNvSpPr/>
          <p:nvPr/>
        </p:nvSpPr>
        <p:spPr>
          <a:xfrm>
            <a:off x="12761959" y="4510618"/>
            <a:ext cx="16459201" cy="1096731"/>
          </a:xfrm>
          <a:prstGeom prst="rect">
            <a:avLst/>
          </a:prstGeom>
          <a:solidFill>
            <a:srgbClr val="30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dirty="0"/>
          </a:p>
        </p:txBody>
      </p:sp>
      <p:sp>
        <p:nvSpPr>
          <p:cNvPr id="165" name="TextBox 164">
            <a:extLst>
              <a:ext uri="{FF2B5EF4-FFF2-40B4-BE49-F238E27FC236}">
                <a16:creationId xmlns:a16="http://schemas.microsoft.com/office/drawing/2014/main" id="{EBDEC386-0A53-4BEA-82F1-95E26D9A9F25}"/>
              </a:ext>
            </a:extLst>
          </p:cNvPr>
          <p:cNvSpPr txBox="1"/>
          <p:nvPr/>
        </p:nvSpPr>
        <p:spPr>
          <a:xfrm>
            <a:off x="13078768" y="4521621"/>
            <a:ext cx="6578852" cy="584775"/>
          </a:xfrm>
          <a:prstGeom prst="rect">
            <a:avLst/>
          </a:prstGeom>
          <a:noFill/>
        </p:spPr>
        <p:txBody>
          <a:bodyPr wrap="none" rtlCol="0">
            <a:spAutoFit/>
          </a:bodyPr>
          <a:lstStyle/>
          <a:p>
            <a:r>
              <a:rPr lang="en-US" sz="3200" dirty="0">
                <a:solidFill>
                  <a:schemeClr val="bg1"/>
                </a:solidFill>
                <a:latin typeface="Arial" panose="020B0604020202020204" pitchFamily="34" charset="0"/>
                <a:ea typeface="Arial" charset="0"/>
                <a:cs typeface="Arial" panose="020B0604020202020204" pitchFamily="34" charset="0"/>
              </a:rPr>
              <a:t>PERFORMANCE DATA CAPTURE</a:t>
            </a:r>
          </a:p>
        </p:txBody>
      </p:sp>
      <p:sp>
        <p:nvSpPr>
          <p:cNvPr id="166" name="TextBox 165">
            <a:extLst>
              <a:ext uri="{FF2B5EF4-FFF2-40B4-BE49-F238E27FC236}">
                <a16:creationId xmlns:a16="http://schemas.microsoft.com/office/drawing/2014/main" id="{DC5999A3-4C87-495A-AEC2-F84142FB333B}"/>
              </a:ext>
            </a:extLst>
          </p:cNvPr>
          <p:cNvSpPr txBox="1"/>
          <p:nvPr/>
        </p:nvSpPr>
        <p:spPr>
          <a:xfrm>
            <a:off x="13078768" y="5068830"/>
            <a:ext cx="6926383" cy="523220"/>
          </a:xfrm>
          <a:prstGeom prst="rect">
            <a:avLst/>
          </a:prstGeom>
          <a:noFill/>
        </p:spPr>
        <p:txBody>
          <a:bodyPr wrap="none" rtlCol="0">
            <a:spAutoFit/>
          </a:bodyPr>
          <a:lstStyle/>
          <a:p>
            <a:r>
              <a:rPr lang="en-US" sz="2800" i="1" dirty="0">
                <a:solidFill>
                  <a:schemeClr val="accent5">
                    <a:lumMod val="20000"/>
                    <a:lumOff val="80000"/>
                  </a:schemeClr>
                </a:solidFill>
                <a:latin typeface="Arial" panose="020B0604020202020204" pitchFamily="34" charset="0"/>
                <a:ea typeface="Arial" charset="0"/>
                <a:cs typeface="Arial" panose="020B0604020202020204" pitchFamily="34" charset="0"/>
              </a:rPr>
              <a:t>Overview of the Data Capture Architecture</a:t>
            </a:r>
          </a:p>
        </p:txBody>
      </p:sp>
      <p:sp>
        <p:nvSpPr>
          <p:cNvPr id="167" name="Rectangle 166">
            <a:extLst>
              <a:ext uri="{FF2B5EF4-FFF2-40B4-BE49-F238E27FC236}">
                <a16:creationId xmlns:a16="http://schemas.microsoft.com/office/drawing/2014/main" id="{83C70C5F-1CF0-427A-AD00-41481C64BDB3}"/>
              </a:ext>
            </a:extLst>
          </p:cNvPr>
          <p:cNvSpPr/>
          <p:nvPr/>
        </p:nvSpPr>
        <p:spPr>
          <a:xfrm>
            <a:off x="12763451" y="21954888"/>
            <a:ext cx="16459201" cy="1096731"/>
          </a:xfrm>
          <a:prstGeom prst="rect">
            <a:avLst/>
          </a:prstGeom>
          <a:solidFill>
            <a:srgbClr val="30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dirty="0"/>
          </a:p>
        </p:txBody>
      </p:sp>
      <p:sp>
        <p:nvSpPr>
          <p:cNvPr id="168" name="TextBox 167">
            <a:extLst>
              <a:ext uri="{FF2B5EF4-FFF2-40B4-BE49-F238E27FC236}">
                <a16:creationId xmlns:a16="http://schemas.microsoft.com/office/drawing/2014/main" id="{80248E80-6C69-4C7B-8731-1F0A4C9EB775}"/>
              </a:ext>
            </a:extLst>
          </p:cNvPr>
          <p:cNvSpPr txBox="1"/>
          <p:nvPr/>
        </p:nvSpPr>
        <p:spPr>
          <a:xfrm>
            <a:off x="13080259" y="21965891"/>
            <a:ext cx="4465469" cy="584775"/>
          </a:xfrm>
          <a:prstGeom prst="rect">
            <a:avLst/>
          </a:prstGeom>
          <a:noFill/>
        </p:spPr>
        <p:txBody>
          <a:bodyPr wrap="square" rtlCol="0">
            <a:spAutoFit/>
          </a:bodyPr>
          <a:lstStyle/>
          <a:p>
            <a:r>
              <a:rPr lang="en-US" sz="3200" dirty="0">
                <a:solidFill>
                  <a:schemeClr val="bg1"/>
                </a:solidFill>
                <a:latin typeface="Arial" panose="020B0604020202020204" pitchFamily="34" charset="0"/>
                <a:ea typeface="Arial" charset="0"/>
                <a:cs typeface="Arial" panose="020B0604020202020204" pitchFamily="34" charset="0"/>
              </a:rPr>
              <a:t>DATA VISUALIZATION</a:t>
            </a:r>
          </a:p>
        </p:txBody>
      </p:sp>
      <p:sp>
        <p:nvSpPr>
          <p:cNvPr id="169" name="TextBox 168">
            <a:extLst>
              <a:ext uri="{FF2B5EF4-FFF2-40B4-BE49-F238E27FC236}">
                <a16:creationId xmlns:a16="http://schemas.microsoft.com/office/drawing/2014/main" id="{55A1AE86-ACF6-4EBE-9CEA-855B48860EB2}"/>
              </a:ext>
            </a:extLst>
          </p:cNvPr>
          <p:cNvSpPr txBox="1"/>
          <p:nvPr/>
        </p:nvSpPr>
        <p:spPr>
          <a:xfrm>
            <a:off x="13080260" y="22513100"/>
            <a:ext cx="7632052" cy="523220"/>
          </a:xfrm>
          <a:prstGeom prst="rect">
            <a:avLst/>
          </a:prstGeom>
          <a:noFill/>
        </p:spPr>
        <p:txBody>
          <a:bodyPr wrap="square" rtlCol="0">
            <a:spAutoFit/>
          </a:bodyPr>
          <a:lstStyle/>
          <a:p>
            <a:r>
              <a:rPr lang="en-US" sz="2800" i="1" dirty="0">
                <a:solidFill>
                  <a:schemeClr val="accent5">
                    <a:lumMod val="20000"/>
                    <a:lumOff val="80000"/>
                  </a:schemeClr>
                </a:solidFill>
                <a:latin typeface="Arial" panose="020B0604020202020204" pitchFamily="34" charset="0"/>
                <a:ea typeface="Arial" charset="0"/>
                <a:cs typeface="Arial" panose="020B0604020202020204" pitchFamily="34" charset="0"/>
              </a:rPr>
              <a:t>Panorama 360 Kibana Plugin</a:t>
            </a:r>
          </a:p>
        </p:txBody>
      </p:sp>
      <p:grpSp>
        <p:nvGrpSpPr>
          <p:cNvPr id="18" name="Group 17">
            <a:extLst>
              <a:ext uri="{FF2B5EF4-FFF2-40B4-BE49-F238E27FC236}">
                <a16:creationId xmlns:a16="http://schemas.microsoft.com/office/drawing/2014/main" id="{1A710C4C-5E27-4F79-8A1C-06D65C9CAE1A}"/>
              </a:ext>
            </a:extLst>
          </p:cNvPr>
          <p:cNvGrpSpPr/>
          <p:nvPr/>
        </p:nvGrpSpPr>
        <p:grpSpPr>
          <a:xfrm>
            <a:off x="12792896" y="24840932"/>
            <a:ext cx="10006230" cy="6578501"/>
            <a:chOff x="13657609" y="25548979"/>
            <a:chExt cx="10006230" cy="6578501"/>
          </a:xfrm>
        </p:grpSpPr>
        <p:pic>
          <p:nvPicPr>
            <p:cNvPr id="21" name="Picture 20" descr="A screenshot of a social media post&#10;&#10;Description generated with very high confidence">
              <a:extLst>
                <a:ext uri="{FF2B5EF4-FFF2-40B4-BE49-F238E27FC236}">
                  <a16:creationId xmlns:a16="http://schemas.microsoft.com/office/drawing/2014/main" id="{0C2398B1-3A36-4520-93C7-355DFDFED5A6}"/>
                </a:ext>
              </a:extLst>
            </p:cNvPr>
            <p:cNvPicPr>
              <a:picLocks noChangeAspect="1"/>
            </p:cNvPicPr>
            <p:nvPr/>
          </p:nvPicPr>
          <p:blipFill>
            <a:blip r:embed="rId19"/>
            <a:stretch>
              <a:fillRect/>
            </a:stretch>
          </p:blipFill>
          <p:spPr>
            <a:xfrm>
              <a:off x="13657609" y="25548979"/>
              <a:ext cx="10006230" cy="6578501"/>
            </a:xfrm>
            <a:prstGeom prst="rect">
              <a:avLst/>
            </a:prstGeom>
          </p:spPr>
        </p:pic>
        <p:sp>
          <p:nvSpPr>
            <p:cNvPr id="158" name="Rounded Rectangle 9">
              <a:extLst>
                <a:ext uri="{FF2B5EF4-FFF2-40B4-BE49-F238E27FC236}">
                  <a16:creationId xmlns:a16="http://schemas.microsoft.com/office/drawing/2014/main" id="{964C07F3-4C8A-4AD9-B660-1FAE011F656C}"/>
                </a:ext>
              </a:extLst>
            </p:cNvPr>
            <p:cNvSpPr/>
            <p:nvPr/>
          </p:nvSpPr>
          <p:spPr>
            <a:xfrm>
              <a:off x="21141456" y="30866408"/>
              <a:ext cx="2373264" cy="479064"/>
            </a:xfrm>
            <a:prstGeom prst="round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00"/>
                  </a:solidFill>
                </a:rPr>
                <a:t>Darshan Statistics</a:t>
              </a:r>
            </a:p>
          </p:txBody>
        </p:sp>
        <p:sp>
          <p:nvSpPr>
            <p:cNvPr id="159" name="Rounded Rectangle 9">
              <a:extLst>
                <a:ext uri="{FF2B5EF4-FFF2-40B4-BE49-F238E27FC236}">
                  <a16:creationId xmlns:a16="http://schemas.microsoft.com/office/drawing/2014/main" id="{0DE8AE5C-4BA4-49B1-84E7-3479DBDC2EAC}"/>
                </a:ext>
              </a:extLst>
            </p:cNvPr>
            <p:cNvSpPr/>
            <p:nvPr/>
          </p:nvSpPr>
          <p:spPr>
            <a:xfrm>
              <a:off x="18596415" y="30868758"/>
              <a:ext cx="2373264" cy="479064"/>
            </a:xfrm>
            <a:prstGeom prst="round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00"/>
                  </a:solidFill>
                </a:rPr>
                <a:t>Kickstart Statistics</a:t>
              </a:r>
            </a:p>
          </p:txBody>
        </p:sp>
        <p:sp>
          <p:nvSpPr>
            <p:cNvPr id="160" name="Rounded Rectangle 9">
              <a:extLst>
                <a:ext uri="{FF2B5EF4-FFF2-40B4-BE49-F238E27FC236}">
                  <a16:creationId xmlns:a16="http://schemas.microsoft.com/office/drawing/2014/main" id="{0457CA72-E5FD-4E76-B92E-17C4DCDF059D}"/>
                </a:ext>
              </a:extLst>
            </p:cNvPr>
            <p:cNvSpPr/>
            <p:nvPr/>
          </p:nvSpPr>
          <p:spPr>
            <a:xfrm>
              <a:off x="20625270" y="26781209"/>
              <a:ext cx="2560320" cy="384048"/>
            </a:xfrm>
            <a:prstGeom prst="round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Workflow Characteristics</a:t>
              </a:r>
            </a:p>
          </p:txBody>
        </p:sp>
        <p:sp>
          <p:nvSpPr>
            <p:cNvPr id="161" name="Rounded Rectangle 9">
              <a:extLst>
                <a:ext uri="{FF2B5EF4-FFF2-40B4-BE49-F238E27FC236}">
                  <a16:creationId xmlns:a16="http://schemas.microsoft.com/office/drawing/2014/main" id="{DA42ECB1-7CDF-492D-9257-4DDB1053AF36}"/>
                </a:ext>
              </a:extLst>
            </p:cNvPr>
            <p:cNvSpPr/>
            <p:nvPr/>
          </p:nvSpPr>
          <p:spPr>
            <a:xfrm>
              <a:off x="20625270" y="28504377"/>
              <a:ext cx="2560320" cy="384048"/>
            </a:xfrm>
            <a:prstGeom prst="round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Job Characteristics</a:t>
              </a:r>
            </a:p>
          </p:txBody>
        </p:sp>
      </p:grpSp>
      <p:sp>
        <p:nvSpPr>
          <p:cNvPr id="170" name="Rectangle 169">
            <a:extLst>
              <a:ext uri="{FF2B5EF4-FFF2-40B4-BE49-F238E27FC236}">
                <a16:creationId xmlns:a16="http://schemas.microsoft.com/office/drawing/2014/main" id="{ABC9FCB7-B5C1-4C72-A2D4-36CD6C8A9090}"/>
              </a:ext>
            </a:extLst>
          </p:cNvPr>
          <p:cNvSpPr/>
          <p:nvPr/>
        </p:nvSpPr>
        <p:spPr>
          <a:xfrm>
            <a:off x="29511529" y="10795909"/>
            <a:ext cx="13878647" cy="1096731"/>
          </a:xfrm>
          <a:prstGeom prst="rect">
            <a:avLst/>
          </a:prstGeom>
          <a:solidFill>
            <a:srgbClr val="30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dirty="0"/>
          </a:p>
        </p:txBody>
      </p:sp>
      <p:sp>
        <p:nvSpPr>
          <p:cNvPr id="171" name="TextBox 170">
            <a:extLst>
              <a:ext uri="{FF2B5EF4-FFF2-40B4-BE49-F238E27FC236}">
                <a16:creationId xmlns:a16="http://schemas.microsoft.com/office/drawing/2014/main" id="{853F40D4-5673-4D2F-8043-EB2CD1131FCB}"/>
              </a:ext>
            </a:extLst>
          </p:cNvPr>
          <p:cNvSpPr txBox="1"/>
          <p:nvPr/>
        </p:nvSpPr>
        <p:spPr>
          <a:xfrm>
            <a:off x="29828338" y="10806912"/>
            <a:ext cx="4276940" cy="584775"/>
          </a:xfrm>
          <a:prstGeom prst="rect">
            <a:avLst/>
          </a:prstGeom>
          <a:noFill/>
        </p:spPr>
        <p:txBody>
          <a:bodyPr wrap="none" rtlCol="0">
            <a:spAutoFit/>
          </a:bodyPr>
          <a:lstStyle/>
          <a:p>
            <a:r>
              <a:rPr lang="en-US" sz="3200" dirty="0">
                <a:solidFill>
                  <a:schemeClr val="bg1"/>
                </a:solidFill>
                <a:latin typeface="Arial" panose="020B0604020202020204" pitchFamily="34" charset="0"/>
                <a:ea typeface="Arial" charset="0"/>
                <a:cs typeface="Arial" panose="020B0604020202020204" pitchFamily="34" charset="0"/>
              </a:rPr>
              <a:t>OPEN ACCESS DATA</a:t>
            </a:r>
          </a:p>
        </p:txBody>
      </p:sp>
      <p:sp>
        <p:nvSpPr>
          <p:cNvPr id="172" name="TextBox 171">
            <a:extLst>
              <a:ext uri="{FF2B5EF4-FFF2-40B4-BE49-F238E27FC236}">
                <a16:creationId xmlns:a16="http://schemas.microsoft.com/office/drawing/2014/main" id="{E71A5632-96B8-407C-8D61-26A1B1AF9436}"/>
              </a:ext>
            </a:extLst>
          </p:cNvPr>
          <p:cNvSpPr txBox="1"/>
          <p:nvPr/>
        </p:nvSpPr>
        <p:spPr>
          <a:xfrm>
            <a:off x="29828338" y="11354121"/>
            <a:ext cx="7463390" cy="523220"/>
          </a:xfrm>
          <a:prstGeom prst="rect">
            <a:avLst/>
          </a:prstGeom>
          <a:noFill/>
        </p:spPr>
        <p:txBody>
          <a:bodyPr wrap="none" rtlCol="0">
            <a:spAutoFit/>
          </a:bodyPr>
          <a:lstStyle/>
          <a:p>
            <a:r>
              <a:rPr lang="en-US" sz="2800" i="1" dirty="0">
                <a:solidFill>
                  <a:schemeClr val="accent5">
                    <a:lumMod val="20000"/>
                    <a:lumOff val="80000"/>
                  </a:schemeClr>
                </a:solidFill>
                <a:latin typeface="Arial" panose="020B0604020202020204" pitchFamily="34" charset="0"/>
                <a:ea typeface="Arial" charset="0"/>
                <a:cs typeface="Arial" panose="020B0604020202020204" pitchFamily="34" charset="0"/>
              </a:rPr>
              <a:t>Overview of the Open Access Data Endpoints</a:t>
            </a:r>
          </a:p>
        </p:txBody>
      </p:sp>
      <p:sp>
        <p:nvSpPr>
          <p:cNvPr id="181" name="Rectangle 180">
            <a:extLst>
              <a:ext uri="{FF2B5EF4-FFF2-40B4-BE49-F238E27FC236}">
                <a16:creationId xmlns:a16="http://schemas.microsoft.com/office/drawing/2014/main" id="{BEABF551-EC88-4F27-82B1-417A4FD92CA5}"/>
              </a:ext>
            </a:extLst>
          </p:cNvPr>
          <p:cNvSpPr/>
          <p:nvPr/>
        </p:nvSpPr>
        <p:spPr>
          <a:xfrm>
            <a:off x="29513033" y="4511664"/>
            <a:ext cx="13872563" cy="1096731"/>
          </a:xfrm>
          <a:prstGeom prst="rect">
            <a:avLst/>
          </a:prstGeom>
          <a:solidFill>
            <a:srgbClr val="30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dirty="0"/>
          </a:p>
        </p:txBody>
      </p:sp>
      <p:sp>
        <p:nvSpPr>
          <p:cNvPr id="183" name="TextBox 182">
            <a:extLst>
              <a:ext uri="{FF2B5EF4-FFF2-40B4-BE49-F238E27FC236}">
                <a16:creationId xmlns:a16="http://schemas.microsoft.com/office/drawing/2014/main" id="{3A80B358-1A5B-405A-945A-60E50BB627C0}"/>
              </a:ext>
            </a:extLst>
          </p:cNvPr>
          <p:cNvSpPr txBox="1"/>
          <p:nvPr/>
        </p:nvSpPr>
        <p:spPr>
          <a:xfrm>
            <a:off x="29829842" y="4522667"/>
            <a:ext cx="4455835" cy="584775"/>
          </a:xfrm>
          <a:prstGeom prst="rect">
            <a:avLst/>
          </a:prstGeom>
          <a:noFill/>
        </p:spPr>
        <p:txBody>
          <a:bodyPr wrap="none" rtlCol="0">
            <a:spAutoFit/>
          </a:bodyPr>
          <a:lstStyle/>
          <a:p>
            <a:r>
              <a:rPr lang="en-US" sz="3200" dirty="0">
                <a:solidFill>
                  <a:schemeClr val="bg1"/>
                </a:solidFill>
                <a:latin typeface="Arial" panose="020B0604020202020204" pitchFamily="34" charset="0"/>
                <a:ea typeface="Arial" charset="0"/>
                <a:cs typeface="Arial" panose="020B0604020202020204" pitchFamily="34" charset="0"/>
              </a:rPr>
              <a:t>LOCAL DEPLOYMENT</a:t>
            </a:r>
          </a:p>
        </p:txBody>
      </p:sp>
      <p:sp>
        <p:nvSpPr>
          <p:cNvPr id="184" name="TextBox 183">
            <a:extLst>
              <a:ext uri="{FF2B5EF4-FFF2-40B4-BE49-F238E27FC236}">
                <a16:creationId xmlns:a16="http://schemas.microsoft.com/office/drawing/2014/main" id="{C203675C-F883-473A-BE90-F36B3358D473}"/>
              </a:ext>
            </a:extLst>
          </p:cNvPr>
          <p:cNvSpPr txBox="1"/>
          <p:nvPr/>
        </p:nvSpPr>
        <p:spPr>
          <a:xfrm>
            <a:off x="29829842" y="5069876"/>
            <a:ext cx="9361858" cy="523220"/>
          </a:xfrm>
          <a:prstGeom prst="rect">
            <a:avLst/>
          </a:prstGeom>
          <a:noFill/>
        </p:spPr>
        <p:txBody>
          <a:bodyPr wrap="none" rtlCol="0">
            <a:spAutoFit/>
          </a:bodyPr>
          <a:lstStyle/>
          <a:p>
            <a:r>
              <a:rPr lang="en-US" sz="2800" i="1" dirty="0">
                <a:solidFill>
                  <a:schemeClr val="accent5">
                    <a:lumMod val="20000"/>
                    <a:lumOff val="80000"/>
                  </a:schemeClr>
                </a:solidFill>
                <a:latin typeface="Arial" panose="020B0604020202020204" pitchFamily="34" charset="0"/>
                <a:ea typeface="Arial" charset="0"/>
                <a:cs typeface="Arial" panose="020B0604020202020204" pitchFamily="34" charset="0"/>
              </a:rPr>
              <a:t>Deploying the Data Collection Back-End Using Containers</a:t>
            </a:r>
          </a:p>
        </p:txBody>
      </p:sp>
      <p:sp>
        <p:nvSpPr>
          <p:cNvPr id="185" name="Rectangle 184">
            <a:extLst>
              <a:ext uri="{FF2B5EF4-FFF2-40B4-BE49-F238E27FC236}">
                <a16:creationId xmlns:a16="http://schemas.microsoft.com/office/drawing/2014/main" id="{5E70B142-C88A-4BB8-845D-6CE3945130C0}"/>
              </a:ext>
            </a:extLst>
          </p:cNvPr>
          <p:cNvSpPr/>
          <p:nvPr/>
        </p:nvSpPr>
        <p:spPr>
          <a:xfrm>
            <a:off x="29506948" y="19532209"/>
            <a:ext cx="13876043" cy="1096731"/>
          </a:xfrm>
          <a:prstGeom prst="rect">
            <a:avLst/>
          </a:prstGeom>
          <a:solidFill>
            <a:srgbClr val="30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dirty="0"/>
          </a:p>
        </p:txBody>
      </p:sp>
      <p:sp>
        <p:nvSpPr>
          <p:cNvPr id="186" name="TextBox 185">
            <a:extLst>
              <a:ext uri="{FF2B5EF4-FFF2-40B4-BE49-F238E27FC236}">
                <a16:creationId xmlns:a16="http://schemas.microsoft.com/office/drawing/2014/main" id="{CE5627E7-1CED-43EF-936F-F5B7F8196439}"/>
              </a:ext>
            </a:extLst>
          </p:cNvPr>
          <p:cNvSpPr txBox="1"/>
          <p:nvPr/>
        </p:nvSpPr>
        <p:spPr>
          <a:xfrm>
            <a:off x="29823757" y="19543212"/>
            <a:ext cx="7566495" cy="584775"/>
          </a:xfrm>
          <a:prstGeom prst="rect">
            <a:avLst/>
          </a:prstGeom>
          <a:noFill/>
        </p:spPr>
        <p:txBody>
          <a:bodyPr wrap="none" rtlCol="0">
            <a:spAutoFit/>
          </a:bodyPr>
          <a:lstStyle/>
          <a:p>
            <a:r>
              <a:rPr lang="en-US" sz="3200" dirty="0">
                <a:solidFill>
                  <a:schemeClr val="bg1"/>
                </a:solidFill>
                <a:latin typeface="Arial" panose="020B0604020202020204" pitchFamily="34" charset="0"/>
                <a:ea typeface="Arial" charset="0"/>
                <a:cs typeface="Arial" panose="020B0604020202020204" pitchFamily="34" charset="0"/>
              </a:rPr>
              <a:t>MACHINE LEARNING EXPLORATIONS</a:t>
            </a:r>
          </a:p>
        </p:txBody>
      </p:sp>
      <p:sp>
        <p:nvSpPr>
          <p:cNvPr id="187" name="TextBox 186">
            <a:extLst>
              <a:ext uri="{FF2B5EF4-FFF2-40B4-BE49-F238E27FC236}">
                <a16:creationId xmlns:a16="http://schemas.microsoft.com/office/drawing/2014/main" id="{E64C6AF9-298C-42FE-BDEB-F7169857D15B}"/>
              </a:ext>
            </a:extLst>
          </p:cNvPr>
          <p:cNvSpPr txBox="1"/>
          <p:nvPr/>
        </p:nvSpPr>
        <p:spPr>
          <a:xfrm>
            <a:off x="29823757" y="20090421"/>
            <a:ext cx="12136079" cy="523220"/>
          </a:xfrm>
          <a:prstGeom prst="rect">
            <a:avLst/>
          </a:prstGeom>
          <a:noFill/>
        </p:spPr>
        <p:txBody>
          <a:bodyPr wrap="none" rtlCol="0">
            <a:spAutoFit/>
          </a:bodyPr>
          <a:lstStyle/>
          <a:p>
            <a:r>
              <a:rPr lang="en-US" sz="2800" i="1" dirty="0">
                <a:solidFill>
                  <a:schemeClr val="accent5">
                    <a:lumMod val="20000"/>
                    <a:lumOff val="80000"/>
                  </a:schemeClr>
                </a:solidFill>
                <a:latin typeface="Arial" charset="0"/>
                <a:ea typeface="Arial" charset="0"/>
                <a:cs typeface="Arial" charset="0"/>
              </a:rPr>
              <a:t>Workflow Level Analysis and Infrastructure’s Network Performance Analysis</a:t>
            </a:r>
          </a:p>
        </p:txBody>
      </p:sp>
      <p:sp>
        <p:nvSpPr>
          <p:cNvPr id="188" name="Rectangle 187">
            <a:extLst>
              <a:ext uri="{FF2B5EF4-FFF2-40B4-BE49-F238E27FC236}">
                <a16:creationId xmlns:a16="http://schemas.microsoft.com/office/drawing/2014/main" id="{471C39BB-2622-493C-A33B-B6702A91F2BA}"/>
              </a:ext>
            </a:extLst>
          </p:cNvPr>
          <p:cNvSpPr/>
          <p:nvPr/>
        </p:nvSpPr>
        <p:spPr>
          <a:xfrm>
            <a:off x="29506948" y="26894457"/>
            <a:ext cx="13876043" cy="1096731"/>
          </a:xfrm>
          <a:prstGeom prst="rect">
            <a:avLst/>
          </a:prstGeom>
          <a:solidFill>
            <a:srgbClr val="30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COLLABORATIONS</a:t>
            </a:r>
          </a:p>
        </p:txBody>
      </p:sp>
      <p:graphicFrame>
        <p:nvGraphicFramePr>
          <p:cNvPr id="80" name="Table 79">
            <a:extLst>
              <a:ext uri="{FF2B5EF4-FFF2-40B4-BE49-F238E27FC236}">
                <a16:creationId xmlns:a16="http://schemas.microsoft.com/office/drawing/2014/main" id="{03B54E59-2AFF-4D6D-9F39-65148AD84442}"/>
              </a:ext>
            </a:extLst>
          </p:cNvPr>
          <p:cNvGraphicFramePr>
            <a:graphicFrameLocks noGrp="1"/>
          </p:cNvGraphicFramePr>
          <p:nvPr>
            <p:extLst>
              <p:ext uri="{D42A27DB-BD31-4B8C-83A1-F6EECF244321}">
                <p14:modId xmlns:p14="http://schemas.microsoft.com/office/powerpoint/2010/main" val="929150329"/>
              </p:ext>
            </p:extLst>
          </p:nvPr>
        </p:nvGraphicFramePr>
        <p:xfrm>
          <a:off x="30457662" y="13866373"/>
          <a:ext cx="11860329" cy="2731072"/>
        </p:xfrm>
        <a:graphic>
          <a:graphicData uri="http://schemas.openxmlformats.org/drawingml/2006/table">
            <a:tbl>
              <a:tblPr firstRow="1" bandRow="1">
                <a:tableStyleId>{5C22544A-7EE6-4342-B048-85BDC9FD1C3A}</a:tableStyleId>
              </a:tblPr>
              <a:tblGrid>
                <a:gridCol w="3449062">
                  <a:extLst>
                    <a:ext uri="{9D8B030D-6E8A-4147-A177-3AD203B41FA5}">
                      <a16:colId xmlns:a16="http://schemas.microsoft.com/office/drawing/2014/main" val="1464892574"/>
                    </a:ext>
                  </a:extLst>
                </a:gridCol>
                <a:gridCol w="2033218">
                  <a:extLst>
                    <a:ext uri="{9D8B030D-6E8A-4147-A177-3AD203B41FA5}">
                      <a16:colId xmlns:a16="http://schemas.microsoft.com/office/drawing/2014/main" val="3554717589"/>
                    </a:ext>
                  </a:extLst>
                </a:gridCol>
                <a:gridCol w="6378049">
                  <a:extLst>
                    <a:ext uri="{9D8B030D-6E8A-4147-A177-3AD203B41FA5}">
                      <a16:colId xmlns:a16="http://schemas.microsoft.com/office/drawing/2014/main" val="3709672754"/>
                    </a:ext>
                  </a:extLst>
                </a:gridCol>
              </a:tblGrid>
              <a:tr h="682768">
                <a:tc>
                  <a:txBody>
                    <a:bodyPr/>
                    <a:lstStyle/>
                    <a:p>
                      <a:pPr algn="ctr">
                        <a:lnSpc>
                          <a:spcPct val="100000"/>
                        </a:lnSpc>
                      </a:pPr>
                      <a:r>
                        <a:rPr lang="en-US" sz="2400" dirty="0" err="1">
                          <a:solidFill>
                            <a:schemeClr val="bg1"/>
                          </a:solidFill>
                          <a:latin typeface="Arial" panose="020B0604020202020204" pitchFamily="34" charset="0"/>
                          <a:cs typeface="Arial" panose="020B0604020202020204" pitchFamily="34" charset="0"/>
                        </a:rPr>
                        <a:t>ElasticSearch</a:t>
                      </a:r>
                      <a:r>
                        <a:rPr lang="en-US" sz="2800" dirty="0">
                          <a:solidFill>
                            <a:schemeClr val="bg1"/>
                          </a:solidFill>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Index</a:t>
                      </a:r>
                      <a:endParaRPr lang="en-US" sz="2800" dirty="0">
                        <a:solidFill>
                          <a:schemeClr val="bg1"/>
                        </a:solidFill>
                        <a:latin typeface="Arial" panose="020B0604020202020204" pitchFamily="34" charset="0"/>
                        <a:cs typeface="Arial" panose="020B0604020202020204" pitchFamily="34" charset="0"/>
                      </a:endParaRPr>
                    </a:p>
                  </a:txBody>
                  <a:tcPr anchor="ctr"/>
                </a:tc>
                <a:tc>
                  <a:txBody>
                    <a:bodyPr/>
                    <a:lstStyle/>
                    <a:p>
                      <a:pPr algn="ctr">
                        <a:lnSpc>
                          <a:spcPct val="100000"/>
                        </a:lnSpc>
                      </a:pPr>
                      <a:r>
                        <a:rPr lang="en-US" sz="2400" dirty="0">
                          <a:solidFill>
                            <a:schemeClr val="bg1"/>
                          </a:solidFill>
                          <a:latin typeface="Arial" panose="020B0604020202020204" pitchFamily="34" charset="0"/>
                          <a:cs typeface="Arial" panose="020B0604020202020204" pitchFamily="34" charset="0"/>
                        </a:rPr>
                        <a:t># Records</a:t>
                      </a:r>
                      <a:endParaRPr lang="en-US" sz="2000" dirty="0">
                        <a:solidFill>
                          <a:schemeClr val="bg1"/>
                        </a:solidFill>
                        <a:latin typeface="Arial" panose="020B0604020202020204" pitchFamily="34" charset="0"/>
                        <a:cs typeface="Arial" panose="020B0604020202020204" pitchFamily="34" charset="0"/>
                      </a:endParaRPr>
                    </a:p>
                  </a:txBody>
                  <a:tcPr anchor="ctr"/>
                </a:tc>
                <a:tc>
                  <a:txBody>
                    <a:bodyPr/>
                    <a:lstStyle/>
                    <a:p>
                      <a:pPr algn="ctr">
                        <a:lnSpc>
                          <a:spcPct val="100000"/>
                        </a:lnSpc>
                      </a:pPr>
                      <a:r>
                        <a:rPr lang="en-US" sz="2400" dirty="0">
                          <a:solidFill>
                            <a:schemeClr val="bg1"/>
                          </a:solidFill>
                          <a:latin typeface="Arial" panose="020B0604020202020204" pitchFamily="34" charset="0"/>
                          <a:cs typeface="Arial" panose="020B0604020202020204" pitchFamily="34" charset="0"/>
                        </a:rPr>
                        <a:t>Description</a:t>
                      </a:r>
                      <a:endParaRPr lang="en-US" sz="2000" dirty="0">
                        <a:solidFill>
                          <a:schemeClr val="bg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878893038"/>
                  </a:ext>
                </a:extLst>
              </a:tr>
              <a:tr h="682768">
                <a:tc>
                  <a:txBody>
                    <a:bodyPr/>
                    <a:lstStyle/>
                    <a:p>
                      <a:pPr algn="ctr">
                        <a:lnSpc>
                          <a:spcPct val="100000"/>
                        </a:lnSpc>
                      </a:pPr>
                      <a:r>
                        <a:rPr lang="en-US" sz="2000" b="1" dirty="0" err="1">
                          <a:solidFill>
                            <a:schemeClr val="tx2"/>
                          </a:solidFill>
                        </a:rPr>
                        <a:t>panorama_transfer</a:t>
                      </a:r>
                      <a:endParaRPr lang="en-US" sz="2000" b="1" dirty="0">
                        <a:solidFill>
                          <a:schemeClr val="tx2"/>
                        </a:solidFill>
                      </a:endParaRPr>
                    </a:p>
                  </a:txBody>
                  <a:tcPr anchor="ctr"/>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2000" b="1" dirty="0">
                          <a:solidFill>
                            <a:schemeClr val="tx2"/>
                          </a:solidFill>
                        </a:rPr>
                        <a:t>1,150</a:t>
                      </a:r>
                    </a:p>
                  </a:txBody>
                  <a:tcPr anchor="ctr"/>
                </a:tc>
                <a:tc>
                  <a:txBody>
                    <a:bodyPr/>
                    <a:lstStyle/>
                    <a:p>
                      <a:pPr algn="l">
                        <a:lnSpc>
                          <a:spcPct val="100000"/>
                        </a:lnSpc>
                      </a:pPr>
                      <a:r>
                        <a:rPr lang="en-US" sz="2000" dirty="0">
                          <a:solidFill>
                            <a:schemeClr val="tx2"/>
                          </a:solidFill>
                        </a:rPr>
                        <a:t>Logs retrieved from the Globus transfer service</a:t>
                      </a:r>
                    </a:p>
                  </a:txBody>
                  <a:tcPr anchor="ctr"/>
                </a:tc>
                <a:extLst>
                  <a:ext uri="{0D108BD9-81ED-4DB2-BD59-A6C34878D82A}">
                    <a16:rowId xmlns:a16="http://schemas.microsoft.com/office/drawing/2014/main" val="3799991647"/>
                  </a:ext>
                </a:extLst>
              </a:tr>
              <a:tr h="682768">
                <a:tc>
                  <a:txBody>
                    <a:bodyPr/>
                    <a:lstStyle/>
                    <a:p>
                      <a:pPr algn="ctr">
                        <a:lnSpc>
                          <a:spcPct val="100000"/>
                        </a:lnSpc>
                      </a:pPr>
                      <a:r>
                        <a:rPr lang="en-US" sz="2000" b="1" dirty="0" err="1">
                          <a:solidFill>
                            <a:schemeClr val="tx2"/>
                          </a:solidFill>
                        </a:rPr>
                        <a:t>panorama_kickstart</a:t>
                      </a:r>
                      <a:endParaRPr lang="en-US" sz="2000" b="1" dirty="0">
                        <a:solidFill>
                          <a:schemeClr val="tx2"/>
                        </a:solidFill>
                      </a:endParaRPr>
                    </a:p>
                  </a:txBody>
                  <a:tcPr anchor="ctr"/>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2000" b="1" i="0" kern="1200" dirty="0">
                          <a:solidFill>
                            <a:schemeClr val="tx2"/>
                          </a:solidFill>
                          <a:effectLst/>
                          <a:latin typeface="+mn-lt"/>
                          <a:ea typeface="+mn-ea"/>
                          <a:cs typeface="+mn-cs"/>
                        </a:rPr>
                        <a:t>78,600</a:t>
                      </a:r>
                      <a:endParaRPr lang="en-US" sz="8640" b="1" i="0" kern="1200" dirty="0">
                        <a:solidFill>
                          <a:schemeClr val="tx2"/>
                        </a:solidFill>
                        <a:effectLst/>
                        <a:latin typeface="+mn-lt"/>
                        <a:ea typeface="+mn-ea"/>
                        <a:cs typeface="+mn-cs"/>
                      </a:endParaRPr>
                    </a:p>
                  </a:txBody>
                  <a:tcPr anchor="ctr"/>
                </a:tc>
                <a:tc>
                  <a:txBody>
                    <a:bodyPr/>
                    <a:lstStyle/>
                    <a:p>
                      <a:pPr algn="l">
                        <a:lnSpc>
                          <a:spcPct val="100000"/>
                        </a:lnSpc>
                      </a:pPr>
                      <a:r>
                        <a:rPr lang="en-US" sz="2000" dirty="0">
                          <a:solidFill>
                            <a:schemeClr val="tx2"/>
                          </a:solidFill>
                        </a:rPr>
                        <a:t>Resource utilization traces collected by Pegasus-Kickstart</a:t>
                      </a:r>
                    </a:p>
                  </a:txBody>
                  <a:tcPr anchor="ctr"/>
                </a:tc>
                <a:extLst>
                  <a:ext uri="{0D108BD9-81ED-4DB2-BD59-A6C34878D82A}">
                    <a16:rowId xmlns:a16="http://schemas.microsoft.com/office/drawing/2014/main" val="2686044622"/>
                  </a:ext>
                </a:extLst>
              </a:tr>
              <a:tr h="682768">
                <a:tc>
                  <a:txBody>
                    <a:bodyPr/>
                    <a:lstStyle/>
                    <a:p>
                      <a:pPr algn="ctr">
                        <a:lnSpc>
                          <a:spcPct val="100000"/>
                        </a:lnSpc>
                      </a:pPr>
                      <a:r>
                        <a:rPr lang="en-US" sz="2000" b="1" dirty="0" err="1">
                          <a:solidFill>
                            <a:schemeClr val="tx2"/>
                          </a:solidFill>
                        </a:rPr>
                        <a:t>panorama_stampede</a:t>
                      </a:r>
                      <a:endParaRPr lang="en-US" sz="2000" b="1" dirty="0">
                        <a:solidFill>
                          <a:schemeClr val="tx2"/>
                        </a:solidFill>
                      </a:endParaRPr>
                    </a:p>
                  </a:txBody>
                  <a:tcPr anchor="ctr"/>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2000" b="1" dirty="0">
                          <a:solidFill>
                            <a:schemeClr val="tx2"/>
                          </a:solidFill>
                        </a:rPr>
                        <a:t>34,400</a:t>
                      </a:r>
                    </a:p>
                  </a:txBody>
                  <a:tcPr anchor="ctr"/>
                </a:tc>
                <a:tc>
                  <a:txBody>
                    <a:bodyPr/>
                    <a:lstStyle/>
                    <a:p>
                      <a:pPr algn="l">
                        <a:lnSpc>
                          <a:spcPct val="100000"/>
                        </a:lnSpc>
                      </a:pPr>
                      <a:r>
                        <a:rPr lang="en-US" sz="2000" dirty="0">
                          <a:solidFill>
                            <a:schemeClr val="tx2"/>
                          </a:solidFill>
                        </a:rPr>
                        <a:t>Workflow execution events and Darshan logs</a:t>
                      </a:r>
                    </a:p>
                  </a:txBody>
                  <a:tcPr anchor="ctr"/>
                </a:tc>
                <a:extLst>
                  <a:ext uri="{0D108BD9-81ED-4DB2-BD59-A6C34878D82A}">
                    <a16:rowId xmlns:a16="http://schemas.microsoft.com/office/drawing/2014/main" val="4218286454"/>
                  </a:ext>
                </a:extLst>
              </a:tr>
            </a:tbl>
          </a:graphicData>
        </a:graphic>
      </p:graphicFrame>
      <p:sp>
        <p:nvSpPr>
          <p:cNvPr id="10" name="TextBox 9">
            <a:extLst>
              <a:ext uri="{FF2B5EF4-FFF2-40B4-BE49-F238E27FC236}">
                <a16:creationId xmlns:a16="http://schemas.microsoft.com/office/drawing/2014/main" id="{BEC50F95-3D02-4148-8487-4687C5881881}"/>
              </a:ext>
            </a:extLst>
          </p:cNvPr>
          <p:cNvSpPr txBox="1"/>
          <p:nvPr/>
        </p:nvSpPr>
        <p:spPr>
          <a:xfrm>
            <a:off x="29719338" y="12106316"/>
            <a:ext cx="12824305"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We have created an </a:t>
            </a:r>
            <a:r>
              <a:rPr lang="en-US" sz="2400" dirty="0">
                <a:solidFill>
                  <a:srgbClr val="0070C0"/>
                </a:solidFill>
                <a:latin typeface="Arial" panose="020B0604020202020204" pitchFamily="34" charset="0"/>
                <a:cs typeface="Arial" panose="020B0604020202020204" pitchFamily="34" charset="0"/>
              </a:rPr>
              <a:t>open access repository</a:t>
            </a:r>
            <a:r>
              <a:rPr lang="en-US" sz="2400" dirty="0">
                <a:solidFill>
                  <a:schemeClr val="accent5"/>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containing data from over </a:t>
            </a:r>
            <a:r>
              <a:rPr lang="en-US" sz="2400" b="1" dirty="0">
                <a:latin typeface="Arial" panose="020B0604020202020204" pitchFamily="34" charset="0"/>
                <a:cs typeface="Arial" panose="020B0604020202020204" pitchFamily="34" charset="0"/>
              </a:rPr>
              <a:t>40 workflow executions </a:t>
            </a:r>
            <a:r>
              <a:rPr lang="en-US" sz="2400" dirty="0">
                <a:latin typeface="Arial" panose="020B0604020202020204" pitchFamily="34" charset="0"/>
                <a:cs typeface="Arial" panose="020B0604020202020204" pitchFamily="34" charset="0"/>
              </a:rPr>
              <a:t>of a data-intensive (</a:t>
            </a:r>
            <a:r>
              <a:rPr lang="en-US" sz="2400" dirty="0">
                <a:solidFill>
                  <a:srgbClr val="0070C0"/>
                </a:solidFill>
                <a:latin typeface="Arial" panose="020B0604020202020204" pitchFamily="34" charset="0"/>
                <a:cs typeface="Arial" panose="020B0604020202020204" pitchFamily="34" charset="0"/>
              </a:rPr>
              <a:t>1000Genome</a:t>
            </a:r>
            <a:r>
              <a:rPr lang="en-US" sz="2400" baseline="30000" dirty="0">
                <a:solidFill>
                  <a:srgbClr val="0070C0"/>
                </a:solidFill>
                <a:latin typeface="Arial" panose="020B0604020202020204" pitchFamily="34" charset="0"/>
                <a:cs typeface="Arial" panose="020B0604020202020204" pitchFamily="34" charset="0"/>
              </a:rPr>
              <a:t>1</a:t>
            </a:r>
            <a:r>
              <a:rPr lang="en-US" sz="2400" dirty="0">
                <a:latin typeface="Arial" panose="020B0604020202020204" pitchFamily="34" charset="0"/>
                <a:cs typeface="Arial" panose="020B0604020202020204" pitchFamily="34" charset="0"/>
              </a:rPr>
              <a:t>) and a compute-intensive (</a:t>
            </a:r>
            <a:r>
              <a:rPr lang="en-US" sz="2400" dirty="0">
                <a:solidFill>
                  <a:srgbClr val="0070C0"/>
                </a:solidFill>
                <a:latin typeface="Arial" panose="020B0604020202020204" pitchFamily="34" charset="0"/>
                <a:cs typeface="Arial" panose="020B0604020202020204" pitchFamily="34" charset="0"/>
              </a:rPr>
              <a:t>SNS</a:t>
            </a:r>
            <a:r>
              <a:rPr lang="en-US" sz="2400" baseline="30000" dirty="0">
                <a:solidFill>
                  <a:srgbClr val="0070C0"/>
                </a:solidFill>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 workflow.</a:t>
            </a:r>
          </a:p>
          <a:p>
            <a:pPr marL="342900" indent="-342900">
              <a:buFont typeface="Arial" panose="020B0604020202020204" pitchFamily="34" charset="0"/>
              <a:buChar char="•"/>
            </a:pPr>
            <a:r>
              <a:rPr lang="en-US" sz="2400" i="1" dirty="0">
                <a:latin typeface="Arial" panose="020B0604020202020204" pitchFamily="34" charset="0"/>
                <a:cs typeface="Arial" panose="020B0604020202020204" pitchFamily="34" charset="0"/>
              </a:rPr>
              <a:t>Globus</a:t>
            </a:r>
            <a:r>
              <a:rPr lang="en-US" sz="2400" dirty="0">
                <a:latin typeface="Arial" panose="020B0604020202020204" pitchFamily="34" charset="0"/>
                <a:cs typeface="Arial" panose="020B0604020202020204" pitchFamily="34" charset="0"/>
              </a:rPr>
              <a:t> facilitated the transfers, while </a:t>
            </a:r>
            <a:r>
              <a:rPr lang="en-US" sz="2400" i="1" dirty="0">
                <a:latin typeface="Arial" panose="020B0604020202020204" pitchFamily="34" charset="0"/>
                <a:cs typeface="Arial" panose="020B0604020202020204" pitchFamily="34" charset="0"/>
              </a:rPr>
              <a:t>ExoGENI</a:t>
            </a:r>
            <a:r>
              <a:rPr lang="en-US" sz="2400" i="1" baseline="30000" dirty="0">
                <a:latin typeface="Arial" panose="020B0604020202020204" pitchFamily="34" charset="0"/>
                <a:cs typeface="Arial" panose="020B0604020202020204" pitchFamily="34" charset="0"/>
              </a:rPr>
              <a:t>3</a:t>
            </a:r>
            <a:r>
              <a:rPr lang="en-US" sz="2400" dirty="0">
                <a:latin typeface="Arial" panose="020B0604020202020204" pitchFamily="34" charset="0"/>
                <a:cs typeface="Arial" panose="020B0604020202020204" pitchFamily="34" charset="0"/>
              </a:rPr>
              <a:t> and </a:t>
            </a:r>
            <a:r>
              <a:rPr lang="en-US" sz="2400" i="1" dirty="0">
                <a:latin typeface="Arial" panose="020B0604020202020204" pitchFamily="34" charset="0"/>
                <a:cs typeface="Arial" panose="020B0604020202020204" pitchFamily="34" charset="0"/>
              </a:rPr>
              <a:t>Cori</a:t>
            </a:r>
            <a:r>
              <a:rPr lang="en-US" sz="2400" dirty="0">
                <a:latin typeface="Arial" panose="020B0604020202020204" pitchFamily="34" charset="0"/>
                <a:cs typeface="Arial" panose="020B0604020202020204" pitchFamily="34" charset="0"/>
              </a:rPr>
              <a:t> at NERSC</a:t>
            </a:r>
            <a:r>
              <a:rPr lang="en-US" sz="2400" baseline="30000" dirty="0">
                <a:latin typeface="Arial" panose="020B0604020202020204" pitchFamily="34" charset="0"/>
                <a:cs typeface="Arial" panose="020B0604020202020204" pitchFamily="34" charset="0"/>
              </a:rPr>
              <a:t>4</a:t>
            </a:r>
            <a:r>
              <a:rPr lang="en-US" sz="2400" dirty="0">
                <a:latin typeface="Arial" panose="020B0604020202020204" pitchFamily="34" charset="0"/>
                <a:cs typeface="Arial" panose="020B0604020202020204" pitchFamily="34" charset="0"/>
              </a:rPr>
              <a:t> were used to execute the computational tasks.</a:t>
            </a:r>
          </a:p>
        </p:txBody>
      </p:sp>
      <p:sp>
        <p:nvSpPr>
          <p:cNvPr id="94" name="TextBox 93">
            <a:extLst>
              <a:ext uri="{FF2B5EF4-FFF2-40B4-BE49-F238E27FC236}">
                <a16:creationId xmlns:a16="http://schemas.microsoft.com/office/drawing/2014/main" id="{567A8050-7126-4017-8DBB-8B031085029F}"/>
              </a:ext>
            </a:extLst>
          </p:cNvPr>
          <p:cNvSpPr txBox="1"/>
          <p:nvPr/>
        </p:nvSpPr>
        <p:spPr>
          <a:xfrm>
            <a:off x="797675" y="30413093"/>
            <a:ext cx="4472047" cy="584775"/>
          </a:xfrm>
          <a:prstGeom prst="rect">
            <a:avLst/>
          </a:prstGeom>
          <a:noFill/>
        </p:spPr>
        <p:txBody>
          <a:bodyPr wrap="square" rtlCol="0">
            <a:spAutoFit/>
          </a:bodyPr>
          <a:lstStyle/>
          <a:p>
            <a:r>
              <a:rPr lang="en-US" sz="3200" b="1" dirty="0">
                <a:latin typeface="Arial" charset="0"/>
                <a:ea typeface="Arial" charset="0"/>
                <a:cs typeface="Arial" charset="0"/>
              </a:rPr>
              <a:t>Pegasus Office Hours</a:t>
            </a:r>
          </a:p>
        </p:txBody>
      </p:sp>
      <p:sp>
        <p:nvSpPr>
          <p:cNvPr id="95" name="TextBox 94">
            <a:extLst>
              <a:ext uri="{FF2B5EF4-FFF2-40B4-BE49-F238E27FC236}">
                <a16:creationId xmlns:a16="http://schemas.microsoft.com/office/drawing/2014/main" id="{1A1E8B85-A05F-44CC-B61F-422338D880A0}"/>
              </a:ext>
            </a:extLst>
          </p:cNvPr>
          <p:cNvSpPr txBox="1"/>
          <p:nvPr/>
        </p:nvSpPr>
        <p:spPr>
          <a:xfrm>
            <a:off x="797675" y="31010860"/>
            <a:ext cx="9328924"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hlinkClick r:id="rId20"/>
              </a:rPr>
              <a:t>https://pegasus.isi.edu/blog/online-pegasus-office-hours</a:t>
            </a:r>
            <a:endParaRPr lang="en-US" sz="2800" dirty="0">
              <a:solidFill>
                <a:srgbClr val="7030A0"/>
              </a:solidFill>
              <a:latin typeface="Arial" panose="020B060402020202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F8BA0352-FB4F-480B-BF93-7506592469EA}"/>
              </a:ext>
            </a:extLst>
          </p:cNvPr>
          <p:cNvGrpSpPr/>
          <p:nvPr/>
        </p:nvGrpSpPr>
        <p:grpSpPr>
          <a:xfrm>
            <a:off x="30418337" y="18720340"/>
            <a:ext cx="12109541" cy="587428"/>
            <a:chOff x="30445296" y="19209702"/>
            <a:chExt cx="10951631" cy="587428"/>
          </a:xfrm>
        </p:grpSpPr>
        <p:sp>
          <p:nvSpPr>
            <p:cNvPr id="12" name="TextBox 11">
              <a:extLst>
                <a:ext uri="{FF2B5EF4-FFF2-40B4-BE49-F238E27FC236}">
                  <a16:creationId xmlns:a16="http://schemas.microsoft.com/office/drawing/2014/main" id="{695A6285-2F03-4366-8E6F-DE035F105583}"/>
                </a:ext>
              </a:extLst>
            </p:cNvPr>
            <p:cNvSpPr txBox="1"/>
            <p:nvPr/>
          </p:nvSpPr>
          <p:spPr>
            <a:xfrm>
              <a:off x="30445296" y="19212355"/>
              <a:ext cx="6208299" cy="584775"/>
            </a:xfrm>
            <a:prstGeom prst="rect">
              <a:avLst/>
            </a:prstGeom>
            <a:noFill/>
          </p:spPr>
          <p:txBody>
            <a:bodyPr wrap="square" rtlCol="0">
              <a:spAutoFit/>
            </a:bodyPr>
            <a:lstStyle/>
            <a:p>
              <a:r>
                <a:rPr lang="en-US" sz="1600" dirty="0">
                  <a:cs typeface="Arial" panose="020B0604020202020204" pitchFamily="34" charset="0"/>
                </a:rPr>
                <a:t>[1] 1000Genome: </a:t>
              </a:r>
              <a:r>
                <a:rPr lang="en-US" sz="1600" dirty="0">
                  <a:cs typeface="Arial" panose="020B0604020202020204" pitchFamily="34" charset="0"/>
                  <a:hlinkClick r:id="rId21"/>
                </a:rPr>
                <a:t>https://github.com/pegasus-isi/1000genome-workflow</a:t>
              </a:r>
              <a:endParaRPr lang="en-US" sz="1600" baseline="30000" dirty="0">
                <a:cs typeface="Arial" panose="020B0604020202020204" pitchFamily="34" charset="0"/>
              </a:endParaRPr>
            </a:p>
            <a:p>
              <a:r>
                <a:rPr lang="en-US" sz="1600" dirty="0">
                  <a:cs typeface="Arial" panose="020B0604020202020204" pitchFamily="34" charset="0"/>
                </a:rPr>
                <a:t>[2] SNS: </a:t>
              </a:r>
              <a:r>
                <a:rPr lang="en-US" sz="1600" dirty="0">
                  <a:cs typeface="Arial" panose="020B0604020202020204" pitchFamily="34" charset="0"/>
                  <a:hlinkClick r:id="rId22"/>
                </a:rPr>
                <a:t>https://github.com/pegasus-isi/SNS-Workflow</a:t>
              </a:r>
              <a:endParaRPr lang="en-US" sz="1600" dirty="0">
                <a:cs typeface="Arial" panose="020B0604020202020204" pitchFamily="34" charset="0"/>
              </a:endParaRPr>
            </a:p>
          </p:txBody>
        </p:sp>
        <p:sp>
          <p:nvSpPr>
            <p:cNvPr id="96" name="TextBox 95">
              <a:extLst>
                <a:ext uri="{FF2B5EF4-FFF2-40B4-BE49-F238E27FC236}">
                  <a16:creationId xmlns:a16="http://schemas.microsoft.com/office/drawing/2014/main" id="{524A7AE2-7EF8-4F3D-BB1D-D2E6665FD233}"/>
                </a:ext>
              </a:extLst>
            </p:cNvPr>
            <p:cNvSpPr txBox="1"/>
            <p:nvPr/>
          </p:nvSpPr>
          <p:spPr>
            <a:xfrm>
              <a:off x="37719338" y="19209702"/>
              <a:ext cx="3677589" cy="584775"/>
            </a:xfrm>
            <a:prstGeom prst="rect">
              <a:avLst/>
            </a:prstGeom>
            <a:noFill/>
          </p:spPr>
          <p:txBody>
            <a:bodyPr wrap="square" rtlCol="0">
              <a:spAutoFit/>
            </a:bodyPr>
            <a:lstStyle/>
            <a:p>
              <a:r>
                <a:rPr lang="en-US" sz="1600" dirty="0">
                  <a:cs typeface="Arial" panose="020B0604020202020204" pitchFamily="34" charset="0"/>
                </a:rPr>
                <a:t>[3] </a:t>
              </a:r>
              <a:r>
                <a:rPr lang="en-US" sz="1600" dirty="0" err="1">
                  <a:cs typeface="Arial" panose="020B0604020202020204" pitchFamily="34" charset="0"/>
                </a:rPr>
                <a:t>ExoGENI</a:t>
              </a:r>
              <a:r>
                <a:rPr lang="en-US" sz="1600" dirty="0">
                  <a:cs typeface="Arial" panose="020B0604020202020204" pitchFamily="34" charset="0"/>
                </a:rPr>
                <a:t>: </a:t>
              </a:r>
              <a:r>
                <a:rPr lang="en-US" sz="1600" dirty="0">
                  <a:cs typeface="Arial" panose="020B0604020202020204" pitchFamily="34" charset="0"/>
                  <a:hlinkClick r:id="rId23"/>
                </a:rPr>
                <a:t>http://www.exogeni.net/</a:t>
              </a:r>
              <a:endParaRPr lang="en-US" sz="1600" baseline="30000" dirty="0">
                <a:cs typeface="Arial" panose="020B0604020202020204" pitchFamily="34" charset="0"/>
              </a:endParaRPr>
            </a:p>
            <a:p>
              <a:r>
                <a:rPr lang="en-US" sz="1600" dirty="0">
                  <a:cs typeface="Arial" panose="020B0604020202020204" pitchFamily="34" charset="0"/>
                </a:rPr>
                <a:t>[4] NERSC: </a:t>
              </a:r>
              <a:r>
                <a:rPr lang="en-US" sz="1600" dirty="0">
                  <a:cs typeface="Arial" panose="020B0604020202020204" pitchFamily="34" charset="0"/>
                  <a:hlinkClick r:id="rId24"/>
                </a:rPr>
                <a:t>https://www.nersc.gov/</a:t>
              </a:r>
              <a:endParaRPr lang="en-US" sz="1600" dirty="0">
                <a:cs typeface="Arial" panose="020B0604020202020204" pitchFamily="34" charset="0"/>
              </a:endParaRPr>
            </a:p>
          </p:txBody>
        </p:sp>
      </p:grpSp>
      <p:sp>
        <p:nvSpPr>
          <p:cNvPr id="19" name="TextBox 18">
            <a:extLst>
              <a:ext uri="{FF2B5EF4-FFF2-40B4-BE49-F238E27FC236}">
                <a16:creationId xmlns:a16="http://schemas.microsoft.com/office/drawing/2014/main" id="{337E35A2-367B-4342-B435-BAAF02839D42}"/>
              </a:ext>
            </a:extLst>
          </p:cNvPr>
          <p:cNvSpPr txBox="1"/>
          <p:nvPr/>
        </p:nvSpPr>
        <p:spPr>
          <a:xfrm>
            <a:off x="30054615" y="9996624"/>
            <a:ext cx="7409401"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hlinkClick r:id="rId25"/>
              </a:rPr>
              <a:t>https://github.com/Panorama360/data-collection-arch</a:t>
            </a:r>
            <a:endParaRPr lang="en-US" sz="2400"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3606EB1A-6F01-4BDC-94D0-9527B7C47267}"/>
              </a:ext>
            </a:extLst>
          </p:cNvPr>
          <p:cNvSpPr txBox="1"/>
          <p:nvPr/>
        </p:nvSpPr>
        <p:spPr>
          <a:xfrm>
            <a:off x="29719338" y="5771243"/>
            <a:ext cx="6668489"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Configuring the monitoring back-end, even though it relies on well established tools, can turn out to be a </a:t>
            </a:r>
            <a:r>
              <a:rPr lang="en-US" sz="2400" i="1" dirty="0">
                <a:latin typeface="Arial" panose="020B0604020202020204" pitchFamily="34" charset="0"/>
                <a:cs typeface="Arial" panose="020B0604020202020204" pitchFamily="34" charset="0"/>
              </a:rPr>
              <a:t>cumbersome</a:t>
            </a:r>
            <a:r>
              <a:rPr lang="en-US" sz="2400" dirty="0">
                <a:latin typeface="Arial" panose="020B0604020202020204" pitchFamily="34" charset="0"/>
                <a:cs typeface="Arial" panose="020B0604020202020204" pitchFamily="34" charset="0"/>
              </a:rPr>
              <a:t> and </a:t>
            </a:r>
            <a:r>
              <a:rPr lang="en-US" sz="2400" i="1" dirty="0">
                <a:latin typeface="Arial" panose="020B0604020202020204" pitchFamily="34" charset="0"/>
                <a:cs typeface="Arial" panose="020B0604020202020204" pitchFamily="34" charset="0"/>
              </a:rPr>
              <a:t>challenging </a:t>
            </a:r>
            <a:r>
              <a:rPr lang="en-US" sz="2400" dirty="0">
                <a:latin typeface="Arial" panose="020B0604020202020204" pitchFamily="34" charset="0"/>
                <a:cs typeface="Arial" panose="020B0604020202020204" pitchFamily="34" charset="0"/>
              </a:rPr>
              <a:t>process.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We have </a:t>
            </a:r>
            <a:r>
              <a:rPr lang="en-US" sz="2400" b="1" dirty="0">
                <a:latin typeface="Arial" panose="020B0604020202020204" pitchFamily="34" charset="0"/>
                <a:cs typeface="Arial" panose="020B0604020202020204" pitchFamily="34" charset="0"/>
              </a:rPr>
              <a:t>automated</a:t>
            </a:r>
            <a:r>
              <a:rPr lang="en-US" sz="2400" dirty="0">
                <a:latin typeface="Arial" panose="020B0604020202020204" pitchFamily="34" charset="0"/>
                <a:cs typeface="Arial" panose="020B0604020202020204" pitchFamily="34" charset="0"/>
              </a:rPr>
              <a:t> the deployment of the data collection backend using </a:t>
            </a:r>
            <a:r>
              <a:rPr lang="en-US" sz="2400" dirty="0">
                <a:solidFill>
                  <a:srgbClr val="0070C0"/>
                </a:solidFill>
                <a:latin typeface="Arial" panose="020B0604020202020204" pitchFamily="34" charset="0"/>
                <a:cs typeface="Arial" panose="020B0604020202020204" pitchFamily="34" charset="0"/>
              </a:rPr>
              <a:t>Docker</a:t>
            </a:r>
            <a:r>
              <a:rPr lang="en-US" sz="2400" dirty="0">
                <a:latin typeface="Arial" panose="020B0604020202020204" pitchFamily="34" charset="0"/>
                <a:cs typeface="Arial" panose="020B0604020202020204" pitchFamily="34" charset="0"/>
              </a:rPr>
              <a:t> and </a:t>
            </a:r>
            <a:r>
              <a:rPr lang="en-US" sz="2400" dirty="0">
                <a:solidFill>
                  <a:srgbClr val="0070C0"/>
                </a:solidFill>
                <a:latin typeface="Arial" panose="020B0604020202020204" pitchFamily="34" charset="0"/>
                <a:cs typeface="Arial" panose="020B0604020202020204" pitchFamily="34" charset="0"/>
              </a:rPr>
              <a:t>Docker-Compose</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We provide pre-configured container recipes that can </a:t>
            </a:r>
            <a:r>
              <a:rPr lang="en-US" sz="2400" i="1" dirty="0">
                <a:latin typeface="Arial" panose="020B0604020202020204" pitchFamily="34" charset="0"/>
                <a:cs typeface="Arial" panose="020B0604020202020204" pitchFamily="34" charset="0"/>
              </a:rPr>
              <a:t>collect</a:t>
            </a:r>
            <a:r>
              <a:rPr lang="en-US" sz="2400" dirty="0">
                <a:latin typeface="Arial" panose="020B0604020202020204" pitchFamily="34" charset="0"/>
                <a:cs typeface="Arial" panose="020B0604020202020204" pitchFamily="34" charset="0"/>
              </a:rPr>
              <a:t> and </a:t>
            </a:r>
            <a:r>
              <a:rPr lang="en-US" sz="2400" i="1" dirty="0">
                <a:latin typeface="Arial" panose="020B0604020202020204" pitchFamily="34" charset="0"/>
                <a:cs typeface="Arial" panose="020B0604020202020204" pitchFamily="34" charset="0"/>
              </a:rPr>
              <a:t>store</a:t>
            </a:r>
            <a:r>
              <a:rPr lang="en-US" sz="2400" dirty="0">
                <a:latin typeface="Arial" panose="020B0604020202020204" pitchFamily="34" charset="0"/>
                <a:cs typeface="Arial" panose="020B0604020202020204" pitchFamily="34" charset="0"/>
              </a:rPr>
              <a:t> persistently </a:t>
            </a:r>
            <a:r>
              <a:rPr lang="en-US" sz="2400" b="1" dirty="0">
                <a:latin typeface="Arial" panose="020B0604020202020204" pitchFamily="34" charset="0"/>
                <a:cs typeface="Arial" panose="020B0604020202020204" pitchFamily="34" charset="0"/>
              </a:rPr>
              <a:t>all</a:t>
            </a:r>
            <a:r>
              <a:rPr lang="en-US" sz="2400" dirty="0">
                <a:latin typeface="Arial" panose="020B0604020202020204" pitchFamily="34" charset="0"/>
                <a:cs typeface="Arial" panose="020B0604020202020204" pitchFamily="34" charset="0"/>
              </a:rPr>
              <a:t> the data the Panorama 360 architecture produces.</a:t>
            </a:r>
          </a:p>
        </p:txBody>
      </p:sp>
      <p:grpSp>
        <p:nvGrpSpPr>
          <p:cNvPr id="20" name="Group 19">
            <a:extLst>
              <a:ext uri="{FF2B5EF4-FFF2-40B4-BE49-F238E27FC236}">
                <a16:creationId xmlns:a16="http://schemas.microsoft.com/office/drawing/2014/main" id="{977DBE48-8D72-4DD5-B8A6-2E0BEF2B759E}"/>
              </a:ext>
            </a:extLst>
          </p:cNvPr>
          <p:cNvGrpSpPr/>
          <p:nvPr/>
        </p:nvGrpSpPr>
        <p:grpSpPr>
          <a:xfrm>
            <a:off x="29960913" y="16638739"/>
            <a:ext cx="6491848" cy="1910535"/>
            <a:chOff x="30843375" y="17022065"/>
            <a:chExt cx="6491848" cy="1910535"/>
          </a:xfrm>
        </p:grpSpPr>
        <p:grpSp>
          <p:nvGrpSpPr>
            <p:cNvPr id="9" name="Group 8">
              <a:extLst>
                <a:ext uri="{FF2B5EF4-FFF2-40B4-BE49-F238E27FC236}">
                  <a16:creationId xmlns:a16="http://schemas.microsoft.com/office/drawing/2014/main" id="{D547C32C-DDF9-4154-ABD8-A6D594F519D8}"/>
                </a:ext>
              </a:extLst>
            </p:cNvPr>
            <p:cNvGrpSpPr/>
            <p:nvPr/>
          </p:nvGrpSpPr>
          <p:grpSpPr>
            <a:xfrm>
              <a:off x="30843375" y="17022065"/>
              <a:ext cx="5503072" cy="1910535"/>
              <a:chOff x="31706661" y="16494665"/>
              <a:chExt cx="5503072" cy="1910535"/>
            </a:xfrm>
          </p:grpSpPr>
          <p:pic>
            <p:nvPicPr>
              <p:cNvPr id="82" name="Picture 81" descr="A picture containing vector graphics&#10;&#10;Description generated with very high confidence">
                <a:extLst>
                  <a:ext uri="{FF2B5EF4-FFF2-40B4-BE49-F238E27FC236}">
                    <a16:creationId xmlns:a16="http://schemas.microsoft.com/office/drawing/2014/main" id="{AB264433-C86D-4A35-AEF3-C07F62E3287E}"/>
                  </a:ext>
                </a:extLst>
              </p:cNvPr>
              <p:cNvPicPr>
                <a:picLocks noChangeAspect="1"/>
              </p:cNvPicPr>
              <p:nvPr/>
            </p:nvPicPr>
            <p:blipFill>
              <a:blip r:embed="rId26"/>
              <a:stretch>
                <a:fillRect/>
              </a:stretch>
            </p:blipFill>
            <p:spPr>
              <a:xfrm>
                <a:off x="31706661" y="16494665"/>
                <a:ext cx="2101590" cy="1910535"/>
              </a:xfrm>
              <a:prstGeom prst="rect">
                <a:avLst/>
              </a:prstGeom>
            </p:spPr>
          </p:pic>
          <p:sp>
            <p:nvSpPr>
              <p:cNvPr id="83" name="TextBox 82">
                <a:extLst>
                  <a:ext uri="{FF2B5EF4-FFF2-40B4-BE49-F238E27FC236}">
                    <a16:creationId xmlns:a16="http://schemas.microsoft.com/office/drawing/2014/main" id="{FAE3D449-95B2-4871-8A24-2F44B85CCD9A}"/>
                  </a:ext>
                </a:extLst>
              </p:cNvPr>
              <p:cNvSpPr txBox="1"/>
              <p:nvPr/>
            </p:nvSpPr>
            <p:spPr>
              <a:xfrm>
                <a:off x="34172323" y="16948892"/>
                <a:ext cx="3037410"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Can be accessed programmatically at:</a:t>
                </a:r>
              </a:p>
            </p:txBody>
          </p:sp>
        </p:grpSp>
        <p:sp>
          <p:nvSpPr>
            <p:cNvPr id="16" name="TextBox 15">
              <a:extLst>
                <a:ext uri="{FF2B5EF4-FFF2-40B4-BE49-F238E27FC236}">
                  <a16:creationId xmlns:a16="http://schemas.microsoft.com/office/drawing/2014/main" id="{7FCA88F9-A67E-458D-A64B-A744EB48624A}"/>
                </a:ext>
              </a:extLst>
            </p:cNvPr>
            <p:cNvSpPr txBox="1"/>
            <p:nvPr/>
          </p:nvSpPr>
          <p:spPr>
            <a:xfrm>
              <a:off x="32768661" y="18255157"/>
              <a:ext cx="4566562" cy="461665"/>
            </a:xfrm>
            <a:prstGeom prst="rect">
              <a:avLst/>
            </a:prstGeom>
            <a:noFill/>
          </p:spPr>
          <p:txBody>
            <a:bodyPr wrap="square" rtlCol="0">
              <a:spAutoFit/>
            </a:bodyPr>
            <a:lstStyle/>
            <a:p>
              <a:r>
                <a:rPr lang="en-US" sz="2400" dirty="0">
                  <a:solidFill>
                    <a:schemeClr val="accent1"/>
                  </a:solidFill>
                  <a:latin typeface="Arial" panose="020B0604020202020204" pitchFamily="34" charset="0"/>
                  <a:cs typeface="Arial" panose="020B0604020202020204" pitchFamily="34" charset="0"/>
                </a:rPr>
                <a:t>https://data.panorama.isi.edu</a:t>
              </a:r>
            </a:p>
          </p:txBody>
        </p:sp>
      </p:grpSp>
      <p:grpSp>
        <p:nvGrpSpPr>
          <p:cNvPr id="22" name="Group 21">
            <a:extLst>
              <a:ext uri="{FF2B5EF4-FFF2-40B4-BE49-F238E27FC236}">
                <a16:creationId xmlns:a16="http://schemas.microsoft.com/office/drawing/2014/main" id="{4DB29F4D-8B0F-41F3-8B8B-A76F1A73A198}"/>
              </a:ext>
            </a:extLst>
          </p:cNvPr>
          <p:cNvGrpSpPr/>
          <p:nvPr/>
        </p:nvGrpSpPr>
        <p:grpSpPr>
          <a:xfrm>
            <a:off x="36321395" y="16773013"/>
            <a:ext cx="6372428" cy="1865571"/>
            <a:chOff x="36689590" y="17217678"/>
            <a:chExt cx="6372428" cy="1865571"/>
          </a:xfrm>
        </p:grpSpPr>
        <p:pic>
          <p:nvPicPr>
            <p:cNvPr id="84" name="Picture 83" descr="A close up of a logo&#10;&#10;Description generated with very high confidence">
              <a:extLst>
                <a:ext uri="{FF2B5EF4-FFF2-40B4-BE49-F238E27FC236}">
                  <a16:creationId xmlns:a16="http://schemas.microsoft.com/office/drawing/2014/main" id="{D2C0442D-AE0C-4B8A-802B-D4B6AA8CAF2A}"/>
                </a:ext>
              </a:extLst>
            </p:cNvPr>
            <p:cNvPicPr>
              <a:picLocks noChangeAspect="1"/>
            </p:cNvPicPr>
            <p:nvPr/>
          </p:nvPicPr>
          <p:blipFill>
            <a:blip r:embed="rId27"/>
            <a:stretch>
              <a:fillRect/>
            </a:stretch>
          </p:blipFill>
          <p:spPr>
            <a:xfrm>
              <a:off x="36689590" y="17217678"/>
              <a:ext cx="2039088" cy="1865571"/>
            </a:xfrm>
            <a:prstGeom prst="rect">
              <a:avLst/>
            </a:prstGeom>
          </p:spPr>
        </p:pic>
        <p:sp>
          <p:nvSpPr>
            <p:cNvPr id="90" name="TextBox 89">
              <a:extLst>
                <a:ext uri="{FF2B5EF4-FFF2-40B4-BE49-F238E27FC236}">
                  <a16:creationId xmlns:a16="http://schemas.microsoft.com/office/drawing/2014/main" id="{E62BABAA-55FF-4A98-891C-B60FC50DC74E}"/>
                </a:ext>
              </a:extLst>
            </p:cNvPr>
            <p:cNvSpPr txBox="1"/>
            <p:nvPr/>
          </p:nvSpPr>
          <p:spPr>
            <a:xfrm>
              <a:off x="38597334" y="18316303"/>
              <a:ext cx="4464684" cy="461665"/>
            </a:xfrm>
            <a:prstGeom prst="rect">
              <a:avLst/>
            </a:prstGeom>
            <a:noFill/>
          </p:spPr>
          <p:txBody>
            <a:bodyPr wrap="none" rtlCol="0">
              <a:spAutoFit/>
            </a:bodyPr>
            <a:lstStyle/>
            <a:p>
              <a:r>
                <a:rPr lang="en-US" sz="2400" dirty="0">
                  <a:solidFill>
                    <a:schemeClr val="accent1"/>
                  </a:solidFill>
                  <a:latin typeface="Arial" panose="020B0604020202020204" pitchFamily="34" charset="0"/>
                  <a:cs typeface="Arial" panose="020B0604020202020204" pitchFamily="34" charset="0"/>
                </a:rPr>
                <a:t>https://kibana.panorama.isi.edu</a:t>
              </a:r>
            </a:p>
          </p:txBody>
        </p:sp>
        <p:sp>
          <p:nvSpPr>
            <p:cNvPr id="97" name="TextBox 96">
              <a:extLst>
                <a:ext uri="{FF2B5EF4-FFF2-40B4-BE49-F238E27FC236}">
                  <a16:creationId xmlns:a16="http://schemas.microsoft.com/office/drawing/2014/main" id="{952862DF-67DB-498C-88AC-5DF5AEA0C72B}"/>
                </a:ext>
              </a:extLst>
            </p:cNvPr>
            <p:cNvSpPr txBox="1"/>
            <p:nvPr/>
          </p:nvSpPr>
          <p:spPr>
            <a:xfrm>
              <a:off x="38962736" y="17538257"/>
              <a:ext cx="3037410"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Can be accessed via a web browser at:</a:t>
              </a:r>
            </a:p>
          </p:txBody>
        </p:sp>
      </p:grpSp>
      <p:pic>
        <p:nvPicPr>
          <p:cNvPr id="123" name="Picture 122">
            <a:extLst>
              <a:ext uri="{FF2B5EF4-FFF2-40B4-BE49-F238E27FC236}">
                <a16:creationId xmlns:a16="http://schemas.microsoft.com/office/drawing/2014/main" id="{AC0726C3-D7B6-4B7D-9E3F-E674EACCEF62}"/>
              </a:ext>
            </a:extLst>
          </p:cNvPr>
          <p:cNvPicPr>
            <a:picLocks noChangeAspect="1"/>
          </p:cNvPicPr>
          <p:nvPr/>
        </p:nvPicPr>
        <p:blipFill>
          <a:blip r:embed="rId28"/>
          <a:stretch>
            <a:fillRect/>
          </a:stretch>
        </p:blipFill>
        <p:spPr>
          <a:xfrm>
            <a:off x="32188218" y="23416695"/>
            <a:ext cx="3842703" cy="2966684"/>
          </a:xfrm>
          <a:prstGeom prst="rect">
            <a:avLst/>
          </a:prstGeom>
          <a:ln w="19050">
            <a:noFill/>
          </a:ln>
        </p:spPr>
      </p:pic>
      <p:sp>
        <p:nvSpPr>
          <p:cNvPr id="124" name="Oval 123">
            <a:extLst>
              <a:ext uri="{FF2B5EF4-FFF2-40B4-BE49-F238E27FC236}">
                <a16:creationId xmlns:a16="http://schemas.microsoft.com/office/drawing/2014/main" id="{169AE6D9-C954-46F8-83E1-3EFFA7AC3435}"/>
              </a:ext>
            </a:extLst>
          </p:cNvPr>
          <p:cNvSpPr/>
          <p:nvPr/>
        </p:nvSpPr>
        <p:spPr>
          <a:xfrm>
            <a:off x="34853838" y="25317732"/>
            <a:ext cx="991694" cy="818752"/>
          </a:xfrm>
          <a:prstGeom prst="ellipse">
            <a:avLst/>
          </a:prstGeom>
          <a:noFill/>
          <a:ln w="1905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4" name="Group 103">
            <a:extLst>
              <a:ext uri="{FF2B5EF4-FFF2-40B4-BE49-F238E27FC236}">
                <a16:creationId xmlns:a16="http://schemas.microsoft.com/office/drawing/2014/main" id="{AE878C0A-2CF3-4DCF-A395-DE53E77EF1FA}"/>
              </a:ext>
            </a:extLst>
          </p:cNvPr>
          <p:cNvGrpSpPr/>
          <p:nvPr/>
        </p:nvGrpSpPr>
        <p:grpSpPr>
          <a:xfrm>
            <a:off x="36824351" y="23724205"/>
            <a:ext cx="3093403" cy="2461578"/>
            <a:chOff x="20494720" y="7525922"/>
            <a:chExt cx="2886039" cy="2241489"/>
          </a:xfrm>
        </p:grpSpPr>
        <p:grpSp>
          <p:nvGrpSpPr>
            <p:cNvPr id="105" name="Group 104">
              <a:extLst>
                <a:ext uri="{FF2B5EF4-FFF2-40B4-BE49-F238E27FC236}">
                  <a16:creationId xmlns:a16="http://schemas.microsoft.com/office/drawing/2014/main" id="{866DC61B-7443-4D51-8F4C-152F56BCB8E7}"/>
                </a:ext>
              </a:extLst>
            </p:cNvPr>
            <p:cNvGrpSpPr/>
            <p:nvPr/>
          </p:nvGrpSpPr>
          <p:grpSpPr>
            <a:xfrm>
              <a:off x="20494720" y="7525922"/>
              <a:ext cx="2886039" cy="2241489"/>
              <a:chOff x="21843990" y="16769395"/>
              <a:chExt cx="2667890" cy="2000917"/>
            </a:xfrm>
          </p:grpSpPr>
          <p:pic>
            <p:nvPicPr>
              <p:cNvPr id="107" name="Picture 106">
                <a:extLst>
                  <a:ext uri="{FF2B5EF4-FFF2-40B4-BE49-F238E27FC236}">
                    <a16:creationId xmlns:a16="http://schemas.microsoft.com/office/drawing/2014/main" id="{243EFB63-9DDF-49C0-82A9-AD51D5D0273E}"/>
                  </a:ext>
                </a:extLst>
              </p:cNvPr>
              <p:cNvPicPr>
                <a:picLocks noChangeAspect="1"/>
              </p:cNvPicPr>
              <p:nvPr/>
            </p:nvPicPr>
            <p:blipFill>
              <a:blip r:embed="rId29">
                <a:extLst>
                  <a:ext uri="{28A0092B-C50C-407E-A947-70E740481C1C}">
                    <a14:useLocalDpi xmlns:a14="http://schemas.microsoft.com/office/drawing/2010/main"/>
                  </a:ext>
                </a:extLst>
              </a:blip>
              <a:stretch>
                <a:fillRect/>
              </a:stretch>
            </p:blipFill>
            <p:spPr>
              <a:xfrm>
                <a:off x="21843990" y="16769395"/>
                <a:ext cx="2667890" cy="2000917"/>
              </a:xfrm>
              <a:prstGeom prst="rect">
                <a:avLst/>
              </a:prstGeom>
            </p:spPr>
          </p:pic>
          <p:sp>
            <p:nvSpPr>
              <p:cNvPr id="108" name="TextBox 107">
                <a:extLst>
                  <a:ext uri="{FF2B5EF4-FFF2-40B4-BE49-F238E27FC236}">
                    <a16:creationId xmlns:a16="http://schemas.microsoft.com/office/drawing/2014/main" id="{D85A3065-9028-4103-9FF6-4932882B9EA2}"/>
                  </a:ext>
                </a:extLst>
              </p:cNvPr>
              <p:cNvSpPr txBox="1"/>
              <p:nvPr/>
            </p:nvSpPr>
            <p:spPr>
              <a:xfrm>
                <a:off x="22965589" y="17656123"/>
                <a:ext cx="938995" cy="153602"/>
              </a:xfrm>
              <a:prstGeom prst="rect">
                <a:avLst/>
              </a:prstGeom>
              <a:solidFill>
                <a:schemeClr val="accent4">
                  <a:lumMod val="20000"/>
                  <a:lumOff val="80000"/>
                </a:schemeClr>
              </a:solidFill>
            </p:spPr>
            <p:txBody>
              <a:bodyPr wrap="square" rtlCol="0">
                <a:spAutoFit/>
              </a:bodyPr>
              <a:lstStyle/>
              <a:p>
                <a:r>
                  <a:rPr lang="en-US" sz="700" dirty="0">
                    <a:latin typeface="Arial" panose="020B0604020202020204" pitchFamily="34" charset="0"/>
                    <a:cs typeface="Arial" panose="020B0604020202020204" pitchFamily="34" charset="0"/>
                  </a:rPr>
                  <a:t>Elbow at 4 clusters</a:t>
                </a:r>
              </a:p>
            </p:txBody>
          </p:sp>
          <p:cxnSp>
            <p:nvCxnSpPr>
              <p:cNvPr id="109" name="Straight Arrow Connector 108">
                <a:extLst>
                  <a:ext uri="{FF2B5EF4-FFF2-40B4-BE49-F238E27FC236}">
                    <a16:creationId xmlns:a16="http://schemas.microsoft.com/office/drawing/2014/main" id="{2435B3D5-56C1-46F9-903E-804DA36E1E2D}"/>
                  </a:ext>
                </a:extLst>
              </p:cNvPr>
              <p:cNvCxnSpPr>
                <a:cxnSpLocks/>
              </p:cNvCxnSpPr>
              <p:nvPr/>
            </p:nvCxnSpPr>
            <p:spPr>
              <a:xfrm flipH="1">
                <a:off x="22974487" y="17888482"/>
                <a:ext cx="343713" cy="5078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6" name="5-Point Star 12">
              <a:extLst>
                <a:ext uri="{FF2B5EF4-FFF2-40B4-BE49-F238E27FC236}">
                  <a16:creationId xmlns:a16="http://schemas.microsoft.com/office/drawing/2014/main" id="{EC77B58A-1DF0-4AEF-A2A4-552DBCB07F42}"/>
                </a:ext>
              </a:extLst>
            </p:cNvPr>
            <p:cNvSpPr/>
            <p:nvPr/>
          </p:nvSpPr>
          <p:spPr>
            <a:xfrm>
              <a:off x="21624673" y="9342874"/>
              <a:ext cx="92983" cy="8356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33442990-E09A-42DA-AAC2-9E8FB6CA5FCD}"/>
              </a:ext>
            </a:extLst>
          </p:cNvPr>
          <p:cNvSpPr txBox="1"/>
          <p:nvPr/>
        </p:nvSpPr>
        <p:spPr>
          <a:xfrm>
            <a:off x="29647884" y="20866851"/>
            <a:ext cx="6595230" cy="2308324"/>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rgbClr val="0070C0"/>
                </a:solidFill>
                <a:latin typeface="Arial" panose="020B0604020202020204" pitchFamily="34" charset="0"/>
                <a:cs typeface="Arial" panose="020B0604020202020204" pitchFamily="34" charset="0"/>
              </a:rPr>
              <a:t>Detecting anomalous TCP</a:t>
            </a:r>
            <a:r>
              <a:rPr lang="en-US" sz="2400" dirty="0">
                <a:latin typeface="Arial" panose="020B0604020202020204" pitchFamily="34" charset="0"/>
                <a:cs typeface="Arial" panose="020B0604020202020204" pitchFamily="34" charset="0"/>
              </a:rPr>
              <a:t> file transfers using </a:t>
            </a:r>
            <a:r>
              <a:rPr lang="en-US" sz="2400" i="1" dirty="0">
                <a:latin typeface="Arial" panose="020B0604020202020204" pitchFamily="34" charset="0"/>
                <a:cs typeface="Arial" panose="020B0604020202020204" pitchFamily="34" charset="0"/>
              </a:rPr>
              <a:t>Isolation</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Forest. </a:t>
            </a:r>
            <a:r>
              <a:rPr lang="en-US" sz="2400" dirty="0">
                <a:latin typeface="Arial" panose="020B0604020202020204" pitchFamily="34" charset="0"/>
                <a:cs typeface="Arial" panose="020B0604020202020204" pitchFamily="34" charset="0"/>
              </a:rPr>
              <a:t>We were able to find transfers </a:t>
            </a:r>
            <a:r>
              <a:rPr lang="en-US" sz="2400" i="1" dirty="0">
                <a:latin typeface="Arial" panose="020B0604020202020204" pitchFamily="34" charset="0"/>
                <a:cs typeface="Arial" panose="020B0604020202020204" pitchFamily="34" charset="0"/>
              </a:rPr>
              <a:t>experiencing packet reordering </a:t>
            </a:r>
            <a:r>
              <a:rPr lang="en-US" sz="2400" dirty="0">
                <a:latin typeface="Arial" panose="020B0604020202020204" pitchFamily="34" charset="0"/>
                <a:cs typeface="Arial" panose="020B0604020202020204" pitchFamily="34" charset="0"/>
              </a:rPr>
              <a:t>(Exp.7-8) with very good accuracy.</a:t>
            </a:r>
          </a:p>
          <a:p>
            <a:pPr marL="342900" indent="-342900">
              <a:buFont typeface="Arial" panose="020B0604020202020204" pitchFamily="34" charset="0"/>
              <a:buChar char="•"/>
            </a:pPr>
            <a:r>
              <a:rPr lang="en-US" sz="2400" dirty="0">
                <a:solidFill>
                  <a:srgbClr val="DF5522"/>
                </a:solidFill>
                <a:latin typeface="Arial" panose="020B0604020202020204" pitchFamily="34" charset="0"/>
                <a:cs typeface="Arial" panose="020B0604020202020204" pitchFamily="34" charset="0"/>
              </a:rPr>
              <a:t>But</a:t>
            </a:r>
            <a:r>
              <a:rPr lang="en-US" sz="2400" dirty="0">
                <a:latin typeface="Arial" panose="020B0604020202020204" pitchFamily="34" charset="0"/>
                <a:cs typeface="Arial" panose="020B0604020202020204" pitchFamily="34" charset="0"/>
              </a:rPr>
              <a:t>, we got poor performance on </a:t>
            </a:r>
            <a:r>
              <a:rPr lang="en-US" sz="2400" i="1" dirty="0">
                <a:latin typeface="Arial" panose="020B0604020202020204" pitchFamily="34" charset="0"/>
                <a:cs typeface="Arial" panose="020B0604020202020204" pitchFamily="34" charset="0"/>
              </a:rPr>
              <a:t>packet loss </a:t>
            </a:r>
            <a:r>
              <a:rPr lang="en-US" sz="2400" dirty="0">
                <a:latin typeface="Arial" panose="020B0604020202020204" pitchFamily="34" charset="0"/>
                <a:cs typeface="Arial" panose="020B0604020202020204" pitchFamily="34" charset="0"/>
              </a:rPr>
              <a:t>(Exp.2-4) and </a:t>
            </a:r>
            <a:r>
              <a:rPr lang="en-US" sz="2400" i="1" dirty="0">
                <a:latin typeface="Arial" panose="020B0604020202020204" pitchFamily="34" charset="0"/>
                <a:cs typeface="Arial" panose="020B0604020202020204" pitchFamily="34" charset="0"/>
              </a:rPr>
              <a:t>packet duplication </a:t>
            </a:r>
            <a:r>
              <a:rPr lang="en-US" sz="2400" dirty="0">
                <a:latin typeface="Arial" panose="020B0604020202020204" pitchFamily="34" charset="0"/>
                <a:cs typeface="Arial" panose="020B0604020202020204" pitchFamily="34" charset="0"/>
              </a:rPr>
              <a:t>(Exp.5-6).</a:t>
            </a:r>
          </a:p>
        </p:txBody>
      </p:sp>
      <p:sp>
        <p:nvSpPr>
          <p:cNvPr id="29" name="Rectangle 28">
            <a:extLst>
              <a:ext uri="{FF2B5EF4-FFF2-40B4-BE49-F238E27FC236}">
                <a16:creationId xmlns:a16="http://schemas.microsoft.com/office/drawing/2014/main" id="{2C0B7872-A6A9-4582-9A61-B5403705A4F8}"/>
              </a:ext>
            </a:extLst>
          </p:cNvPr>
          <p:cNvSpPr/>
          <p:nvPr/>
        </p:nvSpPr>
        <p:spPr>
          <a:xfrm>
            <a:off x="36980025" y="20884703"/>
            <a:ext cx="5900108" cy="1200329"/>
          </a:xfrm>
          <a:prstGeom prst="rect">
            <a:avLst/>
          </a:prstGeom>
        </p:spPr>
        <p:txBody>
          <a:bodyPr wrap="square">
            <a:spAutoFit/>
          </a:bodyPr>
          <a:lstStyle/>
          <a:p>
            <a:pPr marL="171446" indent="-171446">
              <a:buFont typeface="Arial" panose="020B0604020202020204" pitchFamily="34" charset="0"/>
              <a:buChar char="•"/>
            </a:pPr>
            <a:r>
              <a:rPr lang="en-US" sz="2400" b="1" dirty="0">
                <a:solidFill>
                  <a:schemeClr val="accent1"/>
                </a:solidFill>
                <a:latin typeface="Arial" panose="020B0604020202020204" pitchFamily="34" charset="0"/>
                <a:cs typeface="Arial" panose="020B0604020202020204" pitchFamily="34" charset="0"/>
              </a:rPr>
              <a:t>Workflow-level analysis </a:t>
            </a:r>
            <a:r>
              <a:rPr lang="en-US" sz="2400" dirty="0">
                <a:latin typeface="Arial" panose="020B0604020202020204" pitchFamily="34" charset="0"/>
                <a:cs typeface="Arial" panose="020B0604020202020204" pitchFamily="34" charset="0"/>
              </a:rPr>
              <a:t>using </a:t>
            </a:r>
            <a:r>
              <a:rPr lang="en-US" sz="2400" i="1" dirty="0">
                <a:latin typeface="Arial" panose="020B0604020202020204" pitchFamily="34" charset="0"/>
                <a:cs typeface="Arial" panose="020B0604020202020204" pitchFamily="34" charset="0"/>
              </a:rPr>
              <a:t>Unsupervised Clustering </a:t>
            </a:r>
            <a:r>
              <a:rPr lang="en-US" sz="2400" dirty="0">
                <a:latin typeface="Arial" panose="020B0604020202020204" pitchFamily="34" charset="0"/>
                <a:cs typeface="Arial" panose="020B0604020202020204" pitchFamily="34" charset="0"/>
              </a:rPr>
              <a:t>with unlabeled data. Using feature vectors such as:</a:t>
            </a:r>
          </a:p>
        </p:txBody>
      </p:sp>
      <p:sp>
        <p:nvSpPr>
          <p:cNvPr id="126" name="TextBox 149">
            <a:extLst>
              <a:ext uri="{FF2B5EF4-FFF2-40B4-BE49-F238E27FC236}">
                <a16:creationId xmlns:a16="http://schemas.microsoft.com/office/drawing/2014/main" id="{8E9D4A2B-7EAF-4137-A804-8C0651018622}"/>
              </a:ext>
            </a:extLst>
          </p:cNvPr>
          <p:cNvSpPr txBox="1"/>
          <p:nvPr/>
        </p:nvSpPr>
        <p:spPr>
          <a:xfrm>
            <a:off x="36983846" y="22222226"/>
            <a:ext cx="6101205" cy="1092607"/>
          </a:xfrm>
          <a:prstGeom prst="rect">
            <a:avLst/>
          </a:prstGeom>
          <a:solidFill>
            <a:schemeClr val="accent4">
              <a:lumMod val="60000"/>
              <a:lumOff val="40000"/>
            </a:schemeClr>
          </a:solid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300" dirty="0">
                <a:latin typeface="Arial" panose="020B0604020202020204" pitchFamily="34" charset="0"/>
                <a:cs typeface="Arial" panose="020B0604020202020204" pitchFamily="34" charset="0"/>
              </a:rPr>
              <a:t>J_s = #</a:t>
            </a:r>
            <a:r>
              <a:rPr lang="en-US" sz="1300" dirty="0" err="1">
                <a:latin typeface="Arial" panose="020B0604020202020204" pitchFamily="34" charset="0"/>
                <a:cs typeface="Arial" panose="020B0604020202020204" pitchFamily="34" charset="0"/>
              </a:rPr>
              <a:t>job_instances_succeeded</a:t>
            </a:r>
            <a:r>
              <a:rPr lang="en-US" sz="1300" dirty="0">
                <a:latin typeface="Arial" panose="020B0604020202020204" pitchFamily="34" charset="0"/>
                <a:cs typeface="Arial" panose="020B0604020202020204" pitchFamily="34" charset="0"/>
              </a:rPr>
              <a:t>/#</a:t>
            </a:r>
            <a:r>
              <a:rPr lang="en-US" sz="1300" dirty="0" err="1">
                <a:latin typeface="Arial" panose="020B0604020202020204" pitchFamily="34" charset="0"/>
                <a:cs typeface="Arial" panose="020B0604020202020204" pitchFamily="34" charset="0"/>
              </a:rPr>
              <a:t>job_instances_done</a:t>
            </a:r>
            <a:endParaRPr lang="en-US" sz="1300" dirty="0">
              <a:latin typeface="Arial" panose="020B0604020202020204" pitchFamily="34" charset="0"/>
              <a:cs typeface="Arial" panose="020B0604020202020204" pitchFamily="34" charset="0"/>
            </a:endParaRPr>
          </a:p>
          <a:p>
            <a:r>
              <a:rPr lang="en-US" sz="1300" dirty="0" err="1">
                <a:latin typeface="Arial" panose="020B0604020202020204" pitchFamily="34" charset="0"/>
                <a:cs typeface="Arial" panose="020B0604020202020204" pitchFamily="34" charset="0"/>
              </a:rPr>
              <a:t>J_f</a:t>
            </a:r>
            <a:r>
              <a:rPr lang="en-US" sz="1300" dirty="0">
                <a:latin typeface="Arial" panose="020B0604020202020204" pitchFamily="34" charset="0"/>
                <a:cs typeface="Arial" panose="020B0604020202020204" pitchFamily="34" charset="0"/>
              </a:rPr>
              <a:t> = #</a:t>
            </a:r>
            <a:r>
              <a:rPr lang="en-US" sz="1300" dirty="0" err="1">
                <a:latin typeface="Arial" panose="020B0604020202020204" pitchFamily="34" charset="0"/>
                <a:cs typeface="Arial" panose="020B0604020202020204" pitchFamily="34" charset="0"/>
              </a:rPr>
              <a:t>job_instances_failed</a:t>
            </a:r>
            <a:r>
              <a:rPr lang="en-US" sz="1300" dirty="0">
                <a:latin typeface="Arial" panose="020B0604020202020204" pitchFamily="34" charset="0"/>
                <a:cs typeface="Arial" panose="020B0604020202020204" pitchFamily="34" charset="0"/>
              </a:rPr>
              <a:t>/#</a:t>
            </a:r>
            <a:r>
              <a:rPr lang="en-US" sz="1300" dirty="0" err="1">
                <a:latin typeface="Arial" panose="020B0604020202020204" pitchFamily="34" charset="0"/>
                <a:cs typeface="Arial" panose="020B0604020202020204" pitchFamily="34" charset="0"/>
              </a:rPr>
              <a:t>job_instances_done</a:t>
            </a:r>
            <a:endParaRPr lang="en-US" sz="1300" dirty="0">
              <a:latin typeface="Arial" panose="020B0604020202020204" pitchFamily="34" charset="0"/>
              <a:cs typeface="Arial" panose="020B0604020202020204" pitchFamily="34" charset="0"/>
            </a:endParaRPr>
          </a:p>
          <a:p>
            <a:r>
              <a:rPr lang="en-US" sz="1300" dirty="0" err="1">
                <a:latin typeface="Arial" panose="020B0604020202020204" pitchFamily="34" charset="0"/>
                <a:cs typeface="Arial" panose="020B0604020202020204" pitchFamily="34" charset="0"/>
              </a:rPr>
              <a:t>t_s</a:t>
            </a:r>
            <a:r>
              <a:rPr lang="en-US" sz="1300" dirty="0">
                <a:latin typeface="Arial" panose="020B0604020202020204" pitchFamily="34" charset="0"/>
                <a:cs typeface="Arial" panose="020B0604020202020204" pitchFamily="34" charset="0"/>
              </a:rPr>
              <a:t> = Sum(</a:t>
            </a:r>
            <a:r>
              <a:rPr lang="en-US" sz="1300" dirty="0" err="1">
                <a:latin typeface="Arial" panose="020B0604020202020204" pitchFamily="34" charset="0"/>
                <a:cs typeface="Arial" panose="020B0604020202020204" pitchFamily="34" charset="0"/>
              </a:rPr>
              <a:t>local_duration</a:t>
            </a:r>
            <a:r>
              <a:rPr lang="en-US" sz="1300" dirty="0">
                <a:latin typeface="Arial" panose="020B0604020202020204" pitchFamily="34" charset="0"/>
                <a:cs typeface="Arial" panose="020B0604020202020204" pitchFamily="34" charset="0"/>
              </a:rPr>
              <a:t>(</a:t>
            </a:r>
            <a:r>
              <a:rPr lang="en-US" sz="1300" dirty="0" err="1">
                <a:latin typeface="Arial" panose="020B0604020202020204" pitchFamily="34" charset="0"/>
                <a:cs typeface="Arial" panose="020B0604020202020204" pitchFamily="34" charset="0"/>
              </a:rPr>
              <a:t>successful_job_instances</a:t>
            </a:r>
            <a:r>
              <a:rPr lang="en-US" sz="1300" dirty="0">
                <a:latin typeface="Arial" panose="020B0604020202020204" pitchFamily="34" charset="0"/>
                <a:cs typeface="Arial" panose="020B0604020202020204" pitchFamily="34" charset="0"/>
              </a:rPr>
              <a:t>))/#</a:t>
            </a:r>
            <a:r>
              <a:rPr lang="en-US" sz="1300" dirty="0" err="1">
                <a:latin typeface="Arial" panose="020B0604020202020204" pitchFamily="34" charset="0"/>
                <a:cs typeface="Arial" panose="020B0604020202020204" pitchFamily="34" charset="0"/>
              </a:rPr>
              <a:t>job_instances_succeeded</a:t>
            </a:r>
            <a:endParaRPr lang="en-US" sz="1300" dirty="0">
              <a:latin typeface="Arial" panose="020B0604020202020204" pitchFamily="34" charset="0"/>
              <a:cs typeface="Arial" panose="020B0604020202020204" pitchFamily="34" charset="0"/>
            </a:endParaRPr>
          </a:p>
          <a:p>
            <a:r>
              <a:rPr lang="en-US" sz="1300" dirty="0" err="1">
                <a:latin typeface="Arial" panose="020B0604020202020204" pitchFamily="34" charset="0"/>
                <a:cs typeface="Arial" panose="020B0604020202020204" pitchFamily="34" charset="0"/>
              </a:rPr>
              <a:t>t_f</a:t>
            </a:r>
            <a:r>
              <a:rPr lang="en-US" sz="1300" dirty="0">
                <a:latin typeface="Arial" panose="020B0604020202020204" pitchFamily="34" charset="0"/>
                <a:cs typeface="Arial" panose="020B0604020202020204" pitchFamily="34" charset="0"/>
              </a:rPr>
              <a:t> = Sum(</a:t>
            </a:r>
            <a:r>
              <a:rPr lang="en-US" sz="1300" dirty="0" err="1">
                <a:latin typeface="Arial" panose="020B0604020202020204" pitchFamily="34" charset="0"/>
                <a:cs typeface="Arial" panose="020B0604020202020204" pitchFamily="34" charset="0"/>
              </a:rPr>
              <a:t>local_duration</a:t>
            </a:r>
            <a:r>
              <a:rPr lang="en-US" sz="1300" dirty="0">
                <a:latin typeface="Arial" panose="020B0604020202020204" pitchFamily="34" charset="0"/>
                <a:cs typeface="Arial" panose="020B0604020202020204" pitchFamily="34" charset="0"/>
              </a:rPr>
              <a:t>(</a:t>
            </a:r>
            <a:r>
              <a:rPr lang="en-US" sz="1300" dirty="0" err="1">
                <a:latin typeface="Arial" panose="020B0604020202020204" pitchFamily="34" charset="0"/>
                <a:cs typeface="Arial" panose="020B0604020202020204" pitchFamily="34" charset="0"/>
              </a:rPr>
              <a:t>failed_job_instances</a:t>
            </a:r>
            <a:r>
              <a:rPr lang="en-US" sz="1300" dirty="0">
                <a:latin typeface="Arial" panose="020B0604020202020204" pitchFamily="34" charset="0"/>
                <a:cs typeface="Arial" panose="020B0604020202020204" pitchFamily="34" charset="0"/>
              </a:rPr>
              <a:t>))/#</a:t>
            </a:r>
            <a:r>
              <a:rPr lang="en-US" sz="1300" dirty="0" err="1">
                <a:latin typeface="Arial" panose="020B0604020202020204" pitchFamily="34" charset="0"/>
                <a:cs typeface="Arial" panose="020B0604020202020204" pitchFamily="34" charset="0"/>
              </a:rPr>
              <a:t>job_instances_failed</a:t>
            </a:r>
            <a:endParaRPr lang="en-US" sz="1300" dirty="0">
              <a:latin typeface="Arial" panose="020B0604020202020204" pitchFamily="34" charset="0"/>
              <a:cs typeface="Arial" panose="020B0604020202020204" pitchFamily="34" charset="0"/>
            </a:endParaRPr>
          </a:p>
          <a:p>
            <a:r>
              <a:rPr lang="en-US" sz="1300" dirty="0" err="1">
                <a:latin typeface="Arial" panose="020B0604020202020204" pitchFamily="34" charset="0"/>
                <a:cs typeface="Arial" panose="020B0604020202020204" pitchFamily="34" charset="0"/>
              </a:rPr>
              <a:t>o_i_s</a:t>
            </a:r>
            <a:r>
              <a:rPr lang="en-US" sz="1300" dirty="0">
                <a:latin typeface="Arial" panose="020B0604020202020204" pitchFamily="34" charset="0"/>
                <a:cs typeface="Arial" panose="020B0604020202020204" pitchFamily="34" charset="0"/>
              </a:rPr>
              <a:t> = #</a:t>
            </a:r>
            <a:r>
              <a:rPr lang="en-US" sz="1300" dirty="0" err="1">
                <a:latin typeface="Arial" panose="020B0604020202020204" pitchFamily="34" charset="0"/>
                <a:cs typeface="Arial" panose="020B0604020202020204" pitchFamily="34" charset="0"/>
              </a:rPr>
              <a:t>job_instances_succeeded</a:t>
            </a:r>
            <a:r>
              <a:rPr lang="en-US" sz="1300" dirty="0">
                <a:latin typeface="Arial" panose="020B0604020202020204" pitchFamily="34" charset="0"/>
                <a:cs typeface="Arial" panose="020B0604020202020204" pitchFamily="34" charset="0"/>
              </a:rPr>
              <a:t>/#</a:t>
            </a:r>
            <a:r>
              <a:rPr lang="en-US" sz="1300" dirty="0" err="1">
                <a:latin typeface="Arial" panose="020B0604020202020204" pitchFamily="34" charset="0"/>
                <a:cs typeface="Arial" panose="020B0604020202020204" pitchFamily="34" charset="0"/>
              </a:rPr>
              <a:t>total_workflow_jobs</a:t>
            </a:r>
            <a:endParaRPr lang="en-US" sz="1300" dirty="0">
              <a:latin typeface="Arial" panose="020B0604020202020204" pitchFamily="34" charset="0"/>
              <a:cs typeface="Arial" panose="020B0604020202020204" pitchFamily="34" charset="0"/>
            </a:endParaRPr>
          </a:p>
        </p:txBody>
      </p:sp>
      <p:sp>
        <p:nvSpPr>
          <p:cNvPr id="127" name="Rounded Rectangle 9">
            <a:extLst>
              <a:ext uri="{FF2B5EF4-FFF2-40B4-BE49-F238E27FC236}">
                <a16:creationId xmlns:a16="http://schemas.microsoft.com/office/drawing/2014/main" id="{5D92C2EA-7A12-42BC-92B0-222FE4C11C55}"/>
              </a:ext>
            </a:extLst>
          </p:cNvPr>
          <p:cNvSpPr/>
          <p:nvPr/>
        </p:nvSpPr>
        <p:spPr>
          <a:xfrm>
            <a:off x="29719338" y="23416695"/>
            <a:ext cx="2468880" cy="384048"/>
          </a:xfrm>
          <a:prstGeom prst="round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600" dirty="0">
                <a:solidFill>
                  <a:srgbClr val="000000"/>
                </a:solidFill>
              </a:rPr>
              <a:t>Isolation Forest Controlled </a:t>
            </a:r>
          </a:p>
        </p:txBody>
      </p:sp>
      <p:sp>
        <p:nvSpPr>
          <p:cNvPr id="128" name="Rounded Rectangle 9">
            <a:extLst>
              <a:ext uri="{FF2B5EF4-FFF2-40B4-BE49-F238E27FC236}">
                <a16:creationId xmlns:a16="http://schemas.microsoft.com/office/drawing/2014/main" id="{DD64ADF7-8D03-4CF7-B1BE-C23D9A8A6B31}"/>
              </a:ext>
            </a:extLst>
          </p:cNvPr>
          <p:cNvSpPr/>
          <p:nvPr/>
        </p:nvSpPr>
        <p:spPr>
          <a:xfrm>
            <a:off x="33000469" y="23416695"/>
            <a:ext cx="2468880" cy="384048"/>
          </a:xfrm>
          <a:prstGeom prst="round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600" dirty="0">
                <a:solidFill>
                  <a:srgbClr val="000000"/>
                </a:solidFill>
              </a:rPr>
              <a:t>Isolation Forest Error Rate </a:t>
            </a:r>
          </a:p>
        </p:txBody>
      </p:sp>
      <p:cxnSp>
        <p:nvCxnSpPr>
          <p:cNvPr id="34" name="Straight Connector 33">
            <a:extLst>
              <a:ext uri="{FF2B5EF4-FFF2-40B4-BE49-F238E27FC236}">
                <a16:creationId xmlns:a16="http://schemas.microsoft.com/office/drawing/2014/main" id="{45AA357B-FBA5-4FEE-B1EC-56D0E70F439D}"/>
              </a:ext>
            </a:extLst>
          </p:cNvPr>
          <p:cNvCxnSpPr/>
          <p:nvPr/>
        </p:nvCxnSpPr>
        <p:spPr>
          <a:xfrm>
            <a:off x="36452761" y="20997601"/>
            <a:ext cx="0" cy="5035121"/>
          </a:xfrm>
          <a:prstGeom prst="line">
            <a:avLst/>
          </a:prstGeom>
          <a:ln w="38100">
            <a:solidFill>
              <a:srgbClr val="2F5160"/>
            </a:solidFill>
          </a:ln>
        </p:spPr>
        <p:style>
          <a:lnRef idx="1">
            <a:schemeClr val="accent1"/>
          </a:lnRef>
          <a:fillRef idx="0">
            <a:schemeClr val="accent1"/>
          </a:fillRef>
          <a:effectRef idx="0">
            <a:schemeClr val="accent1"/>
          </a:effectRef>
          <a:fontRef idx="minor">
            <a:schemeClr val="tx1"/>
          </a:fontRef>
        </p:style>
      </p:cxnSp>
      <p:pic>
        <p:nvPicPr>
          <p:cNvPr id="129" name="PanDA-rev-logo-midsize-600px.jpg" descr="PanDA-rev-logo-midsize-600px.jpg">
            <a:extLst>
              <a:ext uri="{FF2B5EF4-FFF2-40B4-BE49-F238E27FC236}">
                <a16:creationId xmlns:a16="http://schemas.microsoft.com/office/drawing/2014/main" id="{CE3082D4-9D1A-4EF0-A56D-1D9B4A47A8DF}"/>
              </a:ext>
            </a:extLst>
          </p:cNvPr>
          <p:cNvPicPr>
            <a:picLocks noChangeAspect="1"/>
          </p:cNvPicPr>
          <p:nvPr/>
        </p:nvPicPr>
        <p:blipFill>
          <a:blip r:embed="rId30">
            <a:extLst/>
          </a:blip>
          <a:stretch>
            <a:fillRect/>
          </a:stretch>
        </p:blipFill>
        <p:spPr>
          <a:xfrm>
            <a:off x="35906003" y="28054288"/>
            <a:ext cx="1954170" cy="1879261"/>
          </a:xfrm>
          <a:prstGeom prst="rect">
            <a:avLst/>
          </a:prstGeom>
          <a:ln w="12700">
            <a:miter lim="400000"/>
          </a:ln>
        </p:spPr>
      </p:pic>
      <p:pic>
        <p:nvPicPr>
          <p:cNvPr id="37" name="Picture 36">
            <a:extLst>
              <a:ext uri="{FF2B5EF4-FFF2-40B4-BE49-F238E27FC236}">
                <a16:creationId xmlns:a16="http://schemas.microsoft.com/office/drawing/2014/main" id="{65CE2209-BCDF-464D-B814-A1A2764E4443}"/>
              </a:ext>
            </a:extLst>
          </p:cNvPr>
          <p:cNvPicPr>
            <a:picLocks noChangeAspect="1"/>
          </p:cNvPicPr>
          <p:nvPr/>
        </p:nvPicPr>
        <p:blipFill>
          <a:blip r:embed="rId31"/>
          <a:stretch>
            <a:fillRect/>
          </a:stretch>
        </p:blipFill>
        <p:spPr>
          <a:xfrm>
            <a:off x="36042295" y="30513286"/>
            <a:ext cx="1895874" cy="1291564"/>
          </a:xfrm>
          <a:prstGeom prst="rect">
            <a:avLst/>
          </a:prstGeom>
        </p:spPr>
      </p:pic>
      <p:sp>
        <p:nvSpPr>
          <p:cNvPr id="39" name="TextBox 38">
            <a:extLst>
              <a:ext uri="{FF2B5EF4-FFF2-40B4-BE49-F238E27FC236}">
                <a16:creationId xmlns:a16="http://schemas.microsoft.com/office/drawing/2014/main" id="{A4476258-2367-456F-8222-9E1FF085CA9C}"/>
              </a:ext>
            </a:extLst>
          </p:cNvPr>
          <p:cNvSpPr txBox="1"/>
          <p:nvPr/>
        </p:nvSpPr>
        <p:spPr>
          <a:xfrm>
            <a:off x="37951315" y="28123853"/>
            <a:ext cx="5319569" cy="1785104"/>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We are working with the </a:t>
            </a:r>
            <a:r>
              <a:rPr lang="en-US" sz="2200" dirty="0">
                <a:solidFill>
                  <a:srgbClr val="0070C0"/>
                </a:solidFill>
                <a:latin typeface="Arial" panose="020B0604020202020204" pitchFamily="34" charset="0"/>
                <a:cs typeface="Arial" panose="020B0604020202020204" pitchFamily="34" charset="0"/>
              </a:rPr>
              <a:t>DOE</a:t>
            </a:r>
            <a:r>
              <a:rPr lang="en-US" sz="2200" dirty="0">
                <a:latin typeface="Arial" panose="020B0604020202020204" pitchFamily="34" charset="0"/>
                <a:cs typeface="Arial" panose="020B0604020202020204" pitchFamily="34" charset="0"/>
              </a:rPr>
              <a:t> </a:t>
            </a:r>
            <a:r>
              <a:rPr lang="en-US" sz="2200" i="1" dirty="0" err="1">
                <a:solidFill>
                  <a:srgbClr val="0070C0"/>
                </a:solidFill>
                <a:latin typeface="Arial" panose="020B0604020202020204" pitchFamily="34" charset="0"/>
                <a:cs typeface="Arial" panose="020B0604020202020204" pitchFamily="34" charset="0"/>
              </a:rPr>
              <a:t>BigPanda</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project to allow Pegasus workflows to be</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executed using </a:t>
            </a:r>
            <a:r>
              <a:rPr lang="en-US" sz="2200" dirty="0" err="1">
                <a:latin typeface="Arial" panose="020B0604020202020204" pitchFamily="34" charset="0"/>
                <a:cs typeface="Arial" panose="020B0604020202020204" pitchFamily="34" charset="0"/>
              </a:rPr>
              <a:t>BigPanda’s</a:t>
            </a:r>
            <a:r>
              <a:rPr lang="en-US" sz="2200" dirty="0">
                <a:latin typeface="Arial" panose="020B0604020202020204" pitchFamily="34" charset="0"/>
                <a:cs typeface="Arial" panose="020B0604020202020204" pitchFamily="34" charset="0"/>
              </a:rPr>
              <a:t> pilot job submission mechanisms. </a:t>
            </a:r>
            <a:r>
              <a:rPr lang="en-US" sz="2200" dirty="0">
                <a:latin typeface="Arial" panose="020B0604020202020204" pitchFamily="34" charset="0"/>
                <a:cs typeface="Arial" panose="020B0604020202020204" pitchFamily="34" charset="0"/>
                <a:hlinkClick r:id="rId32"/>
              </a:rPr>
              <a:t>http://news.pandawms.org/bigpanda.html</a:t>
            </a:r>
            <a:endParaRPr lang="en-US" sz="2200" dirty="0">
              <a:latin typeface="Arial" panose="020B0604020202020204" pitchFamily="34" charset="0"/>
              <a:cs typeface="Arial" panose="020B0604020202020204" pitchFamily="34" charset="0"/>
            </a:endParaRPr>
          </a:p>
        </p:txBody>
      </p:sp>
      <p:sp>
        <p:nvSpPr>
          <p:cNvPr id="131" name="TextBox 130">
            <a:extLst>
              <a:ext uri="{FF2B5EF4-FFF2-40B4-BE49-F238E27FC236}">
                <a16:creationId xmlns:a16="http://schemas.microsoft.com/office/drawing/2014/main" id="{E2B4BFB0-55FB-4485-B915-82B44CCFE403}"/>
              </a:ext>
            </a:extLst>
          </p:cNvPr>
          <p:cNvSpPr txBox="1"/>
          <p:nvPr/>
        </p:nvSpPr>
        <p:spPr>
          <a:xfrm>
            <a:off x="37945986" y="30201314"/>
            <a:ext cx="5319569" cy="1785104"/>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In collaboration with the </a:t>
            </a:r>
            <a:r>
              <a:rPr lang="en-US" sz="2200" dirty="0">
                <a:solidFill>
                  <a:srgbClr val="0070C0"/>
                </a:solidFill>
                <a:latin typeface="Arial" panose="020B0604020202020204" pitchFamily="34" charset="0"/>
                <a:cs typeface="Arial" panose="020B0604020202020204" pitchFamily="34" charset="0"/>
              </a:rPr>
              <a:t>DOE</a:t>
            </a:r>
            <a:r>
              <a:rPr lang="en-US" sz="2200" dirty="0">
                <a:latin typeface="Arial" panose="020B0604020202020204" pitchFamily="34" charset="0"/>
                <a:cs typeface="Arial" panose="020B0604020202020204" pitchFamily="34" charset="0"/>
              </a:rPr>
              <a:t> </a:t>
            </a:r>
            <a:r>
              <a:rPr lang="en-US" sz="2200" i="1" dirty="0">
                <a:solidFill>
                  <a:srgbClr val="0070C0"/>
                </a:solidFill>
                <a:latin typeface="Arial" panose="020B0604020202020204" pitchFamily="34" charset="0"/>
                <a:cs typeface="Arial" panose="020B0604020202020204" pitchFamily="34" charset="0"/>
              </a:rPr>
              <a:t>X-SWAP</a:t>
            </a:r>
            <a:r>
              <a:rPr lang="en-US" sz="2200" dirty="0">
                <a:latin typeface="Arial" panose="020B0604020202020204" pitchFamily="34" charset="0"/>
                <a:cs typeface="Arial" panose="020B0604020202020204" pitchFamily="34" charset="0"/>
              </a:rPr>
              <a:t> project we are working on a </a:t>
            </a:r>
            <a:r>
              <a:rPr lang="en-US" sz="2200" b="1" dirty="0">
                <a:latin typeface="Arial" panose="020B0604020202020204" pitchFamily="34" charset="0"/>
                <a:cs typeface="Arial" panose="020B0604020202020204" pitchFamily="34" charset="0"/>
              </a:rPr>
              <a:t>benchmark</a:t>
            </a:r>
            <a:r>
              <a:rPr lang="en-US" sz="2200" dirty="0">
                <a:latin typeface="Arial" panose="020B0604020202020204" pitchFamily="34" charset="0"/>
                <a:cs typeface="Arial" panose="020B0604020202020204" pitchFamily="34" charset="0"/>
              </a:rPr>
              <a:t> </a:t>
            </a:r>
            <a:r>
              <a:rPr lang="en-US" sz="2200" b="1" dirty="0">
                <a:latin typeface="Arial" panose="020B0604020202020204" pitchFamily="34" charset="0"/>
                <a:cs typeface="Arial" panose="020B0604020202020204" pitchFamily="34" charset="0"/>
              </a:rPr>
              <a:t>workflow</a:t>
            </a:r>
            <a:r>
              <a:rPr lang="en-US" sz="2200" dirty="0">
                <a:latin typeface="Arial" panose="020B0604020202020204" pitchFamily="34" charset="0"/>
                <a:cs typeface="Arial" panose="020B0604020202020204" pitchFamily="34" charset="0"/>
              </a:rPr>
              <a:t> for current and next generation systems, based on the ZTF astrophysics pipeline. </a:t>
            </a:r>
            <a:r>
              <a:rPr lang="en-US" sz="2200" dirty="0">
                <a:latin typeface="Arial" panose="020B0604020202020204" pitchFamily="34" charset="0"/>
                <a:cs typeface="Arial" panose="020B0604020202020204" pitchFamily="34" charset="0"/>
                <a:hlinkClick r:id="rId33"/>
              </a:rPr>
              <a:t>https://www.ztf.caltech.edu/</a:t>
            </a:r>
            <a:endParaRPr lang="en-US" sz="2200" dirty="0">
              <a:latin typeface="Arial" panose="020B0604020202020204" pitchFamily="34" charset="0"/>
              <a:cs typeface="Arial" panose="020B0604020202020204" pitchFamily="34" charset="0"/>
            </a:endParaRPr>
          </a:p>
        </p:txBody>
      </p:sp>
      <p:cxnSp>
        <p:nvCxnSpPr>
          <p:cNvPr id="136" name="Straight Connector 135">
            <a:extLst>
              <a:ext uri="{FF2B5EF4-FFF2-40B4-BE49-F238E27FC236}">
                <a16:creationId xmlns:a16="http://schemas.microsoft.com/office/drawing/2014/main" id="{7B5A2379-D5CF-4B67-B371-38A62EFAFF55}"/>
              </a:ext>
            </a:extLst>
          </p:cNvPr>
          <p:cNvCxnSpPr>
            <a:cxnSpLocks/>
          </p:cNvCxnSpPr>
          <p:nvPr/>
        </p:nvCxnSpPr>
        <p:spPr>
          <a:xfrm>
            <a:off x="35927579" y="28167668"/>
            <a:ext cx="0" cy="3818750"/>
          </a:xfrm>
          <a:prstGeom prst="line">
            <a:avLst/>
          </a:prstGeom>
          <a:ln w="38100">
            <a:solidFill>
              <a:srgbClr val="2F5160"/>
            </a:solidFill>
          </a:ln>
        </p:spPr>
        <p:style>
          <a:lnRef idx="1">
            <a:schemeClr val="accent1"/>
          </a:lnRef>
          <a:fillRef idx="0">
            <a:schemeClr val="accent1"/>
          </a:fillRef>
          <a:effectRef idx="0">
            <a:schemeClr val="accent1"/>
          </a:effectRef>
          <a:fontRef idx="minor">
            <a:schemeClr val="tx1"/>
          </a:fontRef>
        </p:style>
      </p:cxnSp>
      <p:pic>
        <p:nvPicPr>
          <p:cNvPr id="33" name="Picture 32" descr="A picture containing clipart&#10;&#10;Description automatically generated">
            <a:extLst>
              <a:ext uri="{FF2B5EF4-FFF2-40B4-BE49-F238E27FC236}">
                <a16:creationId xmlns:a16="http://schemas.microsoft.com/office/drawing/2014/main" id="{A2EC0435-EEE6-476C-B28D-A87919E85D7C}"/>
              </a:ext>
            </a:extLst>
          </p:cNvPr>
          <p:cNvPicPr>
            <a:picLocks noChangeAspect="1"/>
          </p:cNvPicPr>
          <p:nvPr/>
        </p:nvPicPr>
        <p:blipFill>
          <a:blip r:embed="rId34"/>
          <a:stretch>
            <a:fillRect/>
          </a:stretch>
        </p:blipFill>
        <p:spPr>
          <a:xfrm>
            <a:off x="29699876" y="31230443"/>
            <a:ext cx="1642489" cy="695320"/>
          </a:xfrm>
          <a:prstGeom prst="rect">
            <a:avLst/>
          </a:prstGeom>
        </p:spPr>
      </p:pic>
      <p:sp>
        <p:nvSpPr>
          <p:cNvPr id="138" name="TextBox 137">
            <a:extLst>
              <a:ext uri="{FF2B5EF4-FFF2-40B4-BE49-F238E27FC236}">
                <a16:creationId xmlns:a16="http://schemas.microsoft.com/office/drawing/2014/main" id="{DE48722B-7FE1-490A-B4C9-87EDD30EDA2E}"/>
              </a:ext>
            </a:extLst>
          </p:cNvPr>
          <p:cNvSpPr txBox="1"/>
          <p:nvPr/>
        </p:nvSpPr>
        <p:spPr>
          <a:xfrm>
            <a:off x="31553629" y="30032037"/>
            <a:ext cx="4173004" cy="2123658"/>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We are working closely with the </a:t>
            </a:r>
            <a:r>
              <a:rPr lang="en-US" sz="2200" i="1" dirty="0">
                <a:solidFill>
                  <a:srgbClr val="0070C0"/>
                </a:solidFill>
                <a:latin typeface="Arial" panose="020B0604020202020204" pitchFamily="34" charset="0"/>
                <a:cs typeface="Arial" panose="020B0604020202020204" pitchFamily="34" charset="0"/>
              </a:rPr>
              <a:t>Advanced Data and Workflows </a:t>
            </a:r>
            <a:r>
              <a:rPr lang="en-US" sz="2200" dirty="0">
                <a:latin typeface="Arial" panose="020B0604020202020204" pitchFamily="34" charset="0"/>
                <a:cs typeface="Arial" panose="020B0604020202020204" pitchFamily="34" charset="0"/>
              </a:rPr>
              <a:t>group at OLCF, to provide an easy way of accessing </a:t>
            </a:r>
            <a:r>
              <a:rPr lang="en-US" sz="2200" b="1" dirty="0">
                <a:latin typeface="Arial" panose="020B0604020202020204" pitchFamily="34" charset="0"/>
                <a:cs typeface="Arial" panose="020B0604020202020204" pitchFamily="34" charset="0"/>
              </a:rPr>
              <a:t>Summit</a:t>
            </a:r>
            <a:r>
              <a:rPr lang="en-US" sz="2200" dirty="0">
                <a:latin typeface="Arial" panose="020B0604020202020204" pitchFamily="34" charset="0"/>
                <a:cs typeface="Arial" panose="020B0604020202020204" pitchFamily="34" charset="0"/>
              </a:rPr>
              <a:t> and </a:t>
            </a:r>
            <a:r>
              <a:rPr lang="en-US" sz="2200" b="1" dirty="0">
                <a:latin typeface="Arial" panose="020B0604020202020204" pitchFamily="34" charset="0"/>
                <a:cs typeface="Arial" panose="020B0604020202020204" pitchFamily="34" charset="0"/>
              </a:rPr>
              <a:t>RHEA</a:t>
            </a:r>
            <a:r>
              <a:rPr lang="en-US" sz="2200" dirty="0">
                <a:latin typeface="Arial" panose="020B0604020202020204" pitchFamily="34" charset="0"/>
                <a:cs typeface="Arial" panose="020B0604020202020204" pitchFamily="34" charset="0"/>
              </a:rPr>
              <a:t> with Pegasus using </a:t>
            </a:r>
            <a:r>
              <a:rPr lang="en-US" sz="2200" i="1" dirty="0">
                <a:latin typeface="Arial" panose="020B0604020202020204" pitchFamily="34" charset="0"/>
                <a:cs typeface="Arial" panose="020B0604020202020204" pitchFamily="34" charset="0"/>
              </a:rPr>
              <a:t>Kubernetes</a:t>
            </a:r>
            <a:r>
              <a:rPr lang="en-US" sz="2200" dirty="0">
                <a:latin typeface="Arial" panose="020B0604020202020204" pitchFamily="34" charset="0"/>
                <a:cs typeface="Arial" panose="020B0604020202020204" pitchFamily="34" charset="0"/>
              </a:rPr>
              <a:t> and containers.</a:t>
            </a:r>
          </a:p>
        </p:txBody>
      </p:sp>
      <p:pic>
        <p:nvPicPr>
          <p:cNvPr id="137" name="Picture 136">
            <a:extLst>
              <a:ext uri="{FF2B5EF4-FFF2-40B4-BE49-F238E27FC236}">
                <a16:creationId xmlns:a16="http://schemas.microsoft.com/office/drawing/2014/main" id="{557E898F-4A60-4AC8-BC7E-2D81516EE83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617960" y="30109385"/>
            <a:ext cx="1806323" cy="1019810"/>
          </a:xfrm>
          <a:prstGeom prst="rect">
            <a:avLst/>
          </a:prstGeom>
        </p:spPr>
      </p:pic>
      <p:sp>
        <p:nvSpPr>
          <p:cNvPr id="40" name="TextBox 39">
            <a:extLst>
              <a:ext uri="{FF2B5EF4-FFF2-40B4-BE49-F238E27FC236}">
                <a16:creationId xmlns:a16="http://schemas.microsoft.com/office/drawing/2014/main" id="{1A4D9C51-CA6F-4DC6-AE00-6BD882DA35FA}"/>
              </a:ext>
            </a:extLst>
          </p:cNvPr>
          <p:cNvSpPr txBox="1"/>
          <p:nvPr/>
        </p:nvSpPr>
        <p:spPr>
          <a:xfrm>
            <a:off x="29620300" y="28459744"/>
            <a:ext cx="1803983" cy="954107"/>
          </a:xfrm>
          <a:prstGeom prst="rect">
            <a:avLst/>
          </a:prstGeom>
          <a:solidFill>
            <a:schemeClr val="accent5"/>
          </a:solidFill>
        </p:spPr>
        <p:txBody>
          <a:bodyPr wrap="square" lIns="182880" tIns="274320" rIns="182880" bIns="274320" rtlCol="0" anchor="ctr">
            <a:spAutoFit/>
          </a:bodyPr>
          <a:lstStyle/>
          <a:p>
            <a:pPr algn="ctr">
              <a:spcBef>
                <a:spcPts val="1200"/>
              </a:spcBef>
              <a:spcAft>
                <a:spcPts val="1200"/>
              </a:spcAft>
            </a:pPr>
            <a:r>
              <a:rPr lang="en-US" sz="2600" dirty="0">
                <a:solidFill>
                  <a:schemeClr val="bg1"/>
                </a:solidFill>
                <a:latin typeface="Helvetica" panose="020B0604020202020204" pitchFamily="34" charset="0"/>
                <a:cs typeface="Helvetica" panose="020B0604020202020204" pitchFamily="34" charset="0"/>
              </a:rPr>
              <a:t>RAMSES</a:t>
            </a:r>
          </a:p>
        </p:txBody>
      </p:sp>
      <p:sp>
        <p:nvSpPr>
          <p:cNvPr id="139" name="TextBox 138">
            <a:extLst>
              <a:ext uri="{FF2B5EF4-FFF2-40B4-BE49-F238E27FC236}">
                <a16:creationId xmlns:a16="http://schemas.microsoft.com/office/drawing/2014/main" id="{5B2D1446-B6F6-4D58-AB7B-17F67CF89761}"/>
              </a:ext>
            </a:extLst>
          </p:cNvPr>
          <p:cNvSpPr txBox="1"/>
          <p:nvPr/>
        </p:nvSpPr>
        <p:spPr>
          <a:xfrm>
            <a:off x="31537634" y="28168430"/>
            <a:ext cx="4443364" cy="1785104"/>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We collaborate with the </a:t>
            </a:r>
            <a:r>
              <a:rPr lang="en-US" sz="2200" dirty="0">
                <a:solidFill>
                  <a:srgbClr val="0070C0"/>
                </a:solidFill>
                <a:latin typeface="Arial" panose="020B0604020202020204" pitchFamily="34" charset="0"/>
                <a:cs typeface="Arial" panose="020B0604020202020204" pitchFamily="34" charset="0"/>
              </a:rPr>
              <a:t>DOE </a:t>
            </a:r>
            <a:r>
              <a:rPr lang="en-US" sz="2200" i="1" dirty="0">
                <a:solidFill>
                  <a:srgbClr val="0070C0"/>
                </a:solidFill>
                <a:latin typeface="Arial" panose="020B0604020202020204" pitchFamily="34" charset="0"/>
                <a:cs typeface="Arial" panose="020B0604020202020204" pitchFamily="34" charset="0"/>
              </a:rPr>
              <a:t>RAMSES</a:t>
            </a:r>
            <a:r>
              <a:rPr lang="en-US" sz="2200" dirty="0">
                <a:solidFill>
                  <a:srgbClr val="0070C0"/>
                </a:solidFill>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project in collecting xfer statistics from Globus transfers and discussing ideas about network research on workflows.</a:t>
            </a:r>
          </a:p>
        </p:txBody>
      </p:sp>
      <p:sp>
        <p:nvSpPr>
          <p:cNvPr id="208" name="Rectangle 207">
            <a:extLst>
              <a:ext uri="{FF2B5EF4-FFF2-40B4-BE49-F238E27FC236}">
                <a16:creationId xmlns:a16="http://schemas.microsoft.com/office/drawing/2014/main" id="{0725593C-0519-4BC1-8AF3-26477C47BBAF}"/>
              </a:ext>
            </a:extLst>
          </p:cNvPr>
          <p:cNvSpPr/>
          <p:nvPr/>
        </p:nvSpPr>
        <p:spPr>
          <a:xfrm>
            <a:off x="7360652" y="20431782"/>
            <a:ext cx="4992498" cy="6001643"/>
          </a:xfrm>
          <a:prstGeom prst="rect">
            <a:avLst/>
          </a:prstGeom>
        </p:spPr>
        <p:txBody>
          <a:bodyPr wrap="square">
            <a:spAutoFit/>
          </a:bodyPr>
          <a:lstStyle/>
          <a:p>
            <a:pPr marL="342892" indent="-342892">
              <a:buFont typeface="Arial" panose="020B0604020202020204" pitchFamily="34" charset="0"/>
              <a:buChar char="•"/>
            </a:pPr>
            <a:r>
              <a:rPr lang="en-US" sz="2400" b="1" i="1" dirty="0" err="1">
                <a:latin typeface="Arial" panose="020B0604020202020204" pitchFamily="34" charset="0"/>
                <a:cs typeface="Arial" panose="020B0604020202020204" pitchFamily="34" charset="0"/>
              </a:rPr>
              <a:t>MCViNE</a:t>
            </a:r>
            <a:r>
              <a:rPr 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hlinkClick r:id="rId35"/>
              </a:rPr>
              <a:t>http://www.mcvine.org</a:t>
            </a:r>
            <a:r>
              <a:rPr lang="en-US" sz="2400" dirty="0">
                <a:latin typeface="Arial" panose="020B0604020202020204" pitchFamily="34" charset="0"/>
                <a:cs typeface="Arial" panose="020B0604020202020204" pitchFamily="34" charset="0"/>
              </a:rPr>
              <a:t>) is a Monte Carlo neutron ray-tracing program for computer modeling and simulations that mirror real neutron scattering experiments.</a:t>
            </a:r>
          </a:p>
          <a:p>
            <a:pPr marL="342892" indent="-342892">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892" indent="-342892">
              <a:buFont typeface="Arial" panose="020B0604020202020204" pitchFamily="34" charset="0"/>
              <a:buChar char="•"/>
            </a:pPr>
            <a:r>
              <a:rPr lang="en-US" sz="2400" dirty="0" err="1">
                <a:latin typeface="Arial" panose="020B0604020202020204" pitchFamily="34" charset="0"/>
                <a:cs typeface="Arial" panose="020B0604020202020204" pitchFamily="34" charset="0"/>
              </a:rPr>
              <a:t>MCViNE</a:t>
            </a:r>
            <a:r>
              <a:rPr lang="en-US" sz="2400" dirty="0">
                <a:latin typeface="Arial" panose="020B0604020202020204" pitchFamily="34" charset="0"/>
                <a:cs typeface="Arial" panose="020B0604020202020204" pitchFamily="34" charset="0"/>
              </a:rPr>
              <a:t> is used to study data from many SNS instruments, and some of them are </a:t>
            </a:r>
            <a:r>
              <a:rPr lang="en-US" sz="2400" dirty="0">
                <a:solidFill>
                  <a:srgbClr val="0070C0"/>
                </a:solidFill>
                <a:latin typeface="Arial" panose="020B0604020202020204" pitchFamily="34" charset="0"/>
                <a:cs typeface="Arial" panose="020B0604020202020204" pitchFamily="34" charset="0"/>
              </a:rPr>
              <a:t>ARCS</a:t>
            </a:r>
            <a:r>
              <a:rPr lang="en-US" sz="2400" dirty="0">
                <a:latin typeface="Arial" panose="020B0604020202020204" pitchFamily="34" charset="0"/>
                <a:cs typeface="Arial" panose="020B0604020202020204" pitchFamily="34" charset="0"/>
              </a:rPr>
              <a:t> and </a:t>
            </a:r>
            <a:r>
              <a:rPr lang="en-US" sz="2400" dirty="0">
                <a:solidFill>
                  <a:srgbClr val="0070C0"/>
                </a:solidFill>
                <a:latin typeface="Arial" panose="020B0604020202020204" pitchFamily="34" charset="0"/>
                <a:cs typeface="Arial" panose="020B0604020202020204" pitchFamily="34" charset="0"/>
              </a:rPr>
              <a:t>SEQUOIA</a:t>
            </a:r>
            <a:r>
              <a:rPr lang="en-US" sz="2400" dirty="0">
                <a:latin typeface="Arial" panose="020B0604020202020204" pitchFamily="34" charset="0"/>
                <a:cs typeface="Arial" panose="020B0604020202020204" pitchFamily="34" charset="0"/>
              </a:rPr>
              <a:t>.</a:t>
            </a:r>
          </a:p>
          <a:p>
            <a:pPr marL="342892" indent="-342892">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892" indent="-342892">
              <a:buFont typeface="Arial" panose="020B0604020202020204" pitchFamily="34" charset="0"/>
              <a:buChar char="•"/>
            </a:pPr>
            <a:r>
              <a:rPr lang="en-US" sz="2400" dirty="0">
                <a:latin typeface="Arial" panose="020B0604020202020204" pitchFamily="34" charset="0"/>
                <a:cs typeface="Arial" panose="020B0604020202020204" pitchFamily="34" charset="0"/>
              </a:rPr>
              <a:t>We collaborate closely with SNS scientists and explore ways to support </a:t>
            </a:r>
            <a:r>
              <a:rPr lang="en-US" sz="2400" dirty="0" err="1">
                <a:latin typeface="Arial" panose="020B0604020202020204" pitchFamily="34" charset="0"/>
                <a:cs typeface="Arial" panose="020B0604020202020204" pitchFamily="34" charset="0"/>
              </a:rPr>
              <a:t>MCViNE</a:t>
            </a:r>
            <a:r>
              <a:rPr lang="en-US" sz="2400" dirty="0">
                <a:latin typeface="Arial" panose="020B0604020202020204" pitchFamily="34" charset="0"/>
                <a:cs typeface="Arial" panose="020B0604020202020204" pitchFamily="34" charset="0"/>
              </a:rPr>
              <a:t> workflows with Pegasus.</a:t>
            </a:r>
          </a:p>
        </p:txBody>
      </p:sp>
    </p:spTree>
    <p:extLst>
      <p:ext uri="{BB962C8B-B14F-4D97-AF65-F5344CB8AC3E}">
        <p14:creationId xmlns:p14="http://schemas.microsoft.com/office/powerpoint/2010/main" val="4720622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5731</TotalTime>
  <Words>1329</Words>
  <Application>Microsoft Office PowerPoint</Application>
  <PresentationFormat>Custom</PresentationFormat>
  <Paragraphs>112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georgpap@isi.edu</dc:creator>
  <cp:lastModifiedBy>george papadimitriou</cp:lastModifiedBy>
  <cp:revision>458</cp:revision>
  <cp:lastPrinted>2018-02-28T01:20:51Z</cp:lastPrinted>
  <dcterms:created xsi:type="dcterms:W3CDTF">2016-12-07T16:36:43Z</dcterms:created>
  <dcterms:modified xsi:type="dcterms:W3CDTF">2019-08-16T22:25:32Z</dcterms:modified>
</cp:coreProperties>
</file>