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5" d="100"/>
          <a:sy n="35" d="100"/>
        </p:scale>
        <p:origin x="11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170754-6974-4058-81C0-C3F0B7D47D1C}" type="datetimeFigureOut">
              <a:rPr lang="en-US" smtClean="0"/>
              <a:t>5/19/2019</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85051-AA0B-4FCA-8180-2FD105C4C50D}" type="slidenum">
              <a:rPr lang="en-US" smtClean="0"/>
              <a:t>‹#›</a:t>
            </a:fld>
            <a:endParaRPr lang="en-US"/>
          </a:p>
        </p:txBody>
      </p:sp>
    </p:spTree>
    <p:extLst>
      <p:ext uri="{BB962C8B-B14F-4D97-AF65-F5344CB8AC3E}">
        <p14:creationId xmlns:p14="http://schemas.microsoft.com/office/powerpoint/2010/main" val="1949829792"/>
      </p:ext>
    </p:extLst>
  </p:cSld>
  <p:clrMap bg1="lt1" tx1="dk1" bg2="lt2" tx2="dk2" accent1="accent1" accent2="accent2" accent3="accent3" accent4="accent4" accent5="accent5" accent6="accent6" hlink="hlink" folHlink="folHlink"/>
  <p:notesStyle>
    <a:lvl1pPr marL="0" algn="l" defTabSz="2633171" rtl="0" eaLnBrk="1" latinLnBrk="0" hangingPunct="1">
      <a:defRPr sz="3456" kern="1200">
        <a:solidFill>
          <a:schemeClr val="tx1"/>
        </a:solidFill>
        <a:latin typeface="+mn-lt"/>
        <a:ea typeface="+mn-ea"/>
        <a:cs typeface="+mn-cs"/>
      </a:defRPr>
    </a:lvl1pPr>
    <a:lvl2pPr marL="1316587" algn="l" defTabSz="2633171" rtl="0" eaLnBrk="1" latinLnBrk="0" hangingPunct="1">
      <a:defRPr sz="3456" kern="1200">
        <a:solidFill>
          <a:schemeClr val="tx1"/>
        </a:solidFill>
        <a:latin typeface="+mn-lt"/>
        <a:ea typeface="+mn-ea"/>
        <a:cs typeface="+mn-cs"/>
      </a:defRPr>
    </a:lvl2pPr>
    <a:lvl3pPr marL="2633171" algn="l" defTabSz="2633171" rtl="0" eaLnBrk="1" latinLnBrk="0" hangingPunct="1">
      <a:defRPr sz="3456" kern="1200">
        <a:solidFill>
          <a:schemeClr val="tx1"/>
        </a:solidFill>
        <a:latin typeface="+mn-lt"/>
        <a:ea typeface="+mn-ea"/>
        <a:cs typeface="+mn-cs"/>
      </a:defRPr>
    </a:lvl3pPr>
    <a:lvl4pPr marL="3949757" algn="l" defTabSz="2633171" rtl="0" eaLnBrk="1" latinLnBrk="0" hangingPunct="1">
      <a:defRPr sz="3456" kern="1200">
        <a:solidFill>
          <a:schemeClr val="tx1"/>
        </a:solidFill>
        <a:latin typeface="+mn-lt"/>
        <a:ea typeface="+mn-ea"/>
        <a:cs typeface="+mn-cs"/>
      </a:defRPr>
    </a:lvl4pPr>
    <a:lvl5pPr marL="5266344" algn="l" defTabSz="2633171" rtl="0" eaLnBrk="1" latinLnBrk="0" hangingPunct="1">
      <a:defRPr sz="3456" kern="1200">
        <a:solidFill>
          <a:schemeClr val="tx1"/>
        </a:solidFill>
        <a:latin typeface="+mn-lt"/>
        <a:ea typeface="+mn-ea"/>
        <a:cs typeface="+mn-cs"/>
      </a:defRPr>
    </a:lvl5pPr>
    <a:lvl6pPr marL="6582930" algn="l" defTabSz="2633171" rtl="0" eaLnBrk="1" latinLnBrk="0" hangingPunct="1">
      <a:defRPr sz="3456" kern="1200">
        <a:solidFill>
          <a:schemeClr val="tx1"/>
        </a:solidFill>
        <a:latin typeface="+mn-lt"/>
        <a:ea typeface="+mn-ea"/>
        <a:cs typeface="+mn-cs"/>
      </a:defRPr>
    </a:lvl6pPr>
    <a:lvl7pPr marL="7899514" algn="l" defTabSz="2633171" rtl="0" eaLnBrk="1" latinLnBrk="0" hangingPunct="1">
      <a:defRPr sz="3456" kern="1200">
        <a:solidFill>
          <a:schemeClr val="tx1"/>
        </a:solidFill>
        <a:latin typeface="+mn-lt"/>
        <a:ea typeface="+mn-ea"/>
        <a:cs typeface="+mn-cs"/>
      </a:defRPr>
    </a:lvl7pPr>
    <a:lvl8pPr marL="9216101" algn="l" defTabSz="2633171" rtl="0" eaLnBrk="1" latinLnBrk="0" hangingPunct="1">
      <a:defRPr sz="3456" kern="1200">
        <a:solidFill>
          <a:schemeClr val="tx1"/>
        </a:solidFill>
        <a:latin typeface="+mn-lt"/>
        <a:ea typeface="+mn-ea"/>
        <a:cs typeface="+mn-cs"/>
      </a:defRPr>
    </a:lvl8pPr>
    <a:lvl9pPr marL="10532688" algn="l" defTabSz="2633171"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885051-AA0B-4FCA-8180-2FD105C4C50D}" type="slidenum">
              <a:rPr lang="en-US" smtClean="0"/>
              <a:t>1</a:t>
            </a:fld>
            <a:endParaRPr lang="en-US"/>
          </a:p>
        </p:txBody>
      </p:sp>
    </p:spTree>
    <p:extLst>
      <p:ext uri="{BB962C8B-B14F-4D97-AF65-F5344CB8AC3E}">
        <p14:creationId xmlns:p14="http://schemas.microsoft.com/office/powerpoint/2010/main" val="384601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0F1587-067F-4CE8-A1DE-FA01F00462B1}"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7F9B9-4A54-4C42-B0CC-57261CEF5C26}" type="slidenum">
              <a:rPr lang="en-US" smtClean="0"/>
              <a:t>‹#›</a:t>
            </a:fld>
            <a:endParaRPr lang="en-US"/>
          </a:p>
        </p:txBody>
      </p:sp>
    </p:spTree>
    <p:extLst>
      <p:ext uri="{BB962C8B-B14F-4D97-AF65-F5344CB8AC3E}">
        <p14:creationId xmlns:p14="http://schemas.microsoft.com/office/powerpoint/2010/main" val="53014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F1587-067F-4CE8-A1DE-FA01F00462B1}"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7F9B9-4A54-4C42-B0CC-57261CEF5C26}" type="slidenum">
              <a:rPr lang="en-US" smtClean="0"/>
              <a:t>‹#›</a:t>
            </a:fld>
            <a:endParaRPr lang="en-US"/>
          </a:p>
        </p:txBody>
      </p:sp>
    </p:spTree>
    <p:extLst>
      <p:ext uri="{BB962C8B-B14F-4D97-AF65-F5344CB8AC3E}">
        <p14:creationId xmlns:p14="http://schemas.microsoft.com/office/powerpoint/2010/main" val="67599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F1587-067F-4CE8-A1DE-FA01F00462B1}"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7F9B9-4A54-4C42-B0CC-57261CEF5C26}" type="slidenum">
              <a:rPr lang="en-US" smtClean="0"/>
              <a:t>‹#›</a:t>
            </a:fld>
            <a:endParaRPr lang="en-US"/>
          </a:p>
        </p:txBody>
      </p:sp>
    </p:spTree>
    <p:extLst>
      <p:ext uri="{BB962C8B-B14F-4D97-AF65-F5344CB8AC3E}">
        <p14:creationId xmlns:p14="http://schemas.microsoft.com/office/powerpoint/2010/main" val="2187998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F1587-067F-4CE8-A1DE-FA01F00462B1}"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7F9B9-4A54-4C42-B0CC-57261CEF5C26}" type="slidenum">
              <a:rPr lang="en-US" smtClean="0"/>
              <a:t>‹#›</a:t>
            </a:fld>
            <a:endParaRPr lang="en-US"/>
          </a:p>
        </p:txBody>
      </p:sp>
    </p:spTree>
    <p:extLst>
      <p:ext uri="{BB962C8B-B14F-4D97-AF65-F5344CB8AC3E}">
        <p14:creationId xmlns:p14="http://schemas.microsoft.com/office/powerpoint/2010/main" val="345149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0F1587-067F-4CE8-A1DE-FA01F00462B1}"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77F9B9-4A54-4C42-B0CC-57261CEF5C26}" type="slidenum">
              <a:rPr lang="en-US" smtClean="0"/>
              <a:t>‹#›</a:t>
            </a:fld>
            <a:endParaRPr lang="en-US"/>
          </a:p>
        </p:txBody>
      </p:sp>
    </p:spTree>
    <p:extLst>
      <p:ext uri="{BB962C8B-B14F-4D97-AF65-F5344CB8AC3E}">
        <p14:creationId xmlns:p14="http://schemas.microsoft.com/office/powerpoint/2010/main" val="391268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0F1587-067F-4CE8-A1DE-FA01F00462B1}"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77F9B9-4A54-4C42-B0CC-57261CEF5C26}" type="slidenum">
              <a:rPr lang="en-US" smtClean="0"/>
              <a:t>‹#›</a:t>
            </a:fld>
            <a:endParaRPr lang="en-US"/>
          </a:p>
        </p:txBody>
      </p:sp>
    </p:spTree>
    <p:extLst>
      <p:ext uri="{BB962C8B-B14F-4D97-AF65-F5344CB8AC3E}">
        <p14:creationId xmlns:p14="http://schemas.microsoft.com/office/powerpoint/2010/main" val="186181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0F1587-067F-4CE8-A1DE-FA01F00462B1}" type="datetimeFigureOut">
              <a:rPr lang="en-US" smtClean="0"/>
              <a:t>5/19/2019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77F9B9-4A54-4C42-B0CC-57261CEF5C26}" type="slidenum">
              <a:rPr lang="en-US" smtClean="0"/>
              <a:t>‹#›</a:t>
            </a:fld>
            <a:endParaRPr lang="en-US"/>
          </a:p>
        </p:txBody>
      </p:sp>
    </p:spTree>
    <p:extLst>
      <p:ext uri="{BB962C8B-B14F-4D97-AF65-F5344CB8AC3E}">
        <p14:creationId xmlns:p14="http://schemas.microsoft.com/office/powerpoint/2010/main" val="360691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0F1587-067F-4CE8-A1DE-FA01F00462B1}" type="datetimeFigureOut">
              <a:rPr lang="en-US" smtClean="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77F9B9-4A54-4C42-B0CC-57261CEF5C26}" type="slidenum">
              <a:rPr lang="en-US" smtClean="0"/>
              <a:t>‹#›</a:t>
            </a:fld>
            <a:endParaRPr lang="en-US"/>
          </a:p>
        </p:txBody>
      </p:sp>
    </p:spTree>
    <p:extLst>
      <p:ext uri="{BB962C8B-B14F-4D97-AF65-F5344CB8AC3E}">
        <p14:creationId xmlns:p14="http://schemas.microsoft.com/office/powerpoint/2010/main" val="231074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0F1587-067F-4CE8-A1DE-FA01F00462B1}" type="datetimeFigureOut">
              <a:rPr lang="en-US" smtClean="0"/>
              <a:t>5/19/2019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77F9B9-4A54-4C42-B0CC-57261CEF5C26}" type="slidenum">
              <a:rPr lang="en-US" smtClean="0"/>
              <a:t>‹#›</a:t>
            </a:fld>
            <a:endParaRPr lang="en-US"/>
          </a:p>
        </p:txBody>
      </p:sp>
    </p:spTree>
    <p:extLst>
      <p:ext uri="{BB962C8B-B14F-4D97-AF65-F5344CB8AC3E}">
        <p14:creationId xmlns:p14="http://schemas.microsoft.com/office/powerpoint/2010/main" val="1259386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CB0F1587-067F-4CE8-A1DE-FA01F00462B1}"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77F9B9-4A54-4C42-B0CC-57261CEF5C26}" type="slidenum">
              <a:rPr lang="en-US" smtClean="0"/>
              <a:t>‹#›</a:t>
            </a:fld>
            <a:endParaRPr lang="en-US"/>
          </a:p>
        </p:txBody>
      </p:sp>
    </p:spTree>
    <p:extLst>
      <p:ext uri="{BB962C8B-B14F-4D97-AF65-F5344CB8AC3E}">
        <p14:creationId xmlns:p14="http://schemas.microsoft.com/office/powerpoint/2010/main" val="22729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CB0F1587-067F-4CE8-A1DE-FA01F00462B1}" type="datetimeFigureOut">
              <a:rPr lang="en-US" smtClean="0"/>
              <a:t>5/19/2019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77F9B9-4A54-4C42-B0CC-57261CEF5C26}" type="slidenum">
              <a:rPr lang="en-US" smtClean="0"/>
              <a:t>‹#›</a:t>
            </a:fld>
            <a:endParaRPr lang="en-US"/>
          </a:p>
        </p:txBody>
      </p:sp>
    </p:spTree>
    <p:extLst>
      <p:ext uri="{BB962C8B-B14F-4D97-AF65-F5344CB8AC3E}">
        <p14:creationId xmlns:p14="http://schemas.microsoft.com/office/powerpoint/2010/main" val="291048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CB0F1587-067F-4CE8-A1DE-FA01F00462B1}" type="datetimeFigureOut">
              <a:rPr lang="en-US" smtClean="0"/>
              <a:t>5/19/2019</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1F77F9B9-4A54-4C42-B0CC-57261CEF5C26}" type="slidenum">
              <a:rPr lang="en-US" smtClean="0"/>
              <a:t>‹#›</a:t>
            </a:fld>
            <a:endParaRPr lang="en-US"/>
          </a:p>
        </p:txBody>
      </p:sp>
    </p:spTree>
    <p:extLst>
      <p:ext uri="{BB962C8B-B14F-4D97-AF65-F5344CB8AC3E}">
        <p14:creationId xmlns:p14="http://schemas.microsoft.com/office/powerpoint/2010/main" val="12847716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12.png"/><Relationship Id="rId26" Type="http://schemas.openxmlformats.org/officeDocument/2006/relationships/image" Target="../media/image20.png"/><Relationship Id="rId39" Type="http://schemas.openxmlformats.org/officeDocument/2006/relationships/hyperlink" Target="https://github.com/pegasus-isi/pegasus-olcf-kubernetes" TargetMode="External"/><Relationship Id="rId21" Type="http://schemas.openxmlformats.org/officeDocument/2006/relationships/image" Target="../media/image15.png"/><Relationship Id="rId34" Type="http://schemas.openxmlformats.org/officeDocument/2006/relationships/image" Target="../media/image27.emf"/><Relationship Id="rId7" Type="http://schemas.openxmlformats.org/officeDocument/2006/relationships/image" Target="../media/image4.png"/><Relationship Id="rId12" Type="http://schemas.microsoft.com/office/2007/relationships/hdphoto" Target="../media/hdphoto3.wdp"/><Relationship Id="rId17" Type="http://schemas.openxmlformats.org/officeDocument/2006/relationships/image" Target="../media/image11.png"/><Relationship Id="rId25" Type="http://schemas.openxmlformats.org/officeDocument/2006/relationships/image" Target="../media/image19.png"/><Relationship Id="rId33" Type="http://schemas.openxmlformats.org/officeDocument/2006/relationships/image" Target="../media/image26.png"/><Relationship Id="rId38" Type="http://schemas.openxmlformats.org/officeDocument/2006/relationships/image" Target="../media/image31.png"/><Relationship Id="rId2" Type="http://schemas.openxmlformats.org/officeDocument/2006/relationships/notesSlide" Target="../notesSlides/notesSlide1.xml"/><Relationship Id="rId16" Type="http://schemas.microsoft.com/office/2007/relationships/hdphoto" Target="../media/hdphoto4.wdp"/><Relationship Id="rId20" Type="http://schemas.openxmlformats.org/officeDocument/2006/relationships/image" Target="../media/image14.png"/><Relationship Id="rId29"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24" Type="http://schemas.openxmlformats.org/officeDocument/2006/relationships/image" Target="../media/image18.png"/><Relationship Id="rId32" Type="http://schemas.openxmlformats.org/officeDocument/2006/relationships/image" Target="../media/image25.jpg"/><Relationship Id="rId37" Type="http://schemas.openxmlformats.org/officeDocument/2006/relationships/image" Target="../media/image30.png"/><Relationship Id="rId5" Type="http://schemas.openxmlformats.org/officeDocument/2006/relationships/image" Target="../media/image2.png"/><Relationship Id="rId15" Type="http://schemas.openxmlformats.org/officeDocument/2006/relationships/image" Target="../media/image10.png"/><Relationship Id="rId23" Type="http://schemas.openxmlformats.org/officeDocument/2006/relationships/image" Target="../media/image17.svg"/><Relationship Id="rId28" Type="http://schemas.openxmlformats.org/officeDocument/2006/relationships/image" Target="../media/image21.jpeg"/><Relationship Id="rId36" Type="http://schemas.openxmlformats.org/officeDocument/2006/relationships/image" Target="../media/image29.gif"/><Relationship Id="rId10" Type="http://schemas.microsoft.com/office/2007/relationships/hdphoto" Target="../media/hdphoto2.wdp"/><Relationship Id="rId19" Type="http://schemas.openxmlformats.org/officeDocument/2006/relationships/image" Target="../media/image13.png"/><Relationship Id="rId31" Type="http://schemas.openxmlformats.org/officeDocument/2006/relationships/image" Target="../media/image24.emf"/><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9.png"/><Relationship Id="rId22" Type="http://schemas.openxmlformats.org/officeDocument/2006/relationships/image" Target="../media/image16.png"/><Relationship Id="rId27" Type="http://schemas.openxmlformats.org/officeDocument/2006/relationships/hyperlink" Target="https://pegasus.isi.edu/" TargetMode="External"/><Relationship Id="rId30" Type="http://schemas.openxmlformats.org/officeDocument/2006/relationships/image" Target="../media/image23.png"/><Relationship Id="rId35" Type="http://schemas.openxmlformats.org/officeDocument/2006/relationships/image" Target="../media/image28.jpeg"/><Relationship Id="rId8" Type="http://schemas.openxmlformats.org/officeDocument/2006/relationships/image" Target="../media/image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913FCEC-D6DE-4AA3-9547-2E362762790A}"/>
              </a:ext>
            </a:extLst>
          </p:cNvPr>
          <p:cNvCxnSpPr/>
          <p:nvPr/>
        </p:nvCxnSpPr>
        <p:spPr>
          <a:xfrm>
            <a:off x="0" y="0"/>
            <a:ext cx="914400" cy="0"/>
          </a:xfrm>
          <a:prstGeom prst="line">
            <a:avLst/>
          </a:prstGeom>
          <a:ln w="0" cap="flat" cmpd="sng" algn="ctr">
            <a:solidFill>
              <a:srgbClr val="FBFFFF"/>
            </a:solidFill>
            <a:prstDash val="solid"/>
            <a:miter lim="8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B2A74982-97D0-43AA-9275-DDFD8F4F569C}"/>
              </a:ext>
            </a:extLst>
          </p:cNvPr>
          <p:cNvSpPr/>
          <p:nvPr/>
        </p:nvSpPr>
        <p:spPr>
          <a:xfrm>
            <a:off x="621812" y="143089"/>
            <a:ext cx="27501000" cy="834020"/>
          </a:xfrm>
          <a:prstGeom prst="rect">
            <a:avLst/>
          </a:prstGeom>
          <a:solidFill>
            <a:srgbClr val="2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65"/>
          </a:p>
        </p:txBody>
      </p:sp>
      <p:sp>
        <p:nvSpPr>
          <p:cNvPr id="140" name="Rectangle 139">
            <a:extLst>
              <a:ext uri="{FF2B5EF4-FFF2-40B4-BE49-F238E27FC236}">
                <a16:creationId xmlns:a16="http://schemas.microsoft.com/office/drawing/2014/main" id="{EF317A30-6B96-4EDB-8E31-58357646D45F}"/>
              </a:ext>
            </a:extLst>
          </p:cNvPr>
          <p:cNvSpPr/>
          <p:nvPr/>
        </p:nvSpPr>
        <p:spPr>
          <a:xfrm>
            <a:off x="4612826" y="1005252"/>
            <a:ext cx="23167759" cy="1668149"/>
          </a:xfrm>
          <a:prstGeom prst="rect">
            <a:avLst/>
          </a:prstGeom>
        </p:spPr>
        <p:txBody>
          <a:bodyPr wrap="square">
            <a:spAutoFit/>
          </a:bodyPr>
          <a:lstStyle/>
          <a:p>
            <a:r>
              <a:rPr lang="en-US" sz="2880" dirty="0">
                <a:ea typeface="Arial" charset="0"/>
                <a:cs typeface="Arial" panose="020B0604020202020204" pitchFamily="34" charset="0"/>
              </a:rPr>
              <a:t>George Papadimitriou</a:t>
            </a:r>
            <a:r>
              <a:rPr lang="en-US" sz="2880" baseline="30000" dirty="0">
                <a:ea typeface="Arial" charset="0"/>
                <a:cs typeface="Arial" panose="020B0604020202020204" pitchFamily="34" charset="0"/>
              </a:rPr>
              <a:t>1</a:t>
            </a:r>
            <a:r>
              <a:rPr lang="en-US" sz="2880" dirty="0">
                <a:ea typeface="Arial" charset="0"/>
                <a:cs typeface="Arial" panose="020B0604020202020204" pitchFamily="34" charset="0"/>
              </a:rPr>
              <a:t>, </a:t>
            </a:r>
            <a:r>
              <a:rPr lang="en-US" sz="2880" dirty="0" err="1">
                <a:ea typeface="Arial" charset="0"/>
                <a:cs typeface="Arial" panose="020B0604020202020204" pitchFamily="34" charset="0"/>
              </a:rPr>
              <a:t>Pavlo</a:t>
            </a:r>
            <a:r>
              <a:rPr lang="en-US" sz="2880" dirty="0">
                <a:ea typeface="Arial" charset="0"/>
                <a:cs typeface="Arial" panose="020B0604020202020204" pitchFamily="34" charset="0"/>
              </a:rPr>
              <a:t> Svirin</a:t>
            </a:r>
            <a:r>
              <a:rPr lang="en-US" sz="2880" baseline="30000" dirty="0">
                <a:ea typeface="Arial" charset="0"/>
                <a:cs typeface="Arial" panose="020B0604020202020204" pitchFamily="34" charset="0"/>
              </a:rPr>
              <a:t>2</a:t>
            </a:r>
            <a:r>
              <a:rPr lang="en-US" sz="2880" dirty="0">
                <a:ea typeface="Arial" charset="0"/>
                <a:cs typeface="Arial" panose="020B0604020202020204" pitchFamily="34" charset="0"/>
              </a:rPr>
              <a:t>, Karan Vahi</a:t>
            </a:r>
            <a:r>
              <a:rPr lang="en-US" sz="2880" baseline="30000" dirty="0">
                <a:ea typeface="Arial" charset="0"/>
                <a:cs typeface="Arial" panose="020B0604020202020204" pitchFamily="34" charset="0"/>
              </a:rPr>
              <a:t>1</a:t>
            </a:r>
            <a:r>
              <a:rPr lang="en-US" sz="2880" dirty="0">
                <a:ea typeface="Arial" charset="0"/>
                <a:cs typeface="Arial" panose="020B0604020202020204" pitchFamily="34" charset="0"/>
              </a:rPr>
              <a:t>, Mats Rynge</a:t>
            </a:r>
            <a:r>
              <a:rPr lang="en-US" sz="2880" baseline="30000" dirty="0">
                <a:ea typeface="Arial" charset="0"/>
                <a:cs typeface="Arial" panose="020B0604020202020204" pitchFamily="34" charset="0"/>
              </a:rPr>
              <a:t>1</a:t>
            </a:r>
            <a:r>
              <a:rPr lang="en-US" sz="2880" dirty="0">
                <a:ea typeface="Arial" charset="0"/>
                <a:cs typeface="Arial" panose="020B0604020202020204" pitchFamily="34" charset="0"/>
              </a:rPr>
              <a:t>, Rafael Ferreira da Silva</a:t>
            </a:r>
            <a:r>
              <a:rPr lang="en-US" sz="2880" baseline="30000" dirty="0">
                <a:ea typeface="Arial" charset="0"/>
                <a:cs typeface="Arial" panose="020B0604020202020204" pitchFamily="34" charset="0"/>
              </a:rPr>
              <a:t>1</a:t>
            </a:r>
            <a:r>
              <a:rPr lang="en-US" sz="2880" dirty="0">
                <a:ea typeface="Arial" charset="0"/>
                <a:cs typeface="Arial" panose="020B0604020202020204" pitchFamily="34" charset="0"/>
              </a:rPr>
              <a:t>, </a:t>
            </a:r>
            <a:r>
              <a:rPr lang="en-US" sz="2880" dirty="0"/>
              <a:t>Jason Kincl</a:t>
            </a:r>
            <a:r>
              <a:rPr lang="en-US" sz="2880" baseline="30000" dirty="0">
                <a:cs typeface="Arial" panose="020B0604020202020204" pitchFamily="34" charset="0"/>
              </a:rPr>
              <a:t>4</a:t>
            </a:r>
            <a:r>
              <a:rPr lang="en-US" sz="2880" dirty="0">
                <a:ea typeface="Arial" charset="0"/>
                <a:cs typeface="Arial" panose="020B0604020202020204" pitchFamily="34" charset="0"/>
              </a:rPr>
              <a:t>,</a:t>
            </a:r>
            <a:r>
              <a:rPr lang="en-US" sz="2880" dirty="0">
                <a:ea typeface="Arial" charset="0"/>
                <a:cs typeface="Arial" charset="0"/>
              </a:rPr>
              <a:t> Vickie Lynch</a:t>
            </a:r>
            <a:r>
              <a:rPr lang="en-US" sz="2880" baseline="30000" dirty="0">
                <a:ea typeface="Arial" charset="0"/>
                <a:cs typeface="Arial" panose="020B0604020202020204" pitchFamily="34" charset="0"/>
              </a:rPr>
              <a:t>4</a:t>
            </a:r>
            <a:r>
              <a:rPr lang="en-US" sz="2880" dirty="0">
                <a:ea typeface="Arial" charset="0"/>
                <a:cs typeface="Arial" charset="0"/>
              </a:rPr>
              <a:t>, </a:t>
            </a:r>
            <a:r>
              <a:rPr lang="en-US" sz="2880" dirty="0">
                <a:ea typeface="Arial" charset="0"/>
                <a:cs typeface="Arial" panose="020B0604020202020204" pitchFamily="34" charset="0"/>
              </a:rPr>
              <a:t>Ewa Deelman</a:t>
            </a:r>
            <a:r>
              <a:rPr lang="en-US" sz="2880" baseline="30000" dirty="0">
                <a:ea typeface="Arial" charset="0"/>
                <a:cs typeface="Arial" panose="020B0604020202020204" pitchFamily="34" charset="0"/>
              </a:rPr>
              <a:t>1</a:t>
            </a:r>
            <a:r>
              <a:rPr lang="en-US" sz="2880" dirty="0"/>
              <a:t>, Anirban Mandal</a:t>
            </a:r>
            <a:r>
              <a:rPr lang="en-US" sz="2880" baseline="30000" dirty="0">
                <a:cs typeface="Arial" panose="020B0604020202020204" pitchFamily="34" charset="0"/>
              </a:rPr>
              <a:t>3</a:t>
            </a:r>
            <a:r>
              <a:rPr lang="en-US" sz="2880" dirty="0"/>
              <a:t>, Jeffrey Vetter</a:t>
            </a:r>
            <a:r>
              <a:rPr lang="en-US" sz="2880" baseline="30000" dirty="0">
                <a:ea typeface="Arial" charset="0"/>
                <a:cs typeface="Arial" panose="020B0604020202020204" pitchFamily="34" charset="0"/>
              </a:rPr>
              <a:t>4</a:t>
            </a:r>
            <a:r>
              <a:rPr lang="en-US" sz="2880" dirty="0"/>
              <a:t>, Valentine Anantharaj</a:t>
            </a:r>
            <a:r>
              <a:rPr lang="en-US" sz="2880" baseline="30000" dirty="0">
                <a:cs typeface="Arial" panose="020B0604020202020204" pitchFamily="34" charset="0"/>
              </a:rPr>
              <a:t>4</a:t>
            </a:r>
            <a:r>
              <a:rPr lang="en-US" sz="2880" dirty="0"/>
              <a:t>, </a:t>
            </a:r>
            <a:r>
              <a:rPr lang="en-US" sz="2880" dirty="0">
                <a:ea typeface="Arial" charset="0"/>
                <a:cs typeface="Arial" charset="0"/>
              </a:rPr>
              <a:t>Jack Wells</a:t>
            </a:r>
            <a:r>
              <a:rPr lang="en-US" sz="2880" baseline="30000" dirty="0">
                <a:ea typeface="Arial" charset="0"/>
                <a:cs typeface="Arial" panose="020B0604020202020204" pitchFamily="34" charset="0"/>
              </a:rPr>
              <a:t>4</a:t>
            </a:r>
            <a:r>
              <a:rPr lang="en-US" sz="2880" dirty="0">
                <a:ea typeface="Arial" charset="0"/>
                <a:cs typeface="Arial" panose="020B0604020202020204" pitchFamily="34" charset="0"/>
              </a:rPr>
              <a:t>, Alexei Klimentov</a:t>
            </a:r>
            <a:r>
              <a:rPr lang="en-US" sz="2880" baseline="30000" dirty="0">
                <a:ea typeface="Arial" charset="0"/>
                <a:cs typeface="Arial" panose="020B0604020202020204" pitchFamily="34" charset="0"/>
              </a:rPr>
              <a:t>5</a:t>
            </a:r>
            <a:r>
              <a:rPr lang="en-US" sz="2880" dirty="0">
                <a:ea typeface="Arial" charset="0"/>
                <a:cs typeface="Arial" charset="0"/>
              </a:rPr>
              <a:t>, Kaushik De</a:t>
            </a:r>
            <a:r>
              <a:rPr lang="en-US" sz="2880" baseline="30000" dirty="0">
                <a:ea typeface="Arial" charset="0"/>
                <a:cs typeface="Arial" panose="020B0604020202020204" pitchFamily="34" charset="0"/>
              </a:rPr>
              <a:t>6</a:t>
            </a:r>
          </a:p>
          <a:p>
            <a:r>
              <a:rPr lang="en-US" sz="2240" baseline="30000" dirty="0">
                <a:latin typeface="+mj-lt"/>
                <a:ea typeface="Arial" charset="0"/>
                <a:cs typeface="Arial" charset="0"/>
              </a:rPr>
              <a:t>1</a:t>
            </a:r>
            <a:r>
              <a:rPr lang="en-US" sz="2240" dirty="0">
                <a:solidFill>
                  <a:schemeClr val="tx1">
                    <a:lumMod val="65000"/>
                    <a:lumOff val="35000"/>
                  </a:schemeClr>
                </a:solidFill>
                <a:latin typeface="+mj-lt"/>
                <a:ea typeface="Arial" charset="0"/>
                <a:cs typeface="Arial" charset="0"/>
              </a:rPr>
              <a:t>University of Southern California – Information Sciences Institute    </a:t>
            </a:r>
            <a:r>
              <a:rPr lang="en-US" sz="2240" baseline="30000" dirty="0">
                <a:latin typeface="+mj-lt"/>
                <a:ea typeface="Arial" charset="0"/>
                <a:cs typeface="Arial" charset="0"/>
              </a:rPr>
              <a:t>2</a:t>
            </a:r>
            <a:r>
              <a:rPr lang="en-US" sz="2240" dirty="0">
                <a:solidFill>
                  <a:schemeClr val="tx1">
                    <a:lumMod val="65000"/>
                    <a:lumOff val="35000"/>
                  </a:schemeClr>
                </a:solidFill>
                <a:latin typeface="+mj-lt"/>
                <a:ea typeface="Arial" charset="0"/>
                <a:cs typeface="Arial" charset="0"/>
              </a:rPr>
              <a:t>CERN    </a:t>
            </a:r>
            <a:r>
              <a:rPr lang="en-US" sz="2240" baseline="30000" dirty="0">
                <a:solidFill>
                  <a:schemeClr val="tx1">
                    <a:lumMod val="65000"/>
                    <a:lumOff val="35000"/>
                  </a:schemeClr>
                </a:solidFill>
                <a:ea typeface="Arial" charset="0"/>
                <a:cs typeface="Arial" charset="0"/>
              </a:rPr>
              <a:t>3</a:t>
            </a:r>
            <a:r>
              <a:rPr lang="en-US" sz="2240" dirty="0">
                <a:solidFill>
                  <a:schemeClr val="tx1">
                    <a:lumMod val="65000"/>
                    <a:lumOff val="35000"/>
                  </a:schemeClr>
                </a:solidFill>
                <a:ea typeface="Arial" charset="0"/>
                <a:cs typeface="Arial" charset="0"/>
              </a:rPr>
              <a:t>Renaissance Computing Institute    </a:t>
            </a:r>
            <a:r>
              <a:rPr lang="en-US" sz="2240" baseline="30000" dirty="0">
                <a:solidFill>
                  <a:schemeClr val="tx1">
                    <a:lumMod val="65000"/>
                    <a:lumOff val="35000"/>
                  </a:schemeClr>
                </a:solidFill>
                <a:ea typeface="Arial" charset="0"/>
                <a:cs typeface="Arial" charset="0"/>
              </a:rPr>
              <a:t> 4</a:t>
            </a:r>
            <a:r>
              <a:rPr lang="en-US" sz="2240" dirty="0">
                <a:solidFill>
                  <a:schemeClr val="tx1">
                    <a:lumMod val="65000"/>
                    <a:lumOff val="35000"/>
                  </a:schemeClr>
                </a:solidFill>
                <a:ea typeface="Arial" charset="0"/>
                <a:cs typeface="Arial" charset="0"/>
              </a:rPr>
              <a:t>Oak Ridge National Laboratory    </a:t>
            </a:r>
            <a:r>
              <a:rPr lang="en-US" sz="2240" baseline="30000" dirty="0">
                <a:solidFill>
                  <a:schemeClr val="tx1">
                    <a:lumMod val="65000"/>
                    <a:lumOff val="35000"/>
                  </a:schemeClr>
                </a:solidFill>
                <a:latin typeface="+mj-lt"/>
                <a:ea typeface="Arial" charset="0"/>
                <a:cs typeface="Arial" charset="0"/>
              </a:rPr>
              <a:t>5</a:t>
            </a:r>
            <a:r>
              <a:rPr lang="en-US" sz="2240" dirty="0">
                <a:solidFill>
                  <a:schemeClr val="tx1">
                    <a:lumMod val="65000"/>
                    <a:lumOff val="35000"/>
                  </a:schemeClr>
                </a:solidFill>
                <a:latin typeface="+mj-lt"/>
                <a:ea typeface="Arial" charset="0"/>
                <a:cs typeface="Arial" charset="0"/>
              </a:rPr>
              <a:t>Brookhaven </a:t>
            </a:r>
            <a:r>
              <a:rPr lang="en-US" sz="2240">
                <a:solidFill>
                  <a:schemeClr val="tx1">
                    <a:lumMod val="65000"/>
                    <a:lumOff val="35000"/>
                  </a:schemeClr>
                </a:solidFill>
                <a:latin typeface="+mj-lt"/>
                <a:ea typeface="Arial" charset="0"/>
                <a:cs typeface="Arial" charset="0"/>
              </a:rPr>
              <a:t>National Laboratory</a:t>
            </a:r>
          </a:p>
          <a:p>
            <a:r>
              <a:rPr lang="en-US" sz="2240" baseline="30000">
                <a:solidFill>
                  <a:schemeClr val="tx1">
                    <a:lumMod val="65000"/>
                    <a:lumOff val="35000"/>
                  </a:schemeClr>
                </a:solidFill>
                <a:latin typeface="Calibri Light (Headings)"/>
                <a:ea typeface="Arial" charset="0"/>
                <a:cs typeface="Arial" charset="0"/>
              </a:rPr>
              <a:t>6</a:t>
            </a:r>
            <a:r>
              <a:rPr lang="en-US" sz="2240">
                <a:solidFill>
                  <a:schemeClr val="tx1">
                    <a:lumMod val="65000"/>
                    <a:lumOff val="35000"/>
                  </a:schemeClr>
                </a:solidFill>
                <a:latin typeface="Calibri Light (Headings)"/>
                <a:ea typeface="Arial" charset="0"/>
                <a:cs typeface="Arial" charset="0"/>
              </a:rPr>
              <a:t>University of Texas at Arlington</a:t>
            </a:r>
            <a:endParaRPr lang="en-US" sz="2240" dirty="0">
              <a:solidFill>
                <a:schemeClr val="tx1">
                  <a:lumMod val="65000"/>
                  <a:lumOff val="35000"/>
                </a:schemeClr>
              </a:solidFill>
              <a:latin typeface="Calibri Light (Headings)"/>
              <a:ea typeface="Arial" charset="0"/>
              <a:cs typeface="Arial" charset="0"/>
            </a:endParaRPr>
          </a:p>
        </p:txBody>
      </p:sp>
      <p:sp>
        <p:nvSpPr>
          <p:cNvPr id="141" name="Rectangle 140">
            <a:extLst>
              <a:ext uri="{FF2B5EF4-FFF2-40B4-BE49-F238E27FC236}">
                <a16:creationId xmlns:a16="http://schemas.microsoft.com/office/drawing/2014/main" id="{80A8A23D-FEFD-4935-A099-26282991DAC4}"/>
              </a:ext>
            </a:extLst>
          </p:cNvPr>
          <p:cNvSpPr/>
          <p:nvPr/>
        </p:nvSpPr>
        <p:spPr>
          <a:xfrm>
            <a:off x="621813" y="2736787"/>
            <a:ext cx="31657893" cy="114381"/>
          </a:xfrm>
          <a:prstGeom prst="rect">
            <a:avLst/>
          </a:prstGeom>
          <a:solidFill>
            <a:srgbClr val="2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65"/>
          </a:p>
        </p:txBody>
      </p:sp>
      <p:sp>
        <p:nvSpPr>
          <p:cNvPr id="142" name="Rectangle 141">
            <a:extLst>
              <a:ext uri="{FF2B5EF4-FFF2-40B4-BE49-F238E27FC236}">
                <a16:creationId xmlns:a16="http://schemas.microsoft.com/office/drawing/2014/main" id="{01DEBBF8-BCF3-4F32-A723-A6B459A16DB5}"/>
              </a:ext>
            </a:extLst>
          </p:cNvPr>
          <p:cNvSpPr/>
          <p:nvPr/>
        </p:nvSpPr>
        <p:spPr>
          <a:xfrm>
            <a:off x="621812" y="2957574"/>
            <a:ext cx="9391365" cy="843754"/>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65" dirty="0"/>
          </a:p>
        </p:txBody>
      </p:sp>
      <p:sp>
        <p:nvSpPr>
          <p:cNvPr id="143" name="Rectangle 142">
            <a:extLst>
              <a:ext uri="{FF2B5EF4-FFF2-40B4-BE49-F238E27FC236}">
                <a16:creationId xmlns:a16="http://schemas.microsoft.com/office/drawing/2014/main" id="{567804D5-F9CE-4663-90A3-B61EDFEA33C6}"/>
              </a:ext>
            </a:extLst>
          </p:cNvPr>
          <p:cNvSpPr/>
          <p:nvPr/>
        </p:nvSpPr>
        <p:spPr>
          <a:xfrm>
            <a:off x="621813" y="2957567"/>
            <a:ext cx="9391366" cy="18908317"/>
          </a:xfrm>
          <a:prstGeom prst="rect">
            <a:avLst/>
          </a:prstGeom>
          <a:noFill/>
          <a:ln>
            <a:solidFill>
              <a:srgbClr val="305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65"/>
          </a:p>
        </p:txBody>
      </p:sp>
      <p:sp>
        <p:nvSpPr>
          <p:cNvPr id="144" name="Rectangle 143">
            <a:extLst>
              <a:ext uri="{FF2B5EF4-FFF2-40B4-BE49-F238E27FC236}">
                <a16:creationId xmlns:a16="http://schemas.microsoft.com/office/drawing/2014/main" id="{AACAA1E7-A828-432C-86FC-36213E191B7B}"/>
              </a:ext>
            </a:extLst>
          </p:cNvPr>
          <p:cNvSpPr/>
          <p:nvPr/>
        </p:nvSpPr>
        <p:spPr>
          <a:xfrm>
            <a:off x="621813" y="165875"/>
            <a:ext cx="3876465" cy="2590776"/>
          </a:xfrm>
          <a:prstGeom prst="rect">
            <a:avLst/>
          </a:prstGeom>
          <a:solidFill>
            <a:srgbClr val="2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65" dirty="0"/>
          </a:p>
        </p:txBody>
      </p:sp>
      <p:sp>
        <p:nvSpPr>
          <p:cNvPr id="145" name="TextBox 144">
            <a:extLst>
              <a:ext uri="{FF2B5EF4-FFF2-40B4-BE49-F238E27FC236}">
                <a16:creationId xmlns:a16="http://schemas.microsoft.com/office/drawing/2014/main" id="{147918A3-97EE-4962-9728-F6C3A8257CA0}"/>
              </a:ext>
            </a:extLst>
          </p:cNvPr>
          <p:cNvSpPr txBox="1"/>
          <p:nvPr/>
        </p:nvSpPr>
        <p:spPr>
          <a:xfrm>
            <a:off x="4498276" y="165875"/>
            <a:ext cx="23600478" cy="830997"/>
          </a:xfrm>
          <a:prstGeom prst="rect">
            <a:avLst/>
          </a:prstGeom>
          <a:noFill/>
        </p:spPr>
        <p:txBody>
          <a:bodyPr wrap="square" rtlCol="0">
            <a:spAutoFit/>
          </a:bodyPr>
          <a:lstStyle/>
          <a:p>
            <a:pPr algn="ctr"/>
            <a:r>
              <a:rPr lang="en-US" sz="4800" b="1" dirty="0">
                <a:solidFill>
                  <a:schemeClr val="bg1"/>
                </a:solidFill>
                <a:ea typeface="Arial" charset="0"/>
                <a:cs typeface="Arial" charset="0"/>
              </a:rPr>
              <a:t>Accessing OLCF Resources Using Pegasus WMS</a:t>
            </a:r>
          </a:p>
        </p:txBody>
      </p:sp>
      <p:sp>
        <p:nvSpPr>
          <p:cNvPr id="150" name="TextBox 149">
            <a:extLst>
              <a:ext uri="{FF2B5EF4-FFF2-40B4-BE49-F238E27FC236}">
                <a16:creationId xmlns:a16="http://schemas.microsoft.com/office/drawing/2014/main" id="{A46E095C-8AE4-4B4C-A507-62ACB74FC610}"/>
              </a:ext>
            </a:extLst>
          </p:cNvPr>
          <p:cNvSpPr txBox="1"/>
          <p:nvPr/>
        </p:nvSpPr>
        <p:spPr>
          <a:xfrm>
            <a:off x="777097" y="9408678"/>
            <a:ext cx="4630637" cy="486287"/>
          </a:xfrm>
          <a:prstGeom prst="rect">
            <a:avLst/>
          </a:prstGeom>
          <a:noFill/>
        </p:spPr>
        <p:txBody>
          <a:bodyPr wrap="square" rtlCol="0">
            <a:spAutoFit/>
          </a:bodyPr>
          <a:lstStyle/>
          <a:p>
            <a:r>
              <a:rPr lang="en-US" sz="2560" dirty="0">
                <a:solidFill>
                  <a:schemeClr val="bg1"/>
                </a:solidFill>
                <a:latin typeface="Arial" charset="0"/>
                <a:ea typeface="Arial" charset="0"/>
                <a:cs typeface="Arial" charset="0"/>
              </a:rPr>
              <a:t>IMPACT ON DOE SCIENCE</a:t>
            </a:r>
          </a:p>
        </p:txBody>
      </p:sp>
      <p:sp>
        <p:nvSpPr>
          <p:cNvPr id="154" name="TextBox 153">
            <a:extLst>
              <a:ext uri="{FF2B5EF4-FFF2-40B4-BE49-F238E27FC236}">
                <a16:creationId xmlns:a16="http://schemas.microsoft.com/office/drawing/2014/main" id="{323415FB-AC79-4470-AB28-53E8E05ABE85}"/>
              </a:ext>
            </a:extLst>
          </p:cNvPr>
          <p:cNvSpPr txBox="1"/>
          <p:nvPr/>
        </p:nvSpPr>
        <p:spPr>
          <a:xfrm>
            <a:off x="805034" y="2986016"/>
            <a:ext cx="4442960" cy="486287"/>
          </a:xfrm>
          <a:prstGeom prst="rect">
            <a:avLst/>
          </a:prstGeom>
          <a:noFill/>
        </p:spPr>
        <p:txBody>
          <a:bodyPr wrap="square" rtlCol="0">
            <a:spAutoFit/>
          </a:bodyPr>
          <a:lstStyle/>
          <a:p>
            <a:r>
              <a:rPr lang="en-US" sz="2560" dirty="0">
                <a:solidFill>
                  <a:schemeClr val="bg1"/>
                </a:solidFill>
                <a:latin typeface="Arial" panose="020B0604020202020204" pitchFamily="34" charset="0"/>
                <a:ea typeface="Arial" charset="0"/>
                <a:cs typeface="Arial" panose="020B0604020202020204" pitchFamily="34" charset="0"/>
              </a:rPr>
              <a:t>Pegasus Workflows on OLCF</a:t>
            </a:r>
          </a:p>
        </p:txBody>
      </p:sp>
      <p:sp>
        <p:nvSpPr>
          <p:cNvPr id="155" name="TextBox 154">
            <a:extLst>
              <a:ext uri="{FF2B5EF4-FFF2-40B4-BE49-F238E27FC236}">
                <a16:creationId xmlns:a16="http://schemas.microsoft.com/office/drawing/2014/main" id="{E1F30442-8F1A-4AA5-B9D6-4AF5365B5493}"/>
              </a:ext>
            </a:extLst>
          </p:cNvPr>
          <p:cNvSpPr txBox="1"/>
          <p:nvPr/>
        </p:nvSpPr>
        <p:spPr>
          <a:xfrm>
            <a:off x="805034" y="3405548"/>
            <a:ext cx="4090750" cy="437043"/>
          </a:xfrm>
          <a:prstGeom prst="rect">
            <a:avLst/>
          </a:prstGeom>
          <a:noFill/>
        </p:spPr>
        <p:txBody>
          <a:bodyPr wrap="square" rtlCol="0">
            <a:spAutoFit/>
          </a:bodyPr>
          <a:lstStyle/>
          <a:p>
            <a:r>
              <a:rPr lang="en-US" sz="2240" i="1" dirty="0">
                <a:solidFill>
                  <a:schemeClr val="accent5">
                    <a:lumMod val="20000"/>
                    <a:lumOff val="80000"/>
                  </a:schemeClr>
                </a:solidFill>
                <a:latin typeface="Arial" panose="020B0604020202020204" pitchFamily="34" charset="0"/>
                <a:ea typeface="Arial" charset="0"/>
                <a:cs typeface="Arial" panose="020B0604020202020204" pitchFamily="34" charset="0"/>
              </a:rPr>
              <a:t>Problem definition - Motivation</a:t>
            </a:r>
          </a:p>
        </p:txBody>
      </p:sp>
      <p:sp>
        <p:nvSpPr>
          <p:cNvPr id="157" name="TextBox 156">
            <a:extLst>
              <a:ext uri="{FF2B5EF4-FFF2-40B4-BE49-F238E27FC236}">
                <a16:creationId xmlns:a16="http://schemas.microsoft.com/office/drawing/2014/main" id="{52DD9971-7318-4EB9-90E0-10E12641EA1D}"/>
              </a:ext>
            </a:extLst>
          </p:cNvPr>
          <p:cNvSpPr txBox="1"/>
          <p:nvPr/>
        </p:nvSpPr>
        <p:spPr>
          <a:xfrm>
            <a:off x="661439" y="19116864"/>
            <a:ext cx="1533682" cy="437043"/>
          </a:xfrm>
          <a:prstGeom prst="rect">
            <a:avLst/>
          </a:prstGeom>
          <a:noFill/>
        </p:spPr>
        <p:txBody>
          <a:bodyPr wrap="square" rtlCol="0">
            <a:spAutoFit/>
          </a:bodyPr>
          <a:lstStyle/>
          <a:p>
            <a:r>
              <a:rPr lang="en-US" sz="2240" b="1" dirty="0">
                <a:latin typeface="Arial" charset="0"/>
                <a:ea typeface="Arial" charset="0"/>
                <a:cs typeface="Arial" charset="0"/>
              </a:rPr>
              <a:t>Pegasus:</a:t>
            </a:r>
          </a:p>
        </p:txBody>
      </p:sp>
      <p:sp>
        <p:nvSpPr>
          <p:cNvPr id="159" name="TextBox 158">
            <a:extLst>
              <a:ext uri="{FF2B5EF4-FFF2-40B4-BE49-F238E27FC236}">
                <a16:creationId xmlns:a16="http://schemas.microsoft.com/office/drawing/2014/main" id="{8697D5F5-9072-4D98-8E40-2F85648B0FEB}"/>
              </a:ext>
            </a:extLst>
          </p:cNvPr>
          <p:cNvSpPr txBox="1"/>
          <p:nvPr/>
        </p:nvSpPr>
        <p:spPr>
          <a:xfrm>
            <a:off x="649355" y="21505562"/>
            <a:ext cx="8285181" cy="282257"/>
          </a:xfrm>
          <a:prstGeom prst="rect">
            <a:avLst/>
          </a:prstGeom>
          <a:noFill/>
        </p:spPr>
        <p:txBody>
          <a:bodyPr wrap="square" rtlCol="0">
            <a:spAutoFit/>
          </a:bodyPr>
          <a:lstStyle/>
          <a:p>
            <a:r>
              <a:rPr lang="en-US" sz="1234" i="1" dirty="0">
                <a:latin typeface="Arial" panose="020B0604020202020204" pitchFamily="34" charset="0"/>
                <a:cs typeface="Arial" panose="020B0604020202020204" pitchFamily="34" charset="0"/>
              </a:rPr>
              <a:t>Panorama 360 is funded by the US Department of Energy under Grant #DE-SC0012636M</a:t>
            </a:r>
            <a:endParaRPr lang="en-US" sz="1120" i="1" dirty="0">
              <a:latin typeface="Arial" panose="020B0604020202020204" pitchFamily="34" charset="0"/>
              <a:ea typeface="Arial" charset="0"/>
              <a:cs typeface="Arial" panose="020B0604020202020204" pitchFamily="34" charset="0"/>
            </a:endParaRPr>
          </a:p>
        </p:txBody>
      </p:sp>
      <p:sp>
        <p:nvSpPr>
          <p:cNvPr id="184" name="Rectangle 183">
            <a:extLst>
              <a:ext uri="{FF2B5EF4-FFF2-40B4-BE49-F238E27FC236}">
                <a16:creationId xmlns:a16="http://schemas.microsoft.com/office/drawing/2014/main" id="{6DF75C47-341E-4D0C-80D6-F58A196D4966}"/>
              </a:ext>
            </a:extLst>
          </p:cNvPr>
          <p:cNvSpPr/>
          <p:nvPr/>
        </p:nvSpPr>
        <p:spPr>
          <a:xfrm rot="5400000">
            <a:off x="30886790" y="1452734"/>
            <a:ext cx="2708080" cy="88789"/>
          </a:xfrm>
          <a:prstGeom prst="rect">
            <a:avLst/>
          </a:prstGeom>
          <a:solidFill>
            <a:srgbClr val="2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65"/>
          </a:p>
        </p:txBody>
      </p:sp>
      <p:sp>
        <p:nvSpPr>
          <p:cNvPr id="185" name="Rectangle 184">
            <a:extLst>
              <a:ext uri="{FF2B5EF4-FFF2-40B4-BE49-F238E27FC236}">
                <a16:creationId xmlns:a16="http://schemas.microsoft.com/office/drawing/2014/main" id="{78BB8A7B-FC8F-4B35-BF9B-D936DA3B41AF}"/>
              </a:ext>
            </a:extLst>
          </p:cNvPr>
          <p:cNvSpPr/>
          <p:nvPr/>
        </p:nvSpPr>
        <p:spPr>
          <a:xfrm rot="5400000">
            <a:off x="26847761" y="1426311"/>
            <a:ext cx="2590775" cy="88787"/>
          </a:xfrm>
          <a:prstGeom prst="rect">
            <a:avLst/>
          </a:prstGeom>
          <a:solidFill>
            <a:srgbClr val="2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65"/>
          </a:p>
        </p:txBody>
      </p:sp>
      <p:sp>
        <p:nvSpPr>
          <p:cNvPr id="238" name="TextBox 237">
            <a:extLst>
              <a:ext uri="{FF2B5EF4-FFF2-40B4-BE49-F238E27FC236}">
                <a16:creationId xmlns:a16="http://schemas.microsoft.com/office/drawing/2014/main" id="{479CC19C-34A0-4DAA-A09F-1D191655EF3A}"/>
              </a:ext>
            </a:extLst>
          </p:cNvPr>
          <p:cNvSpPr txBox="1"/>
          <p:nvPr/>
        </p:nvSpPr>
        <p:spPr>
          <a:xfrm>
            <a:off x="803628" y="3873368"/>
            <a:ext cx="9130167" cy="4524315"/>
          </a:xfrm>
          <a:prstGeom prst="rect">
            <a:avLst/>
          </a:prstGeom>
          <a:noFill/>
        </p:spPr>
        <p:txBody>
          <a:bodyPr wrap="square" rtlCol="0">
            <a:spAutoFit/>
          </a:bodyPr>
          <a:lstStyle/>
          <a:p>
            <a:r>
              <a:rPr lang="en-US" sz="1920" dirty="0">
                <a:latin typeface="Arial" panose="020B0604020202020204" pitchFamily="34" charset="0"/>
                <a:cs typeface="Arial" panose="020B0604020202020204" pitchFamily="34" charset="0"/>
              </a:rPr>
              <a:t>Accessing OLCF resources with Pegasus WMS has been difficult for DOE scientists in the past, because of either the need to install and configure Pegasus’ software stack (Pegasus and High Throughput Condor) for different types of head nodes or handle issues arising from 2-factor authentication when they wanted to orchestrate remote submissions. Previous solutions included approaches like the </a:t>
            </a:r>
            <a:r>
              <a:rPr lang="en-US" sz="1920" dirty="0" err="1">
                <a:latin typeface="Arial" panose="020B0604020202020204" pitchFamily="34" charset="0"/>
                <a:cs typeface="Arial" panose="020B0604020202020204" pitchFamily="34" charset="0"/>
              </a:rPr>
              <a:t>rvGAHP</a:t>
            </a:r>
            <a:r>
              <a:rPr lang="en-US" sz="1920" dirty="0">
                <a:latin typeface="Arial" panose="020B0604020202020204" pitchFamily="34" charset="0"/>
                <a:cs typeface="Arial" panose="020B0604020202020204" pitchFamily="34" charset="0"/>
              </a:rPr>
              <a:t>, but when a new machine arrives (</a:t>
            </a:r>
            <a:r>
              <a:rPr lang="en-US" sz="1920" dirty="0" err="1">
                <a:latin typeface="Arial" panose="020B0604020202020204" pitchFamily="34" charset="0"/>
                <a:cs typeface="Arial" panose="020B0604020202020204" pitchFamily="34" charset="0"/>
              </a:rPr>
              <a:t>eg.</a:t>
            </a:r>
            <a:r>
              <a:rPr lang="en-US" sz="1920" dirty="0">
                <a:latin typeface="Arial" panose="020B0604020202020204" pitchFamily="34" charset="0"/>
                <a:cs typeface="Arial" panose="020B0604020202020204" pitchFamily="34" charset="0"/>
              </a:rPr>
              <a:t> Summit), all the steps of setting up the workflow submit environment have to be done once again.</a:t>
            </a:r>
            <a:endParaRPr lang="en-US" sz="960" dirty="0">
              <a:latin typeface="Arial" panose="020B0604020202020204" pitchFamily="34" charset="0"/>
              <a:cs typeface="Arial" panose="020B0604020202020204" pitchFamily="34" charset="0"/>
            </a:endParaRPr>
          </a:p>
          <a:p>
            <a:r>
              <a:rPr lang="en-US" sz="1920" dirty="0">
                <a:latin typeface="Arial" panose="020B0604020202020204" pitchFamily="34" charset="0"/>
                <a:cs typeface="Arial" panose="020B0604020202020204" pitchFamily="34" charset="0"/>
              </a:rPr>
              <a:t>Creating a workflow submission environment shouldn’t discourage users from using a workflow management system. It should be an easy and well defined process that motivates them to take advantage of all the benefits a workflow management system has to offer, such as portability, automated data management, better application tracking, or making complex workflows easier to capture.</a:t>
            </a:r>
            <a:endParaRPr lang="en-US" sz="960" dirty="0">
              <a:latin typeface="Arial" panose="020B0604020202020204" pitchFamily="34" charset="0"/>
              <a:cs typeface="Arial" panose="020B0604020202020204" pitchFamily="34" charset="0"/>
            </a:endParaRPr>
          </a:p>
          <a:p>
            <a:r>
              <a:rPr lang="en-US" sz="1920" dirty="0">
                <a:latin typeface="Arial" panose="020B0604020202020204" pitchFamily="34" charset="0"/>
                <a:cs typeface="Arial" panose="020B0604020202020204" pitchFamily="34" charset="0"/>
              </a:rPr>
              <a:t>With this work </a:t>
            </a:r>
            <a:r>
              <a:rPr lang="en-US" sz="1920">
                <a:latin typeface="Arial" panose="020B0604020202020204" pitchFamily="34" charset="0"/>
                <a:cs typeface="Arial" panose="020B0604020202020204" pitchFamily="34" charset="0"/>
              </a:rPr>
              <a:t>we present two </a:t>
            </a:r>
            <a:r>
              <a:rPr lang="en-US" sz="1920" dirty="0">
                <a:latin typeface="Arial" panose="020B0604020202020204" pitchFamily="34" charset="0"/>
                <a:cs typeface="Arial" panose="020B0604020202020204" pitchFamily="34" charset="0"/>
              </a:rPr>
              <a:t>new approaches to support local submissions and remote submissions of Pegasus workflows</a:t>
            </a:r>
            <a:r>
              <a:rPr lang="en-US" sz="1920">
                <a:latin typeface="Arial" panose="020B0604020202020204" pitchFamily="34" charset="0"/>
                <a:cs typeface="Arial" panose="020B0604020202020204" pitchFamily="34" charset="0"/>
              </a:rPr>
              <a:t>, on </a:t>
            </a:r>
            <a:r>
              <a:rPr lang="en-US" sz="1920" dirty="0">
                <a:latin typeface="Arial" panose="020B0604020202020204" pitchFamily="34" charset="0"/>
                <a:cs typeface="Arial" panose="020B0604020202020204" pitchFamily="34" charset="0"/>
              </a:rPr>
              <a:t>OLCF’s computing resources.</a:t>
            </a:r>
            <a:endParaRPr lang="en-US" sz="2240" dirty="0">
              <a:latin typeface="Arial" panose="020B0604020202020204" pitchFamily="34" charset="0"/>
              <a:cs typeface="Arial" panose="020B0604020202020204" pitchFamily="34" charset="0"/>
            </a:endParaRPr>
          </a:p>
        </p:txBody>
      </p:sp>
      <p:sp>
        <p:nvSpPr>
          <p:cNvPr id="266" name="Rectangle 265">
            <a:extLst>
              <a:ext uri="{FF2B5EF4-FFF2-40B4-BE49-F238E27FC236}">
                <a16:creationId xmlns:a16="http://schemas.microsoft.com/office/drawing/2014/main" id="{90D7E843-AAD6-47F8-BC46-8FF81D17D96A}"/>
              </a:ext>
            </a:extLst>
          </p:cNvPr>
          <p:cNvSpPr/>
          <p:nvPr/>
        </p:nvSpPr>
        <p:spPr>
          <a:xfrm>
            <a:off x="621812" y="18214704"/>
            <a:ext cx="9389234" cy="841248"/>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65" dirty="0"/>
              <a:t>LEARN MORE</a:t>
            </a:r>
          </a:p>
        </p:txBody>
      </p:sp>
      <p:pic>
        <p:nvPicPr>
          <p:cNvPr id="267" name="Picture 76" descr="pegasusfront-black.png">
            <a:extLst>
              <a:ext uri="{FF2B5EF4-FFF2-40B4-BE49-F238E27FC236}">
                <a16:creationId xmlns:a16="http://schemas.microsoft.com/office/drawing/2014/main" id="{5D07B43D-F36C-4AF1-A287-D218C04E04B6}"/>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b="17957"/>
          <a:stretch/>
        </p:blipFill>
        <p:spPr bwMode="auto">
          <a:xfrm>
            <a:off x="1649687" y="319376"/>
            <a:ext cx="2007718" cy="17016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 name="Group 2">
            <a:extLst>
              <a:ext uri="{FF2B5EF4-FFF2-40B4-BE49-F238E27FC236}">
                <a16:creationId xmlns:a16="http://schemas.microsoft.com/office/drawing/2014/main" id="{4BD3BBB3-0DFA-41D2-8848-1306A95144F0}"/>
              </a:ext>
            </a:extLst>
          </p:cNvPr>
          <p:cNvGrpSpPr>
            <a:grpSpLocks noChangeAspect="1"/>
          </p:cNvGrpSpPr>
          <p:nvPr/>
        </p:nvGrpSpPr>
        <p:grpSpPr>
          <a:xfrm>
            <a:off x="10936595" y="6667780"/>
            <a:ext cx="10605428" cy="6858000"/>
            <a:chOff x="12264676" y="9243570"/>
            <a:chExt cx="11739951" cy="7591641"/>
          </a:xfrm>
        </p:grpSpPr>
        <p:sp>
          <p:nvSpPr>
            <p:cNvPr id="269" name="Rounded Rectangle 215">
              <a:extLst>
                <a:ext uri="{FF2B5EF4-FFF2-40B4-BE49-F238E27FC236}">
                  <a16:creationId xmlns:a16="http://schemas.microsoft.com/office/drawing/2014/main" id="{2A5365E1-66BE-4A7A-AD4B-64F1E21187FB}"/>
                </a:ext>
              </a:extLst>
            </p:cNvPr>
            <p:cNvSpPr/>
            <p:nvPr/>
          </p:nvSpPr>
          <p:spPr>
            <a:xfrm>
              <a:off x="12264676" y="9243570"/>
              <a:ext cx="11739951" cy="7591641"/>
            </a:xfrm>
            <a:prstGeom prst="roundRect">
              <a:avLst>
                <a:gd name="adj" fmla="val 2327"/>
              </a:avLst>
            </a:prstGeom>
            <a:solidFill>
              <a:schemeClr val="bg1">
                <a:lumMod val="95000"/>
              </a:scheme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65" dirty="0"/>
            </a:p>
          </p:txBody>
        </p:sp>
        <p:grpSp>
          <p:nvGrpSpPr>
            <p:cNvPr id="271" name="Group 270">
              <a:extLst>
                <a:ext uri="{FF2B5EF4-FFF2-40B4-BE49-F238E27FC236}">
                  <a16:creationId xmlns:a16="http://schemas.microsoft.com/office/drawing/2014/main" id="{86EFBD7E-C985-4B14-A965-41622689B0D2}"/>
                </a:ext>
              </a:extLst>
            </p:cNvPr>
            <p:cNvGrpSpPr/>
            <p:nvPr/>
          </p:nvGrpSpPr>
          <p:grpSpPr>
            <a:xfrm>
              <a:off x="12846825" y="9387296"/>
              <a:ext cx="10566450" cy="7213205"/>
              <a:chOff x="11772373" y="2713013"/>
              <a:chExt cx="9876152" cy="7386220"/>
            </a:xfrm>
          </p:grpSpPr>
          <p:sp>
            <p:nvSpPr>
              <p:cNvPr id="273" name="Rectangle 272">
                <a:extLst>
                  <a:ext uri="{FF2B5EF4-FFF2-40B4-BE49-F238E27FC236}">
                    <a16:creationId xmlns:a16="http://schemas.microsoft.com/office/drawing/2014/main" id="{B8CBB89C-CF86-477D-961F-46BE995C0743}"/>
                  </a:ext>
                </a:extLst>
              </p:cNvPr>
              <p:cNvSpPr/>
              <p:nvPr/>
            </p:nvSpPr>
            <p:spPr>
              <a:xfrm>
                <a:off x="16523921" y="2713013"/>
                <a:ext cx="5124604" cy="472142"/>
              </a:xfrm>
              <a:prstGeom prst="rect">
                <a:avLst/>
              </a:prstGeom>
              <a:noFill/>
              <a:ln>
                <a:noFill/>
              </a:ln>
            </p:spPr>
            <p:txBody>
              <a:bodyPr wrap="square" lIns="37513" tIns="18756" rIns="37513" bIns="18756">
                <a:spAutoFit/>
              </a:bodyPr>
              <a:lstStyle/>
              <a:p>
                <a:pPr marL="70339" lvl="1" algn="r">
                  <a:lnSpc>
                    <a:spcPct val="120000"/>
                  </a:lnSpc>
                </a:pPr>
                <a:r>
                  <a:rPr lang="en-US" sz="1920" b="1" dirty="0">
                    <a:solidFill>
                      <a:schemeClr val="accent1">
                        <a:lumMod val="75000"/>
                      </a:schemeClr>
                    </a:solidFill>
                  </a:rPr>
                  <a:t>System Architecture</a:t>
                </a:r>
              </a:p>
            </p:txBody>
          </p:sp>
          <p:pic>
            <p:nvPicPr>
              <p:cNvPr id="274" name="Picture 273">
                <a:extLst>
                  <a:ext uri="{FF2B5EF4-FFF2-40B4-BE49-F238E27FC236}">
                    <a16:creationId xmlns:a16="http://schemas.microsoft.com/office/drawing/2014/main" id="{C0F3AA1D-10F9-4F28-9C2D-22FE8D63082C}"/>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3044369" y="5398136"/>
                <a:ext cx="2120196" cy="2353510"/>
              </a:xfrm>
              <a:prstGeom prst="rect">
                <a:avLst/>
              </a:prstGeom>
            </p:spPr>
          </p:pic>
          <p:cxnSp>
            <p:nvCxnSpPr>
              <p:cNvPr id="275" name="Straight Connector 274">
                <a:extLst>
                  <a:ext uri="{FF2B5EF4-FFF2-40B4-BE49-F238E27FC236}">
                    <a16:creationId xmlns:a16="http://schemas.microsoft.com/office/drawing/2014/main" id="{44834A0C-EA28-41DE-B358-2FB517B1EF99}"/>
                  </a:ext>
                </a:extLst>
              </p:cNvPr>
              <p:cNvCxnSpPr/>
              <p:nvPr/>
            </p:nvCxnSpPr>
            <p:spPr>
              <a:xfrm flipH="1">
                <a:off x="11830919" y="3543078"/>
                <a:ext cx="9663842" cy="3241"/>
              </a:xfrm>
              <a:prstGeom prst="line">
                <a:avLst/>
              </a:prstGeom>
              <a:ln w="12700" cmpd="sng">
                <a:solidFill>
                  <a:schemeClr val="tx1">
                    <a:lumMod val="65000"/>
                    <a:lumOff val="3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276" name="TextBox 275">
                <a:extLst>
                  <a:ext uri="{FF2B5EF4-FFF2-40B4-BE49-F238E27FC236}">
                    <a16:creationId xmlns:a16="http://schemas.microsoft.com/office/drawing/2014/main" id="{19BB1367-079B-47D6-89E0-A2316F09DE6C}"/>
                  </a:ext>
                </a:extLst>
              </p:cNvPr>
              <p:cNvSpPr txBox="1"/>
              <p:nvPr/>
            </p:nvSpPr>
            <p:spPr>
              <a:xfrm>
                <a:off x="11852054" y="4920590"/>
                <a:ext cx="590323" cy="338796"/>
              </a:xfrm>
              <a:prstGeom prst="rect">
                <a:avLst/>
              </a:prstGeom>
              <a:noFill/>
            </p:spPr>
            <p:txBody>
              <a:bodyPr wrap="none" rtlCol="0">
                <a:spAutoFit/>
              </a:bodyPr>
              <a:lstStyle/>
              <a:p>
                <a:r>
                  <a:rPr lang="en-US" sz="1120" b="1" dirty="0">
                    <a:latin typeface="Arial"/>
                    <a:cs typeface="Arial"/>
                  </a:rPr>
                  <a:t>APIs</a:t>
                </a:r>
                <a:endParaRPr lang="en-US" sz="746" b="1" dirty="0">
                  <a:latin typeface="Arial"/>
                  <a:cs typeface="Arial"/>
                </a:endParaRPr>
              </a:p>
            </p:txBody>
          </p:sp>
          <p:sp>
            <p:nvSpPr>
              <p:cNvPr id="277" name="Rounded Rectangle 101">
                <a:extLst>
                  <a:ext uri="{FF2B5EF4-FFF2-40B4-BE49-F238E27FC236}">
                    <a16:creationId xmlns:a16="http://schemas.microsoft.com/office/drawing/2014/main" id="{610F956F-13FE-4BA8-9E10-7A0D36F638D2}"/>
                  </a:ext>
                </a:extLst>
              </p:cNvPr>
              <p:cNvSpPr/>
              <p:nvPr/>
            </p:nvSpPr>
            <p:spPr>
              <a:xfrm>
                <a:off x="11911365" y="3862292"/>
                <a:ext cx="3614245" cy="993400"/>
              </a:xfrm>
              <a:prstGeom prst="roundRect">
                <a:avLst>
                  <a:gd name="adj" fmla="val 0"/>
                </a:avLst>
              </a:prstGeom>
              <a:solidFill>
                <a:schemeClr val="bg1"/>
              </a:solidFill>
              <a:ln>
                <a:solidFill>
                  <a:srgbClr val="595959"/>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60">
                  <a:latin typeface="Arial"/>
                  <a:cs typeface="Arial"/>
                </a:endParaRPr>
              </a:p>
            </p:txBody>
          </p:sp>
          <p:pic>
            <p:nvPicPr>
              <p:cNvPr id="278" name="Picture 277">
                <a:extLst>
                  <a:ext uri="{FF2B5EF4-FFF2-40B4-BE49-F238E27FC236}">
                    <a16:creationId xmlns:a16="http://schemas.microsoft.com/office/drawing/2014/main" id="{BD4CDBF1-112E-4B82-8DC0-460AF5DAD903}"/>
                  </a:ext>
                </a:extLst>
              </p:cNvPr>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a:ext>
                </a:extLst>
              </a:blip>
              <a:srcRect b="-11874"/>
              <a:stretch/>
            </p:blipFill>
            <p:spPr>
              <a:xfrm>
                <a:off x="12067078" y="3999724"/>
                <a:ext cx="1171786" cy="330743"/>
              </a:xfrm>
              <a:prstGeom prst="rect">
                <a:avLst/>
              </a:prstGeom>
              <a:noFill/>
              <a:ln>
                <a:noFill/>
              </a:ln>
            </p:spPr>
          </p:pic>
          <p:pic>
            <p:nvPicPr>
              <p:cNvPr id="279" name="Picture 278">
                <a:extLst>
                  <a:ext uri="{FF2B5EF4-FFF2-40B4-BE49-F238E27FC236}">
                    <a16:creationId xmlns:a16="http://schemas.microsoft.com/office/drawing/2014/main" id="{ACA2DA80-8370-47F7-A5DD-5B02AFC1AD54}"/>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3446769" y="4260022"/>
                <a:ext cx="804002" cy="497448"/>
              </a:xfrm>
              <a:prstGeom prst="rect">
                <a:avLst/>
              </a:prstGeom>
              <a:noFill/>
              <a:ln>
                <a:noFill/>
              </a:ln>
            </p:spPr>
          </p:pic>
          <p:pic>
            <p:nvPicPr>
              <p:cNvPr id="280" name="Image 7">
                <a:extLst>
                  <a:ext uri="{FF2B5EF4-FFF2-40B4-BE49-F238E27FC236}">
                    <a16:creationId xmlns:a16="http://schemas.microsoft.com/office/drawing/2014/main" id="{A07F3915-0F0E-4812-9A4D-33116820EFE6}"/>
                  </a:ext>
                </a:extLst>
              </p:cNvPr>
              <p:cNvPicPr>
                <a:picLocks noChangeAspect="1"/>
              </p:cNvPicPr>
              <p:nvPr/>
            </p:nvPicPr>
            <p:blipFill>
              <a:blip r:embed="rId8" cstate="print">
                <a:clrChange>
                  <a:clrFrom>
                    <a:srgbClr val="FFFFFF"/>
                  </a:clrFrom>
                  <a:clrTo>
                    <a:srgbClr val="FFFFFF">
                      <a:alpha val="0"/>
                    </a:srgbClr>
                  </a:clrTo>
                </a:clrChange>
                <a:grayscl/>
                <a:extLst>
                  <a:ext uri="{28A0092B-C50C-407E-A947-70E740481C1C}">
                    <a14:useLocalDpi xmlns:a14="http://schemas.microsoft.com/office/drawing/2010/main"/>
                  </a:ext>
                </a:extLst>
              </a:blip>
              <a:srcRect/>
              <a:stretch>
                <a:fillRect/>
              </a:stretch>
            </p:blipFill>
            <p:spPr bwMode="auto">
              <a:xfrm>
                <a:off x="16065841" y="2736379"/>
                <a:ext cx="595866" cy="6037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1" name="Image 7">
                <a:extLst>
                  <a:ext uri="{FF2B5EF4-FFF2-40B4-BE49-F238E27FC236}">
                    <a16:creationId xmlns:a16="http://schemas.microsoft.com/office/drawing/2014/main" id="{5BBD47E8-904C-4081-A26F-BE0EA09DCDEB}"/>
                  </a:ext>
                </a:extLst>
              </p:cNvPr>
              <p:cNvPicPr>
                <a:picLocks noChangeAspect="1"/>
              </p:cNvPicPr>
              <p:nvPr/>
            </p:nvPicPr>
            <p:blipFill>
              <a:blip r:embed="rId9" cstate="print">
                <a:clrChange>
                  <a:clrFrom>
                    <a:srgbClr val="FFFFFF"/>
                  </a:clrFrom>
                  <a:clrTo>
                    <a:srgbClr val="FFFFFF">
                      <a:alpha val="0"/>
                    </a:srgbClr>
                  </a:clrTo>
                </a:clrChange>
                <a:extLst>
                  <a:ext uri="{BEBA8EAE-BF5A-486C-A8C5-ECC9F3942E4B}">
                    <a14:imgProps xmlns:a14="http://schemas.microsoft.com/office/drawing/2010/main">
                      <a14:imgLayer r:embed="rId10">
                        <a14:imgEffect>
                          <a14:backgroundRemoval t="0" b="94608" l="9804" r="89951"/>
                        </a14:imgEffect>
                        <a14:imgEffect>
                          <a14:colorTemperature colorTemp="4700"/>
                        </a14:imgEffect>
                      </a14:imgLayer>
                    </a14:imgProps>
                  </a:ext>
                  <a:ext uri="{28A0092B-C50C-407E-A947-70E740481C1C}">
                    <a14:useLocalDpi xmlns:a14="http://schemas.microsoft.com/office/drawing/2010/main"/>
                  </a:ext>
                </a:extLst>
              </a:blip>
              <a:srcRect/>
              <a:stretch>
                <a:fillRect/>
              </a:stretch>
            </p:blipFill>
            <p:spPr bwMode="auto">
              <a:xfrm>
                <a:off x="15835417" y="2924334"/>
                <a:ext cx="595866" cy="6037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2" name="Image 7">
                <a:extLst>
                  <a:ext uri="{FF2B5EF4-FFF2-40B4-BE49-F238E27FC236}">
                    <a16:creationId xmlns:a16="http://schemas.microsoft.com/office/drawing/2014/main" id="{87389F8A-5C06-4ED5-AADD-F528C2D6630A}"/>
                  </a:ext>
                </a:extLst>
              </p:cNvPr>
              <p:cNvPicPr>
                <a:picLocks noChangeAspect="1"/>
              </p:cNvPicPr>
              <p:nvPr/>
            </p:nvPicPr>
            <p:blipFill>
              <a:blip r:embed="rId11" cstate="print">
                <a:clrChange>
                  <a:clrFrom>
                    <a:srgbClr val="FFFFFF"/>
                  </a:clrFrom>
                  <a:clrTo>
                    <a:srgbClr val="FFFFFF">
                      <a:alpha val="0"/>
                    </a:srgbClr>
                  </a:clrTo>
                </a:clrChange>
                <a:duotone>
                  <a:prstClr val="black"/>
                  <a:srgbClr val="FFBEB9">
                    <a:tint val="45000"/>
                    <a:satMod val="400000"/>
                  </a:srgbClr>
                </a:duotone>
                <a:extLst>
                  <a:ext uri="{BEBA8EAE-BF5A-486C-A8C5-ECC9F3942E4B}">
                    <a14:imgProps xmlns:a14="http://schemas.microsoft.com/office/drawing/2010/main">
                      <a14:imgLayer r:embed="rId12">
                        <a14:imgEffect>
                          <a14:backgroundRemoval t="0" b="96078" l="9804" r="89951"/>
                        </a14:imgEffect>
                      </a14:imgLayer>
                    </a14:imgProps>
                  </a:ext>
                  <a:ext uri="{28A0092B-C50C-407E-A947-70E740481C1C}">
                    <a14:useLocalDpi xmlns:a14="http://schemas.microsoft.com/office/drawing/2010/main"/>
                  </a:ext>
                </a:extLst>
              </a:blip>
              <a:srcRect/>
              <a:stretch>
                <a:fillRect/>
              </a:stretch>
            </p:blipFill>
            <p:spPr bwMode="auto">
              <a:xfrm>
                <a:off x="16304035" y="2854425"/>
                <a:ext cx="595866" cy="6037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3" name="TextBox 282">
                <a:extLst>
                  <a:ext uri="{FF2B5EF4-FFF2-40B4-BE49-F238E27FC236}">
                    <a16:creationId xmlns:a16="http://schemas.microsoft.com/office/drawing/2014/main" id="{37503989-3CD3-4558-81B7-FF8775DD4D7D}"/>
                  </a:ext>
                </a:extLst>
              </p:cNvPr>
              <p:cNvSpPr txBox="1"/>
              <p:nvPr/>
            </p:nvSpPr>
            <p:spPr>
              <a:xfrm>
                <a:off x="16892131" y="3034372"/>
                <a:ext cx="683965" cy="338796"/>
              </a:xfrm>
              <a:prstGeom prst="rect">
                <a:avLst/>
              </a:prstGeom>
              <a:noFill/>
            </p:spPr>
            <p:txBody>
              <a:bodyPr wrap="none" rtlCol="0">
                <a:spAutoFit/>
              </a:bodyPr>
              <a:lstStyle/>
              <a:p>
                <a:r>
                  <a:rPr lang="en-US" sz="1120" b="1" dirty="0">
                    <a:latin typeface="Arial"/>
                    <a:cs typeface="Arial"/>
                  </a:rPr>
                  <a:t>Users</a:t>
                </a:r>
                <a:endParaRPr lang="en-US" sz="720" b="1" dirty="0">
                  <a:latin typeface="Arial"/>
                  <a:cs typeface="Arial"/>
                </a:endParaRPr>
              </a:p>
            </p:txBody>
          </p:sp>
          <p:sp>
            <p:nvSpPr>
              <p:cNvPr id="284" name="TextBox 283">
                <a:extLst>
                  <a:ext uri="{FF2B5EF4-FFF2-40B4-BE49-F238E27FC236}">
                    <a16:creationId xmlns:a16="http://schemas.microsoft.com/office/drawing/2014/main" id="{44CDAE84-1F21-4327-A53A-DD4C1B21C9C9}"/>
                  </a:ext>
                </a:extLst>
              </p:cNvPr>
              <p:cNvSpPr txBox="1"/>
              <p:nvPr/>
            </p:nvSpPr>
            <p:spPr>
              <a:xfrm>
                <a:off x="11785950" y="3542435"/>
                <a:ext cx="1122211" cy="370312"/>
              </a:xfrm>
              <a:prstGeom prst="rect">
                <a:avLst/>
              </a:prstGeom>
              <a:noFill/>
            </p:spPr>
            <p:txBody>
              <a:bodyPr wrap="none" rtlCol="0">
                <a:spAutoFit/>
              </a:bodyPr>
              <a:lstStyle/>
              <a:p>
                <a:r>
                  <a:rPr lang="en-US" sz="1280" b="1" dirty="0">
                    <a:solidFill>
                      <a:schemeClr val="tx1">
                        <a:lumMod val="75000"/>
                        <a:lumOff val="25000"/>
                      </a:schemeClr>
                    </a:solidFill>
                    <a:latin typeface="Arial"/>
                    <a:cs typeface="Arial"/>
                  </a:rPr>
                  <a:t>Interfaces</a:t>
                </a:r>
                <a:endParaRPr lang="en-US" sz="560" b="1" dirty="0">
                  <a:solidFill>
                    <a:schemeClr val="tx1">
                      <a:lumMod val="75000"/>
                      <a:lumOff val="25000"/>
                    </a:schemeClr>
                  </a:solidFill>
                  <a:latin typeface="Arial"/>
                  <a:cs typeface="Arial"/>
                </a:endParaRPr>
              </a:p>
            </p:txBody>
          </p:sp>
          <p:sp>
            <p:nvSpPr>
              <p:cNvPr id="285" name="TextBox 284">
                <a:extLst>
                  <a:ext uri="{FF2B5EF4-FFF2-40B4-BE49-F238E27FC236}">
                    <a16:creationId xmlns:a16="http://schemas.microsoft.com/office/drawing/2014/main" id="{D066921A-97A4-4D6E-A98A-5209C78E1277}"/>
                  </a:ext>
                </a:extLst>
              </p:cNvPr>
              <p:cNvSpPr txBox="1"/>
              <p:nvPr/>
            </p:nvSpPr>
            <p:spPr>
              <a:xfrm>
                <a:off x="19615703" y="4972879"/>
                <a:ext cx="1406886" cy="291522"/>
              </a:xfrm>
              <a:prstGeom prst="rect">
                <a:avLst/>
              </a:prstGeom>
              <a:noFill/>
            </p:spPr>
            <p:txBody>
              <a:bodyPr wrap="none" rtlCol="0">
                <a:spAutoFit/>
              </a:bodyPr>
              <a:lstStyle/>
              <a:p>
                <a:pPr algn="r"/>
                <a:r>
                  <a:rPr lang="en-US" sz="880" dirty="0">
                    <a:latin typeface="Arial"/>
                    <a:cs typeface="Arial"/>
                  </a:rPr>
                  <a:t>Pegasus Dashboard</a:t>
                </a:r>
              </a:p>
            </p:txBody>
          </p:sp>
          <p:sp>
            <p:nvSpPr>
              <p:cNvPr id="286" name="Rounded Rectangle 110">
                <a:extLst>
                  <a:ext uri="{FF2B5EF4-FFF2-40B4-BE49-F238E27FC236}">
                    <a16:creationId xmlns:a16="http://schemas.microsoft.com/office/drawing/2014/main" id="{F620946F-EBE0-46E0-9AD9-2FAAE050DE0C}"/>
                  </a:ext>
                </a:extLst>
              </p:cNvPr>
              <p:cNvSpPr/>
              <p:nvPr/>
            </p:nvSpPr>
            <p:spPr>
              <a:xfrm>
                <a:off x="12829141" y="8350661"/>
                <a:ext cx="2652038" cy="437724"/>
              </a:xfrm>
              <a:prstGeom prst="roundRect">
                <a:avLst>
                  <a:gd name="adj" fmla="val 0"/>
                </a:avLst>
              </a:prstGeom>
              <a:solidFill>
                <a:schemeClr val="bg1"/>
              </a:solidFill>
              <a:ln>
                <a:solidFill>
                  <a:srgbClr val="595959"/>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err="1">
                    <a:solidFill>
                      <a:srgbClr val="595959"/>
                    </a:solidFill>
                    <a:latin typeface="Arial"/>
                    <a:cs typeface="Arial"/>
                  </a:rPr>
                  <a:t>OpenStack</a:t>
                </a:r>
                <a:r>
                  <a:rPr lang="en-US" sz="880" dirty="0">
                    <a:solidFill>
                      <a:srgbClr val="595959"/>
                    </a:solidFill>
                    <a:latin typeface="Arial"/>
                    <a:cs typeface="Arial"/>
                  </a:rPr>
                  <a:t>, Eucalyptus, Nimbus</a:t>
                </a:r>
              </a:p>
            </p:txBody>
          </p:sp>
          <p:cxnSp>
            <p:nvCxnSpPr>
              <p:cNvPr id="287" name="Straight Connector 286">
                <a:extLst>
                  <a:ext uri="{FF2B5EF4-FFF2-40B4-BE49-F238E27FC236}">
                    <a16:creationId xmlns:a16="http://schemas.microsoft.com/office/drawing/2014/main" id="{A1826968-C13C-4C64-AA4C-B27AEB473121}"/>
                  </a:ext>
                </a:extLst>
              </p:cNvPr>
              <p:cNvCxnSpPr/>
              <p:nvPr/>
            </p:nvCxnSpPr>
            <p:spPr>
              <a:xfrm>
                <a:off x="15554705" y="8067430"/>
                <a:ext cx="0" cy="2031803"/>
              </a:xfrm>
              <a:prstGeom prst="line">
                <a:avLst/>
              </a:prstGeom>
              <a:ln w="12700" cmpd="sng">
                <a:solidFill>
                  <a:schemeClr val="tx1">
                    <a:lumMod val="65000"/>
                    <a:lumOff val="3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288" name="TextBox 287">
                <a:extLst>
                  <a:ext uri="{FF2B5EF4-FFF2-40B4-BE49-F238E27FC236}">
                    <a16:creationId xmlns:a16="http://schemas.microsoft.com/office/drawing/2014/main" id="{82BD633F-2D4B-439D-8908-2E950E27F1E0}"/>
                  </a:ext>
                </a:extLst>
              </p:cNvPr>
              <p:cNvSpPr txBox="1"/>
              <p:nvPr/>
            </p:nvSpPr>
            <p:spPr>
              <a:xfrm>
                <a:off x="11829692" y="5362214"/>
                <a:ext cx="1367555" cy="338796"/>
              </a:xfrm>
              <a:prstGeom prst="rect">
                <a:avLst/>
              </a:prstGeom>
              <a:noFill/>
            </p:spPr>
            <p:txBody>
              <a:bodyPr wrap="none" rtlCol="0">
                <a:spAutoFit/>
              </a:bodyPr>
              <a:lstStyle/>
              <a:p>
                <a:r>
                  <a:rPr lang="en-US" sz="1120" b="1" dirty="0">
                    <a:solidFill>
                      <a:schemeClr val="tx1">
                        <a:lumMod val="75000"/>
                        <a:lumOff val="25000"/>
                      </a:schemeClr>
                    </a:solidFill>
                    <a:latin typeface="Arial"/>
                    <a:cs typeface="Arial"/>
                  </a:rPr>
                  <a:t>Pegasus WMS</a:t>
                </a:r>
              </a:p>
            </p:txBody>
          </p:sp>
          <p:grpSp>
            <p:nvGrpSpPr>
              <p:cNvPr id="289" name="Group 288">
                <a:extLst>
                  <a:ext uri="{FF2B5EF4-FFF2-40B4-BE49-F238E27FC236}">
                    <a16:creationId xmlns:a16="http://schemas.microsoft.com/office/drawing/2014/main" id="{DC0B4F14-BAFA-4AFE-B18F-FDB066F9081F}"/>
                  </a:ext>
                </a:extLst>
              </p:cNvPr>
              <p:cNvGrpSpPr/>
              <p:nvPr/>
            </p:nvGrpSpPr>
            <p:grpSpPr>
              <a:xfrm>
                <a:off x="15950446" y="5743057"/>
                <a:ext cx="1194093" cy="1404578"/>
                <a:chOff x="14948361" y="5765519"/>
                <a:chExt cx="1194093" cy="1404578"/>
              </a:xfrm>
            </p:grpSpPr>
            <p:sp>
              <p:nvSpPr>
                <p:cNvPr id="345" name="Cube 344">
                  <a:extLst>
                    <a:ext uri="{FF2B5EF4-FFF2-40B4-BE49-F238E27FC236}">
                      <a16:creationId xmlns:a16="http://schemas.microsoft.com/office/drawing/2014/main" id="{9FC285F2-D623-441F-B60D-282C6356064A}"/>
                    </a:ext>
                  </a:extLst>
                </p:cNvPr>
                <p:cNvSpPr/>
                <p:nvPr/>
              </p:nvSpPr>
              <p:spPr>
                <a:xfrm>
                  <a:off x="14948361" y="5765519"/>
                  <a:ext cx="1194093" cy="394844"/>
                </a:xfrm>
                <a:prstGeom prst="cube">
                  <a:avLst>
                    <a:gd name="adj" fmla="val 11765"/>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a:solidFill>
                        <a:schemeClr val="tx1">
                          <a:lumMod val="65000"/>
                          <a:lumOff val="35000"/>
                        </a:schemeClr>
                      </a:solidFill>
                      <a:latin typeface="Arial"/>
                      <a:cs typeface="Arial"/>
                    </a:rPr>
                    <a:t>Mapper</a:t>
                  </a:r>
                  <a:endParaRPr lang="en-US" sz="640" dirty="0">
                    <a:solidFill>
                      <a:schemeClr val="tx1">
                        <a:lumMod val="65000"/>
                        <a:lumOff val="35000"/>
                      </a:schemeClr>
                    </a:solidFill>
                    <a:latin typeface="Arial"/>
                    <a:cs typeface="Arial"/>
                  </a:endParaRPr>
                </a:p>
              </p:txBody>
            </p:sp>
            <p:sp>
              <p:nvSpPr>
                <p:cNvPr id="346" name="Cube 345">
                  <a:extLst>
                    <a:ext uri="{FF2B5EF4-FFF2-40B4-BE49-F238E27FC236}">
                      <a16:creationId xmlns:a16="http://schemas.microsoft.com/office/drawing/2014/main" id="{109C57E9-D35D-4F87-908A-2AA13BE0244E}"/>
                    </a:ext>
                  </a:extLst>
                </p:cNvPr>
                <p:cNvSpPr/>
                <p:nvPr/>
              </p:nvSpPr>
              <p:spPr>
                <a:xfrm>
                  <a:off x="14948361" y="6269932"/>
                  <a:ext cx="1194093" cy="394844"/>
                </a:xfrm>
                <a:prstGeom prst="cube">
                  <a:avLst>
                    <a:gd name="adj" fmla="val 11765"/>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a:solidFill>
                        <a:schemeClr val="tx1">
                          <a:lumMod val="65000"/>
                          <a:lumOff val="35000"/>
                        </a:schemeClr>
                      </a:solidFill>
                      <a:latin typeface="Arial"/>
                      <a:cs typeface="Arial"/>
                    </a:rPr>
                    <a:t>Engine</a:t>
                  </a:r>
                  <a:endParaRPr lang="en-US" sz="534" dirty="0">
                    <a:solidFill>
                      <a:schemeClr val="tx1">
                        <a:lumMod val="65000"/>
                        <a:lumOff val="35000"/>
                      </a:schemeClr>
                    </a:solidFill>
                    <a:latin typeface="Arial"/>
                    <a:cs typeface="Arial"/>
                  </a:endParaRPr>
                </a:p>
              </p:txBody>
            </p:sp>
            <p:sp>
              <p:nvSpPr>
                <p:cNvPr id="347" name="Cube 346">
                  <a:extLst>
                    <a:ext uri="{FF2B5EF4-FFF2-40B4-BE49-F238E27FC236}">
                      <a16:creationId xmlns:a16="http://schemas.microsoft.com/office/drawing/2014/main" id="{6DCBC28D-F6EA-40B7-A18A-AF1714F8E4CC}"/>
                    </a:ext>
                  </a:extLst>
                </p:cNvPr>
                <p:cNvSpPr/>
                <p:nvPr/>
              </p:nvSpPr>
              <p:spPr>
                <a:xfrm>
                  <a:off x="14948361" y="6775253"/>
                  <a:ext cx="1194093" cy="394844"/>
                </a:xfrm>
                <a:prstGeom prst="cube">
                  <a:avLst>
                    <a:gd name="adj" fmla="val 11765"/>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a:solidFill>
                        <a:schemeClr val="tx1">
                          <a:lumMod val="65000"/>
                          <a:lumOff val="35000"/>
                        </a:schemeClr>
                      </a:solidFill>
                      <a:latin typeface="Arial"/>
                      <a:cs typeface="Arial"/>
                    </a:rPr>
                    <a:t>Scheduler</a:t>
                  </a:r>
                  <a:endParaRPr lang="en-US" sz="534" dirty="0">
                    <a:solidFill>
                      <a:schemeClr val="tx1">
                        <a:lumMod val="65000"/>
                        <a:lumOff val="35000"/>
                      </a:schemeClr>
                    </a:solidFill>
                    <a:latin typeface="Arial"/>
                    <a:cs typeface="Arial"/>
                  </a:endParaRPr>
                </a:p>
              </p:txBody>
            </p:sp>
          </p:grpSp>
          <p:sp>
            <p:nvSpPr>
              <p:cNvPr id="290" name="Cube 289">
                <a:extLst>
                  <a:ext uri="{FF2B5EF4-FFF2-40B4-BE49-F238E27FC236}">
                    <a16:creationId xmlns:a16="http://schemas.microsoft.com/office/drawing/2014/main" id="{EDA8D2F0-9925-47BB-82EA-0BF399AF4612}"/>
                  </a:ext>
                </a:extLst>
              </p:cNvPr>
              <p:cNvSpPr/>
              <p:nvPr/>
            </p:nvSpPr>
            <p:spPr>
              <a:xfrm>
                <a:off x="18811562" y="6103407"/>
                <a:ext cx="1574645" cy="561429"/>
              </a:xfrm>
              <a:prstGeom prst="cube">
                <a:avLst>
                  <a:gd name="adj" fmla="val 11765"/>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a:solidFill>
                      <a:schemeClr val="tx1">
                        <a:lumMod val="65000"/>
                        <a:lumOff val="35000"/>
                      </a:schemeClr>
                    </a:solidFill>
                    <a:latin typeface="Arial"/>
                    <a:cs typeface="Arial"/>
                  </a:rPr>
                  <a:t>Monitoring </a:t>
                </a:r>
                <a:br>
                  <a:rPr lang="en-US" sz="880" dirty="0">
                    <a:solidFill>
                      <a:schemeClr val="tx1">
                        <a:lumMod val="65000"/>
                        <a:lumOff val="35000"/>
                      </a:schemeClr>
                    </a:solidFill>
                    <a:latin typeface="Arial"/>
                    <a:cs typeface="Arial"/>
                  </a:rPr>
                </a:br>
                <a:r>
                  <a:rPr lang="en-US" sz="880" dirty="0">
                    <a:solidFill>
                      <a:schemeClr val="tx1">
                        <a:lumMod val="65000"/>
                        <a:lumOff val="35000"/>
                      </a:schemeClr>
                    </a:solidFill>
                    <a:latin typeface="Arial"/>
                    <a:cs typeface="Arial"/>
                  </a:rPr>
                  <a:t>&amp; Provenance</a:t>
                </a:r>
              </a:p>
            </p:txBody>
          </p:sp>
          <p:sp>
            <p:nvSpPr>
              <p:cNvPr id="291" name="Magnetic Disk 118">
                <a:extLst>
                  <a:ext uri="{FF2B5EF4-FFF2-40B4-BE49-F238E27FC236}">
                    <a16:creationId xmlns:a16="http://schemas.microsoft.com/office/drawing/2014/main" id="{BCAC3FE1-284A-4D22-A19B-DFDEA0B064F2}"/>
                  </a:ext>
                </a:extLst>
              </p:cNvPr>
              <p:cNvSpPr/>
              <p:nvPr/>
            </p:nvSpPr>
            <p:spPr>
              <a:xfrm>
                <a:off x="18702052" y="7120686"/>
                <a:ext cx="1449432" cy="630960"/>
              </a:xfrm>
              <a:prstGeom prst="flowChartMagneticDisk">
                <a:avLst/>
              </a:prstGeom>
              <a:solidFill>
                <a:schemeClr val="bg1"/>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a:solidFill>
                      <a:srgbClr val="595959"/>
                    </a:solidFill>
                    <a:latin typeface="Arial"/>
                    <a:cs typeface="Arial"/>
                  </a:rPr>
                  <a:t>Workflow DB</a:t>
                </a:r>
              </a:p>
            </p:txBody>
          </p:sp>
          <p:sp>
            <p:nvSpPr>
              <p:cNvPr id="292" name="TextBox 291">
                <a:extLst>
                  <a:ext uri="{FF2B5EF4-FFF2-40B4-BE49-F238E27FC236}">
                    <a16:creationId xmlns:a16="http://schemas.microsoft.com/office/drawing/2014/main" id="{CB0D6654-F3B1-40DA-A8B9-536489FB306D}"/>
                  </a:ext>
                </a:extLst>
              </p:cNvPr>
              <p:cNvSpPr txBox="1"/>
              <p:nvPr/>
            </p:nvSpPr>
            <p:spPr>
              <a:xfrm>
                <a:off x="20443140" y="6437483"/>
                <a:ext cx="761918" cy="291522"/>
              </a:xfrm>
              <a:prstGeom prst="rect">
                <a:avLst/>
              </a:prstGeom>
              <a:noFill/>
            </p:spPr>
            <p:txBody>
              <a:bodyPr wrap="square" rtlCol="0">
                <a:spAutoFit/>
              </a:bodyPr>
              <a:lstStyle/>
              <a:p>
                <a:r>
                  <a:rPr lang="en-US" sz="880" i="1" dirty="0">
                    <a:solidFill>
                      <a:schemeClr val="tx1">
                        <a:lumMod val="65000"/>
                        <a:lumOff val="35000"/>
                      </a:schemeClr>
                    </a:solidFill>
                    <a:latin typeface="Arial"/>
                    <a:cs typeface="Arial"/>
                  </a:rPr>
                  <a:t>Logs</a:t>
                </a:r>
                <a:endParaRPr lang="en-US" sz="586" i="1" dirty="0">
                  <a:solidFill>
                    <a:schemeClr val="tx1">
                      <a:lumMod val="65000"/>
                      <a:lumOff val="35000"/>
                    </a:schemeClr>
                  </a:solidFill>
                  <a:latin typeface="Arial"/>
                  <a:cs typeface="Arial"/>
                </a:endParaRPr>
              </a:p>
            </p:txBody>
          </p:sp>
          <p:cxnSp>
            <p:nvCxnSpPr>
              <p:cNvPr id="293" name="Straight Arrow Connector 292">
                <a:extLst>
                  <a:ext uri="{FF2B5EF4-FFF2-40B4-BE49-F238E27FC236}">
                    <a16:creationId xmlns:a16="http://schemas.microsoft.com/office/drawing/2014/main" id="{68DF12A3-A7A7-446A-9ABD-737207EDF9CC}"/>
                  </a:ext>
                </a:extLst>
              </p:cNvPr>
              <p:cNvCxnSpPr/>
              <p:nvPr/>
            </p:nvCxnSpPr>
            <p:spPr>
              <a:xfrm>
                <a:off x="17144539" y="6926986"/>
                <a:ext cx="1557513" cy="509180"/>
              </a:xfrm>
              <a:prstGeom prst="straightConnector1">
                <a:avLst/>
              </a:prstGeom>
              <a:ln w="12700" cmpd="sng">
                <a:solidFill>
                  <a:srgbClr val="7F7F7F"/>
                </a:solidFill>
                <a:prstDash val="dash"/>
                <a:headEnd type="none"/>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294" name="Straight Arrow Connector 293">
                <a:extLst>
                  <a:ext uri="{FF2B5EF4-FFF2-40B4-BE49-F238E27FC236}">
                    <a16:creationId xmlns:a16="http://schemas.microsoft.com/office/drawing/2014/main" id="{E0980FFB-DD14-4603-900E-042A2FB5B563}"/>
                  </a:ext>
                </a:extLst>
              </p:cNvPr>
              <p:cNvCxnSpPr/>
              <p:nvPr/>
            </p:nvCxnSpPr>
            <p:spPr>
              <a:xfrm flipV="1">
                <a:off x="19426768" y="6664836"/>
                <a:ext cx="139090" cy="455850"/>
              </a:xfrm>
              <a:prstGeom prst="straightConnector1">
                <a:avLst/>
              </a:prstGeom>
              <a:ln w="12700" cmpd="sng">
                <a:solidFill>
                  <a:srgbClr val="7F7F7F"/>
                </a:solidFill>
                <a:prstDash val="dash"/>
                <a:headEnd type="none"/>
                <a:tailEnd type="triangle" w="med" len="sm"/>
              </a:ln>
              <a:effectLst/>
            </p:spPr>
            <p:style>
              <a:lnRef idx="2">
                <a:schemeClr val="accent1"/>
              </a:lnRef>
              <a:fillRef idx="0">
                <a:schemeClr val="accent1"/>
              </a:fillRef>
              <a:effectRef idx="1">
                <a:schemeClr val="accent1"/>
              </a:effectRef>
              <a:fontRef idx="minor">
                <a:schemeClr val="tx1"/>
              </a:fontRef>
            </p:style>
          </p:cxnSp>
          <p:sp>
            <p:nvSpPr>
              <p:cNvPr id="295" name="TextBox 294">
                <a:extLst>
                  <a:ext uri="{FF2B5EF4-FFF2-40B4-BE49-F238E27FC236}">
                    <a16:creationId xmlns:a16="http://schemas.microsoft.com/office/drawing/2014/main" id="{E8689B12-8CCE-483C-82A9-B8F82594B62E}"/>
                  </a:ext>
                </a:extLst>
              </p:cNvPr>
              <p:cNvSpPr txBox="1"/>
              <p:nvPr/>
            </p:nvSpPr>
            <p:spPr>
              <a:xfrm>
                <a:off x="11785950" y="8022257"/>
                <a:ext cx="786972" cy="338796"/>
              </a:xfrm>
              <a:prstGeom prst="rect">
                <a:avLst/>
              </a:prstGeom>
              <a:noFill/>
            </p:spPr>
            <p:txBody>
              <a:bodyPr wrap="none" rtlCol="0">
                <a:spAutoFit/>
              </a:bodyPr>
              <a:lstStyle/>
              <a:p>
                <a:r>
                  <a:rPr lang="en-US" sz="1120" b="1" dirty="0">
                    <a:solidFill>
                      <a:schemeClr val="tx1">
                        <a:lumMod val="75000"/>
                        <a:lumOff val="25000"/>
                      </a:schemeClr>
                    </a:solidFill>
                    <a:latin typeface="Arial"/>
                    <a:cs typeface="Arial"/>
                  </a:rPr>
                  <a:t>Clouds</a:t>
                </a:r>
                <a:endParaRPr lang="en-US" sz="480" b="1" dirty="0">
                  <a:solidFill>
                    <a:schemeClr val="tx1">
                      <a:lumMod val="75000"/>
                      <a:lumOff val="25000"/>
                    </a:schemeClr>
                  </a:solidFill>
                  <a:latin typeface="Arial"/>
                  <a:cs typeface="Arial"/>
                </a:endParaRPr>
              </a:p>
            </p:txBody>
          </p:sp>
          <p:sp>
            <p:nvSpPr>
              <p:cNvPr id="296" name="TextBox 295">
                <a:extLst>
                  <a:ext uri="{FF2B5EF4-FFF2-40B4-BE49-F238E27FC236}">
                    <a16:creationId xmlns:a16="http://schemas.microsoft.com/office/drawing/2014/main" id="{60329DE7-DEF2-4BC8-B0C8-141C46CB8364}"/>
                  </a:ext>
                </a:extLst>
              </p:cNvPr>
              <p:cNvSpPr txBox="1"/>
              <p:nvPr/>
            </p:nvSpPr>
            <p:spPr>
              <a:xfrm rot="16200000">
                <a:off x="20772741" y="5856324"/>
                <a:ext cx="1026319" cy="266095"/>
              </a:xfrm>
              <a:prstGeom prst="rect">
                <a:avLst/>
              </a:prstGeom>
              <a:noFill/>
            </p:spPr>
            <p:txBody>
              <a:bodyPr wrap="none" rtlCol="0">
                <a:spAutoFit/>
              </a:bodyPr>
              <a:lstStyle/>
              <a:p>
                <a:pPr algn="r"/>
                <a:r>
                  <a:rPr lang="en-US" sz="880" dirty="0">
                    <a:solidFill>
                      <a:srgbClr val="595959"/>
                    </a:solidFill>
                    <a:latin typeface="Arial"/>
                    <a:cs typeface="Arial"/>
                  </a:rPr>
                  <a:t>Notifications</a:t>
                </a:r>
                <a:endParaRPr lang="en-US" sz="640" dirty="0">
                  <a:solidFill>
                    <a:srgbClr val="595959"/>
                  </a:solidFill>
                  <a:latin typeface="Arial"/>
                  <a:cs typeface="Arial"/>
                </a:endParaRPr>
              </a:p>
            </p:txBody>
          </p:sp>
          <p:cxnSp>
            <p:nvCxnSpPr>
              <p:cNvPr id="297" name="Elbow Connector 124">
                <a:extLst>
                  <a:ext uri="{FF2B5EF4-FFF2-40B4-BE49-F238E27FC236}">
                    <a16:creationId xmlns:a16="http://schemas.microsoft.com/office/drawing/2014/main" id="{BD0F6FAF-86B7-4768-9724-F203FC87BE61}"/>
                  </a:ext>
                </a:extLst>
              </p:cNvPr>
              <p:cNvCxnSpPr/>
              <p:nvPr/>
            </p:nvCxnSpPr>
            <p:spPr>
              <a:xfrm flipV="1">
                <a:off x="20386207" y="4818992"/>
                <a:ext cx="717468" cy="1532103"/>
              </a:xfrm>
              <a:prstGeom prst="bentConnector2">
                <a:avLst/>
              </a:prstGeom>
              <a:ln w="12700" cmpd="sng">
                <a:solidFill>
                  <a:srgbClr val="595959"/>
                </a:solidFill>
                <a:prstDash val="sysDash"/>
                <a:tailEnd type="triangle" w="med" len="sm"/>
              </a:ln>
              <a:effectLst/>
            </p:spPr>
            <p:style>
              <a:lnRef idx="2">
                <a:schemeClr val="accent1"/>
              </a:lnRef>
              <a:fillRef idx="0">
                <a:schemeClr val="accent1"/>
              </a:fillRef>
              <a:effectRef idx="1">
                <a:schemeClr val="accent1"/>
              </a:effectRef>
              <a:fontRef idx="minor">
                <a:schemeClr val="tx1"/>
              </a:fontRef>
            </p:style>
          </p:cxnSp>
          <p:grpSp>
            <p:nvGrpSpPr>
              <p:cNvPr id="298" name="Group 297">
                <a:extLst>
                  <a:ext uri="{FF2B5EF4-FFF2-40B4-BE49-F238E27FC236}">
                    <a16:creationId xmlns:a16="http://schemas.microsoft.com/office/drawing/2014/main" id="{FD7428E4-A627-4254-91DB-3A0FBB735CBF}"/>
                  </a:ext>
                </a:extLst>
              </p:cNvPr>
              <p:cNvGrpSpPr/>
              <p:nvPr/>
            </p:nvGrpSpPr>
            <p:grpSpPr>
              <a:xfrm>
                <a:off x="17187572" y="6975890"/>
                <a:ext cx="1325770" cy="1046584"/>
                <a:chOff x="18949818" y="6783307"/>
                <a:chExt cx="1325770" cy="1046584"/>
              </a:xfrm>
            </p:grpSpPr>
            <p:cxnSp>
              <p:nvCxnSpPr>
                <p:cNvPr id="333" name="Straight Connector 332">
                  <a:extLst>
                    <a:ext uri="{FF2B5EF4-FFF2-40B4-BE49-F238E27FC236}">
                      <a16:creationId xmlns:a16="http://schemas.microsoft.com/office/drawing/2014/main" id="{EAE139F6-51BA-4200-B966-C47BC02F14EE}"/>
                    </a:ext>
                  </a:extLst>
                </p:cNvPr>
                <p:cNvCxnSpPr/>
                <p:nvPr/>
              </p:nvCxnSpPr>
              <p:spPr>
                <a:xfrm>
                  <a:off x="19421714" y="6783307"/>
                  <a:ext cx="0" cy="985733"/>
                </a:xfrm>
                <a:prstGeom prst="line">
                  <a:avLst/>
                </a:prstGeom>
                <a:ln w="12700" cmpd="sng">
                  <a:solidFill>
                    <a:schemeClr val="tx1">
                      <a:lumMod val="65000"/>
                      <a:lumOff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34" name="Straight Connector 333">
                  <a:extLst>
                    <a:ext uri="{FF2B5EF4-FFF2-40B4-BE49-F238E27FC236}">
                      <a16:creationId xmlns:a16="http://schemas.microsoft.com/office/drawing/2014/main" id="{0E740995-1658-45BC-BBE7-F4DCC9DB4C4C}"/>
                    </a:ext>
                  </a:extLst>
                </p:cNvPr>
                <p:cNvCxnSpPr/>
                <p:nvPr/>
              </p:nvCxnSpPr>
              <p:spPr>
                <a:xfrm>
                  <a:off x="18956732" y="6783307"/>
                  <a:ext cx="0" cy="981042"/>
                </a:xfrm>
                <a:prstGeom prst="line">
                  <a:avLst/>
                </a:prstGeom>
                <a:ln w="12700" cmpd="sng">
                  <a:solidFill>
                    <a:schemeClr val="tx1">
                      <a:lumMod val="65000"/>
                      <a:lumOff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35" name="TextBox 334">
                  <a:extLst>
                    <a:ext uri="{FF2B5EF4-FFF2-40B4-BE49-F238E27FC236}">
                      <a16:creationId xmlns:a16="http://schemas.microsoft.com/office/drawing/2014/main" id="{52F4A9BE-891F-442E-B911-6F33F416708D}"/>
                    </a:ext>
                  </a:extLst>
                </p:cNvPr>
                <p:cNvSpPr txBox="1"/>
                <p:nvPr/>
              </p:nvSpPr>
              <p:spPr>
                <a:xfrm>
                  <a:off x="19095041" y="6924756"/>
                  <a:ext cx="229536" cy="370311"/>
                </a:xfrm>
                <a:prstGeom prst="rect">
                  <a:avLst/>
                </a:prstGeom>
                <a:noFill/>
              </p:spPr>
              <p:txBody>
                <a:bodyPr wrap="square" rtlCol="0">
                  <a:spAutoFit/>
                </a:bodyPr>
                <a:lstStyle/>
                <a:p>
                  <a:pPr algn="r"/>
                  <a:r>
                    <a:rPr lang="en-US" sz="640" i="1" dirty="0">
                      <a:solidFill>
                        <a:srgbClr val="595959"/>
                      </a:solidFill>
                      <a:latin typeface="Arial"/>
                      <a:cs typeface="Arial"/>
                    </a:rPr>
                    <a:t>j</a:t>
                  </a:r>
                  <a:r>
                    <a:rPr lang="en-US" sz="640" baseline="-25000" dirty="0">
                      <a:solidFill>
                        <a:srgbClr val="595959"/>
                      </a:solidFill>
                      <a:latin typeface="Arial"/>
                      <a:cs typeface="Arial"/>
                    </a:rPr>
                    <a:t>1</a:t>
                  </a:r>
                  <a:endParaRPr lang="en-US" sz="640" dirty="0">
                    <a:solidFill>
                      <a:srgbClr val="595959"/>
                    </a:solidFill>
                    <a:latin typeface="Arial"/>
                    <a:cs typeface="Arial"/>
                  </a:endParaRPr>
                </a:p>
              </p:txBody>
            </p:sp>
            <p:sp>
              <p:nvSpPr>
                <p:cNvPr id="336" name="TextBox 335">
                  <a:extLst>
                    <a:ext uri="{FF2B5EF4-FFF2-40B4-BE49-F238E27FC236}">
                      <a16:creationId xmlns:a16="http://schemas.microsoft.com/office/drawing/2014/main" id="{43823BA6-C2D1-47E0-8844-0DA7622315B9}"/>
                    </a:ext>
                  </a:extLst>
                </p:cNvPr>
                <p:cNvSpPr txBox="1"/>
                <p:nvPr/>
              </p:nvSpPr>
              <p:spPr>
                <a:xfrm>
                  <a:off x="19037891" y="7148614"/>
                  <a:ext cx="271938" cy="244247"/>
                </a:xfrm>
                <a:prstGeom prst="rect">
                  <a:avLst/>
                </a:prstGeom>
                <a:noFill/>
              </p:spPr>
              <p:txBody>
                <a:bodyPr wrap="none" rtlCol="0">
                  <a:spAutoFit/>
                </a:bodyPr>
                <a:lstStyle/>
                <a:p>
                  <a:pPr algn="r"/>
                  <a:r>
                    <a:rPr lang="en-US" sz="640" i="1" dirty="0">
                      <a:solidFill>
                        <a:srgbClr val="595959"/>
                      </a:solidFill>
                      <a:latin typeface="Arial"/>
                      <a:cs typeface="Arial"/>
                    </a:rPr>
                    <a:t>j</a:t>
                  </a:r>
                  <a:r>
                    <a:rPr lang="en-US" sz="640" baseline="-25000" dirty="0">
                      <a:solidFill>
                        <a:srgbClr val="595959"/>
                      </a:solidFill>
                      <a:latin typeface="Arial"/>
                      <a:cs typeface="Arial"/>
                    </a:rPr>
                    <a:t>2</a:t>
                  </a:r>
                  <a:endParaRPr lang="en-US" sz="640" dirty="0">
                    <a:solidFill>
                      <a:srgbClr val="595959"/>
                    </a:solidFill>
                    <a:latin typeface="Arial"/>
                    <a:cs typeface="Arial"/>
                  </a:endParaRPr>
                </a:p>
              </p:txBody>
            </p:sp>
            <p:sp>
              <p:nvSpPr>
                <p:cNvPr id="337" name="TextBox 336">
                  <a:extLst>
                    <a:ext uri="{FF2B5EF4-FFF2-40B4-BE49-F238E27FC236}">
                      <a16:creationId xmlns:a16="http://schemas.microsoft.com/office/drawing/2014/main" id="{47CB97C1-E1B7-487F-AFB8-0856B6F02374}"/>
                    </a:ext>
                  </a:extLst>
                </p:cNvPr>
                <p:cNvSpPr txBox="1"/>
                <p:nvPr/>
              </p:nvSpPr>
              <p:spPr>
                <a:xfrm>
                  <a:off x="19030772" y="7558108"/>
                  <a:ext cx="271938" cy="244247"/>
                </a:xfrm>
                <a:prstGeom prst="rect">
                  <a:avLst/>
                </a:prstGeom>
                <a:noFill/>
              </p:spPr>
              <p:txBody>
                <a:bodyPr wrap="none" rtlCol="0">
                  <a:spAutoFit/>
                </a:bodyPr>
                <a:lstStyle/>
                <a:p>
                  <a:pPr algn="r"/>
                  <a:r>
                    <a:rPr lang="en-US" sz="640" i="1" dirty="0" err="1">
                      <a:solidFill>
                        <a:srgbClr val="595959"/>
                      </a:solidFill>
                      <a:latin typeface="Arial"/>
                      <a:cs typeface="Arial"/>
                    </a:rPr>
                    <a:t>j</a:t>
                  </a:r>
                  <a:r>
                    <a:rPr lang="en-US" sz="640" i="1" baseline="-25000" dirty="0" err="1">
                      <a:solidFill>
                        <a:srgbClr val="595959"/>
                      </a:solidFill>
                      <a:latin typeface="Arial"/>
                      <a:cs typeface="Arial"/>
                    </a:rPr>
                    <a:t>n</a:t>
                  </a:r>
                  <a:endParaRPr lang="en-US" sz="640" i="1" dirty="0">
                    <a:solidFill>
                      <a:srgbClr val="595959"/>
                    </a:solidFill>
                    <a:latin typeface="Arial"/>
                    <a:cs typeface="Arial"/>
                  </a:endParaRPr>
                </a:p>
              </p:txBody>
            </p:sp>
            <p:cxnSp>
              <p:nvCxnSpPr>
                <p:cNvPr id="338" name="Straight Connector 337">
                  <a:extLst>
                    <a:ext uri="{FF2B5EF4-FFF2-40B4-BE49-F238E27FC236}">
                      <a16:creationId xmlns:a16="http://schemas.microsoft.com/office/drawing/2014/main" id="{97BD378A-2A5C-4A61-B141-4B749EF0054C}"/>
                    </a:ext>
                  </a:extLst>
                </p:cNvPr>
                <p:cNvCxnSpPr/>
                <p:nvPr/>
              </p:nvCxnSpPr>
              <p:spPr>
                <a:xfrm>
                  <a:off x="18956732" y="7764349"/>
                  <a:ext cx="464981" cy="11393"/>
                </a:xfrm>
                <a:prstGeom prst="line">
                  <a:avLst/>
                </a:prstGeom>
                <a:ln w="12700" cmpd="sng">
                  <a:solidFill>
                    <a:schemeClr val="tx1">
                      <a:lumMod val="65000"/>
                      <a:lumOff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39" name="Straight Connector 338">
                  <a:extLst>
                    <a:ext uri="{FF2B5EF4-FFF2-40B4-BE49-F238E27FC236}">
                      <a16:creationId xmlns:a16="http://schemas.microsoft.com/office/drawing/2014/main" id="{B7F42B61-C25B-4800-A0DE-FAF3D05D4F7C}"/>
                    </a:ext>
                  </a:extLst>
                </p:cNvPr>
                <p:cNvCxnSpPr/>
                <p:nvPr/>
              </p:nvCxnSpPr>
              <p:spPr>
                <a:xfrm>
                  <a:off x="18949818" y="7552911"/>
                  <a:ext cx="464981" cy="11393"/>
                </a:xfrm>
                <a:prstGeom prst="line">
                  <a:avLst/>
                </a:prstGeom>
                <a:ln w="12700" cmpd="sng">
                  <a:solidFill>
                    <a:schemeClr val="tx1">
                      <a:lumMod val="65000"/>
                      <a:lumOff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40" name="Straight Connector 339">
                  <a:extLst>
                    <a:ext uri="{FF2B5EF4-FFF2-40B4-BE49-F238E27FC236}">
                      <a16:creationId xmlns:a16="http://schemas.microsoft.com/office/drawing/2014/main" id="{5B4B4B90-23F2-48B2-AB0A-0461A71116A7}"/>
                    </a:ext>
                  </a:extLst>
                </p:cNvPr>
                <p:cNvCxnSpPr/>
                <p:nvPr/>
              </p:nvCxnSpPr>
              <p:spPr>
                <a:xfrm>
                  <a:off x="18956732" y="7351629"/>
                  <a:ext cx="464981" cy="11393"/>
                </a:xfrm>
                <a:prstGeom prst="line">
                  <a:avLst/>
                </a:prstGeom>
                <a:ln w="12700" cmpd="sng">
                  <a:solidFill>
                    <a:schemeClr val="tx1">
                      <a:lumMod val="65000"/>
                      <a:lumOff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41" name="Straight Connector 340">
                  <a:extLst>
                    <a:ext uri="{FF2B5EF4-FFF2-40B4-BE49-F238E27FC236}">
                      <a16:creationId xmlns:a16="http://schemas.microsoft.com/office/drawing/2014/main" id="{0F788032-941E-463C-9FEE-575DEA0DD73D}"/>
                    </a:ext>
                  </a:extLst>
                </p:cNvPr>
                <p:cNvCxnSpPr/>
                <p:nvPr/>
              </p:nvCxnSpPr>
              <p:spPr>
                <a:xfrm>
                  <a:off x="18954569" y="7148614"/>
                  <a:ext cx="460230" cy="8777"/>
                </a:xfrm>
                <a:prstGeom prst="line">
                  <a:avLst/>
                </a:prstGeom>
                <a:ln w="12700" cmpd="sng">
                  <a:solidFill>
                    <a:schemeClr val="tx1">
                      <a:lumMod val="65000"/>
                      <a:lumOff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42" name="Straight Connector 341">
                  <a:extLst>
                    <a:ext uri="{FF2B5EF4-FFF2-40B4-BE49-F238E27FC236}">
                      <a16:creationId xmlns:a16="http://schemas.microsoft.com/office/drawing/2014/main" id="{707E557F-3258-4BBA-9A72-B10E3485F8AC}"/>
                    </a:ext>
                  </a:extLst>
                </p:cNvPr>
                <p:cNvCxnSpPr/>
                <p:nvPr/>
              </p:nvCxnSpPr>
              <p:spPr>
                <a:xfrm>
                  <a:off x="18949818" y="6938302"/>
                  <a:ext cx="464981" cy="11393"/>
                </a:xfrm>
                <a:prstGeom prst="line">
                  <a:avLst/>
                </a:prstGeom>
                <a:ln w="12700" cmpd="sng">
                  <a:solidFill>
                    <a:schemeClr val="tx1">
                      <a:lumMod val="65000"/>
                      <a:lumOff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43" name="TextBox 342">
                  <a:extLst>
                    <a:ext uri="{FF2B5EF4-FFF2-40B4-BE49-F238E27FC236}">
                      <a16:creationId xmlns:a16="http://schemas.microsoft.com/office/drawing/2014/main" id="{19C1686F-305A-4EE7-BA2A-3FE64E8F19F1}"/>
                    </a:ext>
                  </a:extLst>
                </p:cNvPr>
                <p:cNvSpPr txBox="1"/>
                <p:nvPr/>
              </p:nvSpPr>
              <p:spPr>
                <a:xfrm>
                  <a:off x="19415575" y="7538369"/>
                  <a:ext cx="860013" cy="291522"/>
                </a:xfrm>
                <a:prstGeom prst="rect">
                  <a:avLst/>
                </a:prstGeom>
                <a:noFill/>
              </p:spPr>
              <p:txBody>
                <a:bodyPr wrap="none" rtlCol="0">
                  <a:spAutoFit/>
                </a:bodyPr>
                <a:lstStyle/>
                <a:p>
                  <a:r>
                    <a:rPr lang="en-US" sz="880" dirty="0">
                      <a:solidFill>
                        <a:srgbClr val="595959"/>
                      </a:solidFill>
                      <a:latin typeface="Arial"/>
                      <a:cs typeface="Arial"/>
                    </a:rPr>
                    <a:t>Job Queue</a:t>
                  </a:r>
                </a:p>
              </p:txBody>
            </p:sp>
            <p:sp>
              <p:nvSpPr>
                <p:cNvPr id="344" name="TextBox 343">
                  <a:extLst>
                    <a:ext uri="{FF2B5EF4-FFF2-40B4-BE49-F238E27FC236}">
                      <a16:creationId xmlns:a16="http://schemas.microsoft.com/office/drawing/2014/main" id="{D019F426-2A1A-443C-AF15-41366AC1EEFA}"/>
                    </a:ext>
                  </a:extLst>
                </p:cNvPr>
                <p:cNvSpPr txBox="1"/>
                <p:nvPr/>
              </p:nvSpPr>
              <p:spPr>
                <a:xfrm>
                  <a:off x="19010355" y="7328917"/>
                  <a:ext cx="311269" cy="244248"/>
                </a:xfrm>
                <a:prstGeom prst="rect">
                  <a:avLst/>
                </a:prstGeom>
                <a:noFill/>
              </p:spPr>
              <p:txBody>
                <a:bodyPr wrap="none" rtlCol="0">
                  <a:spAutoFit/>
                </a:bodyPr>
                <a:lstStyle/>
                <a:p>
                  <a:pPr algn="r"/>
                  <a:r>
                    <a:rPr lang="en-US" sz="640" dirty="0">
                      <a:solidFill>
                        <a:srgbClr val="595959"/>
                      </a:solidFill>
                      <a:latin typeface="Arial"/>
                      <a:cs typeface="Arial"/>
                    </a:rPr>
                    <a:t>…</a:t>
                  </a:r>
                </a:p>
              </p:txBody>
            </p:sp>
          </p:grpSp>
          <p:sp>
            <p:nvSpPr>
              <p:cNvPr id="299" name="TextBox 298">
                <a:extLst>
                  <a:ext uri="{FF2B5EF4-FFF2-40B4-BE49-F238E27FC236}">
                    <a16:creationId xmlns:a16="http://schemas.microsoft.com/office/drawing/2014/main" id="{FE292127-27C9-4AE7-AA84-A4DC759EBB22}"/>
                  </a:ext>
                </a:extLst>
              </p:cNvPr>
              <p:cNvSpPr txBox="1"/>
              <p:nvPr/>
            </p:nvSpPr>
            <p:spPr>
              <a:xfrm>
                <a:off x="11772373" y="8410400"/>
                <a:ext cx="1021078" cy="338796"/>
              </a:xfrm>
              <a:prstGeom prst="rect">
                <a:avLst/>
              </a:prstGeom>
              <a:noFill/>
            </p:spPr>
            <p:txBody>
              <a:bodyPr wrap="none" rtlCol="0">
                <a:spAutoFit/>
              </a:bodyPr>
              <a:lstStyle/>
              <a:p>
                <a:r>
                  <a:rPr lang="en-US" sz="1120" dirty="0" err="1">
                    <a:latin typeface="Arial"/>
                    <a:cs typeface="Arial"/>
                  </a:rPr>
                  <a:t>Cloudware</a:t>
                </a:r>
                <a:endParaRPr lang="en-US" sz="560" dirty="0">
                  <a:latin typeface="Arial"/>
                  <a:cs typeface="Arial"/>
                </a:endParaRPr>
              </a:p>
            </p:txBody>
          </p:sp>
          <p:sp>
            <p:nvSpPr>
              <p:cNvPr id="300" name="Rounded Rectangle 139">
                <a:extLst>
                  <a:ext uri="{FF2B5EF4-FFF2-40B4-BE49-F238E27FC236}">
                    <a16:creationId xmlns:a16="http://schemas.microsoft.com/office/drawing/2014/main" id="{0607573A-5274-4765-8F16-ADEF5AF6A60B}"/>
                  </a:ext>
                </a:extLst>
              </p:cNvPr>
              <p:cNvSpPr/>
              <p:nvPr/>
            </p:nvSpPr>
            <p:spPr>
              <a:xfrm>
                <a:off x="12829141" y="8947942"/>
                <a:ext cx="2652039" cy="493751"/>
              </a:xfrm>
              <a:prstGeom prst="roundRect">
                <a:avLst>
                  <a:gd name="adj" fmla="val 0"/>
                </a:avLst>
              </a:prstGeom>
              <a:solidFill>
                <a:schemeClr val="bg1"/>
              </a:solidFill>
              <a:ln>
                <a:solidFill>
                  <a:srgbClr val="595959"/>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a:solidFill>
                      <a:srgbClr val="595959"/>
                    </a:solidFill>
                    <a:latin typeface="Arial"/>
                    <a:cs typeface="Arial"/>
                  </a:rPr>
                  <a:t>Amazon EC2, Google Cloud, </a:t>
                </a:r>
                <a:r>
                  <a:rPr lang="en-US" sz="880" dirty="0" err="1">
                    <a:solidFill>
                      <a:srgbClr val="595959"/>
                    </a:solidFill>
                    <a:latin typeface="Arial"/>
                    <a:cs typeface="Arial"/>
                  </a:rPr>
                  <a:t>RackSpace</a:t>
                </a:r>
                <a:r>
                  <a:rPr lang="en-US" sz="880" dirty="0">
                    <a:solidFill>
                      <a:srgbClr val="595959"/>
                    </a:solidFill>
                    <a:latin typeface="Arial"/>
                    <a:cs typeface="Arial"/>
                  </a:rPr>
                  <a:t>, Chameleon</a:t>
                </a:r>
              </a:p>
            </p:txBody>
          </p:sp>
          <p:sp>
            <p:nvSpPr>
              <p:cNvPr id="301" name="TextBox 300">
                <a:extLst>
                  <a:ext uri="{FF2B5EF4-FFF2-40B4-BE49-F238E27FC236}">
                    <a16:creationId xmlns:a16="http://schemas.microsoft.com/office/drawing/2014/main" id="{6EE966A0-E76D-469E-B447-567038DA6FCE}"/>
                  </a:ext>
                </a:extLst>
              </p:cNvPr>
              <p:cNvSpPr txBox="1"/>
              <p:nvPr/>
            </p:nvSpPr>
            <p:spPr>
              <a:xfrm>
                <a:off x="11786494" y="9019115"/>
                <a:ext cx="899344" cy="338796"/>
              </a:xfrm>
              <a:prstGeom prst="rect">
                <a:avLst/>
              </a:prstGeom>
              <a:noFill/>
            </p:spPr>
            <p:txBody>
              <a:bodyPr wrap="none" rtlCol="0">
                <a:spAutoFit/>
              </a:bodyPr>
              <a:lstStyle/>
              <a:p>
                <a:r>
                  <a:rPr lang="en-US" sz="1120" dirty="0">
                    <a:latin typeface="Arial"/>
                    <a:cs typeface="Arial"/>
                  </a:rPr>
                  <a:t>Compute</a:t>
                </a:r>
              </a:p>
            </p:txBody>
          </p:sp>
          <p:sp>
            <p:nvSpPr>
              <p:cNvPr id="302" name="Rounded Rectangle 141">
                <a:extLst>
                  <a:ext uri="{FF2B5EF4-FFF2-40B4-BE49-F238E27FC236}">
                    <a16:creationId xmlns:a16="http://schemas.microsoft.com/office/drawing/2014/main" id="{497355B8-E7F5-4FC8-86F4-3A53A17CB777}"/>
                  </a:ext>
                </a:extLst>
              </p:cNvPr>
              <p:cNvSpPr/>
              <p:nvPr/>
            </p:nvSpPr>
            <p:spPr>
              <a:xfrm>
                <a:off x="12829140" y="9599684"/>
                <a:ext cx="2652039" cy="437724"/>
              </a:xfrm>
              <a:prstGeom prst="roundRect">
                <a:avLst>
                  <a:gd name="adj" fmla="val 0"/>
                </a:avLst>
              </a:prstGeom>
              <a:solidFill>
                <a:schemeClr val="bg1"/>
              </a:solidFill>
              <a:ln>
                <a:solidFill>
                  <a:srgbClr val="595959"/>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a:solidFill>
                      <a:srgbClr val="595959"/>
                    </a:solidFill>
                    <a:latin typeface="Arial"/>
                    <a:cs typeface="Arial"/>
                  </a:rPr>
                  <a:t>Amazon S3, Google Cloud Storage, </a:t>
                </a:r>
                <a:r>
                  <a:rPr lang="en-US" sz="880" dirty="0" err="1">
                    <a:solidFill>
                      <a:srgbClr val="595959"/>
                    </a:solidFill>
                    <a:latin typeface="Arial"/>
                    <a:cs typeface="Arial"/>
                  </a:rPr>
                  <a:t>OpenStack</a:t>
                </a:r>
                <a:endParaRPr lang="en-US" sz="880" dirty="0">
                  <a:solidFill>
                    <a:srgbClr val="595959"/>
                  </a:solidFill>
                  <a:latin typeface="Arial"/>
                  <a:cs typeface="Arial"/>
                </a:endParaRPr>
              </a:p>
            </p:txBody>
          </p:sp>
          <p:sp>
            <p:nvSpPr>
              <p:cNvPr id="303" name="TextBox 302">
                <a:extLst>
                  <a:ext uri="{FF2B5EF4-FFF2-40B4-BE49-F238E27FC236}">
                    <a16:creationId xmlns:a16="http://schemas.microsoft.com/office/drawing/2014/main" id="{3C7A7481-DF91-45D2-9F3B-AF3B3BA023AA}"/>
                  </a:ext>
                </a:extLst>
              </p:cNvPr>
              <p:cNvSpPr txBox="1"/>
              <p:nvPr/>
            </p:nvSpPr>
            <p:spPr>
              <a:xfrm>
                <a:off x="11781353" y="9632926"/>
                <a:ext cx="805700" cy="338796"/>
              </a:xfrm>
              <a:prstGeom prst="rect">
                <a:avLst/>
              </a:prstGeom>
              <a:noFill/>
            </p:spPr>
            <p:txBody>
              <a:bodyPr wrap="none" rtlCol="0">
                <a:spAutoFit/>
              </a:bodyPr>
              <a:lstStyle/>
              <a:p>
                <a:r>
                  <a:rPr lang="en-US" sz="1120" dirty="0">
                    <a:latin typeface="Arial"/>
                    <a:cs typeface="Arial"/>
                  </a:rPr>
                  <a:t>Storage</a:t>
                </a:r>
                <a:endParaRPr lang="en-US" sz="960" dirty="0">
                  <a:latin typeface="Arial"/>
                  <a:cs typeface="Arial"/>
                </a:endParaRPr>
              </a:p>
            </p:txBody>
          </p:sp>
          <p:sp>
            <p:nvSpPr>
              <p:cNvPr id="304" name="TextBox 303">
                <a:extLst>
                  <a:ext uri="{FF2B5EF4-FFF2-40B4-BE49-F238E27FC236}">
                    <a16:creationId xmlns:a16="http://schemas.microsoft.com/office/drawing/2014/main" id="{54A42FF2-7465-4891-A410-384097F223B8}"/>
                  </a:ext>
                </a:extLst>
              </p:cNvPr>
              <p:cNvSpPr txBox="1"/>
              <p:nvPr/>
            </p:nvSpPr>
            <p:spPr>
              <a:xfrm>
                <a:off x="19051151" y="8015497"/>
                <a:ext cx="2455448" cy="338796"/>
              </a:xfrm>
              <a:prstGeom prst="rect">
                <a:avLst/>
              </a:prstGeom>
              <a:noFill/>
            </p:spPr>
            <p:txBody>
              <a:bodyPr wrap="square" rtlCol="0">
                <a:spAutoFit/>
              </a:bodyPr>
              <a:lstStyle/>
              <a:p>
                <a:pPr algn="r"/>
                <a:r>
                  <a:rPr lang="en-US" sz="1120" b="1" dirty="0">
                    <a:solidFill>
                      <a:schemeClr val="tx1">
                        <a:lumMod val="75000"/>
                        <a:lumOff val="25000"/>
                      </a:schemeClr>
                    </a:solidFill>
                    <a:latin typeface="Arial"/>
                    <a:cs typeface="Arial"/>
                  </a:rPr>
                  <a:t>Distributed Resources </a:t>
                </a:r>
              </a:p>
            </p:txBody>
          </p:sp>
          <p:sp>
            <p:nvSpPr>
              <p:cNvPr id="305" name="Rounded Rectangle 144">
                <a:extLst>
                  <a:ext uri="{FF2B5EF4-FFF2-40B4-BE49-F238E27FC236}">
                    <a16:creationId xmlns:a16="http://schemas.microsoft.com/office/drawing/2014/main" id="{9A4DEC60-2D51-4554-AF69-259549F2FAA0}"/>
                  </a:ext>
                </a:extLst>
              </p:cNvPr>
              <p:cNvSpPr/>
              <p:nvPr/>
            </p:nvSpPr>
            <p:spPr>
              <a:xfrm>
                <a:off x="15609981" y="8330450"/>
                <a:ext cx="1450487" cy="1723610"/>
              </a:xfrm>
              <a:prstGeom prst="roundRect">
                <a:avLst>
                  <a:gd name="adj" fmla="val 0"/>
                </a:avLst>
              </a:prstGeom>
              <a:solidFill>
                <a:schemeClr val="bg1">
                  <a:lumMod val="85000"/>
                </a:schemeClr>
              </a:solidFill>
              <a:ln>
                <a:solidFill>
                  <a:srgbClr val="595959"/>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60" dirty="0">
                    <a:solidFill>
                      <a:srgbClr val="595959"/>
                    </a:solidFill>
                    <a:latin typeface="Arial"/>
                    <a:cs typeface="Arial"/>
                  </a:rPr>
                  <a:t>Campus Clusters</a:t>
                </a:r>
              </a:p>
              <a:p>
                <a:pPr algn="ctr"/>
                <a:br>
                  <a:rPr lang="en-US" sz="960" dirty="0">
                    <a:solidFill>
                      <a:srgbClr val="595959"/>
                    </a:solidFill>
                    <a:latin typeface="Arial"/>
                    <a:cs typeface="Arial"/>
                  </a:rPr>
                </a:br>
                <a:r>
                  <a:rPr lang="en-US" sz="960" dirty="0">
                    <a:solidFill>
                      <a:srgbClr val="595959"/>
                    </a:solidFill>
                    <a:latin typeface="Arial"/>
                    <a:cs typeface="Arial"/>
                  </a:rPr>
                  <a:t>Local Clusters</a:t>
                </a:r>
              </a:p>
              <a:p>
                <a:pPr algn="ctr"/>
                <a:br>
                  <a:rPr lang="en-US" sz="960" dirty="0">
                    <a:solidFill>
                      <a:srgbClr val="595959"/>
                    </a:solidFill>
                    <a:latin typeface="Arial"/>
                    <a:cs typeface="Arial"/>
                  </a:rPr>
                </a:br>
                <a:r>
                  <a:rPr lang="en-US" sz="960" dirty="0">
                    <a:solidFill>
                      <a:srgbClr val="595959"/>
                    </a:solidFill>
                    <a:latin typeface="Arial"/>
                    <a:cs typeface="Arial"/>
                  </a:rPr>
                  <a:t>Open Science Grid</a:t>
                </a:r>
                <a:br>
                  <a:rPr lang="en-US" sz="960" dirty="0">
                    <a:solidFill>
                      <a:srgbClr val="595959"/>
                    </a:solidFill>
                    <a:latin typeface="Arial"/>
                    <a:cs typeface="Arial"/>
                  </a:rPr>
                </a:br>
                <a:endParaRPr lang="en-US" sz="960" dirty="0">
                  <a:solidFill>
                    <a:srgbClr val="595959"/>
                  </a:solidFill>
                  <a:latin typeface="Arial"/>
                  <a:cs typeface="Arial"/>
                </a:endParaRPr>
              </a:p>
              <a:p>
                <a:pPr algn="ctr"/>
                <a:r>
                  <a:rPr lang="en-US" sz="960" dirty="0">
                    <a:solidFill>
                      <a:srgbClr val="595959"/>
                    </a:solidFill>
                    <a:latin typeface="Arial"/>
                    <a:cs typeface="Arial"/>
                  </a:rPr>
                  <a:t>XSEDE</a:t>
                </a:r>
              </a:p>
            </p:txBody>
          </p:sp>
          <p:sp>
            <p:nvSpPr>
              <p:cNvPr id="306" name="Rounded Rectangle 145">
                <a:extLst>
                  <a:ext uri="{FF2B5EF4-FFF2-40B4-BE49-F238E27FC236}">
                    <a16:creationId xmlns:a16="http://schemas.microsoft.com/office/drawing/2014/main" id="{3253E5D8-AD6F-44CA-B208-B2E93D55BA31}"/>
                  </a:ext>
                </a:extLst>
              </p:cNvPr>
              <p:cNvSpPr/>
              <p:nvPr/>
            </p:nvSpPr>
            <p:spPr>
              <a:xfrm>
                <a:off x="17148902" y="8738900"/>
                <a:ext cx="1833117" cy="688864"/>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r>
                  <a:rPr lang="en-US" sz="880" dirty="0" err="1">
                    <a:solidFill>
                      <a:srgbClr val="595959"/>
                    </a:solidFill>
                    <a:latin typeface="Arial"/>
                    <a:cs typeface="Arial"/>
                  </a:rPr>
                  <a:t>HTCondor</a:t>
                </a:r>
                <a:br>
                  <a:rPr lang="en-US" sz="880" dirty="0">
                    <a:solidFill>
                      <a:srgbClr val="595959"/>
                    </a:solidFill>
                    <a:latin typeface="Arial"/>
                    <a:cs typeface="Arial"/>
                  </a:rPr>
                </a:br>
                <a:r>
                  <a:rPr lang="en-US" sz="880" dirty="0">
                    <a:solidFill>
                      <a:srgbClr val="595959"/>
                    </a:solidFill>
                    <a:latin typeface="Arial"/>
                    <a:cs typeface="Arial"/>
                  </a:rPr>
                  <a:t>GRAM</a:t>
                </a:r>
              </a:p>
            </p:txBody>
          </p:sp>
          <p:sp>
            <p:nvSpPr>
              <p:cNvPr id="307" name="Rounded Rectangle 146">
                <a:extLst>
                  <a:ext uri="{FF2B5EF4-FFF2-40B4-BE49-F238E27FC236}">
                    <a16:creationId xmlns:a16="http://schemas.microsoft.com/office/drawing/2014/main" id="{63B9890B-C5D5-41EA-9B47-D7AB5889820F}"/>
                  </a:ext>
                </a:extLst>
              </p:cNvPr>
              <p:cNvSpPr/>
              <p:nvPr/>
            </p:nvSpPr>
            <p:spPr>
              <a:xfrm>
                <a:off x="17150367" y="9483134"/>
                <a:ext cx="590460" cy="333504"/>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a:solidFill>
                      <a:srgbClr val="595959"/>
                    </a:solidFill>
                    <a:latin typeface="Arial"/>
                    <a:cs typeface="Arial"/>
                  </a:rPr>
                  <a:t>PBS</a:t>
                </a:r>
              </a:p>
            </p:txBody>
          </p:sp>
          <p:sp>
            <p:nvSpPr>
              <p:cNvPr id="308" name="Rounded Rectangle 147">
                <a:extLst>
                  <a:ext uri="{FF2B5EF4-FFF2-40B4-BE49-F238E27FC236}">
                    <a16:creationId xmlns:a16="http://schemas.microsoft.com/office/drawing/2014/main" id="{2CFAF242-2E9F-46E2-8692-F2D56B63A42C}"/>
                  </a:ext>
                </a:extLst>
              </p:cNvPr>
              <p:cNvSpPr/>
              <p:nvPr/>
            </p:nvSpPr>
            <p:spPr>
              <a:xfrm>
                <a:off x="17765816" y="9485042"/>
                <a:ext cx="559958" cy="331596"/>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a:solidFill>
                      <a:srgbClr val="595959"/>
                    </a:solidFill>
                    <a:latin typeface="Arial"/>
                    <a:cs typeface="Arial"/>
                  </a:rPr>
                  <a:t>LSF</a:t>
                </a:r>
                <a:endParaRPr lang="en-US" sz="720" dirty="0">
                  <a:solidFill>
                    <a:srgbClr val="595959"/>
                  </a:solidFill>
                  <a:latin typeface="Arial"/>
                  <a:cs typeface="Arial"/>
                </a:endParaRPr>
              </a:p>
            </p:txBody>
          </p:sp>
          <p:sp>
            <p:nvSpPr>
              <p:cNvPr id="309" name="Rounded Rectangle 148">
                <a:extLst>
                  <a:ext uri="{FF2B5EF4-FFF2-40B4-BE49-F238E27FC236}">
                    <a16:creationId xmlns:a16="http://schemas.microsoft.com/office/drawing/2014/main" id="{96C02059-A551-4036-BA3F-54786EB41A48}"/>
                  </a:ext>
                </a:extLst>
              </p:cNvPr>
              <p:cNvSpPr/>
              <p:nvPr/>
            </p:nvSpPr>
            <p:spPr>
              <a:xfrm>
                <a:off x="18359486" y="9483134"/>
                <a:ext cx="622535" cy="333504"/>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a:solidFill>
                      <a:srgbClr val="595959"/>
                    </a:solidFill>
                    <a:latin typeface="Arial"/>
                    <a:cs typeface="Arial"/>
                  </a:rPr>
                  <a:t>SGE</a:t>
                </a:r>
                <a:endParaRPr lang="en-US" sz="640" dirty="0">
                  <a:solidFill>
                    <a:srgbClr val="595959"/>
                  </a:solidFill>
                  <a:latin typeface="Arial"/>
                  <a:cs typeface="Arial"/>
                </a:endParaRPr>
              </a:p>
            </p:txBody>
          </p:sp>
          <p:sp>
            <p:nvSpPr>
              <p:cNvPr id="310" name="TextBox 309">
                <a:extLst>
                  <a:ext uri="{FF2B5EF4-FFF2-40B4-BE49-F238E27FC236}">
                    <a16:creationId xmlns:a16="http://schemas.microsoft.com/office/drawing/2014/main" id="{412ACDFB-E708-4BA1-ADD7-7523AC807F0C}"/>
                  </a:ext>
                </a:extLst>
              </p:cNvPr>
              <p:cNvSpPr txBox="1"/>
              <p:nvPr/>
            </p:nvSpPr>
            <p:spPr>
              <a:xfrm>
                <a:off x="17530952" y="8387717"/>
                <a:ext cx="1077263" cy="338796"/>
              </a:xfrm>
              <a:prstGeom prst="rect">
                <a:avLst/>
              </a:prstGeom>
              <a:noFill/>
            </p:spPr>
            <p:txBody>
              <a:bodyPr wrap="none" rtlCol="0">
                <a:spAutoFit/>
              </a:bodyPr>
              <a:lstStyle/>
              <a:p>
                <a:r>
                  <a:rPr lang="en-US" sz="1120" dirty="0">
                    <a:solidFill>
                      <a:srgbClr val="595959"/>
                    </a:solidFill>
                    <a:latin typeface="Arial"/>
                    <a:cs typeface="Arial"/>
                  </a:rPr>
                  <a:t>Middleware</a:t>
                </a:r>
                <a:endParaRPr lang="en-US" sz="840" dirty="0">
                  <a:solidFill>
                    <a:srgbClr val="595959"/>
                  </a:solidFill>
                  <a:latin typeface="Arial"/>
                  <a:cs typeface="Arial"/>
                </a:endParaRPr>
              </a:p>
            </p:txBody>
          </p:sp>
          <p:sp>
            <p:nvSpPr>
              <p:cNvPr id="311" name="Rounded Rectangle 150">
                <a:extLst>
                  <a:ext uri="{FF2B5EF4-FFF2-40B4-BE49-F238E27FC236}">
                    <a16:creationId xmlns:a16="http://schemas.microsoft.com/office/drawing/2014/main" id="{EC4B2EDC-20D6-4B5D-BF82-0E9D0D24E7CB}"/>
                  </a:ext>
                </a:extLst>
              </p:cNvPr>
              <p:cNvSpPr/>
              <p:nvPr/>
            </p:nvSpPr>
            <p:spPr>
              <a:xfrm>
                <a:off x="19031889" y="8335512"/>
                <a:ext cx="622535" cy="1718547"/>
              </a:xfrm>
              <a:prstGeom prst="roundRect">
                <a:avLst>
                  <a:gd name="adj" fmla="val 0"/>
                </a:avLst>
              </a:prstGeom>
              <a:solidFill>
                <a:schemeClr val="bg1">
                  <a:lumMod val="85000"/>
                </a:schemeClr>
              </a:solidFill>
              <a:ln>
                <a:solidFill>
                  <a:schemeClr val="bg1">
                    <a:lumMod val="65000"/>
                  </a:schemeClr>
                </a:solidFill>
                <a:prstDash val="dot"/>
              </a:ln>
              <a:effectLst/>
            </p:spPr>
            <p:style>
              <a:lnRef idx="1">
                <a:schemeClr val="accent1"/>
              </a:lnRef>
              <a:fillRef idx="3">
                <a:schemeClr val="accent1"/>
              </a:fillRef>
              <a:effectRef idx="2">
                <a:schemeClr val="accent1"/>
              </a:effectRef>
              <a:fontRef idx="minor">
                <a:schemeClr val="lt1"/>
              </a:fontRef>
            </p:style>
            <p:txBody>
              <a:bodyPr vert="wordArtVert" rtlCol="0" anchor="ctr"/>
              <a:lstStyle/>
              <a:p>
                <a:pPr algn="ctr"/>
                <a:r>
                  <a:rPr lang="en-US" sz="960" dirty="0">
                    <a:solidFill>
                      <a:srgbClr val="595959"/>
                    </a:solidFill>
                    <a:latin typeface="Arial"/>
                    <a:cs typeface="Arial"/>
                  </a:rPr>
                  <a:t>COMPUTE</a:t>
                </a:r>
              </a:p>
            </p:txBody>
          </p:sp>
          <p:sp>
            <p:nvSpPr>
              <p:cNvPr id="312" name="Rounded Rectangle 151">
                <a:extLst>
                  <a:ext uri="{FF2B5EF4-FFF2-40B4-BE49-F238E27FC236}">
                    <a16:creationId xmlns:a16="http://schemas.microsoft.com/office/drawing/2014/main" id="{6FB7E10A-CD32-420B-8A54-27CE75DECF55}"/>
                  </a:ext>
                </a:extLst>
              </p:cNvPr>
              <p:cNvSpPr/>
              <p:nvPr/>
            </p:nvSpPr>
            <p:spPr>
              <a:xfrm>
                <a:off x="17104041" y="8332646"/>
                <a:ext cx="4364081" cy="1721414"/>
              </a:xfrm>
              <a:prstGeom prst="roundRect">
                <a:avLst>
                  <a:gd name="adj" fmla="val 0"/>
                </a:avLst>
              </a:prstGeom>
              <a:noFill/>
              <a:ln>
                <a:solidFill>
                  <a:srgbClr val="595959"/>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34" dirty="0">
                  <a:solidFill>
                    <a:srgbClr val="595959"/>
                  </a:solidFill>
                  <a:latin typeface="Arial"/>
                  <a:cs typeface="Arial"/>
                </a:endParaRPr>
              </a:p>
            </p:txBody>
          </p:sp>
          <p:sp>
            <p:nvSpPr>
              <p:cNvPr id="313" name="Rounded Rectangle 152">
                <a:extLst>
                  <a:ext uri="{FF2B5EF4-FFF2-40B4-BE49-F238E27FC236}">
                    <a16:creationId xmlns:a16="http://schemas.microsoft.com/office/drawing/2014/main" id="{D2E9BA84-21F5-4B56-A302-049588BF1C36}"/>
                  </a:ext>
                </a:extLst>
              </p:cNvPr>
              <p:cNvSpPr/>
              <p:nvPr/>
            </p:nvSpPr>
            <p:spPr>
              <a:xfrm>
                <a:off x="19753590" y="8711249"/>
                <a:ext cx="745143" cy="261248"/>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err="1">
                    <a:solidFill>
                      <a:srgbClr val="595959"/>
                    </a:solidFill>
                    <a:latin typeface="Arial"/>
                    <a:cs typeface="Arial"/>
                  </a:rPr>
                  <a:t>GridFTP</a:t>
                </a:r>
                <a:endParaRPr lang="en-US" sz="880" dirty="0">
                  <a:solidFill>
                    <a:srgbClr val="595959"/>
                  </a:solidFill>
                  <a:latin typeface="Arial"/>
                  <a:cs typeface="Arial"/>
                </a:endParaRPr>
              </a:p>
            </p:txBody>
          </p:sp>
          <p:sp>
            <p:nvSpPr>
              <p:cNvPr id="314" name="TextBox 313">
                <a:extLst>
                  <a:ext uri="{FF2B5EF4-FFF2-40B4-BE49-F238E27FC236}">
                    <a16:creationId xmlns:a16="http://schemas.microsoft.com/office/drawing/2014/main" id="{2B7076DD-C9B5-42CB-8A86-1D58B2B5C6E0}"/>
                  </a:ext>
                </a:extLst>
              </p:cNvPr>
              <p:cNvSpPr txBox="1"/>
              <p:nvPr/>
            </p:nvSpPr>
            <p:spPr>
              <a:xfrm>
                <a:off x="20152632" y="8382574"/>
                <a:ext cx="805700" cy="338796"/>
              </a:xfrm>
              <a:prstGeom prst="rect">
                <a:avLst/>
              </a:prstGeom>
              <a:noFill/>
            </p:spPr>
            <p:txBody>
              <a:bodyPr wrap="none" rtlCol="0">
                <a:spAutoFit/>
              </a:bodyPr>
              <a:lstStyle/>
              <a:p>
                <a:pPr algn="ctr"/>
                <a:r>
                  <a:rPr lang="en-US" sz="1120" dirty="0">
                    <a:solidFill>
                      <a:srgbClr val="595959"/>
                    </a:solidFill>
                    <a:latin typeface="Arial"/>
                    <a:cs typeface="Arial"/>
                  </a:rPr>
                  <a:t>Storage</a:t>
                </a:r>
                <a:endParaRPr lang="en-US" sz="640" dirty="0">
                  <a:solidFill>
                    <a:srgbClr val="595959"/>
                  </a:solidFill>
                  <a:latin typeface="Arial"/>
                  <a:cs typeface="Arial"/>
                </a:endParaRPr>
              </a:p>
            </p:txBody>
          </p:sp>
          <p:sp>
            <p:nvSpPr>
              <p:cNvPr id="315" name="Rounded Rectangle 156">
                <a:extLst>
                  <a:ext uri="{FF2B5EF4-FFF2-40B4-BE49-F238E27FC236}">
                    <a16:creationId xmlns:a16="http://schemas.microsoft.com/office/drawing/2014/main" id="{8AD97C30-52A6-4981-B7E1-420773783D36}"/>
                  </a:ext>
                </a:extLst>
              </p:cNvPr>
              <p:cNvSpPr/>
              <p:nvPr/>
            </p:nvSpPr>
            <p:spPr>
              <a:xfrm>
                <a:off x="15710622" y="3884530"/>
                <a:ext cx="1788204" cy="988094"/>
              </a:xfrm>
              <a:prstGeom prst="roundRect">
                <a:avLst>
                  <a:gd name="adj" fmla="val 0"/>
                </a:avLst>
              </a:prstGeom>
              <a:solidFill>
                <a:schemeClr val="bg1"/>
              </a:solidFill>
              <a:ln>
                <a:solidFill>
                  <a:srgbClr val="595959"/>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60">
                  <a:latin typeface="Arial"/>
                  <a:cs typeface="Arial"/>
                </a:endParaRPr>
              </a:p>
            </p:txBody>
          </p:sp>
          <p:pic>
            <p:nvPicPr>
              <p:cNvPr id="316" name="Picture 2" descr="http://rhrv.r-forge.r-project.org/css/images/R.png">
                <a:extLst>
                  <a:ext uri="{FF2B5EF4-FFF2-40B4-BE49-F238E27FC236}">
                    <a16:creationId xmlns:a16="http://schemas.microsoft.com/office/drawing/2014/main" id="{5D0C26B1-770E-47BE-833C-EC0D76D236DC}"/>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895177" y="4373096"/>
                <a:ext cx="446948" cy="339256"/>
              </a:xfrm>
              <a:prstGeom prst="rect">
                <a:avLst/>
              </a:prstGeom>
              <a:noFill/>
              <a:extLst>
                <a:ext uri="{909E8E84-426E-40dd-AFC4-6F175D3DCCD1}">
                  <a14:hiddenFill xmlns:a14="http://schemas.microsoft.com/office/drawing/2010/main" xmlns="">
                    <a:solidFill>
                      <a:srgbClr val="FFFFFF"/>
                    </a:solidFill>
                  </a14:hiddenFill>
                </a:ext>
              </a:extLst>
            </p:spPr>
          </p:pic>
          <p:sp>
            <p:nvSpPr>
              <p:cNvPr id="317" name="Rounded Rectangle 158">
                <a:extLst>
                  <a:ext uri="{FF2B5EF4-FFF2-40B4-BE49-F238E27FC236}">
                    <a16:creationId xmlns:a16="http://schemas.microsoft.com/office/drawing/2014/main" id="{BECA2E2D-FDC5-4F95-B094-DEAEE3246209}"/>
                  </a:ext>
                </a:extLst>
              </p:cNvPr>
              <p:cNvSpPr/>
              <p:nvPr/>
            </p:nvSpPr>
            <p:spPr>
              <a:xfrm>
                <a:off x="17688676" y="3883113"/>
                <a:ext cx="1788204" cy="989511"/>
              </a:xfrm>
              <a:prstGeom prst="roundRect">
                <a:avLst>
                  <a:gd name="adj" fmla="val 0"/>
                </a:avLst>
              </a:prstGeom>
              <a:solidFill>
                <a:schemeClr val="bg1"/>
              </a:solidFill>
              <a:ln>
                <a:solidFill>
                  <a:srgbClr val="595959"/>
                </a:solidFill>
                <a:prstDash val="dot"/>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880" dirty="0">
                    <a:solidFill>
                      <a:srgbClr val="595959"/>
                    </a:solidFill>
                    <a:latin typeface="Arial"/>
                    <a:cs typeface="Arial"/>
                  </a:rPr>
                  <a:t>Other workflow composition tools:</a:t>
                </a:r>
                <a:endParaRPr lang="en-US" sz="880" b="1" dirty="0">
                  <a:solidFill>
                    <a:srgbClr val="595959"/>
                  </a:solidFill>
                  <a:latin typeface="Arial"/>
                  <a:cs typeface="Arial"/>
                </a:endParaRPr>
              </a:p>
            </p:txBody>
          </p:sp>
          <p:pic>
            <p:nvPicPr>
              <p:cNvPr id="318" name="Picture 317">
                <a:extLst>
                  <a:ext uri="{FF2B5EF4-FFF2-40B4-BE49-F238E27FC236}">
                    <a16:creationId xmlns:a16="http://schemas.microsoft.com/office/drawing/2014/main" id="{4CA750BE-67F1-4D14-9E46-D9D30CC1FBB8}"/>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r="65488" b="7669"/>
              <a:stretch/>
            </p:blipFill>
            <p:spPr>
              <a:xfrm>
                <a:off x="17814332" y="4340072"/>
                <a:ext cx="529960" cy="492823"/>
              </a:xfrm>
              <a:prstGeom prst="rect">
                <a:avLst/>
              </a:prstGeom>
            </p:spPr>
          </p:pic>
          <p:pic>
            <p:nvPicPr>
              <p:cNvPr id="319" name="Picture 318">
                <a:extLst>
                  <a:ext uri="{FF2B5EF4-FFF2-40B4-BE49-F238E27FC236}">
                    <a16:creationId xmlns:a16="http://schemas.microsoft.com/office/drawing/2014/main" id="{B6508AFF-A7C3-456A-B4C6-A1F9785F18C2}"/>
                  </a:ext>
                </a:extLst>
              </p:cNvPr>
              <p:cNvPicPr>
                <a:picLocks noChangeAspect="1"/>
              </p:cNvPicPr>
              <p:nvPr/>
            </p:nvPicPr>
            <p:blipFill rotWithShape="1">
              <a:blip r:embed="rId15">
                <a:clrChange>
                  <a:clrFrom>
                    <a:srgbClr val="FFFFFF"/>
                  </a:clrFrom>
                  <a:clrTo>
                    <a:srgbClr val="FFFFFF">
                      <a:alpha val="0"/>
                    </a:srgbClr>
                  </a:clrTo>
                </a:clrChange>
                <a:duotone>
                  <a:prstClr val="black"/>
                  <a:schemeClr val="tx1">
                    <a:tint val="45000"/>
                    <a:satMod val="400000"/>
                  </a:schemeClr>
                </a:duotone>
                <a:extLst>
                  <a:ext uri="{BEBA8EAE-BF5A-486C-A8C5-ECC9F3942E4B}">
                    <a14:imgProps xmlns:a14="http://schemas.microsoft.com/office/drawing/2010/main">
                      <a14:imgLayer r:embed="rId16">
                        <a14:imgEffect>
                          <a14:brightnessContrast bright="-40000" contrast="40000"/>
                        </a14:imgEffect>
                      </a14:imgLayer>
                    </a14:imgProps>
                  </a:ext>
                  <a:ext uri="{28A0092B-C50C-407E-A947-70E740481C1C}">
                    <a14:useLocalDpi xmlns:a14="http://schemas.microsoft.com/office/drawing/2010/main" val="0"/>
                  </a:ext>
                </a:extLst>
              </a:blip>
              <a:srcRect l="35447" t="5533" b="-1"/>
              <a:stretch/>
            </p:blipFill>
            <p:spPr>
              <a:xfrm>
                <a:off x="18387697" y="4341076"/>
                <a:ext cx="991254" cy="504223"/>
              </a:xfrm>
              <a:prstGeom prst="rect">
                <a:avLst/>
              </a:prstGeom>
            </p:spPr>
          </p:pic>
          <p:cxnSp>
            <p:nvCxnSpPr>
              <p:cNvPr id="320" name="Straight Connector 319">
                <a:extLst>
                  <a:ext uri="{FF2B5EF4-FFF2-40B4-BE49-F238E27FC236}">
                    <a16:creationId xmlns:a16="http://schemas.microsoft.com/office/drawing/2014/main" id="{B74C99F8-49CC-4F3B-80F7-2E27B657D7C8}"/>
                  </a:ext>
                </a:extLst>
              </p:cNvPr>
              <p:cNvCxnSpPr/>
              <p:nvPr/>
            </p:nvCxnSpPr>
            <p:spPr>
              <a:xfrm flipH="1">
                <a:off x="11829786" y="5369553"/>
                <a:ext cx="9663842" cy="3241"/>
              </a:xfrm>
              <a:prstGeom prst="line">
                <a:avLst/>
              </a:prstGeom>
              <a:ln w="12700" cmpd="sng">
                <a:solidFill>
                  <a:schemeClr val="tx1">
                    <a:lumMod val="65000"/>
                    <a:lumOff val="3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21" name="Rounded Rectangle 162">
                <a:extLst>
                  <a:ext uri="{FF2B5EF4-FFF2-40B4-BE49-F238E27FC236}">
                    <a16:creationId xmlns:a16="http://schemas.microsoft.com/office/drawing/2014/main" id="{EC9AA223-8F35-48CF-AEBA-C06AC46C4EE1}"/>
                  </a:ext>
                </a:extLst>
              </p:cNvPr>
              <p:cNvSpPr/>
              <p:nvPr/>
            </p:nvSpPr>
            <p:spPr>
              <a:xfrm>
                <a:off x="15646012" y="5157224"/>
                <a:ext cx="1701910" cy="418580"/>
              </a:xfrm>
              <a:prstGeom prst="roundRect">
                <a:avLst>
                  <a:gd name="adj" fmla="val 0"/>
                </a:avLst>
              </a:prstGeom>
              <a:solidFill>
                <a:schemeClr val="bg1"/>
              </a:solidFill>
              <a:ln>
                <a:solidFill>
                  <a:srgbClr val="595959"/>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a:solidFill>
                      <a:srgbClr val="595959"/>
                    </a:solidFill>
                    <a:latin typeface="Arial"/>
                    <a:cs typeface="Arial"/>
                  </a:rPr>
                  <a:t>Submit Host</a:t>
                </a:r>
              </a:p>
            </p:txBody>
          </p:sp>
          <p:cxnSp>
            <p:nvCxnSpPr>
              <p:cNvPr id="322" name="Straight Connector 321">
                <a:extLst>
                  <a:ext uri="{FF2B5EF4-FFF2-40B4-BE49-F238E27FC236}">
                    <a16:creationId xmlns:a16="http://schemas.microsoft.com/office/drawing/2014/main" id="{C410C9B9-F2A5-475A-A128-8783593C85CC}"/>
                  </a:ext>
                </a:extLst>
              </p:cNvPr>
              <p:cNvCxnSpPr/>
              <p:nvPr/>
            </p:nvCxnSpPr>
            <p:spPr>
              <a:xfrm flipH="1">
                <a:off x="11772373" y="8009781"/>
                <a:ext cx="9663842" cy="3241"/>
              </a:xfrm>
              <a:prstGeom prst="line">
                <a:avLst/>
              </a:prstGeom>
              <a:ln w="12700" cmpd="sng">
                <a:solidFill>
                  <a:schemeClr val="tx1">
                    <a:lumMod val="65000"/>
                    <a:lumOff val="3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323" name="Right Arrow 164">
                <a:extLst>
                  <a:ext uri="{FF2B5EF4-FFF2-40B4-BE49-F238E27FC236}">
                    <a16:creationId xmlns:a16="http://schemas.microsoft.com/office/drawing/2014/main" id="{9EA68236-9256-4AAC-8644-EA87350CAAF8}"/>
                  </a:ext>
                </a:extLst>
              </p:cNvPr>
              <p:cNvSpPr/>
              <p:nvPr/>
            </p:nvSpPr>
            <p:spPr>
              <a:xfrm rot="5400000">
                <a:off x="13852607" y="7739738"/>
                <a:ext cx="552061" cy="614730"/>
              </a:xfrm>
              <a:prstGeom prst="rightArrow">
                <a:avLst/>
              </a:prstGeom>
              <a:solidFill>
                <a:schemeClr val="accent1">
                  <a:lumMod val="40000"/>
                  <a:lumOff val="60000"/>
                </a:schemeClr>
              </a:solidFill>
              <a:effectLst/>
            </p:spPr>
            <p:style>
              <a:lnRef idx="3">
                <a:schemeClr val="lt1"/>
              </a:lnRef>
              <a:fillRef idx="1">
                <a:schemeClr val="dk1"/>
              </a:fillRef>
              <a:effectRef idx="1">
                <a:schemeClr val="dk1"/>
              </a:effectRef>
              <a:fontRef idx="minor">
                <a:schemeClr val="lt1"/>
              </a:fontRef>
            </p:style>
            <p:txBody>
              <a:bodyPr rtlCol="0" anchor="ctr"/>
              <a:lstStyle/>
              <a:p>
                <a:pPr algn="ctr"/>
                <a:endParaRPr lang="en-US" sz="1066">
                  <a:ln w="18415" cmpd="sng">
                    <a:solidFill>
                      <a:srgbClr val="FFFFFF"/>
                    </a:solidFill>
                    <a:prstDash val="solid"/>
                  </a:ln>
                  <a:solidFill>
                    <a:srgbClr val="FFFFFF"/>
                  </a:solidFill>
                </a:endParaRPr>
              </a:p>
            </p:txBody>
          </p:sp>
          <p:sp>
            <p:nvSpPr>
              <p:cNvPr id="324" name="Right Arrow 165">
                <a:extLst>
                  <a:ext uri="{FF2B5EF4-FFF2-40B4-BE49-F238E27FC236}">
                    <a16:creationId xmlns:a16="http://schemas.microsoft.com/office/drawing/2014/main" id="{AA36FA2A-5576-4E00-ACB1-A1BCF7BA9DE3}"/>
                  </a:ext>
                </a:extLst>
              </p:cNvPr>
              <p:cNvSpPr/>
              <p:nvPr/>
            </p:nvSpPr>
            <p:spPr>
              <a:xfrm rot="5400000">
                <a:off x="18522366" y="7741682"/>
                <a:ext cx="552061" cy="614730"/>
              </a:xfrm>
              <a:prstGeom prst="rightArrow">
                <a:avLst/>
              </a:prstGeom>
              <a:solidFill>
                <a:schemeClr val="accent1">
                  <a:lumMod val="40000"/>
                  <a:lumOff val="60000"/>
                </a:schemeClr>
              </a:solidFill>
              <a:effectLst/>
            </p:spPr>
            <p:style>
              <a:lnRef idx="3">
                <a:schemeClr val="lt1"/>
              </a:lnRef>
              <a:fillRef idx="1">
                <a:schemeClr val="dk1"/>
              </a:fillRef>
              <a:effectRef idx="1">
                <a:schemeClr val="dk1"/>
              </a:effectRef>
              <a:fontRef idx="minor">
                <a:schemeClr val="lt1"/>
              </a:fontRef>
            </p:style>
            <p:txBody>
              <a:bodyPr rtlCol="0" anchor="ctr"/>
              <a:lstStyle/>
              <a:p>
                <a:pPr algn="ctr"/>
                <a:endParaRPr lang="en-US" sz="1066">
                  <a:ln w="18415" cmpd="sng">
                    <a:solidFill>
                      <a:srgbClr val="FFFFFF"/>
                    </a:solidFill>
                    <a:prstDash val="solid"/>
                  </a:ln>
                  <a:solidFill>
                    <a:srgbClr val="FFFFFF"/>
                  </a:solidFill>
                </a:endParaRPr>
              </a:p>
            </p:txBody>
          </p:sp>
          <p:sp>
            <p:nvSpPr>
              <p:cNvPr id="325" name="Rounded Rectangle 166">
                <a:extLst>
                  <a:ext uri="{FF2B5EF4-FFF2-40B4-BE49-F238E27FC236}">
                    <a16:creationId xmlns:a16="http://schemas.microsoft.com/office/drawing/2014/main" id="{CA4CED92-8222-4709-9447-631083D654C4}"/>
                  </a:ext>
                </a:extLst>
              </p:cNvPr>
              <p:cNvSpPr/>
              <p:nvPr/>
            </p:nvSpPr>
            <p:spPr>
              <a:xfrm>
                <a:off x="20619214" y="8714260"/>
                <a:ext cx="745142" cy="261248"/>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a:solidFill>
                      <a:srgbClr val="595959"/>
                    </a:solidFill>
                    <a:latin typeface="Arial"/>
                    <a:cs typeface="Arial"/>
                  </a:rPr>
                  <a:t>HTTP</a:t>
                </a:r>
                <a:endParaRPr lang="en-US" sz="640" dirty="0">
                  <a:solidFill>
                    <a:srgbClr val="595959"/>
                  </a:solidFill>
                  <a:latin typeface="Arial"/>
                  <a:cs typeface="Arial"/>
                </a:endParaRPr>
              </a:p>
            </p:txBody>
          </p:sp>
          <p:sp>
            <p:nvSpPr>
              <p:cNvPr id="326" name="Rounded Rectangle 167">
                <a:extLst>
                  <a:ext uri="{FF2B5EF4-FFF2-40B4-BE49-F238E27FC236}">
                    <a16:creationId xmlns:a16="http://schemas.microsoft.com/office/drawing/2014/main" id="{941CED08-8878-4D2C-85E2-07EAA4DCD589}"/>
                  </a:ext>
                </a:extLst>
              </p:cNvPr>
              <p:cNvSpPr/>
              <p:nvPr/>
            </p:nvSpPr>
            <p:spPr>
              <a:xfrm>
                <a:off x="20619214" y="9046072"/>
                <a:ext cx="747276" cy="261248"/>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a:solidFill>
                      <a:srgbClr val="595959"/>
                    </a:solidFill>
                    <a:latin typeface="Arial"/>
                    <a:cs typeface="Arial"/>
                  </a:rPr>
                  <a:t>FTP</a:t>
                </a:r>
                <a:endParaRPr lang="en-US" sz="640" dirty="0">
                  <a:solidFill>
                    <a:srgbClr val="595959"/>
                  </a:solidFill>
                  <a:latin typeface="Arial"/>
                  <a:cs typeface="Arial"/>
                </a:endParaRPr>
              </a:p>
            </p:txBody>
          </p:sp>
          <p:sp>
            <p:nvSpPr>
              <p:cNvPr id="327" name="Rounded Rectangle 168">
                <a:extLst>
                  <a:ext uri="{FF2B5EF4-FFF2-40B4-BE49-F238E27FC236}">
                    <a16:creationId xmlns:a16="http://schemas.microsoft.com/office/drawing/2014/main" id="{1CB315B7-8243-4EAC-A3F3-F4BBA77DD9E8}"/>
                  </a:ext>
                </a:extLst>
              </p:cNvPr>
              <p:cNvSpPr/>
              <p:nvPr/>
            </p:nvSpPr>
            <p:spPr>
              <a:xfrm>
                <a:off x="20621219" y="9723305"/>
                <a:ext cx="749409" cy="267405"/>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a:solidFill>
                      <a:srgbClr val="595959"/>
                    </a:solidFill>
                    <a:latin typeface="Arial"/>
                    <a:cs typeface="Arial"/>
                  </a:rPr>
                  <a:t>SRM</a:t>
                </a:r>
                <a:endParaRPr lang="en-US" sz="640" dirty="0">
                  <a:solidFill>
                    <a:srgbClr val="595959"/>
                  </a:solidFill>
                  <a:latin typeface="Arial"/>
                  <a:cs typeface="Arial"/>
                </a:endParaRPr>
              </a:p>
            </p:txBody>
          </p:sp>
          <p:sp>
            <p:nvSpPr>
              <p:cNvPr id="328" name="Rounded Rectangle 169">
                <a:extLst>
                  <a:ext uri="{FF2B5EF4-FFF2-40B4-BE49-F238E27FC236}">
                    <a16:creationId xmlns:a16="http://schemas.microsoft.com/office/drawing/2014/main" id="{BFB40EB1-E712-4E33-BB0B-811A63050D0D}"/>
                  </a:ext>
                </a:extLst>
              </p:cNvPr>
              <p:cNvSpPr/>
              <p:nvPr/>
            </p:nvSpPr>
            <p:spPr>
              <a:xfrm>
                <a:off x="19755594" y="9047372"/>
                <a:ext cx="745143" cy="261248"/>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a:solidFill>
                      <a:srgbClr val="595959"/>
                    </a:solidFill>
                    <a:latin typeface="Arial"/>
                    <a:cs typeface="Arial"/>
                  </a:rPr>
                  <a:t>GLOBUS</a:t>
                </a:r>
                <a:endParaRPr lang="en-US" sz="640" dirty="0">
                  <a:solidFill>
                    <a:srgbClr val="595959"/>
                  </a:solidFill>
                  <a:latin typeface="Arial"/>
                  <a:cs typeface="Arial"/>
                </a:endParaRPr>
              </a:p>
            </p:txBody>
          </p:sp>
          <p:sp>
            <p:nvSpPr>
              <p:cNvPr id="329" name="Rounded Rectangle 170">
                <a:extLst>
                  <a:ext uri="{FF2B5EF4-FFF2-40B4-BE49-F238E27FC236}">
                    <a16:creationId xmlns:a16="http://schemas.microsoft.com/office/drawing/2014/main" id="{3B33E227-BBAE-47AA-9F7E-9BC5BC386FE6}"/>
                  </a:ext>
                </a:extLst>
              </p:cNvPr>
              <p:cNvSpPr/>
              <p:nvPr/>
            </p:nvSpPr>
            <p:spPr>
              <a:xfrm>
                <a:off x="20622285" y="9380483"/>
                <a:ext cx="747276" cy="267404"/>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a:solidFill>
                      <a:srgbClr val="595959"/>
                    </a:solidFill>
                    <a:latin typeface="Arial"/>
                    <a:cs typeface="Arial"/>
                  </a:rPr>
                  <a:t>SCP</a:t>
                </a:r>
                <a:endParaRPr lang="en-US" sz="640" dirty="0">
                  <a:solidFill>
                    <a:srgbClr val="595959"/>
                  </a:solidFill>
                  <a:latin typeface="Arial"/>
                  <a:cs typeface="Arial"/>
                </a:endParaRPr>
              </a:p>
            </p:txBody>
          </p:sp>
          <p:pic>
            <p:nvPicPr>
              <p:cNvPr id="330" name="Picture 329">
                <a:extLst>
                  <a:ext uri="{FF2B5EF4-FFF2-40B4-BE49-F238E27FC236}">
                    <a16:creationId xmlns:a16="http://schemas.microsoft.com/office/drawing/2014/main" id="{4CC44B65-2BF1-489C-AD17-38309060558C}"/>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15896122" y="3990762"/>
                <a:ext cx="1451800" cy="774239"/>
              </a:xfrm>
              <a:prstGeom prst="rect">
                <a:avLst/>
              </a:prstGeom>
            </p:spPr>
          </p:pic>
          <p:pic>
            <p:nvPicPr>
              <p:cNvPr id="331" name="Picture 330">
                <a:extLst>
                  <a:ext uri="{FF2B5EF4-FFF2-40B4-BE49-F238E27FC236}">
                    <a16:creationId xmlns:a16="http://schemas.microsoft.com/office/drawing/2014/main" id="{30598030-D57B-437C-8D14-C035D3709EE0}"/>
                  </a:ext>
                </a:extLst>
              </p:cNvPr>
              <p:cNvPicPr>
                <a:picLocks noChangeAspect="1"/>
              </p:cNvPicPr>
              <p:nvPr/>
            </p:nvPicPr>
            <p:blipFill rotWithShape="1">
              <a:blip r:embed="rId18">
                <a:clrChange>
                  <a:clrFrom>
                    <a:srgbClr val="FFFFFF"/>
                  </a:clrFrom>
                  <a:clrTo>
                    <a:srgbClr val="FFFFFF">
                      <a:alpha val="0"/>
                    </a:srgbClr>
                  </a:clrTo>
                </a:clrChange>
              </a:blip>
              <a:srcRect l="22821" t="11269" r="26214" b="20624"/>
              <a:stretch/>
            </p:blipFill>
            <p:spPr>
              <a:xfrm>
                <a:off x="19660365" y="3876073"/>
                <a:ext cx="1790235" cy="1010651"/>
              </a:xfrm>
              <a:prstGeom prst="rect">
                <a:avLst/>
              </a:prstGeom>
              <a:ln>
                <a:solidFill>
                  <a:schemeClr val="tx1">
                    <a:lumMod val="50000"/>
                    <a:lumOff val="50000"/>
                  </a:schemeClr>
                </a:solidFill>
                <a:prstDash val="dot"/>
              </a:ln>
            </p:spPr>
          </p:pic>
          <p:pic>
            <p:nvPicPr>
              <p:cNvPr id="332" name="Picture 331">
                <a:extLst>
                  <a:ext uri="{FF2B5EF4-FFF2-40B4-BE49-F238E27FC236}">
                    <a16:creationId xmlns:a16="http://schemas.microsoft.com/office/drawing/2014/main" id="{B6146B82-F944-42FA-9EB9-878AE78D679A}"/>
                  </a:ext>
                </a:extLst>
              </p:cNvPr>
              <p:cNvPicPr>
                <a:picLocks noChangeAspect="1"/>
              </p:cNvPicPr>
              <p:nvPr/>
            </p:nvPicPr>
            <p:blipFill rotWithShape="1">
              <a:blip r:embed="rId19" cstate="print">
                <a:clrChange>
                  <a:clrFrom>
                    <a:srgbClr val="FFFFFF"/>
                  </a:clrFrom>
                  <a:clrTo>
                    <a:srgbClr val="FFFFFF">
                      <a:alpha val="0"/>
                    </a:srgbClr>
                  </a:clrTo>
                </a:clrChange>
                <a:extLst>
                  <a:ext uri="{28A0092B-C50C-407E-A947-70E740481C1C}">
                    <a14:useLocalDpi xmlns:a14="http://schemas.microsoft.com/office/drawing/2010/main"/>
                  </a:ext>
                </a:extLst>
              </a:blip>
              <a:srcRect l="15633" t="-2260"/>
              <a:stretch/>
            </p:blipFill>
            <p:spPr>
              <a:xfrm>
                <a:off x="14020833" y="3931422"/>
                <a:ext cx="900112" cy="376471"/>
              </a:xfrm>
              <a:prstGeom prst="rect">
                <a:avLst/>
              </a:prstGeom>
              <a:noFill/>
              <a:ln>
                <a:noFill/>
              </a:ln>
            </p:spPr>
          </p:pic>
        </p:grpSp>
        <p:pic>
          <p:nvPicPr>
            <p:cNvPr id="272" name="Picture 2" descr="mage result for jupyter logo">
              <a:extLst>
                <a:ext uri="{FF2B5EF4-FFF2-40B4-BE49-F238E27FC236}">
                  <a16:creationId xmlns:a16="http://schemas.microsoft.com/office/drawing/2014/main" id="{E844F132-A540-4704-B734-AC08C930BDE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829464" y="10933282"/>
              <a:ext cx="501695" cy="457936"/>
            </a:xfrm>
            <a:prstGeom prst="rect">
              <a:avLst/>
            </a:prstGeom>
            <a:noFill/>
            <a:extLst>
              <a:ext uri="{909E8E84-426E-40DD-AFC4-6F175D3DCCD1}">
                <a14:hiddenFill xmlns:a14="http://schemas.microsoft.com/office/drawing/2010/main">
                  <a:solidFill>
                    <a:srgbClr val="FFFFFF"/>
                  </a:solidFill>
                </a14:hiddenFill>
              </a:ext>
            </a:extLst>
          </p:spPr>
        </p:pic>
        <p:sp>
          <p:nvSpPr>
            <p:cNvPr id="348" name="Rounded Rectangle 169">
              <a:extLst>
                <a:ext uri="{FF2B5EF4-FFF2-40B4-BE49-F238E27FC236}">
                  <a16:creationId xmlns:a16="http://schemas.microsoft.com/office/drawing/2014/main" id="{092BB276-E41D-4256-A129-EB500B775ABB}"/>
                </a:ext>
              </a:extLst>
            </p:cNvPr>
            <p:cNvSpPr/>
            <p:nvPr/>
          </p:nvSpPr>
          <p:spPr>
            <a:xfrm>
              <a:off x="21388038" y="16233379"/>
              <a:ext cx="797225" cy="261139"/>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80" dirty="0">
                  <a:solidFill>
                    <a:srgbClr val="595959"/>
                  </a:solidFill>
                  <a:latin typeface="Arial"/>
                  <a:cs typeface="Arial"/>
                </a:rPr>
                <a:t>IRODS</a:t>
              </a:r>
            </a:p>
          </p:txBody>
        </p:sp>
        <p:sp>
          <p:nvSpPr>
            <p:cNvPr id="349" name="Rounded Rectangle 169">
              <a:extLst>
                <a:ext uri="{FF2B5EF4-FFF2-40B4-BE49-F238E27FC236}">
                  <a16:creationId xmlns:a16="http://schemas.microsoft.com/office/drawing/2014/main" id="{E42E144C-82A0-4817-8279-38286FDECD2D}"/>
                </a:ext>
              </a:extLst>
            </p:cNvPr>
            <p:cNvSpPr/>
            <p:nvPr/>
          </p:nvSpPr>
          <p:spPr>
            <a:xfrm>
              <a:off x="21388038" y="15898589"/>
              <a:ext cx="797226" cy="261138"/>
            </a:xfrm>
            <a:prstGeom prst="roundRect">
              <a:avLst>
                <a:gd name="adj" fmla="val 0"/>
              </a:avLst>
            </a:prstGeom>
            <a:solidFill>
              <a:schemeClr val="bg1"/>
            </a:solidFill>
            <a:ln>
              <a:solidFill>
                <a:srgbClr val="595959"/>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60" dirty="0">
                  <a:solidFill>
                    <a:srgbClr val="595959"/>
                  </a:solidFill>
                  <a:latin typeface="Arial"/>
                  <a:cs typeface="Arial"/>
                </a:rPr>
                <a:t>HPSS</a:t>
              </a:r>
            </a:p>
          </p:txBody>
        </p:sp>
        <p:pic>
          <p:nvPicPr>
            <p:cNvPr id="351" name="Picture 350" descr="A close up of a sign&#10;&#10;Description generated with very high confidence">
              <a:extLst>
                <a:ext uri="{FF2B5EF4-FFF2-40B4-BE49-F238E27FC236}">
                  <a16:creationId xmlns:a16="http://schemas.microsoft.com/office/drawing/2014/main" id="{6FEC4166-FDB7-4F35-B106-1891044DA92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6603992" y="15041476"/>
              <a:ext cx="514972" cy="439872"/>
            </a:xfrm>
            <a:prstGeom prst="rect">
              <a:avLst/>
            </a:prstGeom>
            <a:solidFill>
              <a:schemeClr val="bg1"/>
            </a:solidFill>
          </p:spPr>
        </p:pic>
        <p:pic>
          <p:nvPicPr>
            <p:cNvPr id="353" name="Graphic 352">
              <a:extLst>
                <a:ext uri="{FF2B5EF4-FFF2-40B4-BE49-F238E27FC236}">
                  <a16:creationId xmlns:a16="http://schemas.microsoft.com/office/drawing/2014/main" id="{3DC716D1-26E2-40E5-A226-2A0E6BC0040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684573" y="15565462"/>
              <a:ext cx="427170" cy="427170"/>
            </a:xfrm>
            <a:prstGeom prst="rect">
              <a:avLst/>
            </a:prstGeom>
          </p:spPr>
        </p:pic>
        <p:pic>
          <p:nvPicPr>
            <p:cNvPr id="355" name="Picture 354">
              <a:extLst>
                <a:ext uri="{FF2B5EF4-FFF2-40B4-BE49-F238E27FC236}">
                  <a16:creationId xmlns:a16="http://schemas.microsoft.com/office/drawing/2014/main" id="{DD9D27F4-338F-454E-A641-4254F7C3230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6703431" y="16076746"/>
              <a:ext cx="377239" cy="422190"/>
            </a:xfrm>
            <a:prstGeom prst="rect">
              <a:avLst/>
            </a:prstGeom>
          </p:spPr>
        </p:pic>
      </p:grpSp>
      <p:sp>
        <p:nvSpPr>
          <p:cNvPr id="113" name="Rectangle 112">
            <a:extLst>
              <a:ext uri="{FF2B5EF4-FFF2-40B4-BE49-F238E27FC236}">
                <a16:creationId xmlns:a16="http://schemas.microsoft.com/office/drawing/2014/main" id="{7C935EA5-CD77-4C8B-BE03-66C754B5FB3A}"/>
              </a:ext>
            </a:extLst>
          </p:cNvPr>
          <p:cNvSpPr/>
          <p:nvPr/>
        </p:nvSpPr>
        <p:spPr>
          <a:xfrm>
            <a:off x="621812" y="8444902"/>
            <a:ext cx="9389234" cy="843754"/>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65" dirty="0"/>
          </a:p>
        </p:txBody>
      </p:sp>
      <p:sp>
        <p:nvSpPr>
          <p:cNvPr id="114" name="Rectangle 113">
            <a:extLst>
              <a:ext uri="{FF2B5EF4-FFF2-40B4-BE49-F238E27FC236}">
                <a16:creationId xmlns:a16="http://schemas.microsoft.com/office/drawing/2014/main" id="{18D1A9DE-A29A-473B-A0A1-2DF820468F2F}"/>
              </a:ext>
            </a:extLst>
          </p:cNvPr>
          <p:cNvSpPr/>
          <p:nvPr/>
        </p:nvSpPr>
        <p:spPr>
          <a:xfrm>
            <a:off x="5480392" y="12544836"/>
            <a:ext cx="4159518" cy="757130"/>
          </a:xfrm>
          <a:prstGeom prst="rect">
            <a:avLst/>
          </a:prstGeom>
        </p:spPr>
        <p:txBody>
          <a:bodyPr wrap="square">
            <a:spAutoFit/>
          </a:bodyPr>
          <a:lstStyle/>
          <a:p>
            <a:r>
              <a:rPr lang="en-US" sz="1120" i="1" dirty="0">
                <a:solidFill>
                  <a:schemeClr val="tx1">
                    <a:lumMod val="65000"/>
                    <a:lumOff val="35000"/>
                  </a:schemeClr>
                </a:solidFill>
                <a:latin typeface="Arial" charset="0"/>
                <a:ea typeface="Arial" charset="0"/>
                <a:cs typeface="Arial" charset="0"/>
              </a:rPr>
              <a:t>Water is seen as small red and white molecules on large </a:t>
            </a:r>
            <a:r>
              <a:rPr lang="en-US" sz="1120" i="1" dirty="0" err="1">
                <a:solidFill>
                  <a:schemeClr val="tx1">
                    <a:lumMod val="65000"/>
                    <a:lumOff val="35000"/>
                  </a:schemeClr>
                </a:solidFill>
                <a:latin typeface="Arial" charset="0"/>
                <a:ea typeface="Arial" charset="0"/>
                <a:cs typeface="Arial" charset="0"/>
              </a:rPr>
              <a:t>nanodiamonds</a:t>
            </a:r>
            <a:r>
              <a:rPr lang="en-US" sz="1120" i="1" dirty="0">
                <a:solidFill>
                  <a:schemeClr val="tx1">
                    <a:lumMod val="65000"/>
                    <a:lumOff val="35000"/>
                  </a:schemeClr>
                </a:solidFill>
                <a:latin typeface="Arial" charset="0"/>
                <a:ea typeface="Arial" charset="0"/>
                <a:cs typeface="Arial" charset="0"/>
              </a:rPr>
              <a:t> spheres. The colored tRNA can be seen on the </a:t>
            </a:r>
            <a:r>
              <a:rPr lang="en-US" sz="1120" i="1" dirty="0" err="1">
                <a:solidFill>
                  <a:schemeClr val="tx1">
                    <a:lumMod val="65000"/>
                    <a:lumOff val="35000"/>
                  </a:schemeClr>
                </a:solidFill>
                <a:latin typeface="Arial" charset="0"/>
                <a:ea typeface="Arial" charset="0"/>
                <a:cs typeface="Arial" charset="0"/>
              </a:rPr>
              <a:t>nanodiamond</a:t>
            </a:r>
            <a:r>
              <a:rPr lang="en-US" sz="1120" i="1" dirty="0">
                <a:solidFill>
                  <a:schemeClr val="tx1">
                    <a:lumMod val="65000"/>
                    <a:lumOff val="35000"/>
                  </a:schemeClr>
                </a:solidFill>
                <a:latin typeface="Arial" charset="0"/>
                <a:ea typeface="Arial" charset="0"/>
                <a:cs typeface="Arial" charset="0"/>
              </a:rPr>
              <a:t> surface. </a:t>
            </a:r>
            <a:r>
              <a:rPr lang="en-US" sz="960" i="1" dirty="0">
                <a:solidFill>
                  <a:schemeClr val="tx1">
                    <a:lumMod val="65000"/>
                    <a:lumOff val="35000"/>
                  </a:schemeClr>
                </a:solidFill>
                <a:latin typeface="Arial" charset="0"/>
                <a:ea typeface="Arial" charset="0"/>
                <a:cs typeface="Arial" charset="0"/>
              </a:rPr>
              <a:t>Image: Michael </a:t>
            </a:r>
            <a:r>
              <a:rPr lang="en-US" sz="960" i="1" dirty="0" err="1">
                <a:solidFill>
                  <a:schemeClr val="tx1">
                    <a:lumMod val="65000"/>
                    <a:lumOff val="35000"/>
                  </a:schemeClr>
                </a:solidFill>
                <a:latin typeface="Arial" charset="0"/>
                <a:ea typeface="Arial" charset="0"/>
                <a:cs typeface="Arial" charset="0"/>
              </a:rPr>
              <a:t>Mattheson</a:t>
            </a:r>
            <a:r>
              <a:rPr lang="en-US" sz="960" i="1" dirty="0">
                <a:solidFill>
                  <a:schemeClr val="tx1">
                    <a:lumMod val="65000"/>
                    <a:lumOff val="35000"/>
                  </a:schemeClr>
                </a:solidFill>
                <a:latin typeface="Arial" charset="0"/>
                <a:ea typeface="Arial" charset="0"/>
                <a:cs typeface="Arial" charset="0"/>
              </a:rPr>
              <a:t>, ORNL (https://www.ornl.gov/news/diamonds-deliver).</a:t>
            </a:r>
            <a:endParaRPr lang="en-US" sz="1120" i="1" dirty="0">
              <a:solidFill>
                <a:schemeClr val="tx1">
                  <a:lumMod val="65000"/>
                  <a:lumOff val="35000"/>
                </a:schemeClr>
              </a:solidFill>
              <a:latin typeface="Arial" charset="0"/>
              <a:ea typeface="Arial" charset="0"/>
              <a:cs typeface="Arial" charset="0"/>
            </a:endParaRPr>
          </a:p>
        </p:txBody>
      </p:sp>
      <p:sp>
        <p:nvSpPr>
          <p:cNvPr id="115" name="TextBox 114">
            <a:extLst>
              <a:ext uri="{FF2B5EF4-FFF2-40B4-BE49-F238E27FC236}">
                <a16:creationId xmlns:a16="http://schemas.microsoft.com/office/drawing/2014/main" id="{E5F6373F-E117-4FBF-9631-7CA8BD68F968}"/>
              </a:ext>
            </a:extLst>
          </p:cNvPr>
          <p:cNvSpPr txBox="1"/>
          <p:nvPr/>
        </p:nvSpPr>
        <p:spPr>
          <a:xfrm>
            <a:off x="886065" y="9599277"/>
            <a:ext cx="4469118" cy="3071610"/>
          </a:xfrm>
          <a:prstGeom prst="rect">
            <a:avLst/>
          </a:prstGeom>
          <a:noFill/>
        </p:spPr>
        <p:txBody>
          <a:bodyPr wrap="square" rtlCol="0">
            <a:spAutoFit/>
          </a:bodyPr>
          <a:lstStyle/>
          <a:p>
            <a:pPr marL="0" lvl="1"/>
            <a:r>
              <a:rPr lang="en-US" sz="1760" dirty="0">
                <a:latin typeface="Arial" charset="0"/>
                <a:ea typeface="Arial" charset="0"/>
                <a:cs typeface="Arial" charset="0"/>
                <a:sym typeface="Wingdings"/>
              </a:rPr>
              <a:t>Panorama and Pegasus enabled cutting-edge domain science research and development that has the potential to solve some of the challenges associated with </a:t>
            </a:r>
            <a:r>
              <a:rPr lang="en-US" sz="1760" b="1" dirty="0">
                <a:latin typeface="Arial" charset="0"/>
                <a:ea typeface="Arial" charset="0"/>
                <a:cs typeface="Arial" charset="0"/>
                <a:sym typeface="Wingdings"/>
              </a:rPr>
              <a:t>drug discovery and delivery</a:t>
            </a:r>
            <a:r>
              <a:rPr lang="en-US" sz="1760" dirty="0">
                <a:latin typeface="Arial" charset="0"/>
                <a:ea typeface="Arial" charset="0"/>
                <a:cs typeface="Arial" charset="0"/>
                <a:sym typeface="Wingdings"/>
              </a:rPr>
              <a:t>:</a:t>
            </a:r>
          </a:p>
          <a:p>
            <a:pPr marL="0" lvl="1"/>
            <a:endParaRPr lang="en-US" sz="1760" dirty="0">
              <a:latin typeface="Arial" charset="0"/>
              <a:ea typeface="Arial" charset="0"/>
              <a:cs typeface="Arial" charset="0"/>
              <a:sym typeface="Wingdings"/>
            </a:endParaRPr>
          </a:p>
          <a:p>
            <a:pPr marL="243852" lvl="1" indent="-243852">
              <a:buFont typeface="Arial" charset="0"/>
              <a:buChar char="•"/>
            </a:pPr>
            <a:r>
              <a:rPr lang="en-US" sz="1760" dirty="0">
                <a:latin typeface="Arial" charset="0"/>
                <a:ea typeface="Arial" charset="0"/>
                <a:cs typeface="Arial" charset="0"/>
                <a:sym typeface="Wingdings"/>
              </a:rPr>
              <a:t>The motions of a tRNA (or transfer RNA) model system can be enhanced when coupled with </a:t>
            </a:r>
            <a:r>
              <a:rPr lang="en-US" sz="1760" dirty="0" err="1">
                <a:latin typeface="Arial" charset="0"/>
                <a:ea typeface="Arial" charset="0"/>
                <a:cs typeface="Arial" charset="0"/>
                <a:sym typeface="Wingdings"/>
              </a:rPr>
              <a:t>nanodiamonds</a:t>
            </a:r>
            <a:r>
              <a:rPr lang="en-US" sz="1760" dirty="0">
                <a:latin typeface="Arial" charset="0"/>
                <a:ea typeface="Arial" charset="0"/>
                <a:cs typeface="Arial" charset="0"/>
                <a:sym typeface="Wingdings"/>
              </a:rPr>
              <a:t>, or diamond nanoparticles approximately 5 to 10 nanometers in size</a:t>
            </a:r>
          </a:p>
        </p:txBody>
      </p:sp>
      <p:pic>
        <p:nvPicPr>
          <p:cNvPr id="116" name="Picture 2" descr="https://pegasus.isi.edu/wordpress/wp-content/uploads/2017/03/new_nanodiamond_0001.png">
            <a:extLst>
              <a:ext uri="{FF2B5EF4-FFF2-40B4-BE49-F238E27FC236}">
                <a16:creationId xmlns:a16="http://schemas.microsoft.com/office/drawing/2014/main" id="{95C3F83E-FFA9-45D9-BF9A-E2CD2B1A311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07596" y="9565255"/>
            <a:ext cx="4222766" cy="2808140"/>
          </a:xfrm>
          <a:prstGeom prst="rect">
            <a:avLst/>
          </a:prstGeom>
          <a:noFill/>
          <a:extLst>
            <a:ext uri="{909E8E84-426E-40DD-AFC4-6F175D3DCCD1}">
              <a14:hiddenFill xmlns:a14="http://schemas.microsoft.com/office/drawing/2010/main">
                <a:solidFill>
                  <a:srgbClr val="FFFFFF"/>
                </a:solidFill>
              </a14:hiddenFill>
            </a:ext>
          </a:extLst>
        </p:spPr>
      </p:pic>
      <p:sp>
        <p:nvSpPr>
          <p:cNvPr id="117" name="Rectangle 116">
            <a:extLst>
              <a:ext uri="{FF2B5EF4-FFF2-40B4-BE49-F238E27FC236}">
                <a16:creationId xmlns:a16="http://schemas.microsoft.com/office/drawing/2014/main" id="{F125CADE-79F1-4590-B5D4-8E2FFC5BDF5E}"/>
              </a:ext>
            </a:extLst>
          </p:cNvPr>
          <p:cNvSpPr/>
          <p:nvPr/>
        </p:nvSpPr>
        <p:spPr>
          <a:xfrm>
            <a:off x="803627" y="13402334"/>
            <a:ext cx="8926736" cy="3071610"/>
          </a:xfrm>
          <a:prstGeom prst="rect">
            <a:avLst/>
          </a:prstGeom>
        </p:spPr>
        <p:txBody>
          <a:bodyPr wrap="square">
            <a:spAutoFit/>
          </a:bodyPr>
          <a:lstStyle/>
          <a:p>
            <a:pPr marL="243852" indent="-243852">
              <a:buFont typeface="Arial" charset="0"/>
              <a:buChar char="•"/>
            </a:pPr>
            <a:r>
              <a:rPr lang="en-US" sz="1760" dirty="0">
                <a:latin typeface="Arial" charset="0"/>
                <a:ea typeface="Arial" charset="0"/>
                <a:cs typeface="Arial" charset="0"/>
              </a:rPr>
              <a:t>We have developed an SNS Pegasus workflow to confirm that </a:t>
            </a:r>
            <a:r>
              <a:rPr lang="en-US" sz="1760" dirty="0" err="1">
                <a:latin typeface="Arial" charset="0"/>
                <a:ea typeface="Arial" charset="0"/>
                <a:cs typeface="Arial" charset="0"/>
              </a:rPr>
              <a:t>nanodiamonds</a:t>
            </a:r>
            <a:r>
              <a:rPr lang="en-US" sz="1760" dirty="0">
                <a:latin typeface="Arial" charset="0"/>
                <a:ea typeface="Arial" charset="0"/>
                <a:cs typeface="Arial" charset="0"/>
              </a:rPr>
              <a:t> enhance the dynamics of </a:t>
            </a:r>
            <a:r>
              <a:rPr lang="en-US" sz="1760" dirty="0" err="1">
                <a:latin typeface="Arial" charset="0"/>
                <a:ea typeface="Arial" charset="0"/>
                <a:cs typeface="Arial" charset="0"/>
              </a:rPr>
              <a:t>tRNA</a:t>
            </a:r>
            <a:r>
              <a:rPr lang="en-US" sz="1760" dirty="0">
                <a:latin typeface="Arial" charset="0"/>
                <a:ea typeface="Arial" charset="0"/>
                <a:cs typeface="Arial" charset="0"/>
              </a:rPr>
              <a:t> when in the presence of water. The workflow calculates the epsilon which best matches experimental data. These calculations used almost </a:t>
            </a:r>
            <a:r>
              <a:rPr lang="en-US" sz="1760" b="1" dirty="0">
                <a:latin typeface="Arial" charset="0"/>
                <a:ea typeface="Arial" charset="0"/>
                <a:cs typeface="Arial" charset="0"/>
              </a:rPr>
              <a:t>400,000 CPU hours on a Cray XE6at NERSC</a:t>
            </a:r>
            <a:r>
              <a:rPr lang="en-US" sz="1760" dirty="0">
                <a:latin typeface="Arial" charset="0"/>
                <a:ea typeface="Arial" charset="0"/>
                <a:cs typeface="Arial" charset="0"/>
              </a:rPr>
              <a:t>.</a:t>
            </a:r>
          </a:p>
          <a:p>
            <a:pPr marL="243852" indent="-243852">
              <a:buFont typeface="Arial" charset="0"/>
              <a:buChar char="•"/>
            </a:pPr>
            <a:endParaRPr lang="en-US" sz="1760" dirty="0">
              <a:latin typeface="Arial" charset="0"/>
              <a:ea typeface="Arial" charset="0"/>
              <a:cs typeface="Arial" charset="0"/>
            </a:endParaRPr>
          </a:p>
          <a:p>
            <a:pPr marL="243852" indent="-243852">
              <a:buFont typeface="Arial" charset="0"/>
              <a:buChar char="•"/>
            </a:pPr>
            <a:r>
              <a:rPr lang="en-US" sz="1760" dirty="0">
                <a:latin typeface="Arial" charset="0"/>
                <a:ea typeface="Arial" charset="0"/>
                <a:cs typeface="Arial" charset="0"/>
              </a:rPr>
              <a:t>The workflow runs NAMD parallel simulations, which varies the epsilon between -0.01 and -0.19 for each temperature specified (it requires 800 cores: equilibrium runs take ~1.5hs and production runs 12-16hs). AMBER’s </a:t>
            </a:r>
            <a:r>
              <a:rPr lang="en-US" sz="1760" dirty="0" err="1">
                <a:latin typeface="Arial" charset="0"/>
                <a:ea typeface="Arial" charset="0"/>
                <a:cs typeface="Arial" charset="0"/>
              </a:rPr>
              <a:t>cpptraj</a:t>
            </a:r>
            <a:r>
              <a:rPr lang="en-US" sz="1760" dirty="0">
                <a:latin typeface="Arial" charset="0"/>
                <a:ea typeface="Arial" charset="0"/>
                <a:cs typeface="Arial" charset="0"/>
              </a:rPr>
              <a:t> removes global translation and rotation, and SASSENA calculates neutron scattering intensities from the trajectories (400 cores, 3-6hs). This workflow was used to computer 4 temperatures between 260K and 300K, which generated </a:t>
            </a:r>
            <a:r>
              <a:rPr lang="en-US" sz="1760" b="1" dirty="0">
                <a:latin typeface="Arial" charset="0"/>
                <a:ea typeface="Arial" charset="0"/>
                <a:cs typeface="Arial" charset="0"/>
              </a:rPr>
              <a:t>~3TB of data</a:t>
            </a:r>
            <a:r>
              <a:rPr lang="en-US" sz="1760" dirty="0">
                <a:latin typeface="Arial" charset="0"/>
                <a:ea typeface="Arial" charset="0"/>
                <a:cs typeface="Arial" charset="0"/>
              </a:rPr>
              <a:t>.</a:t>
            </a:r>
          </a:p>
        </p:txBody>
      </p:sp>
      <p:pic>
        <p:nvPicPr>
          <p:cNvPr id="118" name="Picture 117">
            <a:extLst>
              <a:ext uri="{FF2B5EF4-FFF2-40B4-BE49-F238E27FC236}">
                <a16:creationId xmlns:a16="http://schemas.microsoft.com/office/drawing/2014/main" id="{54EFA6CD-D832-498A-86B4-6B64D345CA9C}"/>
              </a:ext>
            </a:extLst>
          </p:cNvPr>
          <p:cNvPicPr>
            <a:picLocks noChangeAspect="1"/>
          </p:cNvPicPr>
          <p:nvPr/>
        </p:nvPicPr>
        <p:blipFill>
          <a:blip r:embed="rId26"/>
          <a:stretch>
            <a:fillRect/>
          </a:stretch>
        </p:blipFill>
        <p:spPr>
          <a:xfrm>
            <a:off x="1317147" y="16487072"/>
            <a:ext cx="8181174" cy="1632254"/>
          </a:xfrm>
          <a:prstGeom prst="rect">
            <a:avLst/>
          </a:prstGeom>
        </p:spPr>
      </p:pic>
      <p:sp>
        <p:nvSpPr>
          <p:cNvPr id="119" name="TextBox 118">
            <a:extLst>
              <a:ext uri="{FF2B5EF4-FFF2-40B4-BE49-F238E27FC236}">
                <a16:creationId xmlns:a16="http://schemas.microsoft.com/office/drawing/2014/main" id="{A2E8B995-C939-4F02-8183-7C9B86CE49B4}"/>
              </a:ext>
            </a:extLst>
          </p:cNvPr>
          <p:cNvSpPr txBox="1"/>
          <p:nvPr/>
        </p:nvSpPr>
        <p:spPr>
          <a:xfrm>
            <a:off x="805035" y="8453203"/>
            <a:ext cx="5075338" cy="486287"/>
          </a:xfrm>
          <a:prstGeom prst="rect">
            <a:avLst/>
          </a:prstGeom>
          <a:noFill/>
        </p:spPr>
        <p:txBody>
          <a:bodyPr wrap="square" rtlCol="0">
            <a:spAutoFit/>
          </a:bodyPr>
          <a:lstStyle/>
          <a:p>
            <a:r>
              <a:rPr lang="en-US" sz="2560" dirty="0">
                <a:solidFill>
                  <a:schemeClr val="bg1"/>
                </a:solidFill>
                <a:latin typeface="Arial" panose="020B0604020202020204" pitchFamily="34" charset="0"/>
                <a:ea typeface="Arial" charset="0"/>
                <a:cs typeface="Arial" panose="020B0604020202020204" pitchFamily="34" charset="0"/>
              </a:rPr>
              <a:t>Pegasus Impact on DOE Science</a:t>
            </a:r>
          </a:p>
        </p:txBody>
      </p:sp>
      <p:sp>
        <p:nvSpPr>
          <p:cNvPr id="120" name="TextBox 119">
            <a:extLst>
              <a:ext uri="{FF2B5EF4-FFF2-40B4-BE49-F238E27FC236}">
                <a16:creationId xmlns:a16="http://schemas.microsoft.com/office/drawing/2014/main" id="{0AF038B6-8006-4DAB-BE6F-AAA4027BD3EF}"/>
              </a:ext>
            </a:extLst>
          </p:cNvPr>
          <p:cNvSpPr txBox="1"/>
          <p:nvPr/>
        </p:nvSpPr>
        <p:spPr>
          <a:xfrm>
            <a:off x="805034" y="8872735"/>
            <a:ext cx="3220866" cy="437043"/>
          </a:xfrm>
          <a:prstGeom prst="rect">
            <a:avLst/>
          </a:prstGeom>
          <a:noFill/>
        </p:spPr>
        <p:txBody>
          <a:bodyPr wrap="square" rtlCol="0">
            <a:spAutoFit/>
          </a:bodyPr>
          <a:lstStyle/>
          <a:p>
            <a:r>
              <a:rPr lang="en-US" sz="2240" i="1" dirty="0">
                <a:solidFill>
                  <a:schemeClr val="accent5">
                    <a:lumMod val="20000"/>
                    <a:lumOff val="80000"/>
                  </a:schemeClr>
                </a:solidFill>
                <a:latin typeface="Arial" panose="020B0604020202020204" pitchFamily="34" charset="0"/>
                <a:ea typeface="Arial" charset="0"/>
                <a:cs typeface="Arial" panose="020B0604020202020204" pitchFamily="34" charset="0"/>
              </a:rPr>
              <a:t>Diamonds that deliver!</a:t>
            </a:r>
          </a:p>
        </p:txBody>
      </p:sp>
      <p:sp>
        <p:nvSpPr>
          <p:cNvPr id="121" name="Rectangle 120">
            <a:extLst>
              <a:ext uri="{FF2B5EF4-FFF2-40B4-BE49-F238E27FC236}">
                <a16:creationId xmlns:a16="http://schemas.microsoft.com/office/drawing/2014/main" id="{C679F97F-B610-4217-B68C-0FF1211329F1}"/>
              </a:ext>
            </a:extLst>
          </p:cNvPr>
          <p:cNvSpPr/>
          <p:nvPr/>
        </p:nvSpPr>
        <p:spPr>
          <a:xfrm>
            <a:off x="10163076" y="2965338"/>
            <a:ext cx="12352826" cy="18908317"/>
          </a:xfrm>
          <a:prstGeom prst="rect">
            <a:avLst/>
          </a:prstGeom>
          <a:noFill/>
          <a:ln>
            <a:solidFill>
              <a:srgbClr val="305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65"/>
          </a:p>
        </p:txBody>
      </p:sp>
      <p:sp>
        <p:nvSpPr>
          <p:cNvPr id="123" name="Rectangle 122">
            <a:extLst>
              <a:ext uri="{FF2B5EF4-FFF2-40B4-BE49-F238E27FC236}">
                <a16:creationId xmlns:a16="http://schemas.microsoft.com/office/drawing/2014/main" id="{D5BB867B-4413-4EF2-94C2-D3C6A4C198AA}"/>
              </a:ext>
            </a:extLst>
          </p:cNvPr>
          <p:cNvSpPr/>
          <p:nvPr/>
        </p:nvSpPr>
        <p:spPr>
          <a:xfrm>
            <a:off x="10163459" y="2957567"/>
            <a:ext cx="12352826" cy="843754"/>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65" dirty="0"/>
          </a:p>
        </p:txBody>
      </p:sp>
      <p:sp>
        <p:nvSpPr>
          <p:cNvPr id="124" name="TextBox 123">
            <a:extLst>
              <a:ext uri="{FF2B5EF4-FFF2-40B4-BE49-F238E27FC236}">
                <a16:creationId xmlns:a16="http://schemas.microsoft.com/office/drawing/2014/main" id="{2E6A624A-3DAD-4EBE-88FB-7ABFC2EDA0E5}"/>
              </a:ext>
            </a:extLst>
          </p:cNvPr>
          <p:cNvSpPr txBox="1"/>
          <p:nvPr/>
        </p:nvSpPr>
        <p:spPr>
          <a:xfrm>
            <a:off x="10346683" y="2986009"/>
            <a:ext cx="6093784" cy="486287"/>
          </a:xfrm>
          <a:prstGeom prst="rect">
            <a:avLst/>
          </a:prstGeom>
          <a:noFill/>
        </p:spPr>
        <p:txBody>
          <a:bodyPr wrap="none" rtlCol="0">
            <a:spAutoFit/>
          </a:bodyPr>
          <a:lstStyle/>
          <a:p>
            <a:r>
              <a:rPr lang="en-US" sz="2560" dirty="0">
                <a:solidFill>
                  <a:schemeClr val="bg1"/>
                </a:solidFill>
                <a:latin typeface="Arial" panose="020B0604020202020204" pitchFamily="34" charset="0"/>
                <a:ea typeface="Arial" charset="0"/>
                <a:cs typeface="Arial" panose="020B0604020202020204" pitchFamily="34" charset="0"/>
              </a:rPr>
              <a:t>Pegasus Workflow Management System</a:t>
            </a:r>
          </a:p>
        </p:txBody>
      </p:sp>
      <p:sp>
        <p:nvSpPr>
          <p:cNvPr id="125" name="TextBox 124">
            <a:extLst>
              <a:ext uri="{FF2B5EF4-FFF2-40B4-BE49-F238E27FC236}">
                <a16:creationId xmlns:a16="http://schemas.microsoft.com/office/drawing/2014/main" id="{AF026E25-6162-44CE-AA9C-8A3B977AE756}"/>
              </a:ext>
            </a:extLst>
          </p:cNvPr>
          <p:cNvSpPr txBox="1"/>
          <p:nvPr/>
        </p:nvSpPr>
        <p:spPr>
          <a:xfrm>
            <a:off x="10346683" y="3405541"/>
            <a:ext cx="4169731" cy="437043"/>
          </a:xfrm>
          <a:prstGeom prst="rect">
            <a:avLst/>
          </a:prstGeom>
          <a:noFill/>
        </p:spPr>
        <p:txBody>
          <a:bodyPr wrap="none" rtlCol="0">
            <a:spAutoFit/>
          </a:bodyPr>
          <a:lstStyle/>
          <a:p>
            <a:r>
              <a:rPr lang="en-US" sz="2240" i="1" dirty="0">
                <a:solidFill>
                  <a:schemeClr val="accent5">
                    <a:lumMod val="20000"/>
                    <a:lumOff val="80000"/>
                  </a:schemeClr>
                </a:solidFill>
                <a:latin typeface="Arial" panose="020B0604020202020204" pitchFamily="34" charset="0"/>
                <a:ea typeface="Arial" charset="0"/>
                <a:cs typeface="Arial" panose="020B0604020202020204" pitchFamily="34" charset="0"/>
              </a:rPr>
              <a:t>Overview of the Pegasus WMS</a:t>
            </a:r>
          </a:p>
        </p:txBody>
      </p:sp>
      <p:sp>
        <p:nvSpPr>
          <p:cNvPr id="126" name="Rectangle 125">
            <a:extLst>
              <a:ext uri="{FF2B5EF4-FFF2-40B4-BE49-F238E27FC236}">
                <a16:creationId xmlns:a16="http://schemas.microsoft.com/office/drawing/2014/main" id="{458FF011-36B3-4A33-BE4A-E7C0906DABCF}"/>
              </a:ext>
            </a:extLst>
          </p:cNvPr>
          <p:cNvSpPr/>
          <p:nvPr/>
        </p:nvSpPr>
        <p:spPr>
          <a:xfrm>
            <a:off x="10274250" y="3887080"/>
            <a:ext cx="11937669" cy="2762086"/>
          </a:xfrm>
          <a:prstGeom prst="rect">
            <a:avLst/>
          </a:prstGeom>
          <a:noFill/>
          <a:ln>
            <a:noFill/>
          </a:ln>
        </p:spPr>
        <p:txBody>
          <a:bodyPr wrap="square" lIns="37513" tIns="18756" rIns="37513" bIns="18756">
            <a:spAutoFit/>
          </a:bodyPr>
          <a:lstStyle/>
          <a:p>
            <a:pPr marL="243852" lvl="1" indent="-182042">
              <a:lnSpc>
                <a:spcPct val="120000"/>
              </a:lnSpc>
              <a:spcAft>
                <a:spcPts val="320"/>
              </a:spcAft>
              <a:buFont typeface="Arial"/>
              <a:buChar char="•"/>
            </a:pPr>
            <a:r>
              <a:rPr lang="en-US" sz="1760" dirty="0">
                <a:solidFill>
                  <a:srgbClr val="000000"/>
                </a:solidFill>
                <a:latin typeface="Arial" charset="0"/>
                <a:ea typeface="Arial" charset="0"/>
                <a:cs typeface="Arial" charset="0"/>
              </a:rPr>
              <a:t>Pegasus (</a:t>
            </a:r>
            <a:r>
              <a:rPr lang="en-US" sz="1760" dirty="0">
                <a:solidFill>
                  <a:srgbClr val="000000"/>
                </a:solidFill>
                <a:latin typeface="Arial" charset="0"/>
                <a:ea typeface="Arial" charset="0"/>
                <a:cs typeface="Arial" charset="0"/>
                <a:hlinkClick r:id="rId27"/>
              </a:rPr>
              <a:t>https://pegasus.isi.edu</a:t>
            </a:r>
            <a:r>
              <a:rPr lang="en-US" sz="1760" dirty="0">
                <a:solidFill>
                  <a:srgbClr val="000000"/>
                </a:solidFill>
                <a:latin typeface="Arial" charset="0"/>
                <a:ea typeface="Arial" charset="0"/>
                <a:cs typeface="Arial" charset="0"/>
              </a:rPr>
              <a:t>) is a system for mapping and executing abstract </a:t>
            </a:r>
            <a:r>
              <a:rPr lang="en-US" sz="1760" b="1" dirty="0">
                <a:solidFill>
                  <a:srgbClr val="000000"/>
                </a:solidFill>
                <a:latin typeface="Arial" charset="0"/>
                <a:ea typeface="Arial" charset="0"/>
                <a:cs typeface="Arial" charset="0"/>
              </a:rPr>
              <a:t>application workflows</a:t>
            </a:r>
            <a:r>
              <a:rPr lang="en-US" sz="1760" dirty="0">
                <a:solidFill>
                  <a:srgbClr val="000000"/>
                </a:solidFill>
                <a:latin typeface="Arial" charset="0"/>
                <a:ea typeface="Arial" charset="0"/>
                <a:cs typeface="Arial" charset="0"/>
              </a:rPr>
              <a:t> over a range of execution environments</a:t>
            </a:r>
          </a:p>
          <a:p>
            <a:pPr marL="253351" lvl="1" indent="-183012">
              <a:lnSpc>
                <a:spcPct val="120000"/>
              </a:lnSpc>
              <a:spcAft>
                <a:spcPts val="320"/>
              </a:spcAft>
              <a:buFont typeface="Arial" charset="0"/>
              <a:buChar char="•"/>
            </a:pPr>
            <a:r>
              <a:rPr lang="en-US" sz="1760" dirty="0">
                <a:solidFill>
                  <a:srgbClr val="000000"/>
                </a:solidFill>
                <a:latin typeface="Arial" charset="0"/>
                <a:ea typeface="Arial" charset="0"/>
                <a:cs typeface="Arial" charset="0"/>
              </a:rPr>
              <a:t>The same abstract workflow can, at different times, be mapped to </a:t>
            </a:r>
            <a:r>
              <a:rPr lang="en-US" sz="1760" b="1" dirty="0">
                <a:solidFill>
                  <a:srgbClr val="000000"/>
                </a:solidFill>
                <a:latin typeface="Arial" charset="0"/>
                <a:ea typeface="Arial" charset="0"/>
                <a:cs typeface="Arial" charset="0"/>
              </a:rPr>
              <a:t>different execution environments</a:t>
            </a:r>
            <a:r>
              <a:rPr lang="en-US" sz="1760" dirty="0">
                <a:solidFill>
                  <a:srgbClr val="000000"/>
                </a:solidFill>
                <a:latin typeface="Arial" charset="0"/>
                <a:ea typeface="Arial" charset="0"/>
                <a:cs typeface="Arial" charset="0"/>
              </a:rPr>
              <a:t> such as OLCF(Titan, Rhea, Summit), XSEDE, OSG, commercial and academic clouds, campus grids, and clusters</a:t>
            </a:r>
          </a:p>
          <a:p>
            <a:pPr marL="253351" lvl="1" indent="-183012">
              <a:lnSpc>
                <a:spcPct val="120000"/>
              </a:lnSpc>
              <a:spcAft>
                <a:spcPts val="320"/>
              </a:spcAft>
              <a:buFont typeface="Arial" charset="0"/>
              <a:buChar char="•"/>
            </a:pPr>
            <a:r>
              <a:rPr lang="en-US" sz="1760" dirty="0">
                <a:solidFill>
                  <a:srgbClr val="000000"/>
                </a:solidFill>
                <a:latin typeface="Arial" charset="0"/>
                <a:ea typeface="Arial" charset="0"/>
                <a:cs typeface="Arial" charset="0"/>
              </a:rPr>
              <a:t>Pegasus can easily scale both the size of the workflow, and the resources that the workflow is distributed over, ranging from just a few computational tasks </a:t>
            </a:r>
            <a:r>
              <a:rPr lang="en-US" sz="1760" b="1" dirty="0">
                <a:solidFill>
                  <a:srgbClr val="000000"/>
                </a:solidFill>
                <a:latin typeface="Arial" charset="0"/>
                <a:ea typeface="Arial" charset="0"/>
                <a:cs typeface="Arial" charset="0"/>
              </a:rPr>
              <a:t>up to 1 million</a:t>
            </a:r>
          </a:p>
          <a:p>
            <a:pPr marL="253351" lvl="1" indent="-183012">
              <a:lnSpc>
                <a:spcPct val="120000"/>
              </a:lnSpc>
              <a:spcAft>
                <a:spcPts val="320"/>
              </a:spcAft>
              <a:buFont typeface="Arial" charset="0"/>
              <a:buChar char="•"/>
            </a:pPr>
            <a:r>
              <a:rPr lang="en-US" sz="1760" dirty="0">
                <a:solidFill>
                  <a:srgbClr val="000000"/>
                </a:solidFill>
                <a:latin typeface="Arial" charset="0"/>
                <a:ea typeface="Arial" charset="0"/>
                <a:cs typeface="Arial" charset="0"/>
              </a:rPr>
              <a:t>Stores static and runtime </a:t>
            </a:r>
            <a:r>
              <a:rPr lang="en-US" sz="1760" b="1" dirty="0">
                <a:solidFill>
                  <a:srgbClr val="000000"/>
                </a:solidFill>
                <a:latin typeface="Arial" charset="0"/>
                <a:ea typeface="Arial" charset="0"/>
                <a:cs typeface="Arial" charset="0"/>
              </a:rPr>
              <a:t>metadata</a:t>
            </a:r>
            <a:r>
              <a:rPr lang="en-US" sz="1760" dirty="0">
                <a:solidFill>
                  <a:srgbClr val="000000"/>
                </a:solidFill>
                <a:latin typeface="Arial" charset="0"/>
                <a:ea typeface="Arial" charset="0"/>
                <a:cs typeface="Arial" charset="0"/>
              </a:rPr>
              <a:t> associated with workflow, files and tasks.</a:t>
            </a:r>
          </a:p>
          <a:p>
            <a:pPr marL="253351" lvl="1" indent="-183012">
              <a:lnSpc>
                <a:spcPct val="120000"/>
              </a:lnSpc>
              <a:spcAft>
                <a:spcPts val="320"/>
              </a:spcAft>
              <a:buFont typeface="Arial" charset="0"/>
              <a:buChar char="•"/>
            </a:pPr>
            <a:r>
              <a:rPr lang="en-US" sz="1760" dirty="0">
                <a:solidFill>
                  <a:srgbClr val="000000"/>
                </a:solidFill>
                <a:latin typeface="Arial" charset="0"/>
                <a:ea typeface="Arial" charset="0"/>
                <a:cs typeface="Arial" charset="0"/>
              </a:rPr>
              <a:t>Pegasus-MPI-Cluster enables fine-grained task graphs to be executed </a:t>
            </a:r>
            <a:r>
              <a:rPr lang="en-US" sz="1760" b="1" dirty="0">
                <a:solidFill>
                  <a:srgbClr val="000000"/>
                </a:solidFill>
                <a:latin typeface="Arial" charset="0"/>
                <a:ea typeface="Arial" charset="0"/>
                <a:cs typeface="Arial" charset="0"/>
              </a:rPr>
              <a:t>efficiently on HPC</a:t>
            </a:r>
            <a:r>
              <a:rPr lang="en-US" sz="1760" dirty="0">
                <a:solidFill>
                  <a:srgbClr val="000000"/>
                </a:solidFill>
                <a:latin typeface="Arial" charset="0"/>
                <a:ea typeface="Arial" charset="0"/>
                <a:cs typeface="Arial" charset="0"/>
              </a:rPr>
              <a:t> resources</a:t>
            </a:r>
          </a:p>
        </p:txBody>
      </p:sp>
      <p:sp>
        <p:nvSpPr>
          <p:cNvPr id="128" name="Rectangle 127">
            <a:extLst>
              <a:ext uri="{FF2B5EF4-FFF2-40B4-BE49-F238E27FC236}">
                <a16:creationId xmlns:a16="http://schemas.microsoft.com/office/drawing/2014/main" id="{E4C0B3F3-0C18-4BCD-BF7A-2BF7E43A5D30}"/>
              </a:ext>
            </a:extLst>
          </p:cNvPr>
          <p:cNvSpPr/>
          <p:nvPr/>
        </p:nvSpPr>
        <p:spPr>
          <a:xfrm>
            <a:off x="10163268" y="13645559"/>
            <a:ext cx="12352826" cy="843754"/>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65" dirty="0"/>
          </a:p>
        </p:txBody>
      </p:sp>
      <p:sp>
        <p:nvSpPr>
          <p:cNvPr id="129" name="TextBox 128">
            <a:extLst>
              <a:ext uri="{FF2B5EF4-FFF2-40B4-BE49-F238E27FC236}">
                <a16:creationId xmlns:a16="http://schemas.microsoft.com/office/drawing/2014/main" id="{BAE6B280-758B-488D-BF60-04D11F74B9DE}"/>
              </a:ext>
            </a:extLst>
          </p:cNvPr>
          <p:cNvSpPr txBox="1"/>
          <p:nvPr/>
        </p:nvSpPr>
        <p:spPr>
          <a:xfrm>
            <a:off x="10346492" y="13674001"/>
            <a:ext cx="7589385" cy="486287"/>
          </a:xfrm>
          <a:prstGeom prst="rect">
            <a:avLst/>
          </a:prstGeom>
          <a:noFill/>
        </p:spPr>
        <p:txBody>
          <a:bodyPr wrap="none" rtlCol="0">
            <a:spAutoFit/>
          </a:bodyPr>
          <a:lstStyle/>
          <a:p>
            <a:r>
              <a:rPr lang="en-US" sz="2560" dirty="0">
                <a:solidFill>
                  <a:schemeClr val="bg1"/>
                </a:solidFill>
                <a:latin typeface="Arial" panose="020B0604020202020204" pitchFamily="34" charset="0"/>
                <a:ea typeface="Arial" charset="0"/>
                <a:cs typeface="Arial" panose="020B0604020202020204" pitchFamily="34" charset="0"/>
              </a:rPr>
              <a:t>Local Submissions of Pegasus Workflows at OLCF</a:t>
            </a:r>
          </a:p>
        </p:txBody>
      </p:sp>
      <p:sp>
        <p:nvSpPr>
          <p:cNvPr id="130" name="TextBox 129">
            <a:extLst>
              <a:ext uri="{FF2B5EF4-FFF2-40B4-BE49-F238E27FC236}">
                <a16:creationId xmlns:a16="http://schemas.microsoft.com/office/drawing/2014/main" id="{83DCC0D8-99CC-4AD8-A981-F77BF2DBF419}"/>
              </a:ext>
            </a:extLst>
          </p:cNvPr>
          <p:cNvSpPr txBox="1"/>
          <p:nvPr/>
        </p:nvSpPr>
        <p:spPr>
          <a:xfrm>
            <a:off x="10346492" y="14093533"/>
            <a:ext cx="4540025" cy="437043"/>
          </a:xfrm>
          <a:prstGeom prst="rect">
            <a:avLst/>
          </a:prstGeom>
          <a:noFill/>
        </p:spPr>
        <p:txBody>
          <a:bodyPr wrap="none" rtlCol="0">
            <a:spAutoFit/>
          </a:bodyPr>
          <a:lstStyle/>
          <a:p>
            <a:r>
              <a:rPr lang="en-US" sz="2240" i="1" dirty="0">
                <a:solidFill>
                  <a:schemeClr val="accent5">
                    <a:lumMod val="20000"/>
                    <a:lumOff val="80000"/>
                  </a:schemeClr>
                </a:solidFill>
                <a:latin typeface="Arial" panose="020B0604020202020204" pitchFamily="34" charset="0"/>
                <a:ea typeface="Arial" charset="0"/>
                <a:cs typeface="Arial" panose="020B0604020202020204" pitchFamily="34" charset="0"/>
              </a:rPr>
              <a:t>Workflow submit host as a service</a:t>
            </a:r>
          </a:p>
        </p:txBody>
      </p:sp>
      <p:sp>
        <p:nvSpPr>
          <p:cNvPr id="133" name="Rectangle 132">
            <a:extLst>
              <a:ext uri="{FF2B5EF4-FFF2-40B4-BE49-F238E27FC236}">
                <a16:creationId xmlns:a16="http://schemas.microsoft.com/office/drawing/2014/main" id="{FAA07D9F-673A-487D-BA7C-BDEB5690D116}"/>
              </a:ext>
            </a:extLst>
          </p:cNvPr>
          <p:cNvSpPr/>
          <p:nvPr/>
        </p:nvSpPr>
        <p:spPr>
          <a:xfrm>
            <a:off x="22675227" y="2957574"/>
            <a:ext cx="9596213" cy="843754"/>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65" dirty="0"/>
          </a:p>
        </p:txBody>
      </p:sp>
      <p:sp>
        <p:nvSpPr>
          <p:cNvPr id="134" name="Rectangle 133">
            <a:extLst>
              <a:ext uri="{FF2B5EF4-FFF2-40B4-BE49-F238E27FC236}">
                <a16:creationId xmlns:a16="http://schemas.microsoft.com/office/drawing/2014/main" id="{FA557079-199D-4793-97AA-9543C53512EF}"/>
              </a:ext>
            </a:extLst>
          </p:cNvPr>
          <p:cNvSpPr/>
          <p:nvPr/>
        </p:nvSpPr>
        <p:spPr>
          <a:xfrm>
            <a:off x="22675228" y="2957567"/>
            <a:ext cx="9596212" cy="18908317"/>
          </a:xfrm>
          <a:prstGeom prst="rect">
            <a:avLst/>
          </a:prstGeom>
          <a:noFill/>
          <a:ln>
            <a:solidFill>
              <a:srgbClr val="3051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65"/>
          </a:p>
        </p:txBody>
      </p:sp>
      <p:sp>
        <p:nvSpPr>
          <p:cNvPr id="136" name="TextBox 135">
            <a:extLst>
              <a:ext uri="{FF2B5EF4-FFF2-40B4-BE49-F238E27FC236}">
                <a16:creationId xmlns:a16="http://schemas.microsoft.com/office/drawing/2014/main" id="{119BF53C-0243-4A6C-A5C1-007D2A6EC736}"/>
              </a:ext>
            </a:extLst>
          </p:cNvPr>
          <p:cNvSpPr txBox="1"/>
          <p:nvPr/>
        </p:nvSpPr>
        <p:spPr>
          <a:xfrm>
            <a:off x="22858449" y="2986016"/>
            <a:ext cx="7695694" cy="486287"/>
          </a:xfrm>
          <a:prstGeom prst="rect">
            <a:avLst/>
          </a:prstGeom>
          <a:noFill/>
        </p:spPr>
        <p:txBody>
          <a:bodyPr wrap="square" rtlCol="0">
            <a:spAutoFit/>
          </a:bodyPr>
          <a:lstStyle/>
          <a:p>
            <a:r>
              <a:rPr lang="en-US" sz="2560" dirty="0">
                <a:solidFill>
                  <a:schemeClr val="bg1"/>
                </a:solidFill>
                <a:latin typeface="Arial" panose="020B0604020202020204" pitchFamily="34" charset="0"/>
                <a:ea typeface="Arial" charset="0"/>
                <a:cs typeface="Arial" panose="020B0604020202020204" pitchFamily="34" charset="0"/>
              </a:rPr>
              <a:t>Panda Workload Management System</a:t>
            </a:r>
          </a:p>
        </p:txBody>
      </p:sp>
      <p:sp>
        <p:nvSpPr>
          <p:cNvPr id="137" name="TextBox 136">
            <a:extLst>
              <a:ext uri="{FF2B5EF4-FFF2-40B4-BE49-F238E27FC236}">
                <a16:creationId xmlns:a16="http://schemas.microsoft.com/office/drawing/2014/main" id="{9C9889F7-249C-445C-8A8F-314EC34FAFD9}"/>
              </a:ext>
            </a:extLst>
          </p:cNvPr>
          <p:cNvSpPr txBox="1"/>
          <p:nvPr/>
        </p:nvSpPr>
        <p:spPr>
          <a:xfrm>
            <a:off x="22858449" y="3405548"/>
            <a:ext cx="4604432" cy="437043"/>
          </a:xfrm>
          <a:prstGeom prst="rect">
            <a:avLst/>
          </a:prstGeom>
          <a:noFill/>
        </p:spPr>
        <p:txBody>
          <a:bodyPr wrap="square" rtlCol="0">
            <a:spAutoFit/>
          </a:bodyPr>
          <a:lstStyle/>
          <a:p>
            <a:r>
              <a:rPr lang="en-US" sz="2240" i="1" dirty="0">
                <a:solidFill>
                  <a:schemeClr val="accent5">
                    <a:lumMod val="20000"/>
                    <a:lumOff val="80000"/>
                  </a:schemeClr>
                </a:solidFill>
                <a:latin typeface="Arial" panose="020B0604020202020204" pitchFamily="34" charset="0"/>
                <a:ea typeface="Arial" charset="0"/>
                <a:cs typeface="Arial" panose="020B0604020202020204" pitchFamily="34" charset="0"/>
              </a:rPr>
              <a:t>Overview of the Panda WMS</a:t>
            </a:r>
          </a:p>
        </p:txBody>
      </p:sp>
      <p:grpSp>
        <p:nvGrpSpPr>
          <p:cNvPr id="175" name="Group 174">
            <a:extLst>
              <a:ext uri="{FF2B5EF4-FFF2-40B4-BE49-F238E27FC236}">
                <a16:creationId xmlns:a16="http://schemas.microsoft.com/office/drawing/2014/main" id="{010C0848-AAA9-4A44-BE88-2F7898F0A201}"/>
              </a:ext>
            </a:extLst>
          </p:cNvPr>
          <p:cNvGrpSpPr/>
          <p:nvPr/>
        </p:nvGrpSpPr>
        <p:grpSpPr>
          <a:xfrm>
            <a:off x="23087017" y="12572506"/>
            <a:ext cx="8801478" cy="4893275"/>
            <a:chOff x="546100" y="1868776"/>
            <a:chExt cx="12085638" cy="7025404"/>
          </a:xfrm>
        </p:grpSpPr>
        <p:sp>
          <p:nvSpPr>
            <p:cNvPr id="176" name="Rounded Rectangle">
              <a:extLst>
                <a:ext uri="{FF2B5EF4-FFF2-40B4-BE49-F238E27FC236}">
                  <a16:creationId xmlns:a16="http://schemas.microsoft.com/office/drawing/2014/main" id="{80527602-7FF4-4016-9CC4-473A56A5E455}"/>
                </a:ext>
              </a:extLst>
            </p:cNvPr>
            <p:cNvSpPr/>
            <p:nvPr/>
          </p:nvSpPr>
          <p:spPr>
            <a:xfrm>
              <a:off x="546100" y="3258641"/>
              <a:ext cx="12085638" cy="4784776"/>
            </a:xfrm>
            <a:prstGeom prst="roundRect">
              <a:avLst>
                <a:gd name="adj" fmla="val 3981"/>
              </a:avLst>
            </a:prstGeom>
            <a:ln w="25400">
              <a:solidFill>
                <a:srgbClr val="000000"/>
              </a:solidFill>
              <a:miter lim="400000"/>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182" name="PanDA Server">
              <a:extLst>
                <a:ext uri="{FF2B5EF4-FFF2-40B4-BE49-F238E27FC236}">
                  <a16:creationId xmlns:a16="http://schemas.microsoft.com/office/drawing/2014/main" id="{2FB99496-CACE-43B6-A792-80D6732AA94A}"/>
                </a:ext>
              </a:extLst>
            </p:cNvPr>
            <p:cNvSpPr/>
            <p:nvPr/>
          </p:nvSpPr>
          <p:spPr>
            <a:xfrm>
              <a:off x="564554" y="1892300"/>
              <a:ext cx="4635917" cy="892374"/>
            </a:xfrm>
            <a:prstGeom prst="roundRect">
              <a:avLst>
                <a:gd name="adj" fmla="val 21348"/>
              </a:avLst>
            </a:prstGeom>
            <a:solidFill>
              <a:schemeClr val="accent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2200" b="0">
                  <a:latin typeface="+mn-lt"/>
                  <a:ea typeface="+mn-ea"/>
                  <a:cs typeface="+mn-cs"/>
                  <a:sym typeface="Helvetica Neue Medium"/>
                </a:defRPr>
              </a:lvl1pPr>
            </a:lstStyle>
            <a:p>
              <a:r>
                <a:rPr sz="1760"/>
                <a:t>PanDA Server</a:t>
              </a:r>
            </a:p>
          </p:txBody>
        </p:sp>
        <p:sp>
          <p:nvSpPr>
            <p:cNvPr id="186" name="Harvester">
              <a:extLst>
                <a:ext uri="{FF2B5EF4-FFF2-40B4-BE49-F238E27FC236}">
                  <a16:creationId xmlns:a16="http://schemas.microsoft.com/office/drawing/2014/main" id="{B3F0B4BC-B7E2-4132-B44F-9BA9225687A9}"/>
                </a:ext>
              </a:extLst>
            </p:cNvPr>
            <p:cNvSpPr/>
            <p:nvPr/>
          </p:nvSpPr>
          <p:spPr>
            <a:xfrm>
              <a:off x="762000" y="4140200"/>
              <a:ext cx="5596186" cy="789980"/>
            </a:xfrm>
            <a:prstGeom prst="roundRect">
              <a:avLst>
                <a:gd name="adj" fmla="val 24115"/>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2200" b="0">
                  <a:solidFill>
                    <a:srgbClr val="FFFFFF"/>
                  </a:solidFill>
                  <a:latin typeface="+mn-lt"/>
                  <a:ea typeface="+mn-ea"/>
                  <a:cs typeface="+mn-cs"/>
                  <a:sym typeface="Helvetica Neue Medium"/>
                </a:defRPr>
              </a:lvl1pPr>
            </a:lstStyle>
            <a:p>
              <a:r>
                <a:rPr sz="1760"/>
                <a:t>Harvester</a:t>
              </a:r>
            </a:p>
          </p:txBody>
        </p:sp>
        <p:sp>
          <p:nvSpPr>
            <p:cNvPr id="187" name="Line">
              <a:extLst>
                <a:ext uri="{FF2B5EF4-FFF2-40B4-BE49-F238E27FC236}">
                  <a16:creationId xmlns:a16="http://schemas.microsoft.com/office/drawing/2014/main" id="{D2F9696E-ADEF-445A-997F-DDB088DF429E}"/>
                </a:ext>
              </a:extLst>
            </p:cNvPr>
            <p:cNvSpPr/>
            <p:nvPr/>
          </p:nvSpPr>
          <p:spPr>
            <a:xfrm flipV="1">
              <a:off x="3560092" y="2784673"/>
              <a:ext cx="1" cy="1355528"/>
            </a:xfrm>
            <a:prstGeom prst="line">
              <a:avLst/>
            </a:prstGeom>
            <a:ln w="25400">
              <a:solidFill>
                <a:srgbClr val="000000"/>
              </a:solidFill>
              <a:miter lim="400000"/>
              <a:tailEnd type="triangle"/>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188" name="Summit">
              <a:extLst>
                <a:ext uri="{FF2B5EF4-FFF2-40B4-BE49-F238E27FC236}">
                  <a16:creationId xmlns:a16="http://schemas.microsoft.com/office/drawing/2014/main" id="{AA34BD4A-A73E-4967-9C53-919C1C8AB8B6}"/>
                </a:ext>
              </a:extLst>
            </p:cNvPr>
            <p:cNvSpPr txBox="1"/>
            <p:nvPr/>
          </p:nvSpPr>
          <p:spPr>
            <a:xfrm>
              <a:off x="688288" y="3209091"/>
              <a:ext cx="1085604" cy="5066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0640" tIns="40640" rIns="40640" bIns="40640" anchor="ctr">
              <a:spAutoFit/>
            </a:bodyPr>
            <a:lstStyle>
              <a:lvl1pPr>
                <a:defRPr sz="2200"/>
              </a:lvl1pPr>
            </a:lstStyle>
            <a:p>
              <a:r>
                <a:rPr sz="1760"/>
                <a:t>Summit</a:t>
              </a:r>
            </a:p>
          </p:txBody>
        </p:sp>
        <p:sp>
          <p:nvSpPr>
            <p:cNvPr id="189" name="Rounded Rectangle">
              <a:extLst>
                <a:ext uri="{FF2B5EF4-FFF2-40B4-BE49-F238E27FC236}">
                  <a16:creationId xmlns:a16="http://schemas.microsoft.com/office/drawing/2014/main" id="{4B556648-479B-4087-B14A-018A519A84B5}"/>
                </a:ext>
              </a:extLst>
            </p:cNvPr>
            <p:cNvSpPr/>
            <p:nvPr/>
          </p:nvSpPr>
          <p:spPr>
            <a:xfrm>
              <a:off x="673100" y="3696196"/>
              <a:ext cx="5773986" cy="2809980"/>
            </a:xfrm>
            <a:prstGeom prst="roundRect">
              <a:avLst>
                <a:gd name="adj" fmla="val 5997"/>
              </a:avLst>
            </a:prstGeom>
            <a:ln w="25400">
              <a:solidFill>
                <a:srgbClr val="000000"/>
              </a:solidFill>
              <a:miter lim="400000"/>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190" name="Monitor">
              <a:extLst>
                <a:ext uri="{FF2B5EF4-FFF2-40B4-BE49-F238E27FC236}">
                  <a16:creationId xmlns:a16="http://schemas.microsoft.com/office/drawing/2014/main" id="{0F570A34-369F-4777-9BCE-BE470AC3CB4A}"/>
                </a:ext>
              </a:extLst>
            </p:cNvPr>
            <p:cNvSpPr/>
            <p:nvPr/>
          </p:nvSpPr>
          <p:spPr>
            <a:xfrm>
              <a:off x="2366088" y="4799029"/>
              <a:ext cx="1032849" cy="461059"/>
            </a:xfrm>
            <a:prstGeom prst="roundRect">
              <a:avLst>
                <a:gd name="adj" fmla="val 24315"/>
              </a:avLst>
            </a:pr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300" b="0">
                  <a:solidFill>
                    <a:srgbClr val="FFFFFF"/>
                  </a:solidFill>
                  <a:latin typeface="+mn-lt"/>
                  <a:ea typeface="+mn-ea"/>
                  <a:cs typeface="+mn-cs"/>
                  <a:sym typeface="Helvetica Neue Medium"/>
                </a:defRPr>
              </a:lvl1pPr>
            </a:lstStyle>
            <a:p>
              <a:r>
                <a:rPr sz="1040" dirty="0"/>
                <a:t>Monitor</a:t>
              </a:r>
            </a:p>
          </p:txBody>
        </p:sp>
        <p:sp>
          <p:nvSpPr>
            <p:cNvPr id="191" name="Rounded Rectangle">
              <a:extLst>
                <a:ext uri="{FF2B5EF4-FFF2-40B4-BE49-F238E27FC236}">
                  <a16:creationId xmlns:a16="http://schemas.microsoft.com/office/drawing/2014/main" id="{E416FC09-DAC5-4A0D-A0C9-68CFE64B20E4}"/>
                </a:ext>
              </a:extLst>
            </p:cNvPr>
            <p:cNvSpPr/>
            <p:nvPr/>
          </p:nvSpPr>
          <p:spPr>
            <a:xfrm>
              <a:off x="762000" y="5550892"/>
              <a:ext cx="2622194" cy="461059"/>
            </a:xfrm>
            <a:prstGeom prst="roundRect">
              <a:avLst>
                <a:gd name="adj" fmla="val 30534"/>
              </a:avLst>
            </a:prstGeom>
            <a:solidFill>
              <a:schemeClr val="accent6"/>
            </a:solidFill>
            <a:ln w="25400">
              <a:solidFill>
                <a:srgbClr val="000000"/>
              </a:solidFill>
              <a:miter lim="400000"/>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192" name="Line">
              <a:extLst>
                <a:ext uri="{FF2B5EF4-FFF2-40B4-BE49-F238E27FC236}">
                  <a16:creationId xmlns:a16="http://schemas.microsoft.com/office/drawing/2014/main" id="{82CB571B-3E99-4AAA-BCD7-10CF8BD68B46}"/>
                </a:ext>
              </a:extLst>
            </p:cNvPr>
            <p:cNvSpPr/>
            <p:nvPr/>
          </p:nvSpPr>
          <p:spPr>
            <a:xfrm>
              <a:off x="2882512" y="5252773"/>
              <a:ext cx="1" cy="314755"/>
            </a:xfrm>
            <a:prstGeom prst="line">
              <a:avLst/>
            </a:prstGeom>
            <a:ln w="25400">
              <a:solidFill>
                <a:srgbClr val="000000"/>
              </a:solidFill>
              <a:miter lim="400000"/>
              <a:tailEnd type="triangle"/>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193" name="Submitter">
              <a:extLst>
                <a:ext uri="{FF2B5EF4-FFF2-40B4-BE49-F238E27FC236}">
                  <a16:creationId xmlns:a16="http://schemas.microsoft.com/office/drawing/2014/main" id="{9BFBF0DD-8A81-4D0B-AC85-13549B3D05D6}"/>
                </a:ext>
              </a:extLst>
            </p:cNvPr>
            <p:cNvSpPr/>
            <p:nvPr/>
          </p:nvSpPr>
          <p:spPr>
            <a:xfrm>
              <a:off x="855116" y="4792886"/>
              <a:ext cx="1231088" cy="461060"/>
            </a:xfrm>
            <a:prstGeom prst="roundRect">
              <a:avLst>
                <a:gd name="adj" fmla="val 24315"/>
              </a:avLst>
            </a:pr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300" b="0">
                  <a:solidFill>
                    <a:srgbClr val="FFFFFF"/>
                  </a:solidFill>
                  <a:latin typeface="+mn-lt"/>
                  <a:ea typeface="+mn-ea"/>
                  <a:cs typeface="+mn-cs"/>
                  <a:sym typeface="Helvetica Neue Medium"/>
                </a:defRPr>
              </a:lvl1pPr>
            </a:lstStyle>
            <a:p>
              <a:r>
                <a:rPr sz="1040"/>
                <a:t>Submitter</a:t>
              </a:r>
            </a:p>
          </p:txBody>
        </p:sp>
        <p:sp>
          <p:nvSpPr>
            <p:cNvPr id="194" name="Line">
              <a:extLst>
                <a:ext uri="{FF2B5EF4-FFF2-40B4-BE49-F238E27FC236}">
                  <a16:creationId xmlns:a16="http://schemas.microsoft.com/office/drawing/2014/main" id="{563AA859-78FA-4290-A89E-9332F8EE6CB9}"/>
                </a:ext>
              </a:extLst>
            </p:cNvPr>
            <p:cNvSpPr/>
            <p:nvPr/>
          </p:nvSpPr>
          <p:spPr>
            <a:xfrm>
              <a:off x="1470660" y="5259330"/>
              <a:ext cx="1" cy="314755"/>
            </a:xfrm>
            <a:prstGeom prst="line">
              <a:avLst/>
            </a:prstGeom>
            <a:ln w="25400">
              <a:solidFill>
                <a:srgbClr val="000000"/>
              </a:solidFill>
              <a:miter lim="400000"/>
              <a:tailEnd type="triangle"/>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195" name="Front node">
              <a:extLst>
                <a:ext uri="{FF2B5EF4-FFF2-40B4-BE49-F238E27FC236}">
                  <a16:creationId xmlns:a16="http://schemas.microsoft.com/office/drawing/2014/main" id="{55A21D51-61D0-431A-A212-9269A1A8884D}"/>
                </a:ext>
              </a:extLst>
            </p:cNvPr>
            <p:cNvSpPr txBox="1"/>
            <p:nvPr/>
          </p:nvSpPr>
          <p:spPr>
            <a:xfrm>
              <a:off x="818579" y="3692420"/>
              <a:ext cx="1222868" cy="435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0640" tIns="40640" rIns="40640" bIns="40640" anchor="ctr">
              <a:spAutoFit/>
            </a:bodyPr>
            <a:lstStyle>
              <a:lvl1pPr>
                <a:defRPr sz="1800" i="1"/>
              </a:lvl1pPr>
            </a:lstStyle>
            <a:p>
              <a:r>
                <a:rPr sz="1440"/>
                <a:t>Front node</a:t>
              </a:r>
            </a:p>
          </p:txBody>
        </p:sp>
        <p:sp>
          <p:nvSpPr>
            <p:cNvPr id="196" name="Rounded Rectangle">
              <a:extLst>
                <a:ext uri="{FF2B5EF4-FFF2-40B4-BE49-F238E27FC236}">
                  <a16:creationId xmlns:a16="http://schemas.microsoft.com/office/drawing/2014/main" id="{4B493E94-7B0C-4835-A1A1-4F39F9E28289}"/>
                </a:ext>
              </a:extLst>
            </p:cNvPr>
            <p:cNvSpPr/>
            <p:nvPr/>
          </p:nvSpPr>
          <p:spPr>
            <a:xfrm>
              <a:off x="7111255" y="3687630"/>
              <a:ext cx="5442547" cy="1096666"/>
            </a:xfrm>
            <a:prstGeom prst="roundRect">
              <a:avLst>
                <a:gd name="adj" fmla="val 15366"/>
              </a:avLst>
            </a:prstGeom>
            <a:ln w="25400">
              <a:solidFill>
                <a:srgbClr val="000000"/>
              </a:solidFill>
              <a:miter lim="400000"/>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197" name="Preparatory node">
              <a:extLst>
                <a:ext uri="{FF2B5EF4-FFF2-40B4-BE49-F238E27FC236}">
                  <a16:creationId xmlns:a16="http://schemas.microsoft.com/office/drawing/2014/main" id="{14020AF2-5425-4844-AF99-2BC95D8CB20E}"/>
                </a:ext>
              </a:extLst>
            </p:cNvPr>
            <p:cNvSpPr txBox="1"/>
            <p:nvPr/>
          </p:nvSpPr>
          <p:spPr>
            <a:xfrm>
              <a:off x="7149837" y="3674297"/>
              <a:ext cx="1909272" cy="435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0640" tIns="40640" rIns="40640" bIns="40640" anchor="ctr">
              <a:spAutoFit/>
            </a:bodyPr>
            <a:lstStyle>
              <a:lvl1pPr>
                <a:defRPr sz="1800" i="1"/>
              </a:lvl1pPr>
            </a:lstStyle>
            <a:p>
              <a:r>
                <a:rPr sz="1440"/>
                <a:t>Preparatory node</a:t>
              </a:r>
            </a:p>
          </p:txBody>
        </p:sp>
        <p:sp>
          <p:nvSpPr>
            <p:cNvPr id="198" name="Line">
              <a:extLst>
                <a:ext uri="{FF2B5EF4-FFF2-40B4-BE49-F238E27FC236}">
                  <a16:creationId xmlns:a16="http://schemas.microsoft.com/office/drawing/2014/main" id="{3D944989-E1F0-49EE-BA90-69CB6ADE76D6}"/>
                </a:ext>
              </a:extLst>
            </p:cNvPr>
            <p:cNvSpPr/>
            <p:nvPr/>
          </p:nvSpPr>
          <p:spPr>
            <a:xfrm flipV="1">
              <a:off x="6804812" y="4317999"/>
              <a:ext cx="1" cy="1788067"/>
            </a:xfrm>
            <a:prstGeom prst="line">
              <a:avLst/>
            </a:prstGeom>
            <a:ln w="25400">
              <a:solidFill>
                <a:srgbClr val="000000"/>
              </a:solidFill>
              <a:miter lim="400000"/>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199" name="Line">
              <a:extLst>
                <a:ext uri="{FF2B5EF4-FFF2-40B4-BE49-F238E27FC236}">
                  <a16:creationId xmlns:a16="http://schemas.microsoft.com/office/drawing/2014/main" id="{E99C5D34-7EFB-49D3-94E9-A78EB7DB36C9}"/>
                </a:ext>
              </a:extLst>
            </p:cNvPr>
            <p:cNvSpPr/>
            <p:nvPr/>
          </p:nvSpPr>
          <p:spPr>
            <a:xfrm>
              <a:off x="4696867" y="6101142"/>
              <a:ext cx="2120646" cy="1"/>
            </a:xfrm>
            <a:prstGeom prst="line">
              <a:avLst/>
            </a:prstGeom>
            <a:ln w="25400">
              <a:solidFill>
                <a:srgbClr val="000000"/>
              </a:solidFill>
              <a:miter lim="400000"/>
              <a:headEnd type="triangle"/>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200" name="Rounded Rectangle">
              <a:extLst>
                <a:ext uri="{FF2B5EF4-FFF2-40B4-BE49-F238E27FC236}">
                  <a16:creationId xmlns:a16="http://schemas.microsoft.com/office/drawing/2014/main" id="{51DE9773-7367-4C9B-84AC-14A4C00D6C12}"/>
                </a:ext>
              </a:extLst>
            </p:cNvPr>
            <p:cNvSpPr/>
            <p:nvPr/>
          </p:nvSpPr>
          <p:spPr>
            <a:xfrm>
              <a:off x="7111255" y="5201277"/>
              <a:ext cx="5442547" cy="1330127"/>
            </a:xfrm>
            <a:prstGeom prst="roundRect">
              <a:avLst>
                <a:gd name="adj" fmla="val 12669"/>
              </a:avLst>
            </a:prstGeom>
            <a:ln w="25400">
              <a:solidFill>
                <a:srgbClr val="000000"/>
              </a:solidFill>
              <a:miter lim="400000"/>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201" name="pegasus-lite 1">
              <a:extLst>
                <a:ext uri="{FF2B5EF4-FFF2-40B4-BE49-F238E27FC236}">
                  <a16:creationId xmlns:a16="http://schemas.microsoft.com/office/drawing/2014/main" id="{0EAFBBCC-FF2E-4037-BDFC-03D10831BD4A}"/>
                </a:ext>
              </a:extLst>
            </p:cNvPr>
            <p:cNvSpPr/>
            <p:nvPr/>
          </p:nvSpPr>
          <p:spPr>
            <a:xfrm>
              <a:off x="8614805" y="4157157"/>
              <a:ext cx="2270203" cy="387070"/>
            </a:xfrm>
            <a:prstGeom prst="roundRect">
              <a:avLst>
                <a:gd name="adj" fmla="val 49216"/>
              </a:avLst>
            </a:prstGeom>
            <a:solidFill>
              <a:schemeClr val="tx2">
                <a:lumMod val="60000"/>
                <a:lumOff val="4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500" b="0">
                  <a:solidFill>
                    <a:srgbClr val="FFFFFF"/>
                  </a:solidFill>
                  <a:latin typeface="+mn-lt"/>
                  <a:ea typeface="+mn-ea"/>
                  <a:cs typeface="+mn-cs"/>
                  <a:sym typeface="Helvetica Neue Medium"/>
                </a:defRPr>
              </a:lvl1pPr>
            </a:lstStyle>
            <a:p>
              <a:r>
                <a:rPr sz="1200" dirty="0" err="1"/>
                <a:t>pegasus</a:t>
              </a:r>
              <a:r>
                <a:rPr sz="1200" dirty="0"/>
                <a:t>-lite 1</a:t>
              </a:r>
            </a:p>
          </p:txBody>
        </p:sp>
        <p:sp>
          <p:nvSpPr>
            <p:cNvPr id="202" name="Line">
              <a:extLst>
                <a:ext uri="{FF2B5EF4-FFF2-40B4-BE49-F238E27FC236}">
                  <a16:creationId xmlns:a16="http://schemas.microsoft.com/office/drawing/2014/main" id="{5E0B00B1-B5F8-4AF0-9C61-6001CE547164}"/>
                </a:ext>
              </a:extLst>
            </p:cNvPr>
            <p:cNvSpPr/>
            <p:nvPr/>
          </p:nvSpPr>
          <p:spPr>
            <a:xfrm>
              <a:off x="6795935" y="4332585"/>
              <a:ext cx="1482722" cy="1"/>
            </a:xfrm>
            <a:prstGeom prst="line">
              <a:avLst/>
            </a:prstGeom>
            <a:ln w="25400">
              <a:solidFill>
                <a:srgbClr val="000000"/>
              </a:solidFill>
              <a:miter lim="400000"/>
              <a:tailEnd type="triangle"/>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203" name="Messenger">
              <a:extLst>
                <a:ext uri="{FF2B5EF4-FFF2-40B4-BE49-F238E27FC236}">
                  <a16:creationId xmlns:a16="http://schemas.microsoft.com/office/drawing/2014/main" id="{62E5E864-4816-4CB3-AF43-C2053F474A19}"/>
                </a:ext>
              </a:extLst>
            </p:cNvPr>
            <p:cNvSpPr/>
            <p:nvPr/>
          </p:nvSpPr>
          <p:spPr>
            <a:xfrm>
              <a:off x="4012473" y="4792886"/>
              <a:ext cx="2244691" cy="461060"/>
            </a:xfrm>
            <a:prstGeom prst="roundRect">
              <a:avLst>
                <a:gd name="adj" fmla="val 24315"/>
              </a:avLst>
            </a:prstGeom>
            <a:solidFill>
              <a:schemeClr val="accent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300" b="0">
                  <a:solidFill>
                    <a:srgbClr val="FFFFFF"/>
                  </a:solidFill>
                  <a:latin typeface="+mn-lt"/>
                  <a:ea typeface="+mn-ea"/>
                  <a:cs typeface="+mn-cs"/>
                  <a:sym typeface="Helvetica Neue Medium"/>
                </a:defRPr>
              </a:lvl1pPr>
            </a:lstStyle>
            <a:p>
              <a:r>
                <a:rPr sz="1040"/>
                <a:t>Messenger</a:t>
              </a:r>
            </a:p>
          </p:txBody>
        </p:sp>
        <p:sp>
          <p:nvSpPr>
            <p:cNvPr id="204" name="Rounded Rectangle">
              <a:extLst>
                <a:ext uri="{FF2B5EF4-FFF2-40B4-BE49-F238E27FC236}">
                  <a16:creationId xmlns:a16="http://schemas.microsoft.com/office/drawing/2014/main" id="{36A4DA35-46DF-4D53-8CB5-830A8B3CF476}"/>
                </a:ext>
              </a:extLst>
            </p:cNvPr>
            <p:cNvSpPr/>
            <p:nvPr/>
          </p:nvSpPr>
          <p:spPr>
            <a:xfrm>
              <a:off x="3742663" y="6742163"/>
              <a:ext cx="8825575" cy="1141130"/>
            </a:xfrm>
            <a:prstGeom prst="roundRect">
              <a:avLst>
                <a:gd name="adj" fmla="val 16694"/>
              </a:avLst>
            </a:prstGeom>
            <a:ln w="25400">
              <a:solidFill>
                <a:srgbClr val="000000"/>
              </a:solidFill>
              <a:miter lim="400000"/>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205" name="Shared FS">
              <a:extLst>
                <a:ext uri="{FF2B5EF4-FFF2-40B4-BE49-F238E27FC236}">
                  <a16:creationId xmlns:a16="http://schemas.microsoft.com/office/drawing/2014/main" id="{06AC5DEF-7E37-4CFD-A049-8AAEF679138A}"/>
                </a:ext>
              </a:extLst>
            </p:cNvPr>
            <p:cNvSpPr txBox="1"/>
            <p:nvPr/>
          </p:nvSpPr>
          <p:spPr>
            <a:xfrm>
              <a:off x="3869513" y="6737929"/>
              <a:ext cx="1108585" cy="435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0640" tIns="40640" rIns="40640" bIns="40640" anchor="ctr">
              <a:spAutoFit/>
            </a:bodyPr>
            <a:lstStyle>
              <a:lvl1pPr>
                <a:defRPr sz="1800" i="1"/>
              </a:lvl1pPr>
            </a:lstStyle>
            <a:p>
              <a:r>
                <a:rPr sz="1440" dirty="0"/>
                <a:t>Shared FS</a:t>
              </a:r>
            </a:p>
          </p:txBody>
        </p:sp>
        <p:sp>
          <p:nvSpPr>
            <p:cNvPr id="206" name="P1 Workdir">
              <a:extLst>
                <a:ext uri="{FF2B5EF4-FFF2-40B4-BE49-F238E27FC236}">
                  <a16:creationId xmlns:a16="http://schemas.microsoft.com/office/drawing/2014/main" id="{4611364A-E59B-44A9-BF87-12B47AD2592E}"/>
                </a:ext>
              </a:extLst>
            </p:cNvPr>
            <p:cNvSpPr/>
            <p:nvPr/>
          </p:nvSpPr>
          <p:spPr>
            <a:xfrm>
              <a:off x="5509231" y="6968625"/>
              <a:ext cx="1677346" cy="331349"/>
            </a:xfrm>
            <a:prstGeom prst="roundRect">
              <a:avLst>
                <a:gd name="adj" fmla="val 24315"/>
              </a:avLst>
            </a:prstGeom>
            <a:solidFill>
              <a:srgbClr val="FF99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300" b="0">
                  <a:solidFill>
                    <a:srgbClr val="FFFFFF"/>
                  </a:solidFill>
                  <a:latin typeface="+mn-lt"/>
                  <a:ea typeface="+mn-ea"/>
                  <a:cs typeface="+mn-cs"/>
                  <a:sym typeface="Helvetica Neue Medium"/>
                </a:defRPr>
              </a:lvl1pPr>
            </a:lstStyle>
            <a:p>
              <a:r>
                <a:rPr sz="1040" dirty="0"/>
                <a:t>P1 </a:t>
              </a:r>
              <a:r>
                <a:rPr sz="1040" dirty="0" err="1"/>
                <a:t>Workdir</a:t>
              </a:r>
              <a:r>
                <a:rPr sz="1040" dirty="0"/>
                <a:t> </a:t>
              </a:r>
            </a:p>
          </p:txBody>
        </p:sp>
        <p:sp>
          <p:nvSpPr>
            <p:cNvPr id="207" name="P2 Workdir">
              <a:extLst>
                <a:ext uri="{FF2B5EF4-FFF2-40B4-BE49-F238E27FC236}">
                  <a16:creationId xmlns:a16="http://schemas.microsoft.com/office/drawing/2014/main" id="{6065EEB3-4F18-4B28-8E56-242335401AEB}"/>
                </a:ext>
              </a:extLst>
            </p:cNvPr>
            <p:cNvSpPr/>
            <p:nvPr/>
          </p:nvSpPr>
          <p:spPr>
            <a:xfrm>
              <a:off x="4138487" y="7405273"/>
              <a:ext cx="1677345" cy="331349"/>
            </a:xfrm>
            <a:prstGeom prst="roundRect">
              <a:avLst>
                <a:gd name="adj" fmla="val 24315"/>
              </a:avLst>
            </a:prstGeom>
            <a:solidFill>
              <a:srgbClr val="FF99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300" b="0">
                  <a:solidFill>
                    <a:srgbClr val="FFFFFF"/>
                  </a:solidFill>
                  <a:latin typeface="+mn-lt"/>
                  <a:ea typeface="+mn-ea"/>
                  <a:cs typeface="+mn-cs"/>
                  <a:sym typeface="Helvetica Neue Medium"/>
                </a:defRPr>
              </a:lvl1pPr>
            </a:lstStyle>
            <a:p>
              <a:r>
                <a:rPr sz="1040"/>
                <a:t>P2 </a:t>
              </a:r>
              <a:r>
                <a:rPr sz="1040" dirty="0" err="1"/>
                <a:t>Workdir</a:t>
              </a:r>
              <a:r>
                <a:rPr sz="1040" dirty="0"/>
                <a:t> </a:t>
              </a:r>
            </a:p>
          </p:txBody>
        </p:sp>
        <p:sp>
          <p:nvSpPr>
            <p:cNvPr id="208" name="P3 Workdir">
              <a:extLst>
                <a:ext uri="{FF2B5EF4-FFF2-40B4-BE49-F238E27FC236}">
                  <a16:creationId xmlns:a16="http://schemas.microsoft.com/office/drawing/2014/main" id="{26A677B4-B22E-46BE-9371-32D10A690196}"/>
                </a:ext>
              </a:extLst>
            </p:cNvPr>
            <p:cNvSpPr/>
            <p:nvPr/>
          </p:nvSpPr>
          <p:spPr>
            <a:xfrm>
              <a:off x="6069743" y="7418374"/>
              <a:ext cx="1677345" cy="331349"/>
            </a:xfrm>
            <a:prstGeom prst="roundRect">
              <a:avLst>
                <a:gd name="adj" fmla="val 24315"/>
              </a:avLst>
            </a:prstGeom>
            <a:solidFill>
              <a:srgbClr val="FF99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300" b="0">
                  <a:solidFill>
                    <a:srgbClr val="FFFFFF"/>
                  </a:solidFill>
                  <a:latin typeface="+mn-lt"/>
                  <a:ea typeface="+mn-ea"/>
                  <a:cs typeface="+mn-cs"/>
                  <a:sym typeface="Helvetica Neue Medium"/>
                </a:defRPr>
              </a:lvl1pPr>
            </a:lstStyle>
            <a:p>
              <a:r>
                <a:rPr sz="1040" dirty="0"/>
                <a:t>P3 </a:t>
              </a:r>
              <a:r>
                <a:rPr sz="1040" dirty="0" err="1"/>
                <a:t>Workdir</a:t>
              </a:r>
              <a:r>
                <a:rPr sz="1040" dirty="0"/>
                <a:t> </a:t>
              </a:r>
            </a:p>
          </p:txBody>
        </p:sp>
        <p:sp>
          <p:nvSpPr>
            <p:cNvPr id="209" name="PN Workdir">
              <a:extLst>
                <a:ext uri="{FF2B5EF4-FFF2-40B4-BE49-F238E27FC236}">
                  <a16:creationId xmlns:a16="http://schemas.microsoft.com/office/drawing/2014/main" id="{6F2222BD-A7A7-4D8D-B2B2-381822163DDE}"/>
                </a:ext>
              </a:extLst>
            </p:cNvPr>
            <p:cNvSpPr/>
            <p:nvPr/>
          </p:nvSpPr>
          <p:spPr>
            <a:xfrm>
              <a:off x="10653587" y="7418374"/>
              <a:ext cx="1838654" cy="331349"/>
            </a:xfrm>
            <a:prstGeom prst="roundRect">
              <a:avLst>
                <a:gd name="adj" fmla="val 24315"/>
              </a:avLst>
            </a:prstGeom>
            <a:solidFill>
              <a:srgbClr val="FF99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300" b="0">
                  <a:solidFill>
                    <a:srgbClr val="FFFFFF"/>
                  </a:solidFill>
                  <a:latin typeface="+mn-lt"/>
                  <a:ea typeface="+mn-ea"/>
                  <a:cs typeface="+mn-cs"/>
                  <a:sym typeface="Helvetica Neue Medium"/>
                </a:defRPr>
              </a:lvl1pPr>
            </a:lstStyle>
            <a:p>
              <a:r>
                <a:rPr sz="1040"/>
                <a:t>PN Workdir</a:t>
              </a:r>
            </a:p>
          </p:txBody>
        </p:sp>
        <p:sp>
          <p:nvSpPr>
            <p:cNvPr id="210" name="…">
              <a:extLst>
                <a:ext uri="{FF2B5EF4-FFF2-40B4-BE49-F238E27FC236}">
                  <a16:creationId xmlns:a16="http://schemas.microsoft.com/office/drawing/2014/main" id="{E9293715-43B1-4D6A-8466-856F283EEF97}"/>
                </a:ext>
              </a:extLst>
            </p:cNvPr>
            <p:cNvSpPr txBox="1"/>
            <p:nvPr/>
          </p:nvSpPr>
          <p:spPr>
            <a:xfrm>
              <a:off x="10063047" y="7307378"/>
              <a:ext cx="262376" cy="3905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0640" tIns="40640" rIns="40640" bIns="40640" anchor="ctr">
              <a:spAutoFit/>
            </a:bodyPr>
            <a:lstStyle/>
            <a:p>
              <a:r>
                <a:rPr sz="1234"/>
                <a:t>…</a:t>
              </a:r>
            </a:p>
          </p:txBody>
        </p:sp>
        <p:sp>
          <p:nvSpPr>
            <p:cNvPr id="211" name="P5 Workdir">
              <a:extLst>
                <a:ext uri="{FF2B5EF4-FFF2-40B4-BE49-F238E27FC236}">
                  <a16:creationId xmlns:a16="http://schemas.microsoft.com/office/drawing/2014/main" id="{54E6178B-308D-4B96-A4A4-ADE233D658D0}"/>
                </a:ext>
              </a:extLst>
            </p:cNvPr>
            <p:cNvSpPr/>
            <p:nvPr/>
          </p:nvSpPr>
          <p:spPr>
            <a:xfrm>
              <a:off x="8016440" y="7418374"/>
              <a:ext cx="1677345" cy="331349"/>
            </a:xfrm>
            <a:prstGeom prst="roundRect">
              <a:avLst>
                <a:gd name="adj" fmla="val 24315"/>
              </a:avLst>
            </a:prstGeom>
            <a:solidFill>
              <a:srgbClr val="FF99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300" b="0">
                  <a:solidFill>
                    <a:srgbClr val="FFFFFF"/>
                  </a:solidFill>
                  <a:latin typeface="+mn-lt"/>
                  <a:ea typeface="+mn-ea"/>
                  <a:cs typeface="+mn-cs"/>
                  <a:sym typeface="Helvetica Neue Medium"/>
                </a:defRPr>
              </a:lvl1pPr>
            </a:lstStyle>
            <a:p>
              <a:r>
                <a:rPr sz="1040" dirty="0"/>
                <a:t>P5 </a:t>
              </a:r>
              <a:r>
                <a:rPr sz="1040" dirty="0" err="1"/>
                <a:t>Workdir</a:t>
              </a:r>
              <a:r>
                <a:rPr sz="1040" dirty="0"/>
                <a:t> </a:t>
              </a:r>
            </a:p>
          </p:txBody>
        </p:sp>
        <p:sp>
          <p:nvSpPr>
            <p:cNvPr id="212" name="Line">
              <a:extLst>
                <a:ext uri="{FF2B5EF4-FFF2-40B4-BE49-F238E27FC236}">
                  <a16:creationId xmlns:a16="http://schemas.microsoft.com/office/drawing/2014/main" id="{CDA8C242-F014-4307-8503-2FB1B09F16F8}"/>
                </a:ext>
              </a:extLst>
            </p:cNvPr>
            <p:cNvSpPr/>
            <p:nvPr/>
          </p:nvSpPr>
          <p:spPr>
            <a:xfrm>
              <a:off x="5469974" y="5260491"/>
              <a:ext cx="1" cy="1462427"/>
            </a:xfrm>
            <a:prstGeom prst="line">
              <a:avLst/>
            </a:prstGeom>
            <a:ln w="25400">
              <a:solidFill>
                <a:srgbClr val="5E5E5E"/>
              </a:solidFill>
              <a:prstDash val="sysDot"/>
              <a:miter lim="400000"/>
              <a:tailEnd type="triangle"/>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213" name="Storage elements">
              <a:extLst>
                <a:ext uri="{FF2B5EF4-FFF2-40B4-BE49-F238E27FC236}">
                  <a16:creationId xmlns:a16="http://schemas.microsoft.com/office/drawing/2014/main" id="{59AFD65C-C2F6-435D-9D73-799C140BB70A}"/>
                </a:ext>
              </a:extLst>
            </p:cNvPr>
            <p:cNvSpPr/>
            <p:nvPr/>
          </p:nvSpPr>
          <p:spPr>
            <a:xfrm>
              <a:off x="8885346" y="1868776"/>
              <a:ext cx="3732948" cy="892375"/>
            </a:xfrm>
            <a:prstGeom prst="roundRect">
              <a:avLst>
                <a:gd name="adj" fmla="val 21348"/>
              </a:avLst>
            </a:prstGeom>
            <a:solidFill>
              <a:schemeClr val="accent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2200" b="0">
                  <a:latin typeface="+mn-lt"/>
                  <a:ea typeface="+mn-ea"/>
                  <a:cs typeface="+mn-cs"/>
                  <a:sym typeface="Helvetica Neue Medium"/>
                </a:defRPr>
              </a:lvl1pPr>
            </a:lstStyle>
            <a:p>
              <a:r>
                <a:rPr sz="1760"/>
                <a:t>Storage elements</a:t>
              </a:r>
            </a:p>
          </p:txBody>
        </p:sp>
        <p:sp>
          <p:nvSpPr>
            <p:cNvPr id="214" name="Line">
              <a:extLst>
                <a:ext uri="{FF2B5EF4-FFF2-40B4-BE49-F238E27FC236}">
                  <a16:creationId xmlns:a16="http://schemas.microsoft.com/office/drawing/2014/main" id="{64E71D59-3F5D-4961-BC70-0620A5372D2A}"/>
                </a:ext>
              </a:extLst>
            </p:cNvPr>
            <p:cNvSpPr/>
            <p:nvPr/>
          </p:nvSpPr>
          <p:spPr>
            <a:xfrm>
              <a:off x="10272597" y="2762623"/>
              <a:ext cx="1" cy="1399627"/>
            </a:xfrm>
            <a:prstGeom prst="line">
              <a:avLst/>
            </a:prstGeom>
            <a:ln w="25400">
              <a:solidFill>
                <a:srgbClr val="000000"/>
              </a:solidFill>
              <a:miter lim="400000"/>
              <a:headEnd type="triangle"/>
              <a:tailEnd type="triangle"/>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215" name="Rounded Rectangle">
              <a:extLst>
                <a:ext uri="{FF2B5EF4-FFF2-40B4-BE49-F238E27FC236}">
                  <a16:creationId xmlns:a16="http://schemas.microsoft.com/office/drawing/2014/main" id="{21EA1E92-04F7-4B43-9E1E-61AEA338C9CD}"/>
                </a:ext>
              </a:extLst>
            </p:cNvPr>
            <p:cNvSpPr/>
            <p:nvPr/>
          </p:nvSpPr>
          <p:spPr>
            <a:xfrm>
              <a:off x="1206500" y="5645006"/>
              <a:ext cx="2622194" cy="461060"/>
            </a:xfrm>
            <a:prstGeom prst="roundRect">
              <a:avLst>
                <a:gd name="adj" fmla="val 30534"/>
              </a:avLst>
            </a:prstGeom>
            <a:solidFill>
              <a:schemeClr val="accent6"/>
            </a:solidFill>
            <a:ln w="25400">
              <a:solidFill>
                <a:srgbClr val="000000"/>
              </a:solidFill>
              <a:miter lim="400000"/>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216" name="LSF batches">
              <a:extLst>
                <a:ext uri="{FF2B5EF4-FFF2-40B4-BE49-F238E27FC236}">
                  <a16:creationId xmlns:a16="http://schemas.microsoft.com/office/drawing/2014/main" id="{10DEB4B2-95E3-4943-9D04-09039E5B0E26}"/>
                </a:ext>
              </a:extLst>
            </p:cNvPr>
            <p:cNvSpPr/>
            <p:nvPr/>
          </p:nvSpPr>
          <p:spPr>
            <a:xfrm>
              <a:off x="1759779" y="5827559"/>
              <a:ext cx="2945947" cy="547168"/>
            </a:xfrm>
            <a:prstGeom prst="roundRect">
              <a:avLst>
                <a:gd name="adj" fmla="val 25729"/>
              </a:avLst>
            </a:prstGeom>
            <a:solidFill>
              <a:schemeClr val="accent6"/>
            </a:solid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2200" b="0">
                  <a:solidFill>
                    <a:srgbClr val="FFFFFF"/>
                  </a:solidFill>
                  <a:latin typeface="+mn-lt"/>
                  <a:ea typeface="+mn-ea"/>
                  <a:cs typeface="+mn-cs"/>
                  <a:sym typeface="Helvetica Neue Medium"/>
                </a:defRPr>
              </a:lvl1pPr>
            </a:lstStyle>
            <a:p>
              <a:r>
                <a:rPr sz="1760"/>
                <a:t>LSF batches</a:t>
              </a:r>
            </a:p>
          </p:txBody>
        </p:sp>
        <p:sp>
          <p:nvSpPr>
            <p:cNvPr id="217" name="Log storage service">
              <a:extLst>
                <a:ext uri="{FF2B5EF4-FFF2-40B4-BE49-F238E27FC236}">
                  <a16:creationId xmlns:a16="http://schemas.microsoft.com/office/drawing/2014/main" id="{82F8AFBD-8F49-4BE7-A69A-CF0E5EA82B90}"/>
                </a:ext>
              </a:extLst>
            </p:cNvPr>
            <p:cNvSpPr/>
            <p:nvPr/>
          </p:nvSpPr>
          <p:spPr>
            <a:xfrm>
              <a:off x="5267264" y="1868776"/>
              <a:ext cx="3551289" cy="892375"/>
            </a:xfrm>
            <a:prstGeom prst="roundRect">
              <a:avLst>
                <a:gd name="adj" fmla="val 21348"/>
              </a:avLst>
            </a:prstGeom>
            <a:solidFill>
              <a:schemeClr val="accent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2200" b="0">
                  <a:latin typeface="+mn-lt"/>
                  <a:ea typeface="+mn-ea"/>
                  <a:cs typeface="+mn-cs"/>
                  <a:sym typeface="Helvetica Neue Medium"/>
                </a:defRPr>
              </a:lvl1pPr>
            </a:lstStyle>
            <a:p>
              <a:r>
                <a:rPr sz="1760" dirty="0"/>
                <a:t>Log storage service</a:t>
              </a:r>
            </a:p>
          </p:txBody>
        </p:sp>
        <p:sp>
          <p:nvSpPr>
            <p:cNvPr id="218" name="Line">
              <a:extLst>
                <a:ext uri="{FF2B5EF4-FFF2-40B4-BE49-F238E27FC236}">
                  <a16:creationId xmlns:a16="http://schemas.microsoft.com/office/drawing/2014/main" id="{E5B2A803-EEBC-4127-8974-D98CD804E60E}"/>
                </a:ext>
              </a:extLst>
            </p:cNvPr>
            <p:cNvSpPr/>
            <p:nvPr/>
          </p:nvSpPr>
          <p:spPr>
            <a:xfrm flipV="1">
              <a:off x="6038303" y="2754491"/>
              <a:ext cx="1" cy="2040315"/>
            </a:xfrm>
            <a:prstGeom prst="line">
              <a:avLst/>
            </a:prstGeom>
            <a:ln w="25400">
              <a:solidFill>
                <a:srgbClr val="000000"/>
              </a:solidFill>
              <a:miter lim="400000"/>
              <a:tailEnd type="triangle"/>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219" name="Rounded Rectangle">
              <a:extLst>
                <a:ext uri="{FF2B5EF4-FFF2-40B4-BE49-F238E27FC236}">
                  <a16:creationId xmlns:a16="http://schemas.microsoft.com/office/drawing/2014/main" id="{0D3CC73A-68D2-4BCB-9CEA-4CAB635A4E71}"/>
                </a:ext>
              </a:extLst>
            </p:cNvPr>
            <p:cNvSpPr/>
            <p:nvPr/>
          </p:nvSpPr>
          <p:spPr>
            <a:xfrm>
              <a:off x="8295058" y="4049834"/>
              <a:ext cx="3074941" cy="2229897"/>
            </a:xfrm>
            <a:prstGeom prst="roundRect">
              <a:avLst>
                <a:gd name="adj" fmla="val 7557"/>
              </a:avLst>
            </a:prstGeom>
            <a:ln w="25400">
              <a:solidFill>
                <a:srgbClr val="000000"/>
              </a:solidFill>
              <a:prstDash val="sysDot"/>
              <a:miter lim="400000"/>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220" name="Worker…">
              <a:extLst>
                <a:ext uri="{FF2B5EF4-FFF2-40B4-BE49-F238E27FC236}">
                  <a16:creationId xmlns:a16="http://schemas.microsoft.com/office/drawing/2014/main" id="{B80BF81F-6443-4737-A8CA-4463C228AD84}"/>
                </a:ext>
              </a:extLst>
            </p:cNvPr>
            <p:cNvSpPr txBox="1"/>
            <p:nvPr/>
          </p:nvSpPr>
          <p:spPr>
            <a:xfrm>
              <a:off x="7149837" y="5151089"/>
              <a:ext cx="914707" cy="7541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0640" tIns="40640" rIns="40640" bIns="40640" anchor="ctr">
              <a:spAutoFit/>
            </a:bodyPr>
            <a:lstStyle/>
            <a:p>
              <a:pPr>
                <a:defRPr sz="1800" i="1"/>
              </a:pPr>
              <a:r>
                <a:rPr sz="1440"/>
                <a:t>Worker </a:t>
              </a:r>
            </a:p>
            <a:p>
              <a:pPr>
                <a:defRPr sz="1800" i="1"/>
              </a:pPr>
              <a:r>
                <a:rPr sz="1440"/>
                <a:t>nodes</a:t>
              </a:r>
            </a:p>
          </p:txBody>
        </p:sp>
        <p:sp>
          <p:nvSpPr>
            <p:cNvPr id="221" name="Useful payloads">
              <a:extLst>
                <a:ext uri="{FF2B5EF4-FFF2-40B4-BE49-F238E27FC236}">
                  <a16:creationId xmlns:a16="http://schemas.microsoft.com/office/drawing/2014/main" id="{C395389A-9503-4AFB-987B-5D80A792E5F2}"/>
                </a:ext>
              </a:extLst>
            </p:cNvPr>
            <p:cNvSpPr/>
            <p:nvPr/>
          </p:nvSpPr>
          <p:spPr>
            <a:xfrm>
              <a:off x="8697428" y="5682001"/>
              <a:ext cx="2270202" cy="387070"/>
            </a:xfrm>
            <a:prstGeom prst="roundRect">
              <a:avLst>
                <a:gd name="adj" fmla="val 49216"/>
              </a:avLst>
            </a:prstGeom>
            <a:solidFill>
              <a:schemeClr val="tx2">
                <a:lumMod val="60000"/>
                <a:lumOff val="40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500" b="0">
                  <a:solidFill>
                    <a:srgbClr val="FFFFFF"/>
                  </a:solidFill>
                  <a:latin typeface="+mn-lt"/>
                  <a:ea typeface="+mn-ea"/>
                  <a:cs typeface="+mn-cs"/>
                  <a:sym typeface="Helvetica Neue Medium"/>
                </a:defRPr>
              </a:lvl1pPr>
            </a:lstStyle>
            <a:p>
              <a:r>
                <a:rPr sz="1200"/>
                <a:t>Useful payloads</a:t>
              </a:r>
            </a:p>
          </p:txBody>
        </p:sp>
        <p:sp>
          <p:nvSpPr>
            <p:cNvPr id="222" name="Line">
              <a:extLst>
                <a:ext uri="{FF2B5EF4-FFF2-40B4-BE49-F238E27FC236}">
                  <a16:creationId xmlns:a16="http://schemas.microsoft.com/office/drawing/2014/main" id="{8C031B8E-921B-4CEC-84FC-F107DE417887}"/>
                </a:ext>
              </a:extLst>
            </p:cNvPr>
            <p:cNvSpPr/>
            <p:nvPr/>
          </p:nvSpPr>
          <p:spPr>
            <a:xfrm>
              <a:off x="9749905" y="4545913"/>
              <a:ext cx="1" cy="1110546"/>
            </a:xfrm>
            <a:prstGeom prst="line">
              <a:avLst/>
            </a:prstGeom>
            <a:ln w="25400">
              <a:solidFill>
                <a:srgbClr val="5E5E5E"/>
              </a:solidFill>
              <a:prstDash val="sysDot"/>
              <a:miter lim="400000"/>
              <a:headEnd type="triangle"/>
              <a:tailEnd type="triangle"/>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223" name="P4 Workdir">
              <a:extLst>
                <a:ext uri="{FF2B5EF4-FFF2-40B4-BE49-F238E27FC236}">
                  <a16:creationId xmlns:a16="http://schemas.microsoft.com/office/drawing/2014/main" id="{78DA29CC-1183-4D3F-8687-5F7BDD304EE3}"/>
                </a:ext>
              </a:extLst>
            </p:cNvPr>
            <p:cNvSpPr/>
            <p:nvPr/>
          </p:nvSpPr>
          <p:spPr>
            <a:xfrm>
              <a:off x="7590027" y="6935685"/>
              <a:ext cx="1677345" cy="331349"/>
            </a:xfrm>
            <a:prstGeom prst="roundRect">
              <a:avLst>
                <a:gd name="adj" fmla="val 24315"/>
              </a:avLst>
            </a:prstGeom>
            <a:solidFill>
              <a:srgbClr val="FF99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300" b="0">
                  <a:solidFill>
                    <a:srgbClr val="FFFFFF"/>
                  </a:solidFill>
                  <a:latin typeface="+mn-lt"/>
                  <a:ea typeface="+mn-ea"/>
                  <a:cs typeface="+mn-cs"/>
                  <a:sym typeface="Helvetica Neue Medium"/>
                </a:defRPr>
              </a:lvl1pPr>
            </a:lstStyle>
            <a:p>
              <a:r>
                <a:rPr sz="1040" dirty="0"/>
                <a:t>P4 </a:t>
              </a:r>
              <a:r>
                <a:rPr sz="1040" dirty="0" err="1"/>
                <a:t>Workdir</a:t>
              </a:r>
              <a:r>
                <a:rPr sz="1040" dirty="0"/>
                <a:t> </a:t>
              </a:r>
            </a:p>
          </p:txBody>
        </p:sp>
        <p:sp>
          <p:nvSpPr>
            <p:cNvPr id="224" name="Line">
              <a:extLst>
                <a:ext uri="{FF2B5EF4-FFF2-40B4-BE49-F238E27FC236}">
                  <a16:creationId xmlns:a16="http://schemas.microsoft.com/office/drawing/2014/main" id="{69317F39-66B3-4F6C-B274-C2C9A6CFB790}"/>
                </a:ext>
              </a:extLst>
            </p:cNvPr>
            <p:cNvSpPr/>
            <p:nvPr/>
          </p:nvSpPr>
          <p:spPr>
            <a:xfrm>
              <a:off x="9749906" y="6101142"/>
              <a:ext cx="1" cy="596250"/>
            </a:xfrm>
            <a:prstGeom prst="line">
              <a:avLst/>
            </a:prstGeom>
            <a:ln w="25400">
              <a:solidFill>
                <a:srgbClr val="5E5E5E"/>
              </a:solidFill>
              <a:prstDash val="sysDot"/>
              <a:miter lim="400000"/>
              <a:tailEnd type="triangle"/>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225" name="Line">
              <a:extLst>
                <a:ext uri="{FF2B5EF4-FFF2-40B4-BE49-F238E27FC236}">
                  <a16:creationId xmlns:a16="http://schemas.microsoft.com/office/drawing/2014/main" id="{1E8467BB-9301-4F11-BEEB-47C429910F94}"/>
                </a:ext>
              </a:extLst>
            </p:cNvPr>
            <p:cNvSpPr/>
            <p:nvPr/>
          </p:nvSpPr>
          <p:spPr>
            <a:xfrm flipV="1">
              <a:off x="2882512" y="8374442"/>
              <a:ext cx="1231088" cy="1"/>
            </a:xfrm>
            <a:prstGeom prst="line">
              <a:avLst/>
            </a:prstGeom>
            <a:ln w="25400">
              <a:solidFill>
                <a:srgbClr val="5E5E5E"/>
              </a:solidFill>
              <a:prstDash val="sysDot"/>
              <a:miter lim="400000"/>
              <a:tailEnd type="triangle"/>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226" name="Line">
              <a:extLst>
                <a:ext uri="{FF2B5EF4-FFF2-40B4-BE49-F238E27FC236}">
                  <a16:creationId xmlns:a16="http://schemas.microsoft.com/office/drawing/2014/main" id="{2BCCA2B5-52FF-46BB-92D8-42E697404836}"/>
                </a:ext>
              </a:extLst>
            </p:cNvPr>
            <p:cNvSpPr/>
            <p:nvPr/>
          </p:nvSpPr>
          <p:spPr>
            <a:xfrm flipV="1">
              <a:off x="2882512" y="8718864"/>
              <a:ext cx="1231088" cy="1"/>
            </a:xfrm>
            <a:prstGeom prst="line">
              <a:avLst/>
            </a:prstGeom>
            <a:ln w="25400">
              <a:solidFill>
                <a:srgbClr val="000000"/>
              </a:solidFill>
              <a:miter lim="400000"/>
              <a:tailEnd type="triangle"/>
            </a:ln>
          </p:spPr>
          <p:txBody>
            <a:bodyPr lIns="40640" tIns="40640" rIns="40640" bIns="40640" anchor="ctr"/>
            <a:lstStyle/>
            <a:p>
              <a:pPr>
                <a:defRPr sz="2200" b="0">
                  <a:solidFill>
                    <a:srgbClr val="FFFFFF"/>
                  </a:solidFill>
                  <a:latin typeface="+mn-lt"/>
                  <a:ea typeface="+mn-ea"/>
                  <a:cs typeface="+mn-cs"/>
                  <a:sym typeface="Helvetica Neue Medium"/>
                </a:defRPr>
              </a:pPr>
              <a:endParaRPr sz="1760"/>
            </a:p>
          </p:txBody>
        </p:sp>
        <p:sp>
          <p:nvSpPr>
            <p:cNvPr id="227" name="network interaction">
              <a:extLst>
                <a:ext uri="{FF2B5EF4-FFF2-40B4-BE49-F238E27FC236}">
                  <a16:creationId xmlns:a16="http://schemas.microsoft.com/office/drawing/2014/main" id="{C88D523C-DC4E-4910-B854-76600B591137}"/>
                </a:ext>
              </a:extLst>
            </p:cNvPr>
            <p:cNvSpPr txBox="1"/>
            <p:nvPr/>
          </p:nvSpPr>
          <p:spPr>
            <a:xfrm>
              <a:off x="4275600" y="8475864"/>
              <a:ext cx="2029895" cy="4183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0640" tIns="40640" rIns="40640" bIns="40640" anchor="ctr">
              <a:spAutoFit/>
            </a:bodyPr>
            <a:lstStyle>
              <a:lvl1pPr>
                <a:defRPr sz="1700"/>
              </a:lvl1pPr>
            </a:lstStyle>
            <a:p>
              <a:r>
                <a:rPr sz="1360"/>
                <a:t>network interaction</a:t>
              </a:r>
            </a:p>
          </p:txBody>
        </p:sp>
        <p:sp>
          <p:nvSpPr>
            <p:cNvPr id="228" name="disk interaction">
              <a:extLst>
                <a:ext uri="{FF2B5EF4-FFF2-40B4-BE49-F238E27FC236}">
                  <a16:creationId xmlns:a16="http://schemas.microsoft.com/office/drawing/2014/main" id="{AC60A7CA-66A5-4FB0-A26E-9A2BF198B5C7}"/>
                </a:ext>
              </a:extLst>
            </p:cNvPr>
            <p:cNvSpPr txBox="1"/>
            <p:nvPr/>
          </p:nvSpPr>
          <p:spPr>
            <a:xfrm>
              <a:off x="4280348" y="8165283"/>
              <a:ext cx="1604194" cy="4183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0640" tIns="40640" rIns="40640" bIns="40640" anchor="ctr">
              <a:spAutoFit/>
            </a:bodyPr>
            <a:lstStyle>
              <a:lvl1pPr>
                <a:defRPr sz="1700"/>
              </a:lvl1pPr>
            </a:lstStyle>
            <a:p>
              <a:r>
                <a:rPr sz="1360"/>
                <a:t>disk interaction</a:t>
              </a:r>
            </a:p>
          </p:txBody>
        </p:sp>
        <p:sp>
          <p:nvSpPr>
            <p:cNvPr id="229" name="1">
              <a:extLst>
                <a:ext uri="{FF2B5EF4-FFF2-40B4-BE49-F238E27FC236}">
                  <a16:creationId xmlns:a16="http://schemas.microsoft.com/office/drawing/2014/main" id="{36201536-A42E-473C-A5A8-BAC068A322B1}"/>
                </a:ext>
              </a:extLst>
            </p:cNvPr>
            <p:cNvSpPr/>
            <p:nvPr/>
          </p:nvSpPr>
          <p:spPr>
            <a:xfrm>
              <a:off x="3363242" y="3278410"/>
              <a:ext cx="393701" cy="393701"/>
            </a:xfrm>
            <a:prstGeom prst="ellipse">
              <a:avLst/>
            </a:prstGeom>
            <a:solidFill>
              <a:schemeClr val="accent1">
                <a:lumOff val="16847"/>
              </a:schemeClr>
            </a:solid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500" b="0">
                  <a:solidFill>
                    <a:srgbClr val="FFFFFF"/>
                  </a:solidFill>
                  <a:latin typeface="+mn-lt"/>
                  <a:ea typeface="+mn-ea"/>
                  <a:cs typeface="+mn-cs"/>
                  <a:sym typeface="Helvetica Neue Medium"/>
                </a:defRPr>
              </a:lvl1pPr>
            </a:lstStyle>
            <a:p>
              <a:r>
                <a:rPr sz="1200"/>
                <a:t>1</a:t>
              </a:r>
            </a:p>
          </p:txBody>
        </p:sp>
        <p:sp>
          <p:nvSpPr>
            <p:cNvPr id="230" name="2">
              <a:extLst>
                <a:ext uri="{FF2B5EF4-FFF2-40B4-BE49-F238E27FC236}">
                  <a16:creationId xmlns:a16="http://schemas.microsoft.com/office/drawing/2014/main" id="{0A0AB483-3EF2-41AE-96B9-FE7C2E9BC6CF}"/>
                </a:ext>
              </a:extLst>
            </p:cNvPr>
            <p:cNvSpPr/>
            <p:nvPr/>
          </p:nvSpPr>
          <p:spPr>
            <a:xfrm>
              <a:off x="1979736" y="5331311"/>
              <a:ext cx="393701" cy="393701"/>
            </a:xfrm>
            <a:prstGeom prst="ellipse">
              <a:avLst/>
            </a:prstGeom>
            <a:solidFill>
              <a:schemeClr val="accent1">
                <a:lumOff val="16847"/>
              </a:schemeClr>
            </a:solid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500" b="0">
                  <a:solidFill>
                    <a:srgbClr val="FFFFFF"/>
                  </a:solidFill>
                  <a:latin typeface="+mn-lt"/>
                  <a:ea typeface="+mn-ea"/>
                  <a:cs typeface="+mn-cs"/>
                  <a:sym typeface="Helvetica Neue Medium"/>
                </a:defRPr>
              </a:lvl1pPr>
            </a:lstStyle>
            <a:p>
              <a:r>
                <a:rPr sz="1200"/>
                <a:t>2</a:t>
              </a:r>
            </a:p>
          </p:txBody>
        </p:sp>
        <p:sp>
          <p:nvSpPr>
            <p:cNvPr id="231" name="3">
              <a:extLst>
                <a:ext uri="{FF2B5EF4-FFF2-40B4-BE49-F238E27FC236}">
                  <a16:creationId xmlns:a16="http://schemas.microsoft.com/office/drawing/2014/main" id="{E471DE69-AFF6-4DF5-BEFA-06C72E81B1EE}"/>
                </a:ext>
              </a:extLst>
            </p:cNvPr>
            <p:cNvSpPr/>
            <p:nvPr/>
          </p:nvSpPr>
          <p:spPr>
            <a:xfrm>
              <a:off x="7460938" y="4135735"/>
              <a:ext cx="393701" cy="393701"/>
            </a:xfrm>
            <a:prstGeom prst="ellipse">
              <a:avLst/>
            </a:prstGeom>
            <a:solidFill>
              <a:schemeClr val="accent1">
                <a:lumOff val="16847"/>
              </a:schemeClr>
            </a:solid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500" b="0">
                  <a:solidFill>
                    <a:srgbClr val="FFFFFF"/>
                  </a:solidFill>
                  <a:latin typeface="+mn-lt"/>
                  <a:ea typeface="+mn-ea"/>
                  <a:cs typeface="+mn-cs"/>
                  <a:sym typeface="Helvetica Neue Medium"/>
                </a:defRPr>
              </a:lvl1pPr>
            </a:lstStyle>
            <a:p>
              <a:r>
                <a:rPr sz="1200"/>
                <a:t>3</a:t>
              </a:r>
            </a:p>
          </p:txBody>
        </p:sp>
        <p:sp>
          <p:nvSpPr>
            <p:cNvPr id="232" name="4">
              <a:extLst>
                <a:ext uri="{FF2B5EF4-FFF2-40B4-BE49-F238E27FC236}">
                  <a16:creationId xmlns:a16="http://schemas.microsoft.com/office/drawing/2014/main" id="{1775E31B-84EA-4BD9-9A29-A28A7C1CB01B}"/>
                </a:ext>
              </a:extLst>
            </p:cNvPr>
            <p:cNvSpPr/>
            <p:nvPr/>
          </p:nvSpPr>
          <p:spPr>
            <a:xfrm>
              <a:off x="10075747" y="3279658"/>
              <a:ext cx="393701" cy="393701"/>
            </a:xfrm>
            <a:prstGeom prst="ellipse">
              <a:avLst/>
            </a:prstGeom>
            <a:solidFill>
              <a:schemeClr val="accent1">
                <a:lumOff val="16847"/>
              </a:schemeClr>
            </a:solid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500" b="0">
                  <a:solidFill>
                    <a:srgbClr val="FFFFFF"/>
                  </a:solidFill>
                  <a:latin typeface="+mn-lt"/>
                  <a:ea typeface="+mn-ea"/>
                  <a:cs typeface="+mn-cs"/>
                  <a:sym typeface="Helvetica Neue Medium"/>
                </a:defRPr>
              </a:lvl1pPr>
            </a:lstStyle>
            <a:p>
              <a:r>
                <a:rPr sz="1200"/>
                <a:t>4</a:t>
              </a:r>
            </a:p>
          </p:txBody>
        </p:sp>
        <p:sp>
          <p:nvSpPr>
            <p:cNvPr id="233" name="5">
              <a:extLst>
                <a:ext uri="{FF2B5EF4-FFF2-40B4-BE49-F238E27FC236}">
                  <a16:creationId xmlns:a16="http://schemas.microsoft.com/office/drawing/2014/main" id="{7D693D5D-187D-4A94-9ADD-16E20F120A74}"/>
                </a:ext>
              </a:extLst>
            </p:cNvPr>
            <p:cNvSpPr/>
            <p:nvPr/>
          </p:nvSpPr>
          <p:spPr>
            <a:xfrm>
              <a:off x="9780931" y="6113842"/>
              <a:ext cx="393701" cy="393701"/>
            </a:xfrm>
            <a:prstGeom prst="ellipse">
              <a:avLst/>
            </a:prstGeom>
            <a:solidFill>
              <a:schemeClr val="accent1">
                <a:lumOff val="16847"/>
              </a:schemeClr>
            </a:solid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500" b="0">
                  <a:solidFill>
                    <a:srgbClr val="FFFFFF"/>
                  </a:solidFill>
                  <a:latin typeface="+mn-lt"/>
                  <a:ea typeface="+mn-ea"/>
                  <a:cs typeface="+mn-cs"/>
                  <a:sym typeface="Helvetica Neue Medium"/>
                </a:defRPr>
              </a:lvl1pPr>
            </a:lstStyle>
            <a:p>
              <a:r>
                <a:rPr sz="1200"/>
                <a:t>5</a:t>
              </a:r>
            </a:p>
          </p:txBody>
        </p:sp>
        <p:sp>
          <p:nvSpPr>
            <p:cNvPr id="234" name="6">
              <a:extLst>
                <a:ext uri="{FF2B5EF4-FFF2-40B4-BE49-F238E27FC236}">
                  <a16:creationId xmlns:a16="http://schemas.microsoft.com/office/drawing/2014/main" id="{C578D361-FA01-4F7F-9635-527E931EB635}"/>
                </a:ext>
              </a:extLst>
            </p:cNvPr>
            <p:cNvSpPr/>
            <p:nvPr/>
          </p:nvSpPr>
          <p:spPr>
            <a:xfrm>
              <a:off x="5273124" y="5550173"/>
              <a:ext cx="393701" cy="393701"/>
            </a:xfrm>
            <a:prstGeom prst="ellipse">
              <a:avLst/>
            </a:prstGeom>
            <a:solidFill>
              <a:schemeClr val="accent1">
                <a:lumOff val="16847"/>
              </a:schemeClr>
            </a:solid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500" b="0">
                  <a:solidFill>
                    <a:srgbClr val="FFFFFF"/>
                  </a:solidFill>
                  <a:latin typeface="+mn-lt"/>
                  <a:ea typeface="+mn-ea"/>
                  <a:cs typeface="+mn-cs"/>
                  <a:sym typeface="Helvetica Neue Medium"/>
                </a:defRPr>
              </a:lvl1pPr>
            </a:lstStyle>
            <a:p>
              <a:r>
                <a:rPr sz="1200"/>
                <a:t>6</a:t>
              </a:r>
            </a:p>
          </p:txBody>
        </p:sp>
        <p:sp>
          <p:nvSpPr>
            <p:cNvPr id="235" name="7">
              <a:extLst>
                <a:ext uri="{FF2B5EF4-FFF2-40B4-BE49-F238E27FC236}">
                  <a16:creationId xmlns:a16="http://schemas.microsoft.com/office/drawing/2014/main" id="{1FFAAF5A-FA42-4ADB-96D2-DB66F4ADE119}"/>
                </a:ext>
              </a:extLst>
            </p:cNvPr>
            <p:cNvSpPr/>
            <p:nvPr/>
          </p:nvSpPr>
          <p:spPr>
            <a:xfrm>
              <a:off x="5841453" y="3279658"/>
              <a:ext cx="393701" cy="393701"/>
            </a:xfrm>
            <a:prstGeom prst="ellipse">
              <a:avLst/>
            </a:prstGeom>
            <a:solidFill>
              <a:schemeClr val="accent1">
                <a:lumOff val="16847"/>
              </a:schemeClr>
            </a:solidFill>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40" tIns="40640" rIns="40640" bIns="40640" anchor="ctr"/>
            <a:lstStyle>
              <a:lvl1pPr>
                <a:defRPr sz="1500" b="0">
                  <a:solidFill>
                    <a:srgbClr val="FFFFFF"/>
                  </a:solidFill>
                  <a:latin typeface="+mn-lt"/>
                  <a:ea typeface="+mn-ea"/>
                  <a:cs typeface="+mn-cs"/>
                  <a:sym typeface="Helvetica Neue Medium"/>
                </a:defRPr>
              </a:lvl1pPr>
            </a:lstStyle>
            <a:p>
              <a:r>
                <a:rPr sz="1200"/>
                <a:t>7</a:t>
              </a:r>
            </a:p>
          </p:txBody>
        </p:sp>
      </p:grpSp>
      <p:sp>
        <p:nvSpPr>
          <p:cNvPr id="236" name="Rectangle 235">
            <a:extLst>
              <a:ext uri="{FF2B5EF4-FFF2-40B4-BE49-F238E27FC236}">
                <a16:creationId xmlns:a16="http://schemas.microsoft.com/office/drawing/2014/main" id="{AE97F010-094B-457A-B482-C4B1460BD910}"/>
              </a:ext>
            </a:extLst>
          </p:cNvPr>
          <p:cNvSpPr/>
          <p:nvPr/>
        </p:nvSpPr>
        <p:spPr>
          <a:xfrm>
            <a:off x="22675227" y="6660587"/>
            <a:ext cx="9596213" cy="843754"/>
          </a:xfrm>
          <a:prstGeom prst="rect">
            <a:avLst/>
          </a:prstGeom>
          <a:solidFill>
            <a:srgbClr val="30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65" dirty="0"/>
          </a:p>
        </p:txBody>
      </p:sp>
      <p:sp>
        <p:nvSpPr>
          <p:cNvPr id="237" name="TextBox 236">
            <a:extLst>
              <a:ext uri="{FF2B5EF4-FFF2-40B4-BE49-F238E27FC236}">
                <a16:creationId xmlns:a16="http://schemas.microsoft.com/office/drawing/2014/main" id="{9128377A-F635-4DD6-A9F3-C666F37C732B}"/>
              </a:ext>
            </a:extLst>
          </p:cNvPr>
          <p:cNvSpPr txBox="1"/>
          <p:nvPr/>
        </p:nvSpPr>
        <p:spPr>
          <a:xfrm>
            <a:off x="22858449" y="6689029"/>
            <a:ext cx="8367893" cy="486287"/>
          </a:xfrm>
          <a:prstGeom prst="rect">
            <a:avLst/>
          </a:prstGeom>
          <a:noFill/>
        </p:spPr>
        <p:txBody>
          <a:bodyPr wrap="square" rtlCol="0">
            <a:spAutoFit/>
          </a:bodyPr>
          <a:lstStyle/>
          <a:p>
            <a:r>
              <a:rPr lang="en-US" sz="2560" dirty="0">
                <a:solidFill>
                  <a:schemeClr val="bg1"/>
                </a:solidFill>
                <a:latin typeface="Arial" panose="020B0604020202020204" pitchFamily="34" charset="0"/>
                <a:ea typeface="Arial" charset="0"/>
                <a:cs typeface="Arial" panose="020B0604020202020204" pitchFamily="34" charset="0"/>
              </a:rPr>
              <a:t>Remote Submissions of Pegasus Workflows at OLCF</a:t>
            </a:r>
          </a:p>
        </p:txBody>
      </p:sp>
      <p:sp>
        <p:nvSpPr>
          <p:cNvPr id="239" name="TextBox 238">
            <a:extLst>
              <a:ext uri="{FF2B5EF4-FFF2-40B4-BE49-F238E27FC236}">
                <a16:creationId xmlns:a16="http://schemas.microsoft.com/office/drawing/2014/main" id="{4CE64197-AF96-41D2-BD2D-849999BC5E0C}"/>
              </a:ext>
            </a:extLst>
          </p:cNvPr>
          <p:cNvSpPr txBox="1"/>
          <p:nvPr/>
        </p:nvSpPr>
        <p:spPr>
          <a:xfrm>
            <a:off x="22858449" y="7108561"/>
            <a:ext cx="4604432" cy="437043"/>
          </a:xfrm>
          <a:prstGeom prst="rect">
            <a:avLst/>
          </a:prstGeom>
          <a:noFill/>
        </p:spPr>
        <p:txBody>
          <a:bodyPr wrap="square" rtlCol="0">
            <a:spAutoFit/>
          </a:bodyPr>
          <a:lstStyle/>
          <a:p>
            <a:r>
              <a:rPr lang="en-US" sz="2240" i="1" dirty="0">
                <a:solidFill>
                  <a:schemeClr val="accent5">
                    <a:lumMod val="20000"/>
                    <a:lumOff val="80000"/>
                  </a:schemeClr>
                </a:solidFill>
                <a:latin typeface="Arial" panose="020B0604020202020204" pitchFamily="34" charset="0"/>
                <a:ea typeface="Arial" charset="0"/>
                <a:cs typeface="Arial" panose="020B0604020202020204" pitchFamily="34" charset="0"/>
              </a:rPr>
              <a:t>Submit workflows using Panda</a:t>
            </a:r>
          </a:p>
        </p:txBody>
      </p:sp>
      <p:sp>
        <p:nvSpPr>
          <p:cNvPr id="240" name="Rectangle 239">
            <a:extLst>
              <a:ext uri="{FF2B5EF4-FFF2-40B4-BE49-F238E27FC236}">
                <a16:creationId xmlns:a16="http://schemas.microsoft.com/office/drawing/2014/main" id="{AF0E3A05-C820-437A-A9AA-586BDEFD7564}"/>
              </a:ext>
            </a:extLst>
          </p:cNvPr>
          <p:cNvSpPr/>
          <p:nvPr/>
        </p:nvSpPr>
        <p:spPr>
          <a:xfrm>
            <a:off x="22737015" y="3813940"/>
            <a:ext cx="9506833" cy="2839030"/>
          </a:xfrm>
          <a:prstGeom prst="rect">
            <a:avLst/>
          </a:prstGeom>
          <a:noFill/>
          <a:ln>
            <a:noFill/>
          </a:ln>
        </p:spPr>
        <p:txBody>
          <a:bodyPr wrap="square" lIns="37513" tIns="18756" rIns="37513" bIns="18756">
            <a:spAutoFit/>
          </a:bodyPr>
          <a:lstStyle/>
          <a:p>
            <a:pPr marL="243852" lvl="1" indent="-182042">
              <a:lnSpc>
                <a:spcPct val="120000"/>
              </a:lnSpc>
              <a:spcAft>
                <a:spcPts val="320"/>
              </a:spcAft>
              <a:buFont typeface="Arial"/>
              <a:buChar char="•"/>
            </a:pPr>
            <a:r>
              <a:rPr lang="en-US" sz="1760" dirty="0">
                <a:solidFill>
                  <a:srgbClr val="000000"/>
                </a:solidFill>
                <a:latin typeface="Arial" panose="020B0604020202020204" pitchFamily="34" charset="0"/>
                <a:ea typeface="Arial" charset="0"/>
                <a:cs typeface="Arial" panose="020B0604020202020204" pitchFamily="34" charset="0"/>
              </a:rPr>
              <a:t>The </a:t>
            </a:r>
            <a:r>
              <a:rPr lang="en-US" sz="1760" dirty="0" err="1">
                <a:solidFill>
                  <a:srgbClr val="000000"/>
                </a:solidFill>
                <a:latin typeface="Arial" panose="020B0604020202020204" pitchFamily="34" charset="0"/>
                <a:ea typeface="Arial" charset="0"/>
                <a:cs typeface="Arial" panose="020B0604020202020204" pitchFamily="34" charset="0"/>
              </a:rPr>
              <a:t>PanDA</a:t>
            </a:r>
            <a:r>
              <a:rPr lang="en-US" sz="1760" dirty="0">
                <a:solidFill>
                  <a:srgbClr val="000000"/>
                </a:solidFill>
                <a:latin typeface="Arial" panose="020B0604020202020204" pitchFamily="34" charset="0"/>
                <a:ea typeface="Arial" charset="0"/>
                <a:cs typeface="Arial" panose="020B0604020202020204" pitchFamily="34" charset="0"/>
              </a:rPr>
              <a:t> workload management system was developed for the ATLAS experiment at the Large Hardon Collider as a </a:t>
            </a:r>
            <a:r>
              <a:rPr lang="en-US" sz="1760" b="1" dirty="0">
                <a:solidFill>
                  <a:srgbClr val="000000"/>
                </a:solidFill>
                <a:latin typeface="Arial" panose="020B0604020202020204" pitchFamily="34" charset="0"/>
                <a:ea typeface="Arial" charset="0"/>
                <a:cs typeface="Arial" panose="020B0604020202020204" pitchFamily="34" charset="0"/>
              </a:rPr>
              <a:t>new approach to distributed computing</a:t>
            </a:r>
            <a:r>
              <a:rPr lang="en-US" sz="1760" dirty="0">
                <a:solidFill>
                  <a:srgbClr val="000000"/>
                </a:solidFill>
                <a:latin typeface="Arial" panose="020B0604020202020204" pitchFamily="34" charset="0"/>
                <a:ea typeface="Arial" charset="0"/>
                <a:cs typeface="Arial" panose="020B0604020202020204" pitchFamily="34" charset="0"/>
              </a:rPr>
              <a:t>.</a:t>
            </a:r>
          </a:p>
          <a:p>
            <a:pPr marL="243852" lvl="1" indent="-182042">
              <a:lnSpc>
                <a:spcPct val="120000"/>
              </a:lnSpc>
              <a:spcAft>
                <a:spcPts val="320"/>
              </a:spcAft>
              <a:buFont typeface="Arial"/>
              <a:buChar char="•"/>
            </a:pPr>
            <a:r>
              <a:rPr lang="en-US" sz="1760" dirty="0">
                <a:solidFill>
                  <a:srgbClr val="000000"/>
                </a:solidFill>
                <a:latin typeface="Arial" panose="020B0604020202020204" pitchFamily="34" charset="0"/>
                <a:ea typeface="Arial" charset="0"/>
                <a:cs typeface="Arial" panose="020B0604020202020204" pitchFamily="34" charset="0"/>
              </a:rPr>
              <a:t>Some of its core ideas are:</a:t>
            </a:r>
          </a:p>
          <a:p>
            <a:pPr marL="609612" lvl="2" indent="-182042">
              <a:lnSpc>
                <a:spcPct val="120000"/>
              </a:lnSpc>
              <a:spcAft>
                <a:spcPts val="320"/>
              </a:spcAft>
              <a:buFont typeface="Arial"/>
              <a:buChar char="•"/>
            </a:pPr>
            <a:r>
              <a:rPr lang="en-US" sz="1760" dirty="0">
                <a:solidFill>
                  <a:srgbClr val="000000"/>
                </a:solidFill>
                <a:latin typeface="Arial" panose="020B0604020202020204" pitchFamily="34" charset="0"/>
                <a:ea typeface="Arial" charset="0"/>
                <a:cs typeface="Arial" panose="020B0604020202020204" pitchFamily="34" charset="0"/>
              </a:rPr>
              <a:t>make hundreds of </a:t>
            </a:r>
            <a:r>
              <a:rPr lang="en-US" sz="1760" b="1" dirty="0">
                <a:solidFill>
                  <a:srgbClr val="000000"/>
                </a:solidFill>
                <a:latin typeface="Arial" panose="020B0604020202020204" pitchFamily="34" charset="0"/>
                <a:ea typeface="Arial" charset="0"/>
                <a:cs typeface="Arial" panose="020B0604020202020204" pitchFamily="34" charset="0"/>
              </a:rPr>
              <a:t>distributed sites </a:t>
            </a:r>
            <a:r>
              <a:rPr lang="en-US" sz="1760" dirty="0">
                <a:solidFill>
                  <a:srgbClr val="000000"/>
                </a:solidFill>
                <a:latin typeface="Arial" panose="020B0604020202020204" pitchFamily="34" charset="0"/>
                <a:ea typeface="Arial" charset="0"/>
                <a:cs typeface="Arial" panose="020B0604020202020204" pitchFamily="34" charset="0"/>
              </a:rPr>
              <a:t>appear as </a:t>
            </a:r>
            <a:r>
              <a:rPr lang="en-US" sz="1760" b="1" dirty="0">
                <a:solidFill>
                  <a:srgbClr val="000000"/>
                </a:solidFill>
                <a:latin typeface="Arial" panose="020B0604020202020204" pitchFamily="34" charset="0"/>
                <a:ea typeface="Arial" charset="0"/>
                <a:cs typeface="Arial" panose="020B0604020202020204" pitchFamily="34" charset="0"/>
              </a:rPr>
              <a:t>local</a:t>
            </a:r>
            <a:r>
              <a:rPr lang="en-US" sz="1760" dirty="0">
                <a:solidFill>
                  <a:srgbClr val="000000"/>
                </a:solidFill>
                <a:latin typeface="Arial" panose="020B0604020202020204" pitchFamily="34" charset="0"/>
                <a:ea typeface="Arial" charset="0"/>
                <a:cs typeface="Arial" panose="020B0604020202020204" pitchFamily="34" charset="0"/>
              </a:rPr>
              <a:t>,</a:t>
            </a:r>
          </a:p>
          <a:p>
            <a:pPr marL="609612" lvl="2" indent="-182042">
              <a:lnSpc>
                <a:spcPct val="120000"/>
              </a:lnSpc>
              <a:spcAft>
                <a:spcPts val="320"/>
              </a:spcAft>
              <a:buFont typeface="Arial"/>
              <a:buChar char="•"/>
            </a:pPr>
            <a:r>
              <a:rPr lang="en-US" sz="1760" dirty="0">
                <a:solidFill>
                  <a:srgbClr val="000000"/>
                </a:solidFill>
                <a:latin typeface="Arial" panose="020B0604020202020204" pitchFamily="34" charset="0"/>
                <a:ea typeface="Arial" charset="0"/>
                <a:cs typeface="Arial" panose="020B0604020202020204" pitchFamily="34" charset="0"/>
              </a:rPr>
              <a:t>by providing a central queue to the users</a:t>
            </a:r>
          </a:p>
          <a:p>
            <a:pPr marL="609612" lvl="2" indent="-182042">
              <a:lnSpc>
                <a:spcPct val="120000"/>
              </a:lnSpc>
              <a:spcAft>
                <a:spcPts val="320"/>
              </a:spcAft>
              <a:buFont typeface="Arial"/>
              <a:buChar char="•"/>
            </a:pPr>
            <a:r>
              <a:rPr lang="en-US" sz="1760" b="1" dirty="0">
                <a:solidFill>
                  <a:srgbClr val="000000"/>
                </a:solidFill>
                <a:latin typeface="Arial" panose="020B0604020202020204" pitchFamily="34" charset="0"/>
                <a:ea typeface="Arial" charset="0"/>
                <a:cs typeface="Arial" panose="020B0604020202020204" pitchFamily="34" charset="0"/>
              </a:rPr>
              <a:t>reduce</a:t>
            </a:r>
            <a:r>
              <a:rPr lang="en-US" sz="1760" dirty="0">
                <a:solidFill>
                  <a:srgbClr val="000000"/>
                </a:solidFill>
                <a:latin typeface="Arial" panose="020B0604020202020204" pitchFamily="34" charset="0"/>
                <a:ea typeface="Arial" charset="0"/>
                <a:cs typeface="Arial" panose="020B0604020202020204" pitchFamily="34" charset="0"/>
              </a:rPr>
              <a:t> site related </a:t>
            </a:r>
            <a:r>
              <a:rPr lang="en-US" sz="1760" b="1" dirty="0">
                <a:solidFill>
                  <a:srgbClr val="000000"/>
                </a:solidFill>
                <a:latin typeface="Arial" panose="020B0604020202020204" pitchFamily="34" charset="0"/>
                <a:ea typeface="Arial" charset="0"/>
                <a:cs typeface="Arial" panose="020B0604020202020204" pitchFamily="34" charset="0"/>
              </a:rPr>
              <a:t>errors</a:t>
            </a:r>
            <a:r>
              <a:rPr lang="en-US" sz="1760" dirty="0">
                <a:solidFill>
                  <a:srgbClr val="000000"/>
                </a:solidFill>
                <a:latin typeface="Arial" panose="020B0604020202020204" pitchFamily="34" charset="0"/>
                <a:ea typeface="Arial" charset="0"/>
                <a:cs typeface="Arial" panose="020B0604020202020204" pitchFamily="34" charset="0"/>
              </a:rPr>
              <a:t> and reduce </a:t>
            </a:r>
            <a:r>
              <a:rPr lang="en-US" sz="1760" b="1" dirty="0">
                <a:solidFill>
                  <a:srgbClr val="000000"/>
                </a:solidFill>
                <a:latin typeface="Arial" panose="020B0604020202020204" pitchFamily="34" charset="0"/>
                <a:ea typeface="Arial" charset="0"/>
                <a:cs typeface="Arial" panose="020B0604020202020204" pitchFamily="34" charset="0"/>
              </a:rPr>
              <a:t>latency</a:t>
            </a:r>
          </a:p>
          <a:p>
            <a:pPr marL="609612" lvl="2" indent="-182042">
              <a:lnSpc>
                <a:spcPct val="120000"/>
              </a:lnSpc>
              <a:spcAft>
                <a:spcPts val="320"/>
              </a:spcAft>
              <a:buFont typeface="Arial"/>
              <a:buChar char="•"/>
            </a:pPr>
            <a:r>
              <a:rPr lang="en-US" sz="1760" b="1" dirty="0">
                <a:solidFill>
                  <a:srgbClr val="000000"/>
                </a:solidFill>
                <a:latin typeface="Arial" panose="020B0604020202020204" pitchFamily="34" charset="0"/>
                <a:ea typeface="Arial" charset="0"/>
                <a:cs typeface="Arial" panose="020B0604020202020204" pitchFamily="34" charset="0"/>
              </a:rPr>
              <a:t>hide middleware </a:t>
            </a:r>
            <a:r>
              <a:rPr lang="en-US" sz="1760" dirty="0">
                <a:solidFill>
                  <a:srgbClr val="000000"/>
                </a:solidFill>
                <a:latin typeface="Arial" panose="020B0604020202020204" pitchFamily="34" charset="0"/>
                <a:ea typeface="Arial" charset="0"/>
                <a:cs typeface="Arial" panose="020B0604020202020204" pitchFamily="34" charset="0"/>
              </a:rPr>
              <a:t>while supporting diversity and evolution</a:t>
            </a:r>
          </a:p>
          <a:p>
            <a:pPr marL="609612" lvl="2" indent="-182042">
              <a:lnSpc>
                <a:spcPct val="120000"/>
              </a:lnSpc>
              <a:spcAft>
                <a:spcPts val="320"/>
              </a:spcAft>
              <a:buFont typeface="Arial"/>
              <a:buChar char="•"/>
            </a:pPr>
            <a:r>
              <a:rPr lang="en-US" sz="1760" b="1" dirty="0">
                <a:solidFill>
                  <a:srgbClr val="000000"/>
                </a:solidFill>
                <a:latin typeface="Arial" panose="020B0604020202020204" pitchFamily="34" charset="0"/>
                <a:ea typeface="Arial" charset="0"/>
                <a:cs typeface="Arial" panose="020B0604020202020204" pitchFamily="34" charset="0"/>
              </a:rPr>
              <a:t>hide </a:t>
            </a:r>
            <a:r>
              <a:rPr lang="en-US" sz="1760" dirty="0">
                <a:solidFill>
                  <a:srgbClr val="000000"/>
                </a:solidFill>
                <a:latin typeface="Arial" panose="020B0604020202020204" pitchFamily="34" charset="0"/>
                <a:ea typeface="Arial" charset="0"/>
                <a:cs typeface="Arial" panose="020B0604020202020204" pitchFamily="34" charset="0"/>
              </a:rPr>
              <a:t>infrastructure</a:t>
            </a:r>
            <a:r>
              <a:rPr lang="en-US" sz="1760" b="1" dirty="0">
                <a:solidFill>
                  <a:srgbClr val="000000"/>
                </a:solidFill>
                <a:latin typeface="Arial" panose="020B0604020202020204" pitchFamily="34" charset="0"/>
                <a:ea typeface="Arial" charset="0"/>
                <a:cs typeface="Arial" panose="020B0604020202020204" pitchFamily="34" charset="0"/>
              </a:rPr>
              <a:t> variations</a:t>
            </a:r>
          </a:p>
        </p:txBody>
      </p:sp>
      <p:sp>
        <p:nvSpPr>
          <p:cNvPr id="241" name="Rectangle 240">
            <a:extLst>
              <a:ext uri="{FF2B5EF4-FFF2-40B4-BE49-F238E27FC236}">
                <a16:creationId xmlns:a16="http://schemas.microsoft.com/office/drawing/2014/main" id="{729E0786-4F47-45A5-AC6E-8EFC031E05DD}"/>
              </a:ext>
            </a:extLst>
          </p:cNvPr>
          <p:cNvSpPr/>
          <p:nvPr/>
        </p:nvSpPr>
        <p:spPr>
          <a:xfrm>
            <a:off x="22742336" y="17566675"/>
            <a:ext cx="9454833" cy="4100657"/>
          </a:xfrm>
          <a:prstGeom prst="rect">
            <a:avLst/>
          </a:prstGeom>
          <a:noFill/>
          <a:ln>
            <a:noFill/>
          </a:ln>
        </p:spPr>
        <p:txBody>
          <a:bodyPr wrap="square" lIns="37513" tIns="18756" rIns="37513" bIns="18756">
            <a:spAutoFit/>
          </a:bodyPr>
          <a:lstStyle/>
          <a:p>
            <a:pPr marL="243852" lvl="1" indent="-182042">
              <a:lnSpc>
                <a:spcPct val="120000"/>
              </a:lnSpc>
              <a:spcAft>
                <a:spcPts val="320"/>
              </a:spcAft>
              <a:buFont typeface="Arial"/>
              <a:buChar char="•"/>
            </a:pPr>
            <a:r>
              <a:rPr lang="en-US" sz="1760" dirty="0">
                <a:solidFill>
                  <a:srgbClr val="000000"/>
                </a:solidFill>
                <a:latin typeface="Arial" panose="020B0604020202020204" pitchFamily="34" charset="0"/>
                <a:ea typeface="Arial" charset="0"/>
                <a:cs typeface="Arial" panose="020B0604020202020204" pitchFamily="34" charset="0"/>
              </a:rPr>
              <a:t>When job description(s) are fetched (1) the Submitter module of Harvester creates batches (2) which are then submitted to the LSF batch system of Summit (3). The monitor module keeps watching (2) the life cycle of a batch until it finishes.</a:t>
            </a:r>
          </a:p>
          <a:p>
            <a:pPr marL="243852" lvl="1" indent="-182042">
              <a:lnSpc>
                <a:spcPct val="120000"/>
              </a:lnSpc>
              <a:spcAft>
                <a:spcPts val="320"/>
              </a:spcAft>
              <a:buFont typeface="Arial"/>
              <a:buChar char="•"/>
            </a:pPr>
            <a:r>
              <a:rPr lang="en-US" sz="1760" dirty="0">
                <a:solidFill>
                  <a:srgbClr val="000000"/>
                </a:solidFill>
                <a:latin typeface="Arial" panose="020B0604020202020204" pitchFamily="34" charset="0"/>
                <a:ea typeface="Arial" charset="0"/>
                <a:cs typeface="Arial" panose="020B0604020202020204" pitchFamily="34" charset="0"/>
              </a:rPr>
              <a:t>Every Pegasus/</a:t>
            </a:r>
            <a:r>
              <a:rPr lang="en-US" sz="1760" dirty="0" err="1">
                <a:solidFill>
                  <a:srgbClr val="000000"/>
                </a:solidFill>
                <a:latin typeface="Arial" panose="020B0604020202020204" pitchFamily="34" charset="0"/>
                <a:ea typeface="Arial" charset="0"/>
                <a:cs typeface="Arial" panose="020B0604020202020204" pitchFamily="34" charset="0"/>
              </a:rPr>
              <a:t>PanDA</a:t>
            </a:r>
            <a:r>
              <a:rPr lang="en-US" sz="1760" dirty="0">
                <a:solidFill>
                  <a:srgbClr val="000000"/>
                </a:solidFill>
                <a:latin typeface="Arial" panose="020B0604020202020204" pitchFamily="34" charset="0"/>
                <a:ea typeface="Arial" charset="0"/>
                <a:cs typeface="Arial" panose="020B0604020202020204" pitchFamily="34" charset="0"/>
              </a:rPr>
              <a:t> payload for Summit has a </a:t>
            </a:r>
            <a:r>
              <a:rPr lang="en-US" sz="1760" dirty="0" err="1">
                <a:solidFill>
                  <a:srgbClr val="000000"/>
                </a:solidFill>
                <a:latin typeface="Arial" panose="020B0604020202020204" pitchFamily="34" charset="0"/>
                <a:ea typeface="Arial" charset="0"/>
                <a:cs typeface="Arial" panose="020B0604020202020204" pitchFamily="34" charset="0"/>
              </a:rPr>
              <a:t>pegasus</a:t>
            </a:r>
            <a:r>
              <a:rPr lang="en-US" sz="1760" dirty="0">
                <a:solidFill>
                  <a:srgbClr val="000000"/>
                </a:solidFill>
                <a:latin typeface="Arial" panose="020B0604020202020204" pitchFamily="34" charset="0"/>
                <a:ea typeface="Arial" charset="0"/>
                <a:cs typeface="Arial" panose="020B0604020202020204" pitchFamily="34" charset="0"/>
              </a:rPr>
              <a:t>-lite wrapper which has the following steps:</a:t>
            </a:r>
          </a:p>
          <a:p>
            <a:pPr marL="609612" lvl="2" indent="-182042">
              <a:lnSpc>
                <a:spcPct val="120000"/>
              </a:lnSpc>
              <a:spcAft>
                <a:spcPts val="320"/>
              </a:spcAft>
              <a:buFont typeface="Arial"/>
              <a:buChar char="•"/>
            </a:pPr>
            <a:r>
              <a:rPr lang="en-US" sz="1760" dirty="0">
                <a:solidFill>
                  <a:srgbClr val="000000"/>
                </a:solidFill>
                <a:latin typeface="Arial" panose="020B0604020202020204" pitchFamily="34" charset="0"/>
                <a:ea typeface="Arial" charset="0"/>
                <a:cs typeface="Arial" panose="020B0604020202020204" pitchFamily="34" charset="0"/>
              </a:rPr>
              <a:t>Data stage-in: executed on preparatory nodes (4)</a:t>
            </a:r>
          </a:p>
          <a:p>
            <a:pPr marL="609612" lvl="2" indent="-182042">
              <a:lnSpc>
                <a:spcPct val="120000"/>
              </a:lnSpc>
              <a:spcAft>
                <a:spcPts val="320"/>
              </a:spcAft>
              <a:buFont typeface="Arial"/>
              <a:buChar char="•"/>
            </a:pPr>
            <a:r>
              <a:rPr lang="en-US" sz="1760" dirty="0">
                <a:solidFill>
                  <a:srgbClr val="000000"/>
                </a:solidFill>
                <a:latin typeface="Arial" panose="020B0604020202020204" pitchFamily="34" charset="0"/>
                <a:ea typeface="Arial" charset="0"/>
                <a:cs typeface="Arial" panose="020B0604020202020204" pitchFamily="34" charset="0"/>
              </a:rPr>
              <a:t>Execution of a useful payload: wrapped with </a:t>
            </a:r>
            <a:r>
              <a:rPr lang="en-US" sz="1760" i="1" dirty="0" err="1">
                <a:solidFill>
                  <a:srgbClr val="000000"/>
                </a:solidFill>
                <a:latin typeface="Arial" panose="020B0604020202020204" pitchFamily="34" charset="0"/>
                <a:ea typeface="Arial" charset="0"/>
                <a:cs typeface="Arial" panose="020B0604020202020204" pitchFamily="34" charset="0"/>
              </a:rPr>
              <a:t>jsrun</a:t>
            </a:r>
            <a:r>
              <a:rPr lang="en-US" sz="1760" dirty="0">
                <a:solidFill>
                  <a:srgbClr val="000000"/>
                </a:solidFill>
                <a:latin typeface="Arial" panose="020B0604020202020204" pitchFamily="34" charset="0"/>
                <a:ea typeface="Arial" charset="0"/>
                <a:cs typeface="Arial" panose="020B0604020202020204" pitchFamily="34" charset="0"/>
              </a:rPr>
              <a:t> and executed on worker nodes</a:t>
            </a:r>
          </a:p>
          <a:p>
            <a:pPr marL="609612" lvl="2" indent="-182042">
              <a:lnSpc>
                <a:spcPct val="120000"/>
              </a:lnSpc>
              <a:spcAft>
                <a:spcPts val="320"/>
              </a:spcAft>
              <a:buFont typeface="Arial"/>
              <a:buChar char="•"/>
            </a:pPr>
            <a:r>
              <a:rPr lang="en-US" sz="1760" dirty="0">
                <a:solidFill>
                  <a:srgbClr val="000000"/>
                </a:solidFill>
                <a:latin typeface="Arial" panose="020B0604020202020204" pitchFamily="34" charset="0"/>
                <a:ea typeface="Arial" charset="0"/>
                <a:cs typeface="Arial" panose="020B0604020202020204" pitchFamily="34" charset="0"/>
              </a:rPr>
              <a:t>Data stage-out: executed on preparatory nodes</a:t>
            </a:r>
          </a:p>
          <a:p>
            <a:pPr marL="243852" lvl="1" indent="-182042">
              <a:lnSpc>
                <a:spcPct val="120000"/>
              </a:lnSpc>
              <a:spcAft>
                <a:spcPts val="320"/>
              </a:spcAft>
              <a:buFont typeface="Arial"/>
              <a:buChar char="•"/>
            </a:pPr>
            <a:r>
              <a:rPr lang="en-US" sz="1760" dirty="0">
                <a:solidFill>
                  <a:srgbClr val="000000"/>
                </a:solidFill>
                <a:latin typeface="Arial" panose="020B0604020202020204" pitchFamily="34" charset="0"/>
                <a:ea typeface="Arial" charset="0"/>
                <a:cs typeface="Arial" panose="020B0604020202020204" pitchFamily="34" charset="0"/>
              </a:rPr>
              <a:t>Output data and logs for a payload are written to a working directory (5) on the shared filesystem. When batch completes </a:t>
            </a:r>
            <a:r>
              <a:rPr lang="en-US" sz="1760" dirty="0" err="1">
                <a:solidFill>
                  <a:srgbClr val="000000"/>
                </a:solidFill>
                <a:latin typeface="Arial" panose="020B0604020202020204" pitchFamily="34" charset="0"/>
                <a:ea typeface="Arial" charset="0"/>
                <a:cs typeface="Arial" panose="020B0604020202020204" pitchFamily="34" charset="0"/>
              </a:rPr>
              <a:t>Harverster’s</a:t>
            </a:r>
            <a:r>
              <a:rPr lang="en-US" sz="1760" dirty="0">
                <a:solidFill>
                  <a:srgbClr val="000000"/>
                </a:solidFill>
                <a:latin typeface="Arial" panose="020B0604020202020204" pitchFamily="34" charset="0"/>
                <a:ea typeface="Arial" charset="0"/>
                <a:cs typeface="Arial" panose="020B0604020202020204" pitchFamily="34" charset="0"/>
              </a:rPr>
              <a:t> Messenger module identifies (6) whether the payload was successful or no and uploads the logs to Log Storage Service where they can be fetched by </a:t>
            </a:r>
            <a:r>
              <a:rPr lang="en-US" sz="1760" dirty="0" err="1">
                <a:solidFill>
                  <a:srgbClr val="000000"/>
                </a:solidFill>
                <a:latin typeface="Arial" panose="020B0604020202020204" pitchFamily="34" charset="0"/>
                <a:ea typeface="Arial" charset="0"/>
                <a:cs typeface="Arial" panose="020B0604020202020204" pitchFamily="34" charset="0"/>
              </a:rPr>
              <a:t>HTCondor’s</a:t>
            </a:r>
            <a:r>
              <a:rPr lang="en-US" sz="1760" dirty="0">
                <a:solidFill>
                  <a:srgbClr val="000000"/>
                </a:solidFill>
                <a:latin typeface="Arial" panose="020B0604020202020204" pitchFamily="34" charset="0"/>
                <a:ea typeface="Arial" charset="0"/>
                <a:cs typeface="Arial" panose="020B0604020202020204" pitchFamily="34" charset="0"/>
              </a:rPr>
              <a:t> modules and then analyzed by Pegasus.</a:t>
            </a:r>
          </a:p>
        </p:txBody>
      </p:sp>
      <p:pic>
        <p:nvPicPr>
          <p:cNvPr id="242" name="PanDA-rev-logo-midsize-600px.jpg" descr="PanDA-rev-logo-midsize-600px.jpg">
            <a:extLst>
              <a:ext uri="{FF2B5EF4-FFF2-40B4-BE49-F238E27FC236}">
                <a16:creationId xmlns:a16="http://schemas.microsoft.com/office/drawing/2014/main" id="{FC1ABB24-E7CC-4AC5-8A63-682B1E02C078}"/>
              </a:ext>
            </a:extLst>
          </p:cNvPr>
          <p:cNvPicPr>
            <a:picLocks noChangeAspect="1"/>
          </p:cNvPicPr>
          <p:nvPr/>
        </p:nvPicPr>
        <p:blipFill>
          <a:blip r:embed="rId28">
            <a:extLst/>
          </a:blip>
          <a:stretch>
            <a:fillRect/>
          </a:stretch>
        </p:blipFill>
        <p:spPr>
          <a:xfrm>
            <a:off x="30231560" y="4672928"/>
            <a:ext cx="1954170" cy="1879261"/>
          </a:xfrm>
          <a:prstGeom prst="rect">
            <a:avLst/>
          </a:prstGeom>
          <a:ln w="12700">
            <a:miter lim="400000"/>
          </a:ln>
        </p:spPr>
      </p:pic>
      <p:pic>
        <p:nvPicPr>
          <p:cNvPr id="6" name="Picture 5" descr="A close up of a map&#10;&#10;Description generated with very high confidence">
            <a:extLst>
              <a:ext uri="{FF2B5EF4-FFF2-40B4-BE49-F238E27FC236}">
                <a16:creationId xmlns:a16="http://schemas.microsoft.com/office/drawing/2014/main" id="{BCB0288A-EE14-4939-9FC2-DBE7FBD9F24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1983504" y="14578800"/>
            <a:ext cx="8718137" cy="4564016"/>
          </a:xfrm>
          <a:prstGeom prst="rect">
            <a:avLst/>
          </a:prstGeom>
        </p:spPr>
      </p:pic>
      <p:pic>
        <p:nvPicPr>
          <p:cNvPr id="243" name="Picture 242">
            <a:extLst>
              <a:ext uri="{FF2B5EF4-FFF2-40B4-BE49-F238E27FC236}">
                <a16:creationId xmlns:a16="http://schemas.microsoft.com/office/drawing/2014/main" id="{B95D6C15-A9B0-4C7E-A1C2-78DF4562B8AC}"/>
              </a:ext>
            </a:extLst>
          </p:cNvPr>
          <p:cNvPicPr>
            <a:picLocks noChangeAspect="1"/>
          </p:cNvPicPr>
          <p:nvPr/>
        </p:nvPicPr>
        <p:blipFill>
          <a:blip r:embed="rId30"/>
          <a:stretch>
            <a:fillRect/>
          </a:stretch>
        </p:blipFill>
        <p:spPr>
          <a:xfrm>
            <a:off x="866361" y="2010673"/>
            <a:ext cx="3387367" cy="676161"/>
          </a:xfrm>
          <a:prstGeom prst="rect">
            <a:avLst/>
          </a:prstGeom>
        </p:spPr>
      </p:pic>
      <p:pic>
        <p:nvPicPr>
          <p:cNvPr id="245" name="Picture 244">
            <a:extLst>
              <a:ext uri="{FF2B5EF4-FFF2-40B4-BE49-F238E27FC236}">
                <a16:creationId xmlns:a16="http://schemas.microsoft.com/office/drawing/2014/main" id="{D522E1AE-9984-4B13-B583-29B6BA3F95F4}"/>
              </a:ext>
            </a:extLst>
          </p:cNvPr>
          <p:cNvPicPr>
            <a:picLocks noChangeAspect="1"/>
          </p:cNvPicPr>
          <p:nvPr/>
        </p:nvPicPr>
        <p:blipFill rotWithShape="1">
          <a:blip r:embed="rId31">
            <a:extLst>
              <a:ext uri="{28A0092B-C50C-407E-A947-70E740481C1C}">
                <a14:useLocalDpi xmlns:a14="http://schemas.microsoft.com/office/drawing/2010/main" val="0"/>
              </a:ext>
            </a:extLst>
          </a:blip>
          <a:srcRect l="25372" t="35705" r="26690" b="34952"/>
          <a:stretch/>
        </p:blipFill>
        <p:spPr>
          <a:xfrm>
            <a:off x="30705128" y="245401"/>
            <a:ext cx="1462027" cy="761150"/>
          </a:xfrm>
          <a:prstGeom prst="rect">
            <a:avLst/>
          </a:prstGeom>
        </p:spPr>
      </p:pic>
      <p:pic>
        <p:nvPicPr>
          <p:cNvPr id="246" name="Picture 245">
            <a:extLst>
              <a:ext uri="{FF2B5EF4-FFF2-40B4-BE49-F238E27FC236}">
                <a16:creationId xmlns:a16="http://schemas.microsoft.com/office/drawing/2014/main" id="{447843F9-A805-403E-AC2B-5C6337CBBFAF}"/>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8347572" y="1246776"/>
            <a:ext cx="2449108" cy="509077"/>
          </a:xfrm>
          <a:prstGeom prst="rect">
            <a:avLst/>
          </a:prstGeom>
        </p:spPr>
      </p:pic>
      <p:pic>
        <p:nvPicPr>
          <p:cNvPr id="247" name="Picture 246">
            <a:extLst>
              <a:ext uri="{FF2B5EF4-FFF2-40B4-BE49-F238E27FC236}">
                <a16:creationId xmlns:a16="http://schemas.microsoft.com/office/drawing/2014/main" id="{843FD248-25AB-41BF-80CA-375448F33861}"/>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8196264" y="1886302"/>
            <a:ext cx="1484604" cy="838174"/>
          </a:xfrm>
          <a:prstGeom prst="rect">
            <a:avLst/>
          </a:prstGeom>
        </p:spPr>
      </p:pic>
      <p:pic>
        <p:nvPicPr>
          <p:cNvPr id="248" name="Picture 247">
            <a:extLst>
              <a:ext uri="{FF2B5EF4-FFF2-40B4-BE49-F238E27FC236}">
                <a16:creationId xmlns:a16="http://schemas.microsoft.com/office/drawing/2014/main" id="{D25D51AC-D818-4D9A-AFE8-8367D12BA600}"/>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0954458" y="1082690"/>
            <a:ext cx="1084201" cy="904185"/>
          </a:xfrm>
          <a:prstGeom prst="rect">
            <a:avLst/>
          </a:prstGeom>
        </p:spPr>
      </p:pic>
      <p:pic>
        <p:nvPicPr>
          <p:cNvPr id="244" name="Picture 243">
            <a:extLst>
              <a:ext uri="{FF2B5EF4-FFF2-40B4-BE49-F238E27FC236}">
                <a16:creationId xmlns:a16="http://schemas.microsoft.com/office/drawing/2014/main" id="{CC3F67A4-0FFD-474C-B8B5-E0FF09ABF2BA}"/>
              </a:ext>
            </a:extLst>
          </p:cNvPr>
          <p:cNvPicPr>
            <a:picLocks noChangeAspect="1"/>
          </p:cNvPicPr>
          <p:nvPr/>
        </p:nvPicPr>
        <p:blipFill rotWithShape="1">
          <a:blip r:embed="rId35">
            <a:extLst>
              <a:ext uri="{28A0092B-C50C-407E-A947-70E740481C1C}">
                <a14:useLocalDpi xmlns:a14="http://schemas.microsoft.com/office/drawing/2010/main"/>
              </a:ext>
            </a:extLst>
          </a:blip>
          <a:srcRect/>
          <a:stretch/>
        </p:blipFill>
        <p:spPr>
          <a:xfrm>
            <a:off x="28216822" y="254053"/>
            <a:ext cx="2370874" cy="810702"/>
          </a:xfrm>
          <a:prstGeom prst="rect">
            <a:avLst/>
          </a:prstGeom>
        </p:spPr>
      </p:pic>
      <p:pic>
        <p:nvPicPr>
          <p:cNvPr id="10" name="Picture 9">
            <a:extLst>
              <a:ext uri="{FF2B5EF4-FFF2-40B4-BE49-F238E27FC236}">
                <a16:creationId xmlns:a16="http://schemas.microsoft.com/office/drawing/2014/main" id="{264E9A20-3FE1-4897-BC9C-819862FF68EE}"/>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29999038" y="1960987"/>
            <a:ext cx="2081726" cy="750786"/>
          </a:xfrm>
          <a:prstGeom prst="rect">
            <a:avLst/>
          </a:prstGeom>
        </p:spPr>
      </p:pic>
      <p:sp>
        <p:nvSpPr>
          <p:cNvPr id="5" name="TextBox 4">
            <a:extLst>
              <a:ext uri="{FF2B5EF4-FFF2-40B4-BE49-F238E27FC236}">
                <a16:creationId xmlns:a16="http://schemas.microsoft.com/office/drawing/2014/main" id="{E93A9C64-07BB-4FD1-BD61-DC45D92097F6}"/>
              </a:ext>
            </a:extLst>
          </p:cNvPr>
          <p:cNvSpPr txBox="1"/>
          <p:nvPr/>
        </p:nvSpPr>
        <p:spPr>
          <a:xfrm>
            <a:off x="2093947" y="19109151"/>
            <a:ext cx="3134191" cy="437043"/>
          </a:xfrm>
          <a:prstGeom prst="rect">
            <a:avLst/>
          </a:prstGeom>
          <a:noFill/>
        </p:spPr>
        <p:txBody>
          <a:bodyPr wrap="none" rtlCol="0">
            <a:spAutoFit/>
          </a:bodyPr>
          <a:lstStyle/>
          <a:p>
            <a:r>
              <a:rPr lang="en-US" sz="2240" dirty="0">
                <a:solidFill>
                  <a:schemeClr val="accent1">
                    <a:lumMod val="75000"/>
                  </a:schemeClr>
                </a:solidFill>
                <a:latin typeface="Arial" panose="020B0604020202020204" pitchFamily="34" charset="0"/>
                <a:cs typeface="Arial" panose="020B0604020202020204" pitchFamily="34" charset="0"/>
              </a:rPr>
              <a:t>https://pegasus.isi.edu/</a:t>
            </a:r>
          </a:p>
        </p:txBody>
      </p:sp>
      <p:sp>
        <p:nvSpPr>
          <p:cNvPr id="270" name="TextBox 269">
            <a:extLst>
              <a:ext uri="{FF2B5EF4-FFF2-40B4-BE49-F238E27FC236}">
                <a16:creationId xmlns:a16="http://schemas.microsoft.com/office/drawing/2014/main" id="{678181A4-6141-410B-9F58-A495D11B81FE}"/>
              </a:ext>
            </a:extLst>
          </p:cNvPr>
          <p:cNvSpPr txBox="1"/>
          <p:nvPr/>
        </p:nvSpPr>
        <p:spPr>
          <a:xfrm>
            <a:off x="638694" y="19636625"/>
            <a:ext cx="2630230" cy="437043"/>
          </a:xfrm>
          <a:prstGeom prst="rect">
            <a:avLst/>
          </a:prstGeom>
          <a:noFill/>
        </p:spPr>
        <p:txBody>
          <a:bodyPr wrap="square" rtlCol="0">
            <a:spAutoFit/>
          </a:bodyPr>
          <a:lstStyle/>
          <a:p>
            <a:r>
              <a:rPr lang="en-US" sz="2240" b="1" dirty="0">
                <a:latin typeface="Arial" charset="0"/>
                <a:ea typeface="Arial" charset="0"/>
                <a:cs typeface="Arial" charset="0"/>
              </a:rPr>
              <a:t>Pegasus GitHub:</a:t>
            </a:r>
          </a:p>
        </p:txBody>
      </p:sp>
      <p:sp>
        <p:nvSpPr>
          <p:cNvPr id="350" name="TextBox 349">
            <a:extLst>
              <a:ext uri="{FF2B5EF4-FFF2-40B4-BE49-F238E27FC236}">
                <a16:creationId xmlns:a16="http://schemas.microsoft.com/office/drawing/2014/main" id="{58EB9C4B-0EE9-456C-8CF7-FAA8D780B2FB}"/>
              </a:ext>
            </a:extLst>
          </p:cNvPr>
          <p:cNvSpPr txBox="1"/>
          <p:nvPr/>
        </p:nvSpPr>
        <p:spPr>
          <a:xfrm>
            <a:off x="3062692" y="19639324"/>
            <a:ext cx="5168403" cy="437043"/>
          </a:xfrm>
          <a:prstGeom prst="rect">
            <a:avLst/>
          </a:prstGeom>
          <a:noFill/>
        </p:spPr>
        <p:txBody>
          <a:bodyPr wrap="none" rtlCol="0">
            <a:spAutoFit/>
          </a:bodyPr>
          <a:lstStyle/>
          <a:p>
            <a:r>
              <a:rPr lang="en-US" sz="2240" dirty="0">
                <a:solidFill>
                  <a:schemeClr val="accent1">
                    <a:lumMod val="75000"/>
                  </a:schemeClr>
                </a:solidFill>
                <a:latin typeface="Arial" panose="020B0604020202020204" pitchFamily="34" charset="0"/>
                <a:cs typeface="Arial" panose="020B0604020202020204" pitchFamily="34" charset="0"/>
              </a:rPr>
              <a:t>https://github.com/pegasus-isi/pegasus</a:t>
            </a:r>
          </a:p>
        </p:txBody>
      </p:sp>
      <p:sp>
        <p:nvSpPr>
          <p:cNvPr id="352" name="TextBox 351">
            <a:extLst>
              <a:ext uri="{FF2B5EF4-FFF2-40B4-BE49-F238E27FC236}">
                <a16:creationId xmlns:a16="http://schemas.microsoft.com/office/drawing/2014/main" id="{645A4DEE-2BDD-4C20-BF91-9A1F7BF0521D}"/>
              </a:ext>
            </a:extLst>
          </p:cNvPr>
          <p:cNvSpPr txBox="1"/>
          <p:nvPr/>
        </p:nvSpPr>
        <p:spPr>
          <a:xfrm>
            <a:off x="2693917" y="20116351"/>
            <a:ext cx="4834116" cy="437043"/>
          </a:xfrm>
          <a:prstGeom prst="rect">
            <a:avLst/>
          </a:prstGeom>
          <a:noFill/>
        </p:spPr>
        <p:txBody>
          <a:bodyPr wrap="square" rtlCol="0">
            <a:spAutoFit/>
          </a:bodyPr>
          <a:lstStyle/>
          <a:p>
            <a:r>
              <a:rPr lang="en-US" sz="2240" dirty="0">
                <a:solidFill>
                  <a:schemeClr val="accent1">
                    <a:lumMod val="75000"/>
                  </a:schemeClr>
                </a:solidFill>
                <a:latin typeface="Arial" charset="0"/>
                <a:ea typeface="Arial" charset="0"/>
                <a:cs typeface="Arial" charset="0"/>
              </a:rPr>
              <a:t>https://panorama360.github.io</a:t>
            </a:r>
          </a:p>
        </p:txBody>
      </p:sp>
      <p:sp>
        <p:nvSpPr>
          <p:cNvPr id="354" name="TextBox 353">
            <a:extLst>
              <a:ext uri="{FF2B5EF4-FFF2-40B4-BE49-F238E27FC236}">
                <a16:creationId xmlns:a16="http://schemas.microsoft.com/office/drawing/2014/main" id="{383B8C48-9AF5-4EBB-87DB-828E7B03B68F}"/>
              </a:ext>
            </a:extLst>
          </p:cNvPr>
          <p:cNvSpPr txBox="1"/>
          <p:nvPr/>
        </p:nvSpPr>
        <p:spPr>
          <a:xfrm>
            <a:off x="638286" y="20121749"/>
            <a:ext cx="2151638" cy="437043"/>
          </a:xfrm>
          <a:prstGeom prst="rect">
            <a:avLst/>
          </a:prstGeom>
          <a:noFill/>
        </p:spPr>
        <p:txBody>
          <a:bodyPr wrap="square" rtlCol="0">
            <a:spAutoFit/>
          </a:bodyPr>
          <a:lstStyle/>
          <a:p>
            <a:r>
              <a:rPr lang="en-US" sz="2240" b="1" dirty="0">
                <a:latin typeface="Arial" charset="0"/>
                <a:ea typeface="Arial" charset="0"/>
                <a:cs typeface="Arial" charset="0"/>
              </a:rPr>
              <a:t>Panorama360:</a:t>
            </a:r>
          </a:p>
        </p:txBody>
      </p:sp>
      <p:sp>
        <p:nvSpPr>
          <p:cNvPr id="356" name="TextBox 355">
            <a:extLst>
              <a:ext uri="{FF2B5EF4-FFF2-40B4-BE49-F238E27FC236}">
                <a16:creationId xmlns:a16="http://schemas.microsoft.com/office/drawing/2014/main" id="{36BF40B3-0D50-4B66-8A3E-BA65BEA624A7}"/>
              </a:ext>
            </a:extLst>
          </p:cNvPr>
          <p:cNvSpPr txBox="1"/>
          <p:nvPr/>
        </p:nvSpPr>
        <p:spPr>
          <a:xfrm>
            <a:off x="654044" y="20636112"/>
            <a:ext cx="1600442" cy="437043"/>
          </a:xfrm>
          <a:prstGeom prst="rect">
            <a:avLst/>
          </a:prstGeom>
          <a:noFill/>
        </p:spPr>
        <p:txBody>
          <a:bodyPr wrap="square" rtlCol="0">
            <a:spAutoFit/>
          </a:bodyPr>
          <a:lstStyle/>
          <a:p>
            <a:r>
              <a:rPr lang="en-US" sz="2240" b="1" dirty="0" err="1">
                <a:latin typeface="Arial" charset="0"/>
                <a:ea typeface="Arial" charset="0"/>
                <a:cs typeface="Arial" charset="0"/>
              </a:rPr>
              <a:t>BigPanda</a:t>
            </a:r>
            <a:r>
              <a:rPr lang="en-US" sz="2240" b="1" dirty="0">
                <a:latin typeface="Arial" charset="0"/>
                <a:ea typeface="Arial" charset="0"/>
                <a:cs typeface="Arial" charset="0"/>
              </a:rPr>
              <a:t>:</a:t>
            </a:r>
          </a:p>
        </p:txBody>
      </p:sp>
      <p:sp>
        <p:nvSpPr>
          <p:cNvPr id="357" name="TextBox 356">
            <a:extLst>
              <a:ext uri="{FF2B5EF4-FFF2-40B4-BE49-F238E27FC236}">
                <a16:creationId xmlns:a16="http://schemas.microsoft.com/office/drawing/2014/main" id="{88B7FEB6-75A1-488B-B9DE-AA07AB0900CC}"/>
              </a:ext>
            </a:extLst>
          </p:cNvPr>
          <p:cNvSpPr txBox="1"/>
          <p:nvPr/>
        </p:nvSpPr>
        <p:spPr>
          <a:xfrm>
            <a:off x="2254486" y="20636112"/>
            <a:ext cx="3919209" cy="437043"/>
          </a:xfrm>
          <a:prstGeom prst="rect">
            <a:avLst/>
          </a:prstGeom>
          <a:noFill/>
        </p:spPr>
        <p:txBody>
          <a:bodyPr wrap="square" rtlCol="0">
            <a:spAutoFit/>
          </a:bodyPr>
          <a:lstStyle/>
          <a:p>
            <a:r>
              <a:rPr lang="en-US" sz="2240" dirty="0">
                <a:solidFill>
                  <a:schemeClr val="accent1">
                    <a:lumMod val="75000"/>
                  </a:schemeClr>
                </a:solidFill>
                <a:latin typeface="Arial" panose="020B0604020202020204" pitchFamily="34" charset="0"/>
                <a:cs typeface="Arial" panose="020B0604020202020204" pitchFamily="34" charset="0"/>
              </a:rPr>
              <a:t>http://news.pandawms.org</a:t>
            </a:r>
          </a:p>
        </p:txBody>
      </p:sp>
      <p:sp>
        <p:nvSpPr>
          <p:cNvPr id="358" name="TextBox 357">
            <a:extLst>
              <a:ext uri="{FF2B5EF4-FFF2-40B4-BE49-F238E27FC236}">
                <a16:creationId xmlns:a16="http://schemas.microsoft.com/office/drawing/2014/main" id="{AC7C3568-541E-45DB-B4A1-420C71DE9FE4}"/>
              </a:ext>
            </a:extLst>
          </p:cNvPr>
          <p:cNvSpPr txBox="1"/>
          <p:nvPr/>
        </p:nvSpPr>
        <p:spPr>
          <a:xfrm>
            <a:off x="661438" y="21167346"/>
            <a:ext cx="9351739" cy="289310"/>
          </a:xfrm>
          <a:prstGeom prst="rect">
            <a:avLst/>
          </a:prstGeom>
          <a:noFill/>
        </p:spPr>
        <p:txBody>
          <a:bodyPr wrap="square" rtlCol="0">
            <a:spAutoFit/>
          </a:bodyPr>
          <a:lstStyle/>
          <a:p>
            <a:r>
              <a:rPr lang="en-US" sz="1234" i="1" dirty="0">
                <a:latin typeface="Arial" panose="020B0604020202020204" pitchFamily="34" charset="0"/>
                <a:cs typeface="Arial" panose="020B0604020202020204" pitchFamily="34" charset="0"/>
              </a:rPr>
              <a:t>Pegasus is funded by the National Science Foundation under the OAC SI2-SSI program, Grant #</a:t>
            </a:r>
            <a:r>
              <a:rPr lang="en-US" sz="1234" dirty="0">
                <a:latin typeface="Arial" panose="020B0604020202020204" pitchFamily="34" charset="0"/>
                <a:cs typeface="Arial" panose="020B0604020202020204" pitchFamily="34" charset="0"/>
              </a:rPr>
              <a:t>1664162</a:t>
            </a:r>
            <a:r>
              <a:rPr lang="en-US" sz="1280" b="1" dirty="0"/>
              <a:t> </a:t>
            </a:r>
            <a:endParaRPr lang="en-US" sz="1120" i="1" dirty="0">
              <a:latin typeface="Arial" panose="020B0604020202020204" pitchFamily="34" charset="0"/>
              <a:ea typeface="Arial" charset="0"/>
              <a:cs typeface="Arial" panose="020B0604020202020204" pitchFamily="34" charset="0"/>
            </a:endParaRPr>
          </a:p>
        </p:txBody>
      </p:sp>
      <p:sp>
        <p:nvSpPr>
          <p:cNvPr id="7" name="TextBox 6">
            <a:extLst>
              <a:ext uri="{FF2B5EF4-FFF2-40B4-BE49-F238E27FC236}">
                <a16:creationId xmlns:a16="http://schemas.microsoft.com/office/drawing/2014/main" id="{BB033350-DF61-4B33-BD11-7B53C2746FBD}"/>
              </a:ext>
            </a:extLst>
          </p:cNvPr>
          <p:cNvSpPr txBox="1"/>
          <p:nvPr/>
        </p:nvSpPr>
        <p:spPr>
          <a:xfrm>
            <a:off x="22794657" y="7694863"/>
            <a:ext cx="4700211" cy="3342453"/>
          </a:xfrm>
          <a:prstGeom prst="rect">
            <a:avLst/>
          </a:prstGeom>
          <a:noFill/>
        </p:spPr>
        <p:txBody>
          <a:bodyPr wrap="square" rtlCol="0">
            <a:spAutoFit/>
          </a:bodyPr>
          <a:lstStyle/>
          <a:p>
            <a:pPr marL="274320" indent="-274320">
              <a:buFont typeface="Arial" panose="020B0604020202020204" pitchFamily="34" charset="0"/>
              <a:buChar char="•"/>
            </a:pPr>
            <a:r>
              <a:rPr lang="en-US" sz="1760" dirty="0" err="1">
                <a:solidFill>
                  <a:srgbClr val="000000"/>
                </a:solidFill>
                <a:latin typeface="Arial" panose="020B0604020202020204" pitchFamily="34" charset="0"/>
                <a:ea typeface="Arial" charset="0"/>
                <a:cs typeface="Arial" panose="020B0604020202020204" pitchFamily="34" charset="0"/>
              </a:rPr>
              <a:t>PanDA</a:t>
            </a:r>
            <a:r>
              <a:rPr lang="en-US" sz="1760" dirty="0">
                <a:latin typeface="Arial" panose="020B0604020202020204" pitchFamily="34" charset="0"/>
                <a:cs typeface="Arial" panose="020B0604020202020204" pitchFamily="34" charset="0"/>
              </a:rPr>
              <a:t>, by leveraging local automation features and exposing a modern REST API, can enable Pegasus’ remote submissions.</a:t>
            </a:r>
          </a:p>
          <a:p>
            <a:pPr marL="274320" indent="-274320">
              <a:buFont typeface="Arial" panose="020B0604020202020204" pitchFamily="34" charset="0"/>
              <a:buChar char="•"/>
            </a:pPr>
            <a:endParaRPr lang="en-US" sz="1760" dirty="0">
              <a:latin typeface="Arial" panose="020B0604020202020204" pitchFamily="34" charset="0"/>
              <a:cs typeface="Arial" panose="020B0604020202020204" pitchFamily="34" charset="0"/>
            </a:endParaRPr>
          </a:p>
          <a:p>
            <a:pPr marL="274320" indent="-274320">
              <a:buFont typeface="Arial" panose="020B0604020202020204" pitchFamily="34" charset="0"/>
              <a:buChar char="•"/>
            </a:pPr>
            <a:r>
              <a:rPr lang="en-US" sz="1760" dirty="0">
                <a:latin typeface="Arial" panose="020B0604020202020204" pitchFamily="34" charset="0"/>
                <a:cs typeface="Arial" panose="020B0604020202020204" pitchFamily="34" charset="0"/>
              </a:rPr>
              <a:t>In order to  support execution of Pegasus workflows via </a:t>
            </a:r>
            <a:r>
              <a:rPr lang="en-US" sz="1760" dirty="0" err="1">
                <a:solidFill>
                  <a:srgbClr val="000000"/>
                </a:solidFill>
                <a:latin typeface="Arial" panose="020B0604020202020204" pitchFamily="34" charset="0"/>
                <a:ea typeface="Arial" charset="0"/>
                <a:cs typeface="Arial" panose="020B0604020202020204" pitchFamily="34" charset="0"/>
              </a:rPr>
              <a:t>PanDA</a:t>
            </a:r>
            <a:r>
              <a:rPr lang="en-US" sz="1760" dirty="0">
                <a:latin typeface="Arial" panose="020B0604020202020204" pitchFamily="34" charset="0"/>
                <a:cs typeface="Arial" panose="020B0604020202020204" pitchFamily="34" charset="0"/>
              </a:rPr>
              <a:t> we had to extend Condor’s GAHP module.</a:t>
            </a:r>
          </a:p>
          <a:p>
            <a:pPr marL="274320" indent="-274320">
              <a:buFont typeface="Arial" panose="020B0604020202020204" pitchFamily="34" charset="0"/>
              <a:buChar char="•"/>
            </a:pPr>
            <a:endParaRPr lang="en-US" sz="1760" dirty="0">
              <a:latin typeface="Arial" panose="020B0604020202020204" pitchFamily="34" charset="0"/>
              <a:cs typeface="Arial" panose="020B0604020202020204" pitchFamily="34" charset="0"/>
            </a:endParaRPr>
          </a:p>
          <a:p>
            <a:pPr marL="274320" indent="-274320">
              <a:buFont typeface="Arial" panose="020B0604020202020204" pitchFamily="34" charset="0"/>
              <a:buChar char="•"/>
            </a:pPr>
            <a:r>
              <a:rPr lang="en-US" sz="1760" dirty="0">
                <a:latin typeface="Arial" panose="020B0604020202020204" pitchFamily="34" charset="0"/>
                <a:cs typeface="Arial" panose="020B0604020202020204" pitchFamily="34" charset="0"/>
              </a:rPr>
              <a:t>The extended module allows </a:t>
            </a:r>
            <a:r>
              <a:rPr lang="en-US" sz="1760" dirty="0" err="1">
                <a:latin typeface="Arial" panose="020B0604020202020204" pitchFamily="34" charset="0"/>
                <a:cs typeface="Arial" panose="020B0604020202020204" pitchFamily="34" charset="0"/>
              </a:rPr>
              <a:t>HTCondor</a:t>
            </a:r>
            <a:r>
              <a:rPr lang="en-US" sz="1760" dirty="0">
                <a:latin typeface="Arial" panose="020B0604020202020204" pitchFamily="34" charset="0"/>
                <a:cs typeface="Arial" panose="020B0604020202020204" pitchFamily="34" charset="0"/>
              </a:rPr>
              <a:t> to interface with the Panda Server, submit and track jobs to the exposed resources.</a:t>
            </a:r>
          </a:p>
        </p:txBody>
      </p:sp>
      <p:pic>
        <p:nvPicPr>
          <p:cNvPr id="8" name="Picture 7">
            <a:extLst>
              <a:ext uri="{FF2B5EF4-FFF2-40B4-BE49-F238E27FC236}">
                <a16:creationId xmlns:a16="http://schemas.microsoft.com/office/drawing/2014/main" id="{DE01FC36-A08B-4272-852C-A15DD5CCD15C}"/>
              </a:ext>
            </a:extLst>
          </p:cNvPr>
          <p:cNvPicPr>
            <a:picLocks noChangeAspect="1"/>
          </p:cNvPicPr>
          <p:nvPr/>
        </p:nvPicPr>
        <p:blipFill>
          <a:blip r:embed="rId37"/>
          <a:stretch>
            <a:fillRect/>
          </a:stretch>
        </p:blipFill>
        <p:spPr>
          <a:xfrm>
            <a:off x="27564722" y="7702846"/>
            <a:ext cx="4382111" cy="3612384"/>
          </a:xfrm>
          <a:prstGeom prst="rect">
            <a:avLst/>
          </a:prstGeom>
        </p:spPr>
      </p:pic>
      <p:sp>
        <p:nvSpPr>
          <p:cNvPr id="359" name="Rectangle 358">
            <a:extLst>
              <a:ext uri="{FF2B5EF4-FFF2-40B4-BE49-F238E27FC236}">
                <a16:creationId xmlns:a16="http://schemas.microsoft.com/office/drawing/2014/main" id="{894DBFD7-298A-4205-A9DA-BC2C0285118C}"/>
              </a:ext>
            </a:extLst>
          </p:cNvPr>
          <p:cNvSpPr/>
          <p:nvPr/>
        </p:nvSpPr>
        <p:spPr>
          <a:xfrm>
            <a:off x="22742336" y="11481334"/>
            <a:ext cx="9537370" cy="983073"/>
          </a:xfrm>
          <a:prstGeom prst="rect">
            <a:avLst/>
          </a:prstGeom>
          <a:noFill/>
          <a:ln>
            <a:noFill/>
          </a:ln>
        </p:spPr>
        <p:txBody>
          <a:bodyPr wrap="square" lIns="37513" tIns="18756" rIns="37513" bIns="18756">
            <a:spAutoFit/>
          </a:bodyPr>
          <a:lstStyle/>
          <a:p>
            <a:pPr marL="243852" lvl="1" indent="-182042">
              <a:lnSpc>
                <a:spcPct val="120000"/>
              </a:lnSpc>
              <a:spcAft>
                <a:spcPts val="320"/>
              </a:spcAft>
              <a:buFont typeface="Arial"/>
              <a:buChar char="•"/>
            </a:pPr>
            <a:r>
              <a:rPr lang="en-US" sz="1760" dirty="0">
                <a:solidFill>
                  <a:srgbClr val="000000"/>
                </a:solidFill>
                <a:latin typeface="Arial" panose="020B0604020202020204" pitchFamily="34" charset="0"/>
                <a:ea typeface="Arial" charset="0"/>
                <a:cs typeface="Arial" panose="020B0604020202020204" pitchFamily="34" charset="0"/>
              </a:rPr>
              <a:t>Harvester is a new-generation edge service for </a:t>
            </a:r>
            <a:r>
              <a:rPr lang="en-US" sz="1760" dirty="0" err="1">
                <a:solidFill>
                  <a:srgbClr val="000000"/>
                </a:solidFill>
                <a:latin typeface="Arial" panose="020B0604020202020204" pitchFamily="34" charset="0"/>
                <a:ea typeface="Arial" charset="0"/>
                <a:cs typeface="Arial" panose="020B0604020202020204" pitchFamily="34" charset="0"/>
              </a:rPr>
              <a:t>PanDA</a:t>
            </a:r>
            <a:r>
              <a:rPr lang="en-US" sz="1760" dirty="0">
                <a:solidFill>
                  <a:srgbClr val="000000"/>
                </a:solidFill>
                <a:latin typeface="Arial" panose="020B0604020202020204" pitchFamily="34" charset="0"/>
                <a:ea typeface="Arial" charset="0"/>
                <a:cs typeface="Arial" panose="020B0604020202020204" pitchFamily="34" charset="0"/>
              </a:rPr>
              <a:t> which resides on a front node of an HPC resource and interacts between the </a:t>
            </a:r>
            <a:r>
              <a:rPr lang="en-US" sz="1760" dirty="0" err="1">
                <a:solidFill>
                  <a:srgbClr val="000000"/>
                </a:solidFill>
                <a:latin typeface="Arial" panose="020B0604020202020204" pitchFamily="34" charset="0"/>
                <a:ea typeface="Arial" charset="0"/>
                <a:cs typeface="Arial" panose="020B0604020202020204" pitchFamily="34" charset="0"/>
              </a:rPr>
              <a:t>PanDA</a:t>
            </a:r>
            <a:r>
              <a:rPr lang="en-US" sz="1760" dirty="0">
                <a:solidFill>
                  <a:srgbClr val="000000"/>
                </a:solidFill>
                <a:latin typeface="Arial" panose="020B0604020202020204" pitchFamily="34" charset="0"/>
                <a:ea typeface="Arial" charset="0"/>
                <a:cs typeface="Arial" panose="020B0604020202020204" pitchFamily="34" charset="0"/>
              </a:rPr>
              <a:t> Server, where the payloads are stored, and the compute nodes.</a:t>
            </a:r>
          </a:p>
        </p:txBody>
      </p:sp>
      <p:pic>
        <p:nvPicPr>
          <p:cNvPr id="13" name="Picture 12">
            <a:extLst>
              <a:ext uri="{FF2B5EF4-FFF2-40B4-BE49-F238E27FC236}">
                <a16:creationId xmlns:a16="http://schemas.microsoft.com/office/drawing/2014/main" id="{9FFA46DA-D6ED-4C86-9416-AA59838AE236}"/>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8091130" y="19083433"/>
            <a:ext cx="1891988" cy="1891988"/>
          </a:xfrm>
          <a:prstGeom prst="rect">
            <a:avLst/>
          </a:prstGeom>
        </p:spPr>
      </p:pic>
      <p:sp>
        <p:nvSpPr>
          <p:cNvPr id="9" name="TextBox 8">
            <a:extLst>
              <a:ext uri="{FF2B5EF4-FFF2-40B4-BE49-F238E27FC236}">
                <a16:creationId xmlns:a16="http://schemas.microsoft.com/office/drawing/2014/main" id="{2042D852-9295-4991-8CD1-7166ADF959A6}"/>
              </a:ext>
            </a:extLst>
          </p:cNvPr>
          <p:cNvSpPr txBox="1"/>
          <p:nvPr/>
        </p:nvSpPr>
        <p:spPr>
          <a:xfrm>
            <a:off x="10346492" y="19162450"/>
            <a:ext cx="11606313" cy="2529923"/>
          </a:xfrm>
          <a:prstGeom prst="rect">
            <a:avLst/>
          </a:prstGeom>
          <a:noFill/>
        </p:spPr>
        <p:txBody>
          <a:bodyPr wrap="square" rtlCol="0">
            <a:spAutoFit/>
          </a:bodyPr>
          <a:lstStyle/>
          <a:p>
            <a:pPr marL="274320" indent="-274320">
              <a:buFont typeface="Arial" panose="020B0604020202020204" pitchFamily="34" charset="0"/>
              <a:buChar char="•"/>
            </a:pPr>
            <a:r>
              <a:rPr lang="en-US" sz="1760" dirty="0">
                <a:latin typeface="Arial" panose="020B0604020202020204" pitchFamily="34" charset="0"/>
                <a:cs typeface="Arial" panose="020B0604020202020204" pitchFamily="34" charset="0"/>
              </a:rPr>
              <a:t>In order to support local submissions and make the creation of the environment simpler we are leveraging the container orchestration support on OLCF, based on </a:t>
            </a:r>
            <a:r>
              <a:rPr lang="en-US" sz="1760" dirty="0" err="1">
                <a:latin typeface="Arial" panose="020B0604020202020204" pitchFamily="34" charset="0"/>
                <a:cs typeface="Arial" panose="020B0604020202020204" pitchFamily="34" charset="0"/>
              </a:rPr>
              <a:t>Openshift</a:t>
            </a:r>
            <a:r>
              <a:rPr lang="en-US" sz="1760" dirty="0">
                <a:latin typeface="Arial" panose="020B0604020202020204" pitchFamily="34" charset="0"/>
                <a:cs typeface="Arial" panose="020B0604020202020204" pitchFamily="34" charset="0"/>
              </a:rPr>
              <a:t>, using Docker containers.</a:t>
            </a:r>
          </a:p>
          <a:p>
            <a:pPr marL="274320" indent="-274320">
              <a:buFont typeface="Arial" panose="020B0604020202020204" pitchFamily="34" charset="0"/>
              <a:buChar char="•"/>
            </a:pPr>
            <a:r>
              <a:rPr lang="en-US" sz="1760" dirty="0">
                <a:latin typeface="Arial" panose="020B0604020202020204" pitchFamily="34" charset="0"/>
                <a:cs typeface="Arial" panose="020B0604020202020204" pitchFamily="34" charset="0"/>
              </a:rPr>
              <a:t>The CCS Marble cluster provides access to the </a:t>
            </a:r>
            <a:r>
              <a:rPr lang="en-US" sz="1760" dirty="0" err="1">
                <a:latin typeface="Arial" panose="020B0604020202020204" pitchFamily="34" charset="0"/>
                <a:cs typeface="Arial" panose="020B0604020202020204" pitchFamily="34" charset="0"/>
              </a:rPr>
              <a:t>Lustre</a:t>
            </a:r>
            <a:r>
              <a:rPr lang="en-US" sz="1760" dirty="0">
                <a:latin typeface="Arial" panose="020B0604020202020204" pitchFamily="34" charset="0"/>
                <a:cs typeface="Arial" panose="020B0604020202020204" pitchFamily="34" charset="0"/>
              </a:rPr>
              <a:t> FS, the NFS Home, Titan, Rhea and Summit via cross submission.</a:t>
            </a:r>
          </a:p>
          <a:p>
            <a:pPr marL="274320" indent="-274320">
              <a:buFont typeface="Arial" panose="020B0604020202020204" pitchFamily="34" charset="0"/>
              <a:buChar char="•"/>
            </a:pPr>
            <a:r>
              <a:rPr lang="en-US" sz="1760" dirty="0">
                <a:latin typeface="Arial" panose="020B0604020202020204" pitchFamily="34" charset="0"/>
                <a:cs typeface="Arial" panose="020B0604020202020204" pitchFamily="34" charset="0"/>
              </a:rPr>
              <a:t>We have prepared recipes that are ready to submit on Titan and Rhea, and in the future Summit as well (</a:t>
            </a:r>
            <a:r>
              <a:rPr lang="en-US" sz="1760" dirty="0">
                <a:latin typeface="Arial" panose="020B0604020202020204" pitchFamily="34" charset="0"/>
                <a:cs typeface="Arial" panose="020B0604020202020204" pitchFamily="34" charset="0"/>
                <a:hlinkClick r:id="rId39"/>
              </a:rPr>
              <a:t>https://github.com/pegasus-isi/pegasus-olcf-kubernetes</a:t>
            </a:r>
            <a:r>
              <a:rPr lang="en-US" sz="1760" dirty="0">
                <a:latin typeface="Arial" panose="020B0604020202020204" pitchFamily="34" charset="0"/>
                <a:cs typeface="Arial" panose="020B0604020202020204" pitchFamily="34" charset="0"/>
              </a:rPr>
              <a:t>).</a:t>
            </a:r>
          </a:p>
          <a:p>
            <a:pPr marL="274320" indent="-274320">
              <a:buFont typeface="Arial" panose="020B0604020202020204" pitchFamily="34" charset="0"/>
              <a:buChar char="•"/>
            </a:pPr>
            <a:r>
              <a:rPr lang="en-US" sz="1760" dirty="0">
                <a:latin typeface="Arial" panose="020B0604020202020204" pitchFamily="34" charset="0"/>
                <a:cs typeface="Arial" panose="020B0604020202020204" pitchFamily="34" charset="0"/>
              </a:rPr>
              <a:t>Users can authenticate themselves on the marble cluster, build and spawn new pods, preconfigured as workflow submit nodes. After connecting to a Pegasus submit pod, the experience of submitting jobs is similar to that of a dedicated login node of each system.</a:t>
            </a:r>
          </a:p>
        </p:txBody>
      </p:sp>
      <p:sp>
        <p:nvSpPr>
          <p:cNvPr id="183" name="Rectangle 182">
            <a:extLst>
              <a:ext uri="{FF2B5EF4-FFF2-40B4-BE49-F238E27FC236}">
                <a16:creationId xmlns:a16="http://schemas.microsoft.com/office/drawing/2014/main" id="{A6ECEA8B-76A6-4769-AB64-1DE4787F6200}"/>
              </a:ext>
            </a:extLst>
          </p:cNvPr>
          <p:cNvSpPr/>
          <p:nvPr/>
        </p:nvSpPr>
        <p:spPr>
          <a:xfrm>
            <a:off x="27923006" y="143088"/>
            <a:ext cx="4345498" cy="107655"/>
          </a:xfrm>
          <a:prstGeom prst="rect">
            <a:avLst/>
          </a:prstGeom>
          <a:solidFill>
            <a:srgbClr val="2F51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65"/>
          </a:p>
        </p:txBody>
      </p:sp>
    </p:spTree>
    <p:extLst>
      <p:ext uri="{BB962C8B-B14F-4D97-AF65-F5344CB8AC3E}">
        <p14:creationId xmlns:p14="http://schemas.microsoft.com/office/powerpoint/2010/main" val="16640978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515</TotalTime>
  <Words>1322</Words>
  <Application>Microsoft Office PowerPoint</Application>
  <PresentationFormat>Custom</PresentationFormat>
  <Paragraphs>146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Calibri Light (Headings)</vt:lpstr>
      <vt:lpstr>Helvetica Neue Medium</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papadimitriou</dc:creator>
  <cp:lastModifiedBy>george papadimitriou</cp:lastModifiedBy>
  <cp:revision>70</cp:revision>
  <dcterms:created xsi:type="dcterms:W3CDTF">2019-05-13T21:29:55Z</dcterms:created>
  <dcterms:modified xsi:type="dcterms:W3CDTF">2019-05-19T22:17:01Z</dcterms:modified>
</cp:coreProperties>
</file>