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20"/>
  </p:notesMasterIdLst>
  <p:handoutMasterIdLst>
    <p:handoutMasterId r:id="rId21"/>
  </p:handoutMasterIdLst>
  <p:sldIdLst>
    <p:sldId id="286" r:id="rId2"/>
    <p:sldId id="297" r:id="rId3"/>
    <p:sldId id="298" r:id="rId4"/>
    <p:sldId id="287" r:id="rId5"/>
    <p:sldId id="299" r:id="rId6"/>
    <p:sldId id="301" r:id="rId7"/>
    <p:sldId id="302" r:id="rId8"/>
    <p:sldId id="288" r:id="rId9"/>
    <p:sldId id="289" r:id="rId10"/>
    <p:sldId id="292" r:id="rId11"/>
    <p:sldId id="294" r:id="rId12"/>
    <p:sldId id="293" r:id="rId13"/>
    <p:sldId id="303" r:id="rId14"/>
    <p:sldId id="295" r:id="rId15"/>
    <p:sldId id="296" r:id="rId16"/>
    <p:sldId id="290" r:id="rId17"/>
    <p:sldId id="291" r:id="rId18"/>
    <p:sldId id="300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6BD"/>
    <a:srgbClr val="21EB80"/>
    <a:srgbClr val="0C458B"/>
    <a:srgbClr val="89C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653" autoAdjust="0"/>
  </p:normalViewPr>
  <p:slideViewPr>
    <p:cSldViewPr snapToGrid="0" snapToObjects="1">
      <p:cViewPr>
        <p:scale>
          <a:sx n="100" d="100"/>
          <a:sy n="100" d="100"/>
        </p:scale>
        <p:origin x="-2664" y="-704"/>
      </p:cViewPr>
      <p:guideLst>
        <p:guide orient="horz" pos="78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1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A14C8E1-B471-A748-975C-76552DE138DF}" type="datetimeFigureOut">
              <a:rPr lang="en-US"/>
              <a:pPr/>
              <a:t>11/12/12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A4774B-15CB-C246-B459-A24170BD40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41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4EA7FC-667A-204A-AD5C-2463DC0F5A2B}" type="datetimeFigureOut">
              <a:rPr lang="en-US"/>
              <a:pPr/>
              <a:t>11/12/12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83A243-9842-0A4D-8199-67A2FD5964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688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 sz="3600"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04617B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  <a:p>
            <a:endParaRPr lang="en-US" dirty="0"/>
          </a:p>
        </p:txBody>
      </p:sp>
      <p:pic>
        <p:nvPicPr>
          <p:cNvPr id="4" name="Picture 4" descr="pegasus_white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77850"/>
            <a:ext cx="1828800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WORKS 2012, Salt Lake City, 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6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186488"/>
            <a:ext cx="914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fld id="{2CA4FE85-035B-CA42-98D1-C52DD2ADCCA1}" type="slidenum">
              <a:rPr lang="en-US" sz="1600" i="1">
                <a:solidFill>
                  <a:schemeClr val="accent1"/>
                </a:solidFill>
              </a:rPr>
              <a:pPr algn="ctr"/>
              <a:t>‹#›</a:t>
            </a:fld>
            <a:endParaRPr lang="en-US" sz="1600" i="1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7075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rgbClr val="04617B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724400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2200" b="1" baseline="0">
                <a:solidFill>
                  <a:srgbClr val="04617B"/>
                </a:solidFill>
                <a:latin typeface="Helvetica"/>
                <a:cs typeface="Helvetica"/>
              </a:defRPr>
            </a:lvl1pPr>
            <a:lvl2pPr>
              <a:buFont typeface="Arial" pitchFamily="34" charset="0"/>
              <a:buChar char="–"/>
              <a:defRPr sz="2000" b="1">
                <a:solidFill>
                  <a:srgbClr val="04617B"/>
                </a:solidFill>
                <a:latin typeface="Helvetica"/>
                <a:cs typeface="Helvetica"/>
              </a:defRPr>
            </a:lvl2pPr>
            <a:lvl3pPr>
              <a:buFont typeface="Arial" pitchFamily="34" charset="0"/>
              <a:buChar char="•"/>
              <a:defRPr sz="1800" b="1">
                <a:solidFill>
                  <a:srgbClr val="04617B"/>
                </a:solidFill>
                <a:latin typeface="Helvetica"/>
                <a:cs typeface="Helvetica"/>
              </a:defRPr>
            </a:lvl3pPr>
            <a:lvl4pPr>
              <a:buFontTx/>
              <a:buNone/>
              <a:defRPr sz="1600" b="1">
                <a:solidFill>
                  <a:srgbClr val="04617B"/>
                </a:solidFill>
                <a:latin typeface="Helvetica"/>
                <a:cs typeface="Helvetica"/>
              </a:defRPr>
            </a:lvl4pPr>
            <a:lvl5pPr>
              <a:buFontTx/>
              <a:buNone/>
              <a:defRPr sz="1400" b="1">
                <a:solidFill>
                  <a:srgbClr val="04617B"/>
                </a:solidFill>
                <a:latin typeface="Helvetic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WORKS 2012, Salt Lake City, 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8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 bwMode="auto">
          <a:xfrm>
            <a:off x="4114800" y="6186488"/>
            <a:ext cx="914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fld id="{C3FDDD53-0040-1745-93A2-C08495BC6D63}" type="slidenum">
              <a:rPr lang="en-US" sz="1600" i="1">
                <a:solidFill>
                  <a:schemeClr val="accent1"/>
                </a:solidFill>
              </a:rPr>
              <a:pPr algn="ctr"/>
              <a:t>‹#›</a:t>
            </a:fld>
            <a:endParaRPr lang="en-US" sz="1600" i="1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7075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04617B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WORKS 2012, Salt Lake City, 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2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isi.png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400800"/>
            <a:ext cx="2473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06538" y="3474720"/>
            <a:ext cx="5988050" cy="37725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rgbClr val="04617B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8760" y="3931920"/>
            <a:ext cx="5988050" cy="149652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rgbClr val="04617B"/>
                </a:solidFill>
                <a:latin typeface="Helvetica"/>
                <a:cs typeface="Helvetica"/>
              </a:defRPr>
            </a:lvl1pPr>
            <a:lvl2pPr>
              <a:defRPr>
                <a:solidFill>
                  <a:srgbClr val="04617B"/>
                </a:solidFill>
                <a:latin typeface="Helvetica"/>
                <a:cs typeface="Helvetica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WORKS 2012, Salt Lake City, 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2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Content Placeholder 10" descr="Formal_Viterbi_CardOnWhite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" b="11429"/>
          <a:stretch>
            <a:fillRect/>
          </a:stretch>
        </p:blipFill>
        <p:spPr bwMode="auto">
          <a:xfrm>
            <a:off x="90488" y="6226175"/>
            <a:ext cx="2085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4" descr="pegasus_white_logo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39"/>
          <a:stretch>
            <a:fillRect/>
          </a:stretch>
        </p:blipFill>
        <p:spPr bwMode="auto">
          <a:xfrm>
            <a:off x="7964488" y="6232525"/>
            <a:ext cx="960437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rgbClr val="04617B"/>
                </a:solidFill>
              </a:defRPr>
            </a:lvl1pPr>
          </a:lstStyle>
          <a:p>
            <a:r>
              <a:rPr lang="en-US" smtClean="0"/>
              <a:t>WORKS 2012, Salt Lake City, UT</a:t>
            </a: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flipV="1">
            <a:off x="0" y="6135688"/>
            <a:ext cx="9144000" cy="50800"/>
          </a:xfrm>
          <a:prstGeom prst="rect">
            <a:avLst/>
          </a:prstGeom>
          <a:solidFill>
            <a:srgbClr val="77A1CC"/>
          </a:solidFill>
          <a:ln>
            <a:noFill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2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k-SK" smtClean="0"/>
              <a:t>WORKS, November 12, 2012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42900" y="1962150"/>
            <a:ext cx="8458200" cy="1470025"/>
          </a:xfrm>
        </p:spPr>
        <p:txBody>
          <a:bodyPr/>
          <a:lstStyle/>
          <a:p>
            <a:r>
              <a:rPr lang="en-US" dirty="0" smtClean="0"/>
              <a:t>Peer-to-Peer Data Sharing for Scientific Workflows on Amazon EC2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4851400"/>
            <a:ext cx="6400800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 smtClean="0"/>
              <a:t>Gideon </a:t>
            </a:r>
            <a:r>
              <a:rPr lang="en-US" sz="2400" b="1" dirty="0" err="1" smtClean="0"/>
              <a:t>Juve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Ewa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Deelman</a:t>
            </a:r>
            <a:endParaRPr lang="en-US" sz="2400" b="1" dirty="0" smtClean="0"/>
          </a:p>
          <a:p>
            <a:pPr>
              <a:lnSpc>
                <a:spcPct val="80000"/>
              </a:lnSpc>
            </a:pPr>
            <a:r>
              <a:rPr lang="en-US" sz="2400" i="1" dirty="0" smtClean="0"/>
              <a:t>USC Information Sciences Institute</a:t>
            </a:r>
          </a:p>
          <a:p>
            <a:pPr>
              <a:lnSpc>
                <a:spcPct val="80000"/>
              </a:lnSpc>
            </a:pPr>
            <a:r>
              <a:rPr lang="en-US" sz="2000" i="1" dirty="0" smtClean="0"/>
              <a:t>{</a:t>
            </a:r>
            <a:r>
              <a:rPr lang="en-US" sz="2000" i="1" dirty="0" err="1" smtClean="0"/>
              <a:t>gideon,deelman</a:t>
            </a:r>
            <a:r>
              <a:rPr lang="en-US" sz="2000" i="1" dirty="0" smtClean="0"/>
              <a:t>}@</a:t>
            </a:r>
            <a:r>
              <a:rPr lang="en-US" sz="2000" i="1" dirty="0" err="1" smtClean="0"/>
              <a:t>isi.edu</a:t>
            </a:r>
            <a:endParaRPr lang="en-US" sz="2000" i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71600" y="3530600"/>
            <a:ext cx="6400800" cy="1079500"/>
          </a:xfrm>
          <a:prstGeom prst="rect">
            <a:avLst/>
          </a:prstGeom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rgbClr val="04617B"/>
                </a:solidFill>
                <a:latin typeface="Helvetica"/>
                <a:ea typeface="ＭＳ Ｐゴシック" charset="0"/>
                <a:cs typeface="Helvetica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b="1" dirty="0" err="1" smtClean="0"/>
              <a:t>Rohit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Agarwal</a:t>
            </a:r>
            <a:endParaRPr lang="en-US" sz="2400" b="1" dirty="0" smtClean="0"/>
          </a:p>
          <a:p>
            <a:pPr>
              <a:lnSpc>
                <a:spcPct val="80000"/>
              </a:lnSpc>
            </a:pPr>
            <a:r>
              <a:rPr lang="en-US" sz="2400" i="1" dirty="0" smtClean="0"/>
              <a:t>Indian Institute of Technology, </a:t>
            </a:r>
            <a:r>
              <a:rPr lang="en-US" sz="2400" i="1" dirty="0" err="1" smtClean="0"/>
              <a:t>Ropar</a:t>
            </a:r>
            <a:endParaRPr lang="en-US" sz="2400" i="1" dirty="0" smtClean="0"/>
          </a:p>
          <a:p>
            <a:pPr>
              <a:lnSpc>
                <a:spcPct val="80000"/>
              </a:lnSpc>
            </a:pPr>
            <a:r>
              <a:rPr lang="en-US" sz="2000" i="1" dirty="0" err="1" smtClean="0"/>
              <a:t>ragarwal@iitpr.ac.in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85912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Benchmarked vs. Observed RIS Throughput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044700"/>
          </a:xfrm>
        </p:spPr>
        <p:txBody>
          <a:bodyPr/>
          <a:lstStyle/>
          <a:p>
            <a:r>
              <a:rPr lang="en-US" dirty="0" smtClean="0"/>
              <a:t>Ran 10 degree workflow using 8-64 cores (m1.xlarge)</a:t>
            </a:r>
          </a:p>
          <a:p>
            <a:r>
              <a:rPr lang="en-US" dirty="0" smtClean="0"/>
              <a:t>Observed RIS throughput (10-25 ops/sec) is much less than benchmarked throughput (650 ops/sec)</a:t>
            </a:r>
          </a:p>
          <a:p>
            <a:r>
              <a:rPr lang="en-US" dirty="0" smtClean="0"/>
              <a:t>RIS should not be the bottleneck for workflows and resource pools of this size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WORKS 2012, Salt Lake City, UT</a:t>
            </a:r>
            <a:endParaRPr lang="en-US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400155"/>
              </p:ext>
            </p:extLst>
          </p:nvPr>
        </p:nvGraphicFramePr>
        <p:xfrm>
          <a:off x="634999" y="1615229"/>
          <a:ext cx="7810501" cy="2104213"/>
        </p:xfrm>
        <a:graphic>
          <a:graphicData uri="http://schemas.openxmlformats.org/drawingml/2006/table">
            <a:tbl>
              <a:tblPr/>
              <a:tblGrid>
                <a:gridCol w="1997736"/>
                <a:gridCol w="1894626"/>
                <a:gridCol w="1830184"/>
                <a:gridCol w="2087955"/>
              </a:tblGrid>
              <a:tr h="817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Nodes / Cores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Entries in RIS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Workflow runtime (sec)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Average put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requests/second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5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2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 /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63558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6699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9.5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15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4 / 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76688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4705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16.3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5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8 / 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N/A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3690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N/A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5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16 / 64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87073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3704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23.5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634999" y="1001713"/>
            <a:ext cx="80518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04617B"/>
                </a:solidFill>
                <a:latin typeface="Arial" pitchFamily="34" charset="0"/>
                <a:ea typeface="+mj-ea"/>
                <a:cs typeface="Arial" pitchFamily="34" charset="0"/>
              </a:rPr>
              <a:t>Average requests per second observed for a 10-degree Montage workflow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0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Daemon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2500"/>
            <a:ext cx="8229600" cy="1244600"/>
          </a:xfrm>
        </p:spPr>
        <p:txBody>
          <a:bodyPr/>
          <a:lstStyle/>
          <a:p>
            <a:r>
              <a:rPr lang="en-US" dirty="0" smtClean="0"/>
              <a:t>Disk performance: ~38 MB/s write, ~109 MB/s read</a:t>
            </a:r>
          </a:p>
          <a:p>
            <a:r>
              <a:rPr lang="en-US" dirty="0" smtClean="0"/>
              <a:t>Network performance: ~89 MB/s</a:t>
            </a:r>
          </a:p>
          <a:p>
            <a:r>
              <a:rPr lang="en-US" dirty="0" smtClean="0"/>
              <a:t>Bottom line: Latency limits performance for smaller 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WORKS 2012, Salt Lake City, UT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001713"/>
            <a:ext cx="6054436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0" y="2112160"/>
            <a:ext cx="5803900" cy="1114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0" y="3459480"/>
            <a:ext cx="4800600" cy="1112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215900" y="1250890"/>
            <a:ext cx="2387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04617B"/>
                </a:solidFill>
                <a:latin typeface="Arial" pitchFamily="34" charset="0"/>
                <a:ea typeface="+mj-ea"/>
                <a:cs typeface="Arial" pitchFamily="34" charset="0"/>
              </a:rPr>
              <a:t>Put Latency (sec)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15900" y="2546290"/>
            <a:ext cx="2387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04617B"/>
                </a:solidFill>
                <a:latin typeface="Arial" pitchFamily="34" charset="0"/>
                <a:ea typeface="+mj-ea"/>
                <a:cs typeface="Arial" pitchFamily="34" charset="0"/>
              </a:rPr>
              <a:t>Get Latency (sec)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15900" y="3879790"/>
            <a:ext cx="32639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04617B"/>
                </a:solidFill>
                <a:latin typeface="Arial" pitchFamily="34" charset="0"/>
                <a:ea typeface="+mj-ea"/>
                <a:cs typeface="Arial" pitchFamily="34" charset="0"/>
              </a:rPr>
              <a:t>Get Bandwidth (MB/sec)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97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ntage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4" r="9871" b="10908"/>
          <a:stretch/>
        </p:blipFill>
        <p:spPr>
          <a:xfrm>
            <a:off x="6731000" y="903264"/>
            <a:ext cx="2413000" cy="32455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Performance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138080"/>
            <a:ext cx="5143500" cy="3143982"/>
          </a:xfrm>
        </p:spPr>
        <p:txBody>
          <a:bodyPr/>
          <a:lstStyle/>
          <a:p>
            <a:r>
              <a:rPr lang="en-US" dirty="0" smtClean="0"/>
              <a:t>Application: Montage</a:t>
            </a:r>
          </a:p>
          <a:p>
            <a:pPr lvl="1"/>
            <a:r>
              <a:rPr lang="en-US" dirty="0" smtClean="0"/>
              <a:t>Creates science-grade astronomical image mosaics</a:t>
            </a:r>
          </a:p>
          <a:p>
            <a:r>
              <a:rPr lang="en-US" dirty="0" smtClean="0"/>
              <a:t>Test workflow</a:t>
            </a:r>
          </a:p>
          <a:p>
            <a:pPr lvl="1"/>
            <a:r>
              <a:rPr lang="en-US" dirty="0" smtClean="0"/>
              <a:t>10 degree square area</a:t>
            </a:r>
            <a:endParaRPr lang="en-US" dirty="0"/>
          </a:p>
          <a:p>
            <a:pPr lvl="1"/>
            <a:r>
              <a:rPr lang="en-US" dirty="0" smtClean="0"/>
              <a:t>19,320 tasks</a:t>
            </a:r>
            <a:endParaRPr lang="en-US" dirty="0"/>
          </a:p>
          <a:p>
            <a:pPr lvl="1"/>
            <a:r>
              <a:rPr lang="en-US" dirty="0" smtClean="0"/>
              <a:t>13 GB input, 88 GB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WORKS 2012, Salt Lake City, UT</a:t>
            </a:r>
            <a:endParaRPr lang="en-US"/>
          </a:p>
        </p:txBody>
      </p:sp>
      <p:pic>
        <p:nvPicPr>
          <p:cNvPr id="8" name="Picture 7" descr="cropped-atlasmaker_galplan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2062"/>
            <a:ext cx="9144000" cy="19260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6946900" y="5905620"/>
            <a:ext cx="21971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Image: John Good,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Caltech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156200" y="855638"/>
            <a:ext cx="14732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Reprojection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dirty="0" smtClean="0">
              <a:solidFill>
                <a:srgbClr val="04617B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dirty="0">
              <a:solidFill>
                <a:srgbClr val="04617B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4617B"/>
                </a:solidFill>
                <a:latin typeface="Arial" pitchFamily="34" charset="0"/>
                <a:ea typeface="+mj-ea"/>
                <a:cs typeface="Arial" pitchFamily="34" charset="0"/>
              </a:rPr>
              <a:t>Background Rectification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dirty="0" smtClean="0">
              <a:solidFill>
                <a:srgbClr val="04617B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dirty="0">
              <a:solidFill>
                <a:srgbClr val="04617B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dirty="0" smtClean="0">
              <a:solidFill>
                <a:srgbClr val="04617B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4617B"/>
                </a:solidFill>
                <a:latin typeface="Arial" pitchFamily="34" charset="0"/>
                <a:ea typeface="+mj-ea"/>
                <a:cs typeface="Arial" pitchFamily="34" charset="0"/>
              </a:rPr>
              <a:t>Co-addition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dirty="0" smtClean="0">
              <a:solidFill>
                <a:srgbClr val="04617B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dirty="0" smtClean="0">
              <a:solidFill>
                <a:srgbClr val="04617B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dirty="0" smtClean="0">
              <a:solidFill>
                <a:srgbClr val="04617B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4617B"/>
                </a:solidFill>
                <a:latin typeface="Arial" pitchFamily="34" charset="0"/>
                <a:ea typeface="+mj-ea"/>
                <a:cs typeface="Arial" pitchFamily="34" charset="0"/>
              </a:rPr>
              <a:t>Reformatting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6502400" y="1231900"/>
            <a:ext cx="254000" cy="1104900"/>
          </a:xfrm>
          <a:prstGeom prst="leftBrac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6527800" y="2362200"/>
            <a:ext cx="215900" cy="1282700"/>
          </a:xfrm>
          <a:prstGeom prst="leftBrac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4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4025900" cy="4724400"/>
          </a:xfrm>
        </p:spPr>
        <p:txBody>
          <a:bodyPr/>
          <a:lstStyle/>
          <a:p>
            <a:r>
              <a:rPr lang="en-US" dirty="0" smtClean="0"/>
              <a:t>NFS</a:t>
            </a:r>
          </a:p>
          <a:p>
            <a:pPr lvl="1"/>
            <a:r>
              <a:rPr lang="en-US" dirty="0" smtClean="0"/>
              <a:t>Centralized </a:t>
            </a:r>
            <a:r>
              <a:rPr lang="en-US" dirty="0"/>
              <a:t>file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Used a dedicated m1.xlarge instance</a:t>
            </a:r>
            <a:endParaRPr lang="en-US" dirty="0"/>
          </a:p>
          <a:p>
            <a:r>
              <a:rPr lang="en-US" dirty="0" err="1" smtClean="0"/>
              <a:t>GlusterFS</a:t>
            </a:r>
            <a:endParaRPr lang="en-US" dirty="0"/>
          </a:p>
          <a:p>
            <a:pPr lvl="1"/>
            <a:r>
              <a:rPr lang="en-US" dirty="0" smtClean="0"/>
              <a:t>Distributed </a:t>
            </a:r>
            <a:r>
              <a:rPr lang="en-US" dirty="0"/>
              <a:t>file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Used “distribute” mode</a:t>
            </a:r>
          </a:p>
          <a:p>
            <a:pPr lvl="1"/>
            <a:r>
              <a:rPr lang="en-US" dirty="0" smtClean="0"/>
              <a:t>Each worker participates in the file system</a:t>
            </a:r>
            <a:endParaRPr lang="en-US" dirty="0"/>
          </a:p>
          <a:p>
            <a:r>
              <a:rPr lang="en-US" dirty="0" smtClean="0"/>
              <a:t>P2P</a:t>
            </a:r>
            <a:endParaRPr lang="en-US" dirty="0"/>
          </a:p>
          <a:p>
            <a:pPr lvl="1"/>
            <a:r>
              <a:rPr lang="en-US" dirty="0" smtClean="0"/>
              <a:t>Our approach</a:t>
            </a:r>
          </a:p>
          <a:p>
            <a:pPr lvl="1"/>
            <a:r>
              <a:rPr lang="en-US" dirty="0" smtClean="0"/>
              <a:t>RIS co-located with submit host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WORKS 2012, Salt Lake City, UT</a:t>
            </a:r>
            <a:endParaRPr lang="en-US"/>
          </a:p>
        </p:txBody>
      </p:sp>
      <p:pic>
        <p:nvPicPr>
          <p:cNvPr id="6" name="Picture 5" descr="nfs_confi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7562"/>
            <a:ext cx="3481691" cy="2698825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7" name="Picture 6" descr="p2p_conf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558328"/>
            <a:ext cx="3536950" cy="1563071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8" name="Picture 7" descr="gluster_config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9" y="2919087"/>
            <a:ext cx="3481691" cy="1626541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31763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WORKS 2012, Salt Lake City, UT</a:t>
            </a:r>
            <a:endParaRPr lang="en-US"/>
          </a:p>
        </p:txBody>
      </p:sp>
      <p:pic>
        <p:nvPicPr>
          <p:cNvPr id="6" name="Picture 5" descr="Experimental Setu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717551"/>
            <a:ext cx="7289800" cy="54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4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99000"/>
            <a:ext cx="8229600" cy="1295400"/>
          </a:xfrm>
        </p:spPr>
        <p:txBody>
          <a:bodyPr/>
          <a:lstStyle/>
          <a:p>
            <a:r>
              <a:rPr lang="en-US" dirty="0" smtClean="0"/>
              <a:t>NFS performance is flat, as expected</a:t>
            </a:r>
          </a:p>
          <a:p>
            <a:r>
              <a:rPr lang="en-US" dirty="0" smtClean="0"/>
              <a:t>Performance flattens out due to workflow structure</a:t>
            </a:r>
          </a:p>
          <a:p>
            <a:r>
              <a:rPr lang="en-US" dirty="0" err="1" smtClean="0"/>
              <a:t>GlusterFS</a:t>
            </a:r>
            <a:r>
              <a:rPr lang="en-US" dirty="0" smtClean="0"/>
              <a:t> performs 13-16% better than P2P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WORKS 2012, Salt Lake City, UT</a:t>
            </a:r>
            <a:endParaRPr lang="en-US"/>
          </a:p>
        </p:txBody>
      </p:sp>
      <p:pic>
        <p:nvPicPr>
          <p:cNvPr id="7" name="Picture 6" descr="p2p_performan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99" y="1022350"/>
            <a:ext cx="5923601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64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1713"/>
            <a:ext cx="8229600" cy="4992687"/>
          </a:xfrm>
        </p:spPr>
        <p:txBody>
          <a:bodyPr/>
          <a:lstStyle/>
          <a:p>
            <a:r>
              <a:rPr lang="en-US" dirty="0" smtClean="0"/>
              <a:t>Bottlenecks</a:t>
            </a:r>
          </a:p>
          <a:p>
            <a:pPr lvl="1"/>
            <a:r>
              <a:rPr lang="en-US" dirty="0" smtClean="0"/>
              <a:t>Main problem with NFS</a:t>
            </a:r>
          </a:p>
          <a:p>
            <a:pPr lvl="1"/>
            <a:r>
              <a:rPr lang="en-US" dirty="0" err="1" smtClean="0"/>
              <a:t>GlusterFS</a:t>
            </a:r>
            <a:r>
              <a:rPr lang="en-US" dirty="0" smtClean="0"/>
              <a:t> has no central server</a:t>
            </a:r>
          </a:p>
          <a:p>
            <a:pPr lvl="1"/>
            <a:r>
              <a:rPr lang="en-US" dirty="0" smtClean="0"/>
              <a:t>P2P </a:t>
            </a:r>
            <a:r>
              <a:rPr lang="en-US" dirty="0" smtClean="0"/>
              <a:t>RIS is not a bottleneck based on benchmarks</a:t>
            </a:r>
          </a:p>
          <a:p>
            <a:r>
              <a:rPr lang="en-US" dirty="0" smtClean="0"/>
              <a:t>Latency</a:t>
            </a:r>
            <a:endParaRPr lang="en-US" dirty="0" smtClean="0"/>
          </a:p>
          <a:p>
            <a:pPr lvl="1"/>
            <a:r>
              <a:rPr lang="en-US" dirty="0" smtClean="0"/>
              <a:t>P2P query overhead harms small file performance</a:t>
            </a:r>
          </a:p>
          <a:p>
            <a:pPr lvl="1"/>
            <a:r>
              <a:rPr lang="en-US" dirty="0" smtClean="0"/>
              <a:t>Not an issue for </a:t>
            </a:r>
            <a:r>
              <a:rPr lang="en-US" dirty="0" err="1" smtClean="0"/>
              <a:t>GlusterFS</a:t>
            </a:r>
            <a:r>
              <a:rPr lang="en-US" dirty="0" smtClean="0"/>
              <a:t> (just a hash to find the host)</a:t>
            </a:r>
          </a:p>
          <a:p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P2P does not try to control data placement</a:t>
            </a:r>
          </a:p>
          <a:p>
            <a:pPr lvl="1"/>
            <a:r>
              <a:rPr lang="en-US" dirty="0" err="1" smtClean="0"/>
              <a:t>GlusterFS</a:t>
            </a:r>
            <a:r>
              <a:rPr lang="en-US" dirty="0" smtClean="0"/>
              <a:t> distributes data more evenly</a:t>
            </a:r>
          </a:p>
          <a:p>
            <a:r>
              <a:rPr lang="en-US" dirty="0" smtClean="0"/>
              <a:t>Small reads</a:t>
            </a:r>
          </a:p>
          <a:p>
            <a:pPr lvl="1"/>
            <a:r>
              <a:rPr lang="en-US" dirty="0" smtClean="0"/>
              <a:t>P2P always fetches the entire file</a:t>
            </a:r>
          </a:p>
          <a:p>
            <a:pPr lvl="1"/>
            <a:r>
              <a:rPr lang="en-US" dirty="0" err="1" smtClean="0"/>
              <a:t>GlusterFS</a:t>
            </a:r>
            <a:r>
              <a:rPr lang="en-US" dirty="0" smtClean="0"/>
              <a:t> can fetch only the blocks required</a:t>
            </a:r>
          </a:p>
          <a:p>
            <a:pPr lvl="1"/>
            <a:r>
              <a:rPr lang="en-US" dirty="0" smtClean="0"/>
              <a:t>Can overlap communication and computation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WORKS 2012, Salt Lake City, 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8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0112"/>
            <a:ext cx="8229600" cy="5195887"/>
          </a:xfrm>
        </p:spPr>
        <p:txBody>
          <a:bodyPr/>
          <a:lstStyle/>
          <a:p>
            <a:r>
              <a:rPr lang="en-US" dirty="0" smtClean="0"/>
              <a:t>Our experiment did not work out as we hoped, but produced some valuable results</a:t>
            </a:r>
          </a:p>
          <a:p>
            <a:pPr lvl="1"/>
            <a:r>
              <a:rPr lang="en-US" dirty="0" smtClean="0"/>
              <a:t>RIS server was not a bottleneck</a:t>
            </a:r>
          </a:p>
          <a:p>
            <a:pPr lvl="1"/>
            <a:r>
              <a:rPr lang="en-US" dirty="0" smtClean="0"/>
              <a:t>Overheads were significant for small files</a:t>
            </a:r>
          </a:p>
          <a:p>
            <a:r>
              <a:rPr lang="en-US" dirty="0" smtClean="0"/>
              <a:t>We now have a better understanding of the problem</a:t>
            </a:r>
          </a:p>
          <a:p>
            <a:pPr lvl="1"/>
            <a:r>
              <a:rPr lang="en-US" dirty="0" smtClean="0"/>
              <a:t>Partial reads may be important for some workflows</a:t>
            </a:r>
          </a:p>
          <a:p>
            <a:pPr lvl="1"/>
            <a:r>
              <a:rPr lang="en-US" dirty="0" smtClean="0"/>
              <a:t>Locality and load balancing are important</a:t>
            </a:r>
          </a:p>
          <a:p>
            <a:pPr lvl="1"/>
            <a:r>
              <a:rPr lang="en-US" dirty="0" smtClean="0"/>
              <a:t>Need to consider planning and scheduling data movement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WORKS 2012, Salt Lake City, 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32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/>
              <a:t>with more </a:t>
            </a:r>
            <a:r>
              <a:rPr lang="en-US" dirty="0" smtClean="0"/>
              <a:t>workflows</a:t>
            </a:r>
          </a:p>
          <a:p>
            <a:r>
              <a:rPr lang="en-US" dirty="0" smtClean="0"/>
              <a:t>Compare with alternative data storage solutions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SRM, IRODS</a:t>
            </a:r>
            <a:endParaRPr lang="en-US" dirty="0"/>
          </a:p>
          <a:p>
            <a:r>
              <a:rPr lang="en-US" dirty="0"/>
              <a:t>Study the </a:t>
            </a:r>
            <a:r>
              <a:rPr lang="en-US" dirty="0" smtClean="0"/>
              <a:t>I/O </a:t>
            </a:r>
            <a:r>
              <a:rPr lang="en-US" dirty="0" smtClean="0"/>
              <a:t>patterns of </a:t>
            </a:r>
            <a:r>
              <a:rPr lang="en-US" dirty="0" smtClean="0"/>
              <a:t>different workflows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partial reads</a:t>
            </a:r>
          </a:p>
          <a:p>
            <a:r>
              <a:rPr lang="en-US" dirty="0" smtClean="0"/>
              <a:t>Optimize </a:t>
            </a:r>
            <a:r>
              <a:rPr lang="en-US" dirty="0"/>
              <a:t>the system, especially latencies</a:t>
            </a:r>
          </a:p>
          <a:p>
            <a:r>
              <a:rPr lang="en-US" dirty="0" smtClean="0"/>
              <a:t>Investigate techniques for planning data placement</a:t>
            </a:r>
          </a:p>
          <a:p>
            <a:r>
              <a:rPr lang="en-US" dirty="0" smtClean="0"/>
              <a:t>Make </a:t>
            </a:r>
            <a:r>
              <a:rPr lang="en-US" dirty="0"/>
              <a:t>use of data-aware scheduling heuristics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WORKS 2012, Salt Lake City, 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9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Workflows in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Provisioning (compute and storage)</a:t>
            </a:r>
          </a:p>
          <a:p>
            <a:pPr lvl="1"/>
            <a:r>
              <a:rPr lang="en-US" dirty="0" smtClean="0"/>
              <a:t>Elasticity</a:t>
            </a:r>
          </a:p>
          <a:p>
            <a:pPr lvl="1"/>
            <a:r>
              <a:rPr lang="en-US" dirty="0" smtClean="0"/>
              <a:t>Reproducibility</a:t>
            </a:r>
          </a:p>
          <a:p>
            <a:pPr lvl="1"/>
            <a:r>
              <a:rPr lang="en-US" dirty="0" smtClean="0"/>
              <a:t>Appliances (e.g. Galaxy)</a:t>
            </a:r>
          </a:p>
          <a:p>
            <a:pPr lvl="1"/>
            <a:r>
              <a:rPr lang="en-US" dirty="0" smtClean="0"/>
              <a:t>Control over environment (esp. for legacy)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Administration</a:t>
            </a:r>
          </a:p>
          <a:p>
            <a:pPr lvl="1"/>
            <a:r>
              <a:rPr lang="en-US" dirty="0" smtClean="0"/>
              <a:t>Virtualization overhead</a:t>
            </a:r>
          </a:p>
          <a:p>
            <a:pPr lvl="1"/>
            <a:r>
              <a:rPr lang="en-US" dirty="0" smtClean="0"/>
              <a:t>Resource limitations (not really infinite, no queuing)</a:t>
            </a:r>
          </a:p>
          <a:p>
            <a:pPr lvl="1"/>
            <a:r>
              <a:rPr lang="en-US" dirty="0" smtClean="0"/>
              <a:t>Cost relative to alternatives (campus clusters, grid)</a:t>
            </a:r>
          </a:p>
          <a:p>
            <a:pPr lvl="1"/>
            <a:r>
              <a:rPr lang="en-US" dirty="0" smtClean="0"/>
              <a:t>Cost/Performance tradeoffs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WORKS 2012, Salt Lake City, 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33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Workflows in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1712"/>
            <a:ext cx="8229600" cy="1690687"/>
          </a:xfrm>
        </p:spPr>
        <p:txBody>
          <a:bodyPr/>
          <a:lstStyle/>
          <a:p>
            <a:r>
              <a:rPr lang="en-US" dirty="0" smtClean="0"/>
              <a:t>Could develop Workflow as a Service (</a:t>
            </a:r>
            <a:r>
              <a:rPr lang="en-US" dirty="0" err="1" smtClean="0"/>
              <a:t>PaaS</a:t>
            </a:r>
            <a:r>
              <a:rPr lang="en-US" dirty="0" smtClean="0"/>
              <a:t> or </a:t>
            </a:r>
            <a:r>
              <a:rPr lang="en-US" dirty="0" err="1" smtClean="0"/>
              <a:t>SaaS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deploy existing software on IaaS clouds</a:t>
            </a:r>
          </a:p>
          <a:p>
            <a:r>
              <a:rPr lang="en-US" dirty="0" smtClean="0"/>
              <a:t>“Virtual Clusters”</a:t>
            </a:r>
          </a:p>
          <a:p>
            <a:r>
              <a:rPr lang="en-US" dirty="0" smtClean="0"/>
              <a:t>New tools: Nimbus Broker, </a:t>
            </a:r>
            <a:r>
              <a:rPr lang="en-US" dirty="0" err="1" smtClean="0"/>
              <a:t>cloudinit.d</a:t>
            </a:r>
            <a:r>
              <a:rPr lang="en-US" dirty="0" smtClean="0"/>
              <a:t>, Wrangler, </a:t>
            </a:r>
            <a:r>
              <a:rPr lang="en-US" dirty="0" err="1" smtClean="0"/>
              <a:t>Precip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WORKS 2012, Salt Lake City, UT</a:t>
            </a:r>
            <a:endParaRPr lang="en-US"/>
          </a:p>
        </p:txBody>
      </p:sp>
      <p:pic>
        <p:nvPicPr>
          <p:cNvPr id="5" name="Picture 3" descr="gr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80" y="2692399"/>
            <a:ext cx="6207919" cy="3358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918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 </a:t>
            </a:r>
            <a:r>
              <a:rPr lang="en-US" dirty="0" smtClean="0"/>
              <a:t>for this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762500"/>
          </a:xfrm>
        </p:spPr>
        <p:txBody>
          <a:bodyPr/>
          <a:lstStyle/>
          <a:p>
            <a:r>
              <a:rPr lang="en-US" dirty="0" smtClean="0"/>
              <a:t>Data-intensive workflows are limited by I/O performance</a:t>
            </a:r>
          </a:p>
          <a:p>
            <a:pPr lvl="1"/>
            <a:r>
              <a:rPr lang="en-US" dirty="0" smtClean="0"/>
              <a:t>I/O is becoming the bottleneck rather than throughput</a:t>
            </a:r>
          </a:p>
          <a:p>
            <a:r>
              <a:rPr lang="en-US" dirty="0" smtClean="0"/>
              <a:t>Many workflows share data using files</a:t>
            </a:r>
          </a:p>
          <a:p>
            <a:pPr lvl="1"/>
            <a:r>
              <a:rPr lang="en-US" dirty="0" smtClean="0"/>
              <a:t>Task A writes a file, task B reads it</a:t>
            </a:r>
          </a:p>
          <a:p>
            <a:pPr lvl="1"/>
            <a:r>
              <a:rPr lang="en-US" dirty="0" smtClean="0"/>
              <a:t>File management is critical</a:t>
            </a:r>
          </a:p>
          <a:p>
            <a:r>
              <a:rPr lang="en-US" dirty="0" smtClean="0"/>
              <a:t>Write-once</a:t>
            </a:r>
          </a:p>
          <a:p>
            <a:pPr lvl="1"/>
            <a:r>
              <a:rPr lang="en-US" dirty="0" smtClean="0"/>
              <a:t>Typically, files are only written once, never updated</a:t>
            </a:r>
          </a:p>
          <a:p>
            <a:pPr lvl="1"/>
            <a:r>
              <a:rPr lang="en-US" dirty="0" smtClean="0"/>
              <a:t>Can replicate </a:t>
            </a:r>
            <a:r>
              <a:rPr lang="en-US" dirty="0" smtClean="0"/>
              <a:t>files </a:t>
            </a:r>
            <a:r>
              <a:rPr lang="en-US" dirty="0" smtClean="0"/>
              <a:t>without worrying about consistency</a:t>
            </a:r>
          </a:p>
          <a:p>
            <a:r>
              <a:rPr lang="en-US" dirty="0" smtClean="0"/>
              <a:t>Three ways to share files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a shared storage system (POSIX or non-POSIX)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Transfer files from submit host to workers and back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Transfer </a:t>
            </a:r>
            <a:r>
              <a:rPr lang="en-US" dirty="0" smtClean="0"/>
              <a:t>files directly </a:t>
            </a:r>
            <a:r>
              <a:rPr lang="en-US" dirty="0" smtClean="0"/>
              <a:t>from one worker to the </a:t>
            </a:r>
            <a:r>
              <a:rPr lang="en-US" dirty="0" smtClean="0"/>
              <a:t>next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WORKS 2012, Salt Lake City, 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2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Study on Data Sharing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0900"/>
            <a:ext cx="8229600" cy="4572000"/>
          </a:xfrm>
        </p:spPr>
        <p:txBody>
          <a:bodyPr/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Better understand how storage systems affect performance</a:t>
            </a:r>
          </a:p>
          <a:p>
            <a:pPr lvl="1"/>
            <a:r>
              <a:rPr lang="en-US" dirty="0" smtClean="0"/>
              <a:t>Compare storage costs on commercial clouds</a:t>
            </a:r>
          </a:p>
          <a:p>
            <a:r>
              <a:rPr lang="en-US" dirty="0" smtClean="0"/>
              <a:t>Deployed </a:t>
            </a:r>
            <a:r>
              <a:rPr lang="en-US" dirty="0" smtClean="0"/>
              <a:t>several different storage systems</a:t>
            </a:r>
          </a:p>
          <a:p>
            <a:pPr lvl="1"/>
            <a:r>
              <a:rPr lang="en-US" dirty="0" smtClean="0"/>
              <a:t>Local, NFS, S3, </a:t>
            </a:r>
            <a:r>
              <a:rPr lang="en-US" dirty="0" smtClean="0"/>
              <a:t>PVFS2, </a:t>
            </a:r>
            <a:r>
              <a:rPr lang="en-US" dirty="0" err="1" smtClean="0"/>
              <a:t>GlusterFS</a:t>
            </a:r>
            <a:r>
              <a:rPr lang="en-US" dirty="0" smtClean="0"/>
              <a:t> (distribute and NUFA)</a:t>
            </a:r>
          </a:p>
          <a:p>
            <a:r>
              <a:rPr lang="en-US" dirty="0" smtClean="0"/>
              <a:t>Used three different workflow applications with different resource requirements</a:t>
            </a:r>
          </a:p>
          <a:p>
            <a:pPr lvl="1"/>
            <a:r>
              <a:rPr lang="en-US" dirty="0" smtClean="0"/>
              <a:t>Montage (astronomy, data-intensive)</a:t>
            </a:r>
          </a:p>
          <a:p>
            <a:pPr lvl="1"/>
            <a:r>
              <a:rPr lang="en-US" dirty="0" smtClean="0"/>
              <a:t>Broadband (seismology, memory-intensive)</a:t>
            </a:r>
          </a:p>
          <a:p>
            <a:pPr lvl="1"/>
            <a:r>
              <a:rPr lang="en-US" dirty="0" err="1" smtClean="0"/>
              <a:t>Epigenome</a:t>
            </a:r>
            <a:r>
              <a:rPr lang="en-US" dirty="0" smtClean="0"/>
              <a:t> (bioinformatics, CPU-intensive)</a:t>
            </a:r>
          </a:p>
          <a:p>
            <a:r>
              <a:rPr lang="en-US" dirty="0" smtClean="0"/>
              <a:t>Compared performance and cost of different file system </a:t>
            </a:r>
            <a:r>
              <a:rPr lang="en-US" dirty="0" smtClean="0"/>
              <a:t>options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WORKS 2012, Salt Lake City, UT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457200" y="5468034"/>
            <a:ext cx="8458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G.</a:t>
            </a:r>
            <a:r>
              <a:rPr kumimoji="0" lang="en-US" i="0" u="none" strike="noStrike" kern="1200" cap="none" spc="0" normalizeH="0" noProof="0" dirty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i="0" u="none" strike="noStrike" kern="1200" cap="none" spc="0" normalizeH="0" noProof="0" dirty="0" err="1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Juve</a:t>
            </a:r>
            <a:r>
              <a:rPr kumimoji="0" lang="en-US" i="0" u="none" strike="noStrike" kern="1200" cap="none" spc="0" normalizeH="0" noProof="0" dirty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, et al., “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Data Sharing Options</a:t>
            </a:r>
            <a:r>
              <a:rPr kumimoji="0" lang="en-US" i="0" u="none" strike="noStrike" kern="1200" cap="none" spc="0" normalizeH="0" noProof="0" dirty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for Scientific Workflows on Amazon EC2”,</a:t>
            </a:r>
            <a:r>
              <a:rPr lang="en-US" dirty="0" smtClean="0">
                <a:solidFill>
                  <a:srgbClr val="04617B"/>
                </a:solidFill>
              </a:rPr>
              <a:t> Supercomputing, </a:t>
            </a:r>
            <a:r>
              <a:rPr lang="en-US" dirty="0">
                <a:solidFill>
                  <a:srgbClr val="04617B"/>
                </a:solidFill>
              </a:rPr>
              <a:t>2010. </a:t>
            </a:r>
            <a:endParaRPr kumimoji="0" lang="en-US" i="0" u="none" strike="noStrike" kern="1200" cap="none" spc="0" normalizeH="0" baseline="0" noProof="0" dirty="0" smtClean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2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Montage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" y="4168805"/>
            <a:ext cx="4431324" cy="1701800"/>
          </a:xfrm>
        </p:spPr>
        <p:txBody>
          <a:bodyPr/>
          <a:lstStyle/>
          <a:p>
            <a:r>
              <a:rPr lang="en-US" dirty="0" smtClean="0"/>
              <a:t>PVFS didn’t handle small files well</a:t>
            </a:r>
          </a:p>
          <a:p>
            <a:r>
              <a:rPr lang="en-US" dirty="0" smtClean="0"/>
              <a:t>S3 had too much overhead</a:t>
            </a:r>
          </a:p>
          <a:p>
            <a:r>
              <a:rPr lang="en-US" dirty="0" smtClean="0"/>
              <a:t>NFS did comparatively well</a:t>
            </a:r>
            <a:endParaRPr lang="en-US" dirty="0"/>
          </a:p>
          <a:p>
            <a:r>
              <a:rPr lang="en-US" dirty="0" err="1" smtClean="0"/>
              <a:t>GlusterFS</a:t>
            </a:r>
            <a:r>
              <a:rPr lang="en-US" dirty="0" smtClean="0"/>
              <a:t> </a:t>
            </a:r>
            <a:r>
              <a:rPr lang="en-US" dirty="0"/>
              <a:t>came out on </a:t>
            </a:r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WORKS 2012, Salt Lake City, UT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114299" y="3755995"/>
            <a:ext cx="44313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Makespan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4634522" y="3768695"/>
            <a:ext cx="44313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Cost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62145" y="4168805"/>
            <a:ext cx="4203700" cy="1854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 b="1" kern="1200" baseline="0">
                <a:solidFill>
                  <a:srgbClr val="04617B"/>
                </a:solidFill>
                <a:latin typeface="Helvetica"/>
                <a:ea typeface="ＭＳ Ｐゴシック" charset="0"/>
                <a:cs typeface="Helvetica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rgbClr val="04617B"/>
                </a:solidFill>
                <a:latin typeface="Helvetica"/>
                <a:ea typeface="ＭＳ Ｐゴシック" charset="0"/>
                <a:cs typeface="Helvetic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b="1" kern="1200">
                <a:solidFill>
                  <a:srgbClr val="04617B"/>
                </a:solidFill>
                <a:latin typeface="Helvetica"/>
                <a:ea typeface="ＭＳ Ｐゴシック" charset="0"/>
                <a:cs typeface="Helvetic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1" kern="1200">
                <a:solidFill>
                  <a:srgbClr val="04617B"/>
                </a:solidFill>
                <a:latin typeface="Helvetica"/>
                <a:ea typeface="ＭＳ Ｐゴシック" charset="0"/>
                <a:cs typeface="Helvetic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1" kern="1200">
                <a:solidFill>
                  <a:srgbClr val="04617B"/>
                </a:solidFill>
                <a:latin typeface="Helvetica"/>
                <a:ea typeface="ＭＳ Ｐゴシック" charset="0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NFS and S3 have extra costs</a:t>
            </a:r>
          </a:p>
          <a:p>
            <a:r>
              <a:rPr lang="en-US" dirty="0" smtClean="0"/>
              <a:t>Performance improvement does not offset increased cost</a:t>
            </a:r>
          </a:p>
        </p:txBody>
      </p:sp>
      <p:pic>
        <p:nvPicPr>
          <p:cNvPr id="10" name="Picture 9" descr="montage_actu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522" y="920030"/>
            <a:ext cx="4229913" cy="2835964"/>
          </a:xfrm>
          <a:prstGeom prst="rect">
            <a:avLst/>
          </a:prstGeom>
        </p:spPr>
      </p:pic>
      <p:pic>
        <p:nvPicPr>
          <p:cNvPr id="11" name="Picture 10" descr="montage_per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22" y="920030"/>
            <a:ext cx="4203700" cy="282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900"/>
            <a:ext cx="8559800" cy="4889500"/>
          </a:xfrm>
        </p:spPr>
        <p:txBody>
          <a:bodyPr/>
          <a:lstStyle/>
          <a:p>
            <a:r>
              <a:rPr lang="en-US" dirty="0" smtClean="0"/>
              <a:t>Develop </a:t>
            </a:r>
            <a:r>
              <a:rPr lang="en-US" dirty="0" smtClean="0"/>
              <a:t>storage service </a:t>
            </a:r>
            <a:r>
              <a:rPr lang="en-US" dirty="0" smtClean="0"/>
              <a:t>to facilitate peer-to-peer </a:t>
            </a:r>
            <a:r>
              <a:rPr lang="en-US" dirty="0" smtClean="0"/>
              <a:t>transfers</a:t>
            </a:r>
          </a:p>
          <a:p>
            <a:pPr lvl="1"/>
            <a:r>
              <a:rPr lang="en-US" dirty="0" smtClean="0"/>
              <a:t>Applies to environments other than clouds</a:t>
            </a: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ew files are written to the local disk</a:t>
            </a:r>
          </a:p>
          <a:p>
            <a:pPr lvl="1"/>
            <a:r>
              <a:rPr lang="en-US" dirty="0" smtClean="0"/>
              <a:t>No network I/O for writes</a:t>
            </a:r>
          </a:p>
          <a:p>
            <a:r>
              <a:rPr lang="en-US" dirty="0" smtClean="0"/>
              <a:t>Files are replicated on-demand</a:t>
            </a:r>
          </a:p>
          <a:p>
            <a:pPr lvl="1"/>
            <a:r>
              <a:rPr lang="en-US" dirty="0" smtClean="0"/>
              <a:t>Each time a task runs on a worker, all of its input files are replicated to that worker</a:t>
            </a:r>
          </a:p>
          <a:p>
            <a:r>
              <a:rPr lang="en-US" dirty="0" smtClean="0"/>
              <a:t>Files cached on each worker node</a:t>
            </a:r>
          </a:p>
          <a:p>
            <a:pPr lvl="1"/>
            <a:r>
              <a:rPr lang="en-US" dirty="0" smtClean="0"/>
              <a:t>Enabled by write-once, no consistency issues</a:t>
            </a:r>
          </a:p>
          <a:p>
            <a:r>
              <a:rPr lang="en-US" dirty="0" smtClean="0"/>
              <a:t>Workflow tasks are wrapped by I/</a:t>
            </a:r>
            <a:r>
              <a:rPr lang="en-US" dirty="0" smtClean="0"/>
              <a:t>O operations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Fetch input files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Run task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Register output 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WORKS 2012, Salt Lake City, 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1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04900"/>
            <a:ext cx="5156200" cy="4724400"/>
          </a:xfrm>
        </p:spPr>
        <p:txBody>
          <a:bodyPr/>
          <a:lstStyle/>
          <a:p>
            <a:r>
              <a:rPr lang="en-US" dirty="0" smtClean="0"/>
              <a:t>Replica Index Server</a:t>
            </a:r>
          </a:p>
          <a:p>
            <a:pPr lvl="1"/>
            <a:r>
              <a:rPr lang="en-US" dirty="0" smtClean="0"/>
              <a:t>Stores mappings of logical file names to URLs</a:t>
            </a:r>
          </a:p>
          <a:p>
            <a:r>
              <a:rPr lang="en-US" dirty="0" smtClean="0"/>
              <a:t>Cache Daemon</a:t>
            </a:r>
          </a:p>
          <a:p>
            <a:pPr lvl="1"/>
            <a:r>
              <a:rPr lang="en-US" dirty="0" smtClean="0"/>
              <a:t>Manages local storage on each worker</a:t>
            </a:r>
          </a:p>
          <a:p>
            <a:pPr lvl="1"/>
            <a:r>
              <a:rPr lang="en-US" dirty="0" smtClean="0"/>
              <a:t>Serves local replicas to peers</a:t>
            </a:r>
          </a:p>
          <a:p>
            <a:pPr lvl="1"/>
            <a:r>
              <a:rPr lang="en-US" dirty="0" smtClean="0"/>
              <a:t>Retrieves remote replicas from peers</a:t>
            </a:r>
          </a:p>
          <a:p>
            <a:r>
              <a:rPr lang="en-US" dirty="0" smtClean="0"/>
              <a:t>Command-line Client</a:t>
            </a:r>
          </a:p>
          <a:p>
            <a:pPr lvl="1"/>
            <a:r>
              <a:rPr lang="en-US" dirty="0" smtClean="0"/>
              <a:t>Get files from remote storage</a:t>
            </a:r>
          </a:p>
          <a:p>
            <a:pPr lvl="1"/>
            <a:r>
              <a:rPr lang="en-US" dirty="0" smtClean="0"/>
              <a:t>Put files into local storage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WORKS 2012, Salt Lake City, UT</a:t>
            </a:r>
            <a:endParaRPr lang="en-US"/>
          </a:p>
        </p:txBody>
      </p:sp>
      <p:pic>
        <p:nvPicPr>
          <p:cNvPr id="7" name="Picture 6" descr="p2p_architec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00" y="861201"/>
            <a:ext cx="4102100" cy="496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4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Index Server Throughput Benchmark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WORKS 2012, Salt Lake City, UT</a:t>
            </a:r>
            <a:endParaRPr lang="en-US"/>
          </a:p>
        </p:txBody>
      </p:sp>
      <p:pic>
        <p:nvPicPr>
          <p:cNvPr id="8" name="Picture 7" descr="ris_throughpu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99" y="1001713"/>
            <a:ext cx="5949729" cy="3582987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4756914"/>
            <a:ext cx="8229600" cy="1237486"/>
          </a:xfrm>
        </p:spPr>
        <p:txBody>
          <a:bodyPr/>
          <a:lstStyle/>
          <a:p>
            <a:r>
              <a:rPr lang="en-US" dirty="0" smtClean="0"/>
              <a:t>Set up RIS on m1.xlarge, issued 1000 </a:t>
            </a:r>
            <a:r>
              <a:rPr lang="en-US" i="1" dirty="0" smtClean="0"/>
              <a:t>add</a:t>
            </a:r>
            <a:r>
              <a:rPr lang="en-US" dirty="0" smtClean="0"/>
              <a:t> operations each from 1-16 clients on m1.medium instances</a:t>
            </a:r>
          </a:p>
          <a:p>
            <a:r>
              <a:rPr lang="en-US" dirty="0" smtClean="0"/>
              <a:t>RIS achieved a peak throughput of ~650 ops/sec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57299"/>
      </p:ext>
    </p:extLst>
  </p:cSld>
  <p:clrMapOvr>
    <a:masterClrMapping/>
  </p:clrMapOvr>
</p:sld>
</file>

<file path=ppt/theme/theme1.xml><?xml version="1.0" encoding="utf-8"?>
<a:theme xmlns:a="http://schemas.openxmlformats.org/drawingml/2006/main" name="Pegasus">
  <a:themeElements>
    <a:clrScheme name="Custom 6">
      <a:dk1>
        <a:srgbClr val="FFFFFF"/>
      </a:dk1>
      <a:lt1>
        <a:sysClr val="window" lastClr="FFFFFF"/>
      </a:lt1>
      <a:dk2>
        <a:srgbClr val="04617B"/>
      </a:dk2>
      <a:lt2>
        <a:srgbClr val="DBF5F9"/>
      </a:lt2>
      <a:accent1>
        <a:srgbClr val="FFFFFF"/>
      </a:accent1>
      <a:accent2>
        <a:srgbClr val="4D83BB"/>
      </a:accent2>
      <a:accent3>
        <a:srgbClr val="FFFFFF"/>
      </a:accent3>
      <a:accent4>
        <a:srgbClr val="F2F2F2"/>
      </a:accent4>
      <a:accent5>
        <a:srgbClr val="D8D8D8"/>
      </a:accent5>
      <a:accent6>
        <a:srgbClr val="BFBFBF"/>
      </a:accent6>
      <a:hlink>
        <a:srgbClr val="FFCC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8155</TotalTime>
  <Words>1152</Words>
  <Application>Microsoft Macintosh PowerPoint</Application>
  <PresentationFormat>On-screen Show (4:3)</PresentationFormat>
  <Paragraphs>203</Paragraphs>
  <Slides>18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Pegasus</vt:lpstr>
      <vt:lpstr>Peer-to-Peer Data Sharing for Scientific Workflows on Amazon EC2</vt:lpstr>
      <vt:lpstr>Workflows in the Cloud</vt:lpstr>
      <vt:lpstr>Deploying Workflows in the Cloud</vt:lpstr>
      <vt:lpstr>Motivations for this Work</vt:lpstr>
      <vt:lpstr>Previous Study on Data Sharing Options</vt:lpstr>
      <vt:lpstr>Results for Montage</vt:lpstr>
      <vt:lpstr>Approach</vt:lpstr>
      <vt:lpstr>System Design</vt:lpstr>
      <vt:lpstr>Replica Index Server Throughput Benchmark</vt:lpstr>
      <vt:lpstr>Benchmarked vs. Observed RIS Throughput</vt:lpstr>
      <vt:lpstr>Cache Daemon Benchmarks</vt:lpstr>
      <vt:lpstr>Workflow Performance Comparison</vt:lpstr>
      <vt:lpstr>Storage Systems</vt:lpstr>
      <vt:lpstr>Experiment Setup</vt:lpstr>
      <vt:lpstr>Performance Comparison</vt:lpstr>
      <vt:lpstr>Discussion</vt:lpstr>
      <vt:lpstr>Conclusion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uscadmin</dc:creator>
  <cp:lastModifiedBy>Student</cp:lastModifiedBy>
  <cp:revision>282</cp:revision>
  <dcterms:created xsi:type="dcterms:W3CDTF">2011-12-09T23:05:54Z</dcterms:created>
  <dcterms:modified xsi:type="dcterms:W3CDTF">2012-11-12T17:32:06Z</dcterms:modified>
</cp:coreProperties>
</file>