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319" r:id="rId4"/>
    <p:sldId id="318" r:id="rId5"/>
    <p:sldId id="325" r:id="rId6"/>
    <p:sldId id="315" r:id="rId7"/>
    <p:sldId id="324" r:id="rId8"/>
    <p:sldId id="306" r:id="rId9"/>
    <p:sldId id="330" r:id="rId10"/>
    <p:sldId id="326" r:id="rId11"/>
    <p:sldId id="328" r:id="rId12"/>
    <p:sldId id="316" r:id="rId13"/>
    <p:sldId id="321" r:id="rId14"/>
    <p:sldId id="322" r:id="rId15"/>
    <p:sldId id="323" r:id="rId16"/>
    <p:sldId id="317" r:id="rId17"/>
    <p:sldId id="332" r:id="rId18"/>
    <p:sldId id="327" r:id="rId19"/>
    <p:sldId id="338" r:id="rId20"/>
    <p:sldId id="331" r:id="rId21"/>
    <p:sldId id="329" r:id="rId22"/>
    <p:sldId id="333" r:id="rId23"/>
    <p:sldId id="334" r:id="rId24"/>
    <p:sldId id="335" r:id="rId25"/>
    <p:sldId id="336" r:id="rId26"/>
    <p:sldId id="337"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660"/>
  </p:normalViewPr>
  <p:slideViewPr>
    <p:cSldViewPr>
      <p:cViewPr varScale="1">
        <p:scale>
          <a:sx n="103" d="100"/>
          <a:sy n="103" d="100"/>
        </p:scale>
        <p:origin x="-1050" y="-90"/>
      </p:cViewPr>
      <p:guideLst>
        <p:guide orient="horz" pos="360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2" d="100"/>
          <a:sy n="82" d="100"/>
        </p:scale>
        <p:origin x="-31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27" tIns="45714" rIns="91427" bIns="45714" rtlCol="0"/>
          <a:lstStyle>
            <a:lvl1pPr algn="r">
              <a:defRPr sz="1200"/>
            </a:lvl1pPr>
          </a:lstStyle>
          <a:p>
            <a:fld id="{AC10BCC5-EF79-407E-8099-1B4A3A224E5E}" type="datetimeFigureOut">
              <a:rPr lang="en-US" smtClean="0"/>
              <a:t>7/24/2012</a:t>
            </a:fld>
            <a:endParaRPr lang="en-US"/>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27" tIns="45714" rIns="91427" bIns="457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27" tIns="45714" rIns="91427" bIns="45714" rtlCol="0" anchor="b"/>
          <a:lstStyle>
            <a:lvl1pPr algn="r">
              <a:defRPr sz="1200"/>
            </a:lvl1pPr>
          </a:lstStyle>
          <a:p>
            <a:fld id="{7A2B27F2-8762-40DA-93F8-2E4154282C43}" type="slidenum">
              <a:rPr lang="en-US" smtClean="0"/>
              <a:t>‹#›</a:t>
            </a:fld>
            <a:endParaRPr lang="en-US"/>
          </a:p>
        </p:txBody>
      </p:sp>
    </p:spTree>
    <p:extLst>
      <p:ext uri="{BB962C8B-B14F-4D97-AF65-F5344CB8AC3E}">
        <p14:creationId xmlns:p14="http://schemas.microsoft.com/office/powerpoint/2010/main" val="214597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23449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0725"/>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320360"/>
          </a:xfrm>
        </p:spPr>
        <p:txBody>
          <a:bodyPr/>
          <a:lstStyle/>
          <a:p>
            <a:pPr lvl="0"/>
            <a:r>
              <a:rPr lang="en-US"/>
              <a:t>Open Science Grid is a </a:t>
            </a:r>
            <a:r>
              <a:rPr lang="en-US" u="sng"/>
              <a:t>framework</a:t>
            </a:r>
            <a:r>
              <a:rPr lang="en-US"/>
              <a:t> for distributed resource sharing. One way of thinking of OSG can be a grid of grids, that is, your campus and regional grids come together into one national grid.</a:t>
            </a:r>
          </a:p>
          <a:p>
            <a:pPr lvl="0"/>
            <a:r>
              <a:rPr lang="en-US"/>
              <a:t>Also note that OSG is a consortium, and that OSG does not own any compute resources. Not that we are picky, but it is actually incorrect to call something a OSG resource. The correct way is to say for example, the UNM_HPC resource which is available using OSG.</a:t>
            </a:r>
          </a:p>
          <a:p>
            <a:pPr lvl="0"/>
            <a:r>
              <a:rPr lang="en-US"/>
              <a:t>OSG today has over 70 resources online.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p:cNvSpPr/>
          <p:nvPr userDrawn="1"/>
        </p:nvSpPr>
        <p:spPr>
          <a:xfrm>
            <a:off x="0" y="4714875"/>
            <a:ext cx="9144000" cy="1838325"/>
          </a:xfrm>
          <a:prstGeom prst="rect">
            <a:avLst/>
          </a:pr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userDrawn="1"/>
        </p:nvSpPr>
        <p:spPr>
          <a:xfrm>
            <a:off x="8792" y="4800600"/>
            <a:ext cx="9144000" cy="167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48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52426" y="6543676"/>
            <a:ext cx="1466850" cy="247650"/>
          </a:xfrm>
          <a:prstGeom prst="rect">
            <a:avLst/>
          </a:prstGeom>
        </p:spPr>
        <p:txBody>
          <a:bodyPr/>
          <a:lstStyle/>
          <a:p>
            <a:fld id="{ACF676EC-75BC-4BC2-A380-5244B493733B}" type="datetime1">
              <a:rPr lang="en-US" smtClean="0"/>
              <a:t>7/24/2012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52426" y="6543676"/>
            <a:ext cx="1466850" cy="247650"/>
          </a:xfrm>
          <a:prstGeom prst="rect">
            <a:avLst/>
          </a:prstGeom>
        </p:spPr>
        <p:txBody>
          <a:bodyPr/>
          <a:lstStyle/>
          <a:p>
            <a:fld id="{F6597BA8-61CA-46AE-8FA1-041E1DDB145D}" type="datetime1">
              <a:rPr lang="en-US" smtClean="0"/>
              <a:t>7/24/2012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8089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8496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685800" y="1463040"/>
            <a:ext cx="7680960" cy="4724400"/>
          </a:xfrm>
        </p:spPr>
        <p:txBody>
          <a:bodyPr>
            <a:normAutofit/>
          </a:bodyPr>
          <a:lstStyle>
            <a:lvl1pPr>
              <a:lnSpc>
                <a:spcPct val="100000"/>
              </a:lnSpc>
              <a:defRPr sz="2800"/>
            </a:lvl1pPr>
            <a:lvl2pPr>
              <a:lnSpc>
                <a:spcPct val="150000"/>
              </a:lnSpc>
              <a:defRPr sz="2400"/>
            </a:lvl2pPr>
            <a:lvl3pPr>
              <a:lnSpc>
                <a:spcPct val="150000"/>
              </a:lnSpc>
              <a:defRPr sz="2400"/>
            </a:lvl3pPr>
            <a:lvl4pPr>
              <a:lnSpc>
                <a:spcPct val="150000"/>
              </a:lnSpc>
              <a:defRPr sz="2400"/>
            </a:lvl4pPr>
            <a:lvl5pPr>
              <a:lnSpc>
                <a:spcPct val="150000"/>
              </a:lnSpc>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18"/>
          <p:cNvSpPr>
            <a:spLocks noGrp="1"/>
          </p:cNvSpPr>
          <p:nvPr>
            <p:ph type="sldNum" sz="quarter" idx="15"/>
          </p:nvPr>
        </p:nvSpPr>
        <p:spPr/>
        <p:txBody>
          <a:bodyPr/>
          <a:lstStyle/>
          <a:p>
            <a:fld id="{B6F15528-21DE-4FAA-801E-634DDDAF4B2B}" type="slidenum">
              <a:rPr lang="en-US" smtClean="0"/>
              <a:pPr/>
              <a:t>‹#›</a:t>
            </a:fld>
            <a:endParaRPr lang="en-US" dirty="0"/>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a:xfrm>
            <a:off x="152400" y="228600"/>
            <a:ext cx="7680960" cy="762000"/>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0" name="Slide Number Placeholder 19"/>
          <p:cNvSpPr>
            <a:spLocks noGrp="1"/>
          </p:cNvSpPr>
          <p:nvPr>
            <p:ph type="sldNum" sz="quarter" idx="11"/>
          </p:nvPr>
        </p:nvSpPr>
        <p:spPr>
          <a:xfrm>
            <a:off x="38100" y="6534150"/>
            <a:ext cx="876300" cy="247650"/>
          </a:xfrm>
        </p:spPr>
        <p:txBody>
          <a:bodyPr/>
          <a:lstStyle>
            <a:lvl1pPr algn="l">
              <a:defRPr>
                <a:solidFill>
                  <a:schemeClr val="bg1">
                    <a:lumMod val="75000"/>
                    <a:lumOff val="25000"/>
                    <a:alpha val="65000"/>
                  </a:schemeClr>
                </a:solidFill>
              </a:defRPr>
            </a:lvl1pPr>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5" name="Slide Number Placeholder 24"/>
          <p:cNvSpPr>
            <a:spLocks noGrp="1"/>
          </p:cNvSpPr>
          <p:nvPr>
            <p:ph type="sldNum" sz="quarter" idx="16"/>
          </p:nvPr>
        </p:nvSpPr>
        <p:spPr/>
        <p:txBody>
          <a:bodyPr/>
          <a:lstStyle/>
          <a:p>
            <a:fld id="{B6F15528-21DE-4FAA-801E-634DDDAF4B2B}" type="slidenum">
              <a:rPr lang="en-US" smtClean="0"/>
              <a:pPr/>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a:xfrm>
            <a:off x="352426" y="6543676"/>
            <a:ext cx="1466850" cy="247650"/>
          </a:xfrm>
          <a:prstGeom prst="rect">
            <a:avLst/>
          </a:prstGeom>
        </p:spPr>
        <p:txBody>
          <a:bodyPr/>
          <a:lstStyle/>
          <a:p>
            <a:fld id="{3A4B6D55-346A-4F4D-A6C8-1A0EF1EADDDA}" type="datetime1">
              <a:rPr lang="en-US" smtClean="0"/>
              <a:t>7/24/2012</a:t>
            </a:fld>
            <a:endParaRPr lang="en-US"/>
          </a:p>
        </p:txBody>
      </p:sp>
      <p:sp>
        <p:nvSpPr>
          <p:cNvPr id="24" name="Slide Number Placeholder 23"/>
          <p:cNvSpPr>
            <a:spLocks noGrp="1"/>
          </p:cNvSpPr>
          <p:nvPr>
            <p:ph type="sldNum" sz="quarter" idx="17"/>
          </p:nvPr>
        </p:nvSpPr>
        <p:spPr/>
        <p:txBody>
          <a:bodyPr/>
          <a:lstStyle/>
          <a:p>
            <a:fld id="{B6F15528-21DE-4FAA-801E-634DDDAF4B2B}" type="slidenum">
              <a:rPr lang="en-US" smtClean="0"/>
              <a:pPr/>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a:xfrm>
            <a:off x="352426" y="6543676"/>
            <a:ext cx="1466850" cy="247650"/>
          </a:xfrm>
          <a:prstGeom prst="rect">
            <a:avLst/>
          </a:prstGeom>
        </p:spPr>
        <p:txBody>
          <a:bodyPr/>
          <a:lstStyle/>
          <a:p>
            <a:fld id="{499849D2-6EAD-4952-9F00-06F78BB8B3E0}" type="datetime1">
              <a:rPr lang="en-US" smtClean="0"/>
              <a:t>7/24/2012</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1"/>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a:xfrm>
            <a:off x="352426" y="6543676"/>
            <a:ext cx="1466850" cy="247650"/>
          </a:xfrm>
          <a:prstGeom prst="rect">
            <a:avLst/>
          </a:prstGeom>
        </p:spPr>
        <p:txBody>
          <a:bodyPr/>
          <a:lstStyle/>
          <a:p>
            <a:fld id="{91DC703C-D9C1-43DC-B034-321B99E31D0F}" type="datetime1">
              <a:rPr lang="en-US" smtClean="0"/>
              <a:t>7/24/2012</a:t>
            </a:fld>
            <a:endParaRPr lang="en-US"/>
          </a:p>
        </p:txBody>
      </p:sp>
      <p:sp>
        <p:nvSpPr>
          <p:cNvPr id="18" name="Slide Number Placeholder 17"/>
          <p:cNvSpPr>
            <a:spLocks noGrp="1"/>
          </p:cNvSpPr>
          <p:nvPr>
            <p:ph type="sldNum" sz="quarter" idx="16"/>
          </p:nvPr>
        </p:nvSpPr>
        <p:spPr/>
        <p:txBody>
          <a:bodyPr/>
          <a:lstStyle/>
          <a:p>
            <a:fld id="{B6F15528-21DE-4FAA-801E-634DDDAF4B2B}" type="slidenum">
              <a:rPr lang="en-US" smtClean="0"/>
              <a:pPr/>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a:xfrm>
            <a:off x="352426" y="6543676"/>
            <a:ext cx="1466850" cy="247650"/>
          </a:xfrm>
          <a:prstGeom prst="rect">
            <a:avLst/>
          </a:prstGeom>
        </p:spPr>
        <p:txBody>
          <a:bodyPr/>
          <a:lstStyle/>
          <a:p>
            <a:fld id="{7A4744D1-3F46-4C95-B66B-610AD00D1A9F}" type="datetime1">
              <a:rPr lang="en-US" smtClean="0"/>
              <a:t>7/24/2012</a:t>
            </a:fld>
            <a:endParaRPr lang="en-US"/>
          </a:p>
        </p:txBody>
      </p:sp>
      <p:sp>
        <p:nvSpPr>
          <p:cNvPr id="20" name="Slide Number Placeholder 19"/>
          <p:cNvSpPr>
            <a:spLocks noGrp="1"/>
          </p:cNvSpPr>
          <p:nvPr>
            <p:ph type="sldNum" sz="quarter" idx="15"/>
          </p:nvPr>
        </p:nvSpPr>
        <p:spPr/>
        <p:txBody>
          <a:bodyPr/>
          <a:lstStyle/>
          <a:p>
            <a:fld id="{B6F15528-21DE-4FAA-801E-634DDDAF4B2B}" type="slidenum">
              <a:rPr lang="en-US" smtClean="0"/>
              <a:pPr/>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762000"/>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27317" y="6553200"/>
            <a:ext cx="876300" cy="247650"/>
          </a:xfrm>
          <a:prstGeom prst="rect">
            <a:avLst/>
          </a:prstGeom>
        </p:spPr>
        <p:txBody>
          <a:bodyPr vert="horz" lIns="91440" tIns="45720" rIns="91440" bIns="45720" rtlCol="0" anchor="ctr">
            <a:normAutofit/>
          </a:bodyPr>
          <a:lstStyle>
            <a:lvl1pPr algn="l">
              <a:defRPr sz="1000" b="1">
                <a:solidFill>
                  <a:schemeClr val="bg1">
                    <a:lumMod val="75000"/>
                    <a:lumOff val="25000"/>
                    <a:alpha val="65000"/>
                  </a:schemeClr>
                </a:solidFill>
              </a:defRPr>
            </a:lvl1pPr>
          </a:lstStyle>
          <a:p>
            <a:fld id="{B6F15528-21DE-4FAA-801E-634DDDAF4B2B}"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iming>
    <p:tnLst>
      <p:par>
        <p:cTn id="1" dur="indefinite" restart="never" nodeType="tmRoot"/>
      </p:par>
    </p:tnLst>
  </p:timing>
  <p:hf hdr="0" ftr="0" dt="0"/>
  <p:txStyles>
    <p:titleStyle>
      <a:lvl1pPr algn="l" defTabSz="914400" rtl="0" eaLnBrk="1" latinLnBrk="0" hangingPunct="1">
        <a:spcBef>
          <a:spcPts val="400"/>
        </a:spcBef>
        <a:buNone/>
        <a:defRPr sz="4000" b="1" kern="1200" cap="none" spc="0" baseline="0">
          <a:gradFill>
            <a:gsLst>
              <a:gs pos="0">
                <a:schemeClr val="tx1">
                  <a:alpha val="92000"/>
                </a:schemeClr>
              </a:gs>
              <a:gs pos="45000">
                <a:schemeClr val="tx1">
                  <a:alpha val="51000"/>
                </a:schemeClr>
              </a:gs>
              <a:gs pos="100000">
                <a:schemeClr val="tx1"/>
              </a:gs>
            </a:gsLst>
            <a:lin ang="3600000" scaled="0"/>
          </a:gra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mailto:pegasus-support@isi.edu" TargetMode="External"/><Relationship Id="rId2" Type="http://schemas.openxmlformats.org/officeDocument/2006/relationships/hyperlink" Target="http://pegasus.isi.edu/"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 y="609600"/>
            <a:ext cx="7680960" cy="1828799"/>
          </a:xfrm>
        </p:spPr>
        <p:txBody>
          <a:bodyPr>
            <a:normAutofit/>
          </a:bodyPr>
          <a:lstStyle/>
          <a:p>
            <a:r>
              <a:rPr lang="en-US" sz="4400" dirty="0" smtClean="0"/>
              <a:t>High Throughput Computing</a:t>
            </a:r>
            <a:br>
              <a:rPr lang="en-US" sz="4400" dirty="0" smtClean="0"/>
            </a:br>
            <a:r>
              <a:rPr lang="en-US" sz="4400" dirty="0" smtClean="0"/>
              <a:t>for Astronomers</a:t>
            </a:r>
            <a:endParaRPr lang="en-US" sz="4400" dirty="0"/>
          </a:p>
        </p:txBody>
      </p:sp>
      <p:sp>
        <p:nvSpPr>
          <p:cNvPr id="9" name="TextBox 8"/>
          <p:cNvSpPr txBox="1"/>
          <p:nvPr/>
        </p:nvSpPr>
        <p:spPr>
          <a:xfrm>
            <a:off x="1286164" y="3124200"/>
            <a:ext cx="6248400" cy="1107996"/>
          </a:xfrm>
          <a:prstGeom prst="rect">
            <a:avLst/>
          </a:prstGeom>
          <a:noFill/>
        </p:spPr>
        <p:txBody>
          <a:bodyPr wrap="square" rtlCol="0">
            <a:spAutoFit/>
          </a:bodyPr>
          <a:lstStyle/>
          <a:p>
            <a:r>
              <a:rPr lang="en-US" b="1" dirty="0" smtClean="0"/>
              <a:t>Mats Rynge</a:t>
            </a:r>
          </a:p>
          <a:p>
            <a:r>
              <a:rPr lang="en-US" sz="1600" i="1" dirty="0" smtClean="0"/>
              <a:t>Information Sciences Institute, University of Southern California</a:t>
            </a:r>
          </a:p>
          <a:p>
            <a:endParaRPr lang="en-US" sz="1600" i="1" dirty="0"/>
          </a:p>
          <a:p>
            <a:r>
              <a:rPr lang="en-US" sz="1600" dirty="0" smtClean="0"/>
              <a:t>rynge@isi.edu</a:t>
            </a:r>
          </a:p>
        </p:txBody>
      </p:sp>
      <p:pic>
        <p:nvPicPr>
          <p:cNvPr id="4102" name="Picture 6" descr="http://action.isi.edu/images/resources/formal_viterbi_card_black_on_whit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4702" y="4907309"/>
            <a:ext cx="3259544" cy="14934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 descr="pegasusfront-bla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093" y="4955697"/>
            <a:ext cx="1271907" cy="119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3767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53200"/>
            <a:ext cx="876300" cy="247650"/>
          </a:xfrm>
        </p:spPr>
        <p:txBody>
          <a:bodyPr/>
          <a:lstStyle/>
          <a:p>
            <a:fld id="{B6F15528-21DE-4FAA-801E-634DDDAF4B2B}" type="slidenum">
              <a:rPr lang="en-US" smtClean="0"/>
              <a:pPr/>
              <a:t>10</a:t>
            </a:fld>
            <a:endParaRPr lang="en-US" dirty="0"/>
          </a:p>
        </p:txBody>
      </p:sp>
      <p:pic>
        <p:nvPicPr>
          <p:cNvPr id="6146" name="Picture 2" descr="http://deliveryimages.acm.org/10.1145/1740000/1734166/1003CRS_deelman_fig2_WE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05199"/>
            <a:ext cx="6324983" cy="379499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0" y="-304800"/>
            <a:ext cx="7143750" cy="4038600"/>
            <a:chOff x="0" y="2895600"/>
            <a:chExt cx="7143750" cy="4038600"/>
          </a:xfrm>
        </p:grpSpPr>
        <p:pic>
          <p:nvPicPr>
            <p:cNvPr id="6148" name="Picture 4" descr="http://pegasus.isi.edu/sites/default/files/styles/slider/public/pegasus-funding-sli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24200"/>
              <a:ext cx="714375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2895600"/>
              <a:ext cx="3962400"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5436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463040"/>
            <a:ext cx="8077200" cy="5090160"/>
          </a:xfrm>
          <a:prstGeom prst="rect">
            <a:avLst/>
          </a:prstGeom>
        </p:spPr>
        <p:txBody>
          <a:bodyPr>
            <a:normAutofit fontScale="92500" lnSpcReduction="20000"/>
          </a:bodyPr>
          <a:lstStyle/>
          <a:p>
            <a:pPr lvl="1"/>
            <a:r>
              <a:rPr lang="en-US" sz="2400" dirty="0" smtClean="0"/>
              <a:t>1.1 million total tasks</a:t>
            </a:r>
          </a:p>
          <a:p>
            <a:pPr lvl="1"/>
            <a:r>
              <a:rPr lang="en-US" sz="2400" dirty="0" smtClean="0"/>
              <a:t>108 </a:t>
            </a:r>
            <a:r>
              <a:rPr lang="en-US" sz="2400" dirty="0" smtClean="0"/>
              <a:t>sub </a:t>
            </a:r>
            <a:r>
              <a:rPr lang="en-US" sz="2400" dirty="0" smtClean="0"/>
              <a:t>workflows</a:t>
            </a:r>
          </a:p>
          <a:p>
            <a:pPr lvl="1"/>
            <a:r>
              <a:rPr lang="en-US" dirty="0" smtClean="0"/>
              <a:t>Input: 323 GB</a:t>
            </a:r>
          </a:p>
          <a:p>
            <a:pPr lvl="1"/>
            <a:r>
              <a:rPr lang="en-US" sz="2400" dirty="0" smtClean="0"/>
              <a:t>Outputs: 2 TB</a:t>
            </a:r>
          </a:p>
          <a:p>
            <a:pPr lvl="1"/>
            <a:r>
              <a:rPr lang="en-US" dirty="0" smtClean="0"/>
              <a:t>100,000 CPU hours</a:t>
            </a:r>
            <a:br>
              <a:rPr lang="en-US" dirty="0" smtClean="0"/>
            </a:br>
            <a:endParaRPr lang="en-US" sz="2400" dirty="0" smtClean="0"/>
          </a:p>
          <a:p>
            <a:pPr lvl="1"/>
            <a:r>
              <a:rPr lang="en-US" sz="2400" dirty="0" smtClean="0"/>
              <a:t>Wall </a:t>
            </a:r>
            <a:r>
              <a:rPr lang="en-US" sz="2400" dirty="0"/>
              <a:t>time based job </a:t>
            </a:r>
            <a:r>
              <a:rPr lang="en-US" sz="2400" dirty="0" smtClean="0"/>
              <a:t>clustering</a:t>
            </a:r>
          </a:p>
          <a:p>
            <a:pPr lvl="3"/>
            <a:r>
              <a:rPr lang="en-US" dirty="0" smtClean="0"/>
              <a:t>Simple binning</a:t>
            </a:r>
            <a:endParaRPr lang="en-US" dirty="0"/>
          </a:p>
          <a:p>
            <a:pPr lvl="3"/>
            <a:r>
              <a:rPr lang="en-US" dirty="0" smtClean="0"/>
              <a:t>Target</a:t>
            </a:r>
            <a:r>
              <a:rPr lang="en-US" dirty="0"/>
              <a:t>: 1 </a:t>
            </a:r>
            <a:r>
              <a:rPr lang="en-US" dirty="0" smtClean="0"/>
              <a:t>hour</a:t>
            </a:r>
            <a:r>
              <a:rPr lang="en-US" sz="2400" dirty="0"/>
              <a:t/>
            </a:r>
            <a:br>
              <a:rPr lang="en-US" sz="2400" dirty="0"/>
            </a:br>
            <a:endParaRPr lang="en-US" sz="2400" dirty="0"/>
          </a:p>
        </p:txBody>
      </p:sp>
      <p:sp>
        <p:nvSpPr>
          <p:cNvPr id="5" name="Slide Number Placeholder 4"/>
          <p:cNvSpPr>
            <a:spLocks noGrp="1"/>
          </p:cNvSpPr>
          <p:nvPr>
            <p:ph type="sldNum" sz="quarter" idx="15"/>
          </p:nvPr>
        </p:nvSpPr>
        <p:spPr/>
        <p:txBody>
          <a:bodyPr/>
          <a:lstStyle/>
          <a:p>
            <a:fld id="{B6F15528-21DE-4FAA-801E-634DDDAF4B2B}" type="slidenum">
              <a:rPr lang="en-US" smtClean="0"/>
              <a:pPr/>
              <a:t>11</a:t>
            </a:fld>
            <a:endParaRPr lang="en-US"/>
          </a:p>
        </p:txBody>
      </p:sp>
      <p:sp>
        <p:nvSpPr>
          <p:cNvPr id="2" name="Title 1"/>
          <p:cNvSpPr>
            <a:spLocks noGrp="1"/>
          </p:cNvSpPr>
          <p:nvPr>
            <p:ph type="title"/>
          </p:nvPr>
        </p:nvSpPr>
        <p:spPr/>
        <p:txBody>
          <a:bodyPr>
            <a:normAutofit/>
          </a:bodyPr>
          <a:lstStyle/>
          <a:p>
            <a:r>
              <a:rPr lang="en-US" dirty="0" smtClean="0"/>
              <a:t>Periodogram Workflow</a:t>
            </a:r>
            <a:endParaRPr lang="en-US" dirty="0"/>
          </a:p>
        </p:txBody>
      </p:sp>
      <p:sp>
        <p:nvSpPr>
          <p:cNvPr id="6" name="Rectangle 5"/>
          <p:cNvSpPr/>
          <p:nvPr/>
        </p:nvSpPr>
        <p:spPr>
          <a:xfrm>
            <a:off x="4267200" y="1219200"/>
            <a:ext cx="4648200" cy="1754326"/>
          </a:xfrm>
          <a:prstGeom prst="rect">
            <a:avLst/>
          </a:prstGeom>
        </p:spPr>
        <p:txBody>
          <a:bodyPr wrap="square">
            <a:spAutoFit/>
          </a:bodyPr>
          <a:lstStyle/>
          <a:p>
            <a:r>
              <a:rPr lang="en-US" dirty="0"/>
              <a:t>S</a:t>
            </a:r>
            <a:r>
              <a:rPr lang="en-US" dirty="0" smtClean="0"/>
              <a:t>cientific </a:t>
            </a:r>
            <a:r>
              <a:rPr lang="en-US" dirty="0"/>
              <a:t>goal is to generate an atlas of periodicities of the public Kepler data. The atlas will be served through the NASA Star and Exoplanet Database (</a:t>
            </a:r>
            <a:r>
              <a:rPr lang="en-US" dirty="0" err="1"/>
              <a:t>NStED</a:t>
            </a:r>
            <a:r>
              <a:rPr lang="en-US" dirty="0"/>
              <a:t>) </a:t>
            </a:r>
            <a:r>
              <a:rPr lang="en-US" dirty="0" smtClean="0"/>
              <a:t>, </a:t>
            </a:r>
            <a:r>
              <a:rPr lang="en-US" dirty="0"/>
              <a:t>along with a catalog of the highest-probability periodicities culled from the atlas.</a:t>
            </a:r>
            <a:endParaRPr lang="en-US" dirty="0"/>
          </a:p>
        </p:txBody>
      </p:sp>
      <p:pic>
        <p:nvPicPr>
          <p:cNvPr id="12290" name="Picture 1" descr="Description: SSD:Users:juve:Desktop:periodogram.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038600"/>
            <a:ext cx="33147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6079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B6F15528-21DE-4FAA-801E-634DDDAF4B2B}" type="slidenum">
              <a:rPr lang="en-US" smtClean="0"/>
              <a:pPr/>
              <a:t>12</a:t>
            </a:fld>
            <a:endParaRPr lang="en-US" dirty="0"/>
          </a:p>
        </p:txBody>
      </p:sp>
      <p:sp>
        <p:nvSpPr>
          <p:cNvPr id="4" name="Title 3"/>
          <p:cNvSpPr>
            <a:spLocks noGrp="1"/>
          </p:cNvSpPr>
          <p:nvPr>
            <p:ph type="title"/>
          </p:nvPr>
        </p:nvSpPr>
        <p:spPr/>
        <p:txBody>
          <a:bodyPr>
            <a:noAutofit/>
          </a:bodyPr>
          <a:lstStyle/>
          <a:p>
            <a:r>
              <a:rPr lang="en-US" sz="2400" dirty="0" smtClean="0"/>
              <a:t>Periodogram Jobs Running on the Open Science Grid</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4804618"/>
          </a:xfrm>
          <a:prstGeom prst="rect">
            <a:avLst/>
          </a:prstGeom>
        </p:spPr>
      </p:pic>
      <p:sp>
        <p:nvSpPr>
          <p:cNvPr id="6" name="TextBox 5"/>
          <p:cNvSpPr txBox="1"/>
          <p:nvPr/>
        </p:nvSpPr>
        <p:spPr>
          <a:xfrm>
            <a:off x="1828800" y="4572000"/>
            <a:ext cx="5638800" cy="584775"/>
          </a:xfrm>
          <a:prstGeom prst="rect">
            <a:avLst/>
          </a:prstGeom>
          <a:noFill/>
        </p:spPr>
        <p:txBody>
          <a:bodyPr wrap="square" rtlCol="0">
            <a:spAutoFit/>
          </a:bodyPr>
          <a:lstStyle/>
          <a:p>
            <a:r>
              <a:rPr lang="en-US" sz="3200" dirty="0" smtClean="0"/>
              <a:t>5.5 CPU years in 3 days</a:t>
            </a:r>
            <a:endParaRPr lang="en-US" sz="3200" dirty="0"/>
          </a:p>
        </p:txBody>
      </p:sp>
    </p:spTree>
    <p:extLst>
      <p:ext uri="{BB962C8B-B14F-4D97-AF65-F5344CB8AC3E}">
        <p14:creationId xmlns:p14="http://schemas.microsoft.com/office/powerpoint/2010/main" val="282354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4078" y="332032"/>
            <a:ext cx="4015843" cy="584775"/>
          </a:xfrm>
        </p:spPr>
        <p:txBody>
          <a:bodyPr wrap="none" lIns="91440" tIns="45720" rIns="91440" bIns="45720" anchorCtr="0">
            <a:spAutoFit/>
          </a:bodyPr>
          <a:lstStyle/>
          <a:p>
            <a:pPr lvl="0" algn="ctr"/>
            <a:r>
              <a:rPr lang="en-US" dirty="0">
                <a:effectLst>
                  <a:outerShdw dist="17961" dir="2700000">
                    <a:scrgbClr r="0" g="0" b="0"/>
                  </a:outerShdw>
                </a:effectLst>
                <a:latin typeface="Calibri" pitchFamily="34"/>
              </a:rPr>
              <a:t>The Open Science Grid</a:t>
            </a:r>
          </a:p>
        </p:txBody>
      </p:sp>
      <p:sp>
        <p:nvSpPr>
          <p:cNvPr id="3" name="Text Placeholder 2"/>
          <p:cNvSpPr txBox="1">
            <a:spLocks noGrp="1"/>
          </p:cNvSpPr>
          <p:nvPr>
            <p:ph type="body" idx="4294967295"/>
          </p:nvPr>
        </p:nvSpPr>
        <p:spPr>
          <a:xfrm>
            <a:off x="457200" y="1828800"/>
            <a:ext cx="3810000" cy="4090351"/>
          </a:xfrm>
        </p:spPr>
        <p:txBody>
          <a:bodyPr wrap="square" lIns="91440" tIns="45720" rIns="91440" bIns="45720" anchor="t">
            <a:spAutoFit/>
          </a:bodyPr>
          <a:lstStyle>
            <a:defPPr marL="342720" marR="0" lvl="0" indent="-342720" algn="l" hangingPunct="0">
              <a:lnSpc>
                <a:spcPct val="100000"/>
              </a:lnSpc>
              <a:spcBef>
                <a:spcPts val="799"/>
              </a:spcBef>
              <a:spcAft>
                <a:spcPts val="0"/>
              </a:spcAft>
              <a:buClr>
                <a:srgbClr val="000000"/>
              </a:buClr>
              <a:buSzPct val="100000"/>
              <a:buFont typeface="Arial" pitchFamily="34"/>
              <a:buNone/>
              <a:tabLst>
                <a:tab pos="914040" algn="l"/>
                <a:tab pos="1828439" algn="l"/>
                <a:tab pos="2742839" algn="l"/>
                <a:tab pos="3657239" algn="l"/>
                <a:tab pos="4571639" algn="l"/>
                <a:tab pos="5486040" algn="l"/>
                <a:tab pos="6400440" algn="l"/>
                <a:tab pos="7314840" algn="l"/>
                <a:tab pos="8229240" algn="l"/>
                <a:tab pos="9143640" algn="l"/>
                <a:tab pos="10058040" algn="l"/>
              </a:tabLst>
              <a:defRPr lang="en-US" sz="3200" b="0" i="0" u="none" strike="noStrike" baseline="0">
                <a:ln>
                  <a:noFill/>
                </a:ln>
                <a:solidFill>
                  <a:srgbClr val="000000"/>
                </a:solidFill>
                <a:latin typeface="Nimbus Sans L" pitchFamily="34"/>
                <a:ea typeface="Bitstream Vera Sans" pitchFamily="2"/>
                <a:cs typeface="Bitstream Vera Sans" pitchFamily="2"/>
              </a:defRPr>
            </a:defPPr>
            <a:lvl1pPr marL="342720" marR="0" lvl="0" indent="-342720" algn="l" hangingPunct="0">
              <a:lnSpc>
                <a:spcPct val="100000"/>
              </a:lnSpc>
              <a:spcBef>
                <a:spcPts val="799"/>
              </a:spcBef>
              <a:spcAft>
                <a:spcPts val="0"/>
              </a:spcAft>
              <a:buClr>
                <a:srgbClr val="000000"/>
              </a:buClr>
              <a:buSzPct val="100000"/>
              <a:buFont typeface="Arial"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defRPr lang="en-US" sz="3200" b="0" i="0" u="none" strike="noStrike" baseline="0">
                <a:ln>
                  <a:noFill/>
                </a:ln>
                <a:solidFill>
                  <a:srgbClr val="000000"/>
                </a:solidFill>
                <a:latin typeface="Nimbus Sans L" pitchFamily="34"/>
                <a:ea typeface="Bitstream Vera Sans" pitchFamily="2"/>
                <a:cs typeface="Bitstream Vera Sans" pitchFamily="2"/>
              </a:defRPr>
            </a:lvl1pPr>
            <a:lvl2pPr marL="742680" marR="0" lvl="1" indent="-285480" algn="l" hangingPunct="0">
              <a:lnSpc>
                <a:spcPct val="100000"/>
              </a:lnSpc>
              <a:spcBef>
                <a:spcPts val="697"/>
              </a:spcBef>
              <a:spcAft>
                <a:spcPts val="0"/>
              </a:spcAft>
              <a:buClr>
                <a:srgbClr val="000000"/>
              </a:buClr>
              <a:buSzPct val="100000"/>
              <a:buFont typeface="Arial"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defRPr lang="en-US" sz="2800" b="0" i="0" u="none" strike="noStrike" baseline="0">
                <a:ln>
                  <a:noFill/>
                </a:ln>
                <a:solidFill>
                  <a:srgbClr val="000000"/>
                </a:solidFill>
                <a:latin typeface="Nimbus Sans L" pitchFamily="34"/>
                <a:ea typeface="Bitstream Vera Sans" pitchFamily="2"/>
                <a:cs typeface="Bitstream Vera Sans" pitchFamily="2"/>
              </a:defRPr>
            </a:lvl2pPr>
            <a:lvl3pPr marL="1143000" marR="0" lvl="2" indent="-228600" algn="l" hangingPunct="0">
              <a:lnSpc>
                <a:spcPct val="100000"/>
              </a:lnSpc>
              <a:spcBef>
                <a:spcPts val="598"/>
              </a:spcBef>
              <a:spcAft>
                <a:spcPts val="0"/>
              </a:spcAft>
              <a:buClr>
                <a:srgbClr val="000000"/>
              </a:buClr>
              <a:buSzPct val="100000"/>
              <a:buFont typeface="Arial" pitchFamily="34"/>
              <a:buChar char="•"/>
              <a:tabLst>
                <a:tab pos="1828799" algn="l"/>
                <a:tab pos="2743200" algn="l"/>
                <a:tab pos="3657600" algn="l"/>
                <a:tab pos="4572000" algn="l"/>
                <a:tab pos="5486400" algn="l"/>
                <a:tab pos="6400800" algn="l"/>
                <a:tab pos="7315200" algn="l"/>
                <a:tab pos="8229600" algn="l"/>
                <a:tab pos="9143999" algn="l"/>
                <a:tab pos="10058399" algn="l"/>
              </a:tabLst>
              <a:defRPr lang="en-US" sz="2400" b="0" i="0" u="none" strike="noStrike" baseline="0">
                <a:ln>
                  <a:noFill/>
                </a:ln>
                <a:solidFill>
                  <a:srgbClr val="000000"/>
                </a:solidFill>
                <a:latin typeface="Nimbus Sans L" pitchFamily="34"/>
                <a:ea typeface="Bitstream Vera Sans" pitchFamily="2"/>
                <a:cs typeface="Bitstream Vera Sans" pitchFamily="2"/>
              </a:defRPr>
            </a:lvl3pPr>
            <a:lvl4pPr marL="1600199" marR="0" lvl="3" indent="-228600" algn="l" hangingPunct="0">
              <a:lnSpc>
                <a:spcPct val="100000"/>
              </a:lnSpc>
              <a:spcBef>
                <a:spcPts val="499"/>
              </a:spcBef>
              <a:spcAft>
                <a:spcPts val="0"/>
              </a:spcAft>
              <a:buClr>
                <a:srgbClr val="000000"/>
              </a:buClr>
              <a:buSzPct val="100000"/>
              <a:buFont typeface="Arial" pitchFamily="34"/>
              <a:buChar char="–"/>
              <a:tabLst>
                <a:tab pos="1828800" algn="l"/>
                <a:tab pos="2743200" algn="l"/>
                <a:tab pos="3657600" algn="l"/>
                <a:tab pos="4572000" algn="l"/>
                <a:tab pos="5486400" algn="l"/>
                <a:tab pos="6400800" algn="l"/>
                <a:tab pos="7315200" algn="l"/>
                <a:tab pos="8229600" algn="l"/>
                <a:tab pos="9143999" algn="l"/>
                <a:tab pos="10058400" algn="l"/>
              </a:tabLst>
              <a:defRPr lang="en-US" sz="2000" b="0" i="0" u="none" strike="noStrike" baseline="0">
                <a:ln>
                  <a:noFill/>
                </a:ln>
                <a:solidFill>
                  <a:srgbClr val="000000"/>
                </a:solidFill>
                <a:latin typeface="Nimbus Sans L" pitchFamily="34"/>
                <a:ea typeface="Bitstream Vera Sans" pitchFamily="2"/>
                <a:cs typeface="Bitstream Vera Sans" pitchFamily="2"/>
              </a:defRPr>
            </a:lvl4pPr>
            <a:lvl5pPr marL="2057400" marR="0" lvl="4"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5pPr>
            <a:lvl6pPr marL="2057400" marR="0" lvl="5"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6pPr>
            <a:lvl7pPr marL="2057400" marR="0" lvl="6"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7pPr>
            <a:lvl8pPr marL="2057400" marR="0" lvl="7"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8pPr>
            <a:lvl9pPr marL="1944000" marR="0" lvl="8" indent="-216000" algn="l" hangingPunct="0">
              <a:lnSpc>
                <a:spcPct val="100000"/>
              </a:lnSpc>
              <a:spcBef>
                <a:spcPts val="499"/>
              </a:spcBef>
              <a:spcAft>
                <a:spcPts val="0"/>
              </a:spcAft>
              <a:buSzPct val="45000"/>
              <a:buFont typeface="StarSymbol"/>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9pPr>
          </a:lstStyle>
          <a:p>
            <a:pPr marL="0" lvl="0" indent="0">
              <a:lnSpc>
                <a:spcPct val="90000"/>
              </a:lnSpc>
              <a:spcBef>
                <a:spcPts val="400"/>
              </a:spcBef>
              <a:spcAft>
                <a:spcPts val="499"/>
              </a:spcAft>
              <a:buNone/>
            </a:pPr>
            <a:r>
              <a:rPr lang="en-US" sz="1600" dirty="0">
                <a:solidFill>
                  <a:schemeClr val="tx1"/>
                </a:solidFill>
              </a:rPr>
              <a:t>OSG is a </a:t>
            </a:r>
            <a:r>
              <a:rPr lang="en-US" sz="1600" dirty="0">
                <a:solidFill>
                  <a:schemeClr val="accent3">
                    <a:lumMod val="60000"/>
                    <a:lumOff val="40000"/>
                  </a:schemeClr>
                </a:solidFill>
              </a:rPr>
              <a:t>consortium</a:t>
            </a:r>
            <a:r>
              <a:rPr lang="en-US" sz="1600" dirty="0">
                <a:solidFill>
                  <a:schemeClr val="tx1"/>
                </a:solidFill>
              </a:rPr>
              <a:t> of software, service and resource providers and researchers, from universities, national laboratories and computing centers across the U.S., who together build and operate the OSG project. The project is funded by the NSF and DOE, and provides staff for managing various aspects of the OSG.</a:t>
            </a:r>
            <a:br>
              <a:rPr lang="en-US" sz="1600" dirty="0">
                <a:solidFill>
                  <a:schemeClr val="tx1"/>
                </a:solidFill>
              </a:rPr>
            </a:br>
            <a:endParaRPr lang="en-US" sz="1600" dirty="0">
              <a:solidFill>
                <a:schemeClr val="tx1"/>
              </a:solidFill>
            </a:endParaRPr>
          </a:p>
          <a:p>
            <a:pPr marL="0" lvl="0" indent="0">
              <a:lnSpc>
                <a:spcPct val="90000"/>
              </a:lnSpc>
              <a:spcBef>
                <a:spcPts val="400"/>
              </a:spcBef>
              <a:spcAft>
                <a:spcPts val="499"/>
              </a:spcAft>
              <a:buNone/>
            </a:pPr>
            <a:r>
              <a:rPr lang="en-US" sz="1600" dirty="0">
                <a:solidFill>
                  <a:schemeClr val="tx1"/>
                </a:solidFill>
              </a:rPr>
              <a:t>Brings petascale computing and storage resources into a uniform grid computing environment</a:t>
            </a:r>
            <a:br>
              <a:rPr lang="en-US" sz="1600" dirty="0">
                <a:solidFill>
                  <a:schemeClr val="tx1"/>
                </a:solidFill>
              </a:rPr>
            </a:br>
            <a:endParaRPr lang="en-US" sz="1600" dirty="0">
              <a:solidFill>
                <a:schemeClr val="tx1"/>
              </a:solidFill>
            </a:endParaRPr>
          </a:p>
          <a:p>
            <a:pPr marL="0" lvl="0" indent="0">
              <a:lnSpc>
                <a:spcPct val="90000"/>
              </a:lnSpc>
              <a:spcBef>
                <a:spcPts val="400"/>
              </a:spcBef>
              <a:buNone/>
            </a:pPr>
            <a:r>
              <a:rPr lang="en-US" sz="1600" dirty="0">
                <a:solidFill>
                  <a:schemeClr val="tx1"/>
                </a:solidFill>
              </a:rPr>
              <a:t>Integrates computing and storage resources from over </a:t>
            </a:r>
            <a:r>
              <a:rPr lang="en-US" sz="1600" dirty="0" smtClean="0">
                <a:solidFill>
                  <a:schemeClr val="tx1"/>
                </a:solidFill>
              </a:rPr>
              <a:t>100 sites </a:t>
            </a:r>
            <a:r>
              <a:rPr lang="en-US" sz="1600" dirty="0">
                <a:solidFill>
                  <a:schemeClr val="tx1"/>
                </a:solidFill>
              </a:rPr>
              <a:t>in the U.S. and beyond</a:t>
            </a:r>
          </a:p>
        </p:txBody>
      </p:sp>
      <p:sp>
        <p:nvSpPr>
          <p:cNvPr id="9" name="TextBox 9"/>
          <p:cNvSpPr/>
          <p:nvPr/>
        </p:nvSpPr>
        <p:spPr>
          <a:xfrm>
            <a:off x="925171" y="914400"/>
            <a:ext cx="7217338" cy="719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1">
              <a:lnSpc>
                <a:spcPct val="100000"/>
              </a:lnSpc>
              <a:spcBef>
                <a:spcPts val="499"/>
              </a:spcBef>
              <a:spcAft>
                <a:spcPts val="0"/>
              </a:spcAft>
              <a:buNone/>
              <a:tabLst>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1" i="0" u="none" strike="noStrike" baseline="0" dirty="0">
                <a:ln>
                  <a:noFill/>
                </a:ln>
                <a:latin typeface="Arial" pitchFamily="34"/>
                <a:ea typeface="Arial" pitchFamily="34"/>
                <a:cs typeface="Arial" pitchFamily="34"/>
              </a:rPr>
              <a:t>A </a:t>
            </a:r>
            <a:r>
              <a:rPr lang="en-US" sz="2000" b="1" i="0" u="none" strike="noStrike" baseline="0" dirty="0">
                <a:ln>
                  <a:noFill/>
                </a:ln>
                <a:solidFill>
                  <a:schemeClr val="accent3">
                    <a:lumMod val="60000"/>
                    <a:lumOff val="40000"/>
                  </a:schemeClr>
                </a:solidFill>
                <a:latin typeface="Arial" pitchFamily="34"/>
                <a:ea typeface="Arial" pitchFamily="34"/>
                <a:cs typeface="Arial" pitchFamily="34"/>
              </a:rPr>
              <a:t>framework</a:t>
            </a:r>
            <a:r>
              <a:rPr lang="en-US" sz="2000" b="1" i="0" u="none" strike="noStrike" baseline="0" dirty="0">
                <a:ln>
                  <a:noFill/>
                </a:ln>
                <a:latin typeface="Arial" pitchFamily="34"/>
                <a:ea typeface="Arial" pitchFamily="34"/>
                <a:cs typeface="Arial" pitchFamily="34"/>
              </a:rPr>
              <a:t> for large scale distributed resource sharing</a:t>
            </a:r>
          </a:p>
          <a:p>
            <a:pPr marL="0" marR="0" lvl="0" indent="0" algn="ctr" rtl="0" hangingPunct="1">
              <a:lnSpc>
                <a:spcPct val="100000"/>
              </a:lnSpc>
              <a:spcBef>
                <a:spcPts val="499"/>
              </a:spcBef>
              <a:spcAft>
                <a:spcPts val="0"/>
              </a:spcAft>
              <a:buNone/>
              <a:tabLst>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latin typeface="Arial" pitchFamily="34"/>
                <a:ea typeface="Arial" pitchFamily="34"/>
                <a:cs typeface="Arial" pitchFamily="34"/>
              </a:rPr>
              <a:t>addressing the technology, policy, and social requirements of sharing</a:t>
            </a:r>
          </a:p>
        </p:txBody>
      </p:sp>
      <p:pic>
        <p:nvPicPr>
          <p:cNvPr id="10" name="Content Placeholder 4" descr="Screen shot 2011-10-20 at 7.44.0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653" y="1828800"/>
            <a:ext cx="4391533" cy="2209800"/>
          </a:xfrm>
          <a:prstGeom prst="rect">
            <a:avLst/>
          </a:prstGeom>
          <a:effectLst>
            <a:outerShdw blurRad="50800" dist="38100" dir="2700000" algn="tl" rotWithShape="0">
              <a:schemeClr val="tx1">
                <a:alpha val="43000"/>
              </a:schemeClr>
            </a:outerShdw>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4357800"/>
            <a:ext cx="4379988" cy="1738200"/>
          </a:xfrm>
          <a:prstGeom prst="rect">
            <a:avLst/>
          </a:prstGeom>
        </p:spPr>
      </p:pic>
    </p:spTree>
    <p:extLst>
      <p:ext uri="{BB962C8B-B14F-4D97-AF65-F5344CB8AC3E}">
        <p14:creationId xmlns:p14="http://schemas.microsoft.com/office/powerpoint/2010/main" val="13994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66800"/>
            <a:ext cx="9144000" cy="5791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p:txBody>
          <a:bodyPr/>
          <a:lstStyle/>
          <a:p>
            <a:r>
              <a:rPr lang="en-US" dirty="0" smtClean="0"/>
              <a:t>The Evolution of OSG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1171"/>
            <a:ext cx="9144000" cy="4195658"/>
          </a:xfrm>
          <a:prstGeom prst="rect">
            <a:avLst/>
          </a:prstGeom>
        </p:spPr>
      </p:pic>
      <p:pic>
        <p:nvPicPr>
          <p:cNvPr id="47" name="Picture 6" descr="DoE-logo"/>
          <p:cNvPicPr>
            <a:picLocks noChangeAspect="1" noChangeArrowheads="1"/>
          </p:cNvPicPr>
          <p:nvPr/>
        </p:nvPicPr>
        <p:blipFill>
          <a:blip r:embed="rId3"/>
          <a:srcRect/>
          <a:stretch>
            <a:fillRect/>
          </a:stretch>
        </p:blipFill>
        <p:spPr bwMode="auto">
          <a:xfrm>
            <a:off x="998599" y="4852962"/>
            <a:ext cx="1646279" cy="1627804"/>
          </a:xfrm>
          <a:prstGeom prst="rect">
            <a:avLst/>
          </a:prstGeom>
          <a:noFill/>
          <a:ln w="9525">
            <a:noFill/>
            <a:miter lim="800000"/>
            <a:headEnd/>
            <a:tailEnd/>
          </a:ln>
        </p:spPr>
      </p:pic>
      <p:pic>
        <p:nvPicPr>
          <p:cNvPr id="48" name="Picture 7" descr="NSF-logo"/>
          <p:cNvPicPr>
            <a:picLocks noChangeAspect="1" noChangeArrowheads="1"/>
          </p:cNvPicPr>
          <p:nvPr/>
        </p:nvPicPr>
        <p:blipFill>
          <a:blip r:embed="rId4"/>
          <a:srcRect/>
          <a:stretch>
            <a:fillRect/>
          </a:stretch>
        </p:blipFill>
        <p:spPr bwMode="auto">
          <a:xfrm>
            <a:off x="2644878" y="4743914"/>
            <a:ext cx="1792879" cy="1736852"/>
          </a:xfrm>
          <a:prstGeom prst="rect">
            <a:avLst/>
          </a:prstGeom>
          <a:noFill/>
          <a:ln w="9525">
            <a:noFill/>
            <a:miter lim="800000"/>
            <a:headEnd/>
            <a:tailEnd/>
          </a:ln>
        </p:spPr>
      </p:pic>
    </p:spTree>
    <p:extLst>
      <p:ext uri="{BB962C8B-B14F-4D97-AF65-F5344CB8AC3E}">
        <p14:creationId xmlns:p14="http://schemas.microsoft.com/office/powerpoint/2010/main" val="1929696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Using OSG Today</a:t>
            </a:r>
            <a:endParaRPr lang="en-US" dirty="0"/>
          </a:p>
        </p:txBody>
      </p:sp>
      <p:sp>
        <p:nvSpPr>
          <p:cNvPr id="4099" name="Rectangle 3"/>
          <p:cNvSpPr>
            <a:spLocks noGrp="1" noChangeArrowheads="1"/>
          </p:cNvSpPr>
          <p:nvPr>
            <p:ph type="body" idx="4294967295"/>
          </p:nvPr>
        </p:nvSpPr>
        <p:spPr>
          <a:xfrm>
            <a:off x="457200" y="1219200"/>
            <a:ext cx="3124200" cy="4648200"/>
          </a:xfrm>
          <a:prstGeom prst="rect">
            <a:avLst/>
          </a:prstGeom>
        </p:spPr>
        <p:txBody>
          <a:bodyPr>
            <a:normAutofit/>
          </a:bodyPr>
          <a:lstStyle/>
          <a:p>
            <a:r>
              <a:rPr lang="en-US" dirty="0" smtClean="0"/>
              <a:t>Astrophysics</a:t>
            </a:r>
          </a:p>
          <a:p>
            <a:r>
              <a:rPr lang="en-US" dirty="0" smtClean="0"/>
              <a:t>Biochemistry</a:t>
            </a:r>
          </a:p>
          <a:p>
            <a:r>
              <a:rPr lang="en-US" dirty="0" smtClean="0"/>
              <a:t>Bioinformatics </a:t>
            </a:r>
          </a:p>
          <a:p>
            <a:r>
              <a:rPr lang="en-US" dirty="0" smtClean="0"/>
              <a:t>Earthquake Engineering</a:t>
            </a:r>
          </a:p>
          <a:p>
            <a:r>
              <a:rPr lang="en-US" dirty="0" smtClean="0"/>
              <a:t>Genetics</a:t>
            </a:r>
          </a:p>
          <a:p>
            <a:r>
              <a:rPr lang="en-US" dirty="0" smtClean="0"/>
              <a:t>Gravitational-wave physics </a:t>
            </a:r>
          </a:p>
          <a:p>
            <a:r>
              <a:rPr lang="en-US" dirty="0" smtClean="0"/>
              <a:t>Mathematics</a:t>
            </a:r>
          </a:p>
          <a:p>
            <a:r>
              <a:rPr lang="en-US" dirty="0" smtClean="0"/>
              <a:t>Nanotechnology</a:t>
            </a:r>
          </a:p>
          <a:p>
            <a:r>
              <a:rPr lang="en-US" dirty="0" smtClean="0"/>
              <a:t>Nuclear and particle physics</a:t>
            </a:r>
          </a:p>
          <a:p>
            <a:r>
              <a:rPr lang="en-US" dirty="0" smtClean="0"/>
              <a:t>Text mining</a:t>
            </a:r>
          </a:p>
          <a:p>
            <a:r>
              <a:rPr lang="en-US" dirty="0" smtClean="0"/>
              <a:t>And more…</a:t>
            </a:r>
            <a:endParaRPr lang="en-US" dirty="0"/>
          </a:p>
        </p:txBody>
      </p:sp>
      <p:sp>
        <p:nvSpPr>
          <p:cNvPr id="4101" name="Text Box 5"/>
          <p:cNvSpPr txBox="1">
            <a:spLocks noChangeArrowheads="1"/>
          </p:cNvSpPr>
          <p:nvPr/>
        </p:nvSpPr>
        <p:spPr bwMode="auto">
          <a:xfrm>
            <a:off x="4327525" y="1179513"/>
            <a:ext cx="4206875" cy="366712"/>
          </a:xfrm>
          <a:prstGeom prst="rect">
            <a:avLst/>
          </a:prstGeom>
          <a:noFill/>
          <a:ln w="9525">
            <a:noFill/>
            <a:miter lim="800000"/>
            <a:headEnd/>
            <a:tailEnd/>
          </a:ln>
          <a:effectLst/>
        </p:spPr>
        <p:txBody>
          <a:bodyPr>
            <a:spAutoFit/>
          </a:bodyPr>
          <a:lstStyle/>
          <a:p>
            <a:endParaRPr lang="en-US" sz="1800"/>
          </a:p>
        </p:txBody>
      </p:sp>
      <p:sp>
        <p:nvSpPr>
          <p:cNvPr id="4102" name="Text Box 6"/>
          <p:cNvSpPr txBox="1">
            <a:spLocks noChangeArrowheads="1"/>
          </p:cNvSpPr>
          <p:nvPr/>
        </p:nvSpPr>
        <p:spPr bwMode="auto">
          <a:xfrm>
            <a:off x="4098925" y="722313"/>
            <a:ext cx="184150" cy="366712"/>
          </a:xfrm>
          <a:prstGeom prst="rect">
            <a:avLst/>
          </a:prstGeom>
          <a:noFill/>
          <a:ln w="9525">
            <a:noFill/>
            <a:miter lim="800000"/>
            <a:headEnd/>
            <a:tailEnd/>
          </a:ln>
          <a:effectLst/>
        </p:spPr>
        <p:txBody>
          <a:bodyPr wrap="none">
            <a:spAutoFit/>
          </a:bodyPr>
          <a:lstStyle/>
          <a:p>
            <a:endParaRPr lang="en-US" sz="1800"/>
          </a:p>
        </p:txBody>
      </p:sp>
      <p:pic>
        <p:nvPicPr>
          <p:cNvPr id="4111" name="Picture 15" descr="applications"/>
          <p:cNvPicPr>
            <a:picLocks noChangeAspect="1" noChangeArrowheads="1"/>
          </p:cNvPicPr>
          <p:nvPr/>
        </p:nvPicPr>
        <p:blipFill>
          <a:blip r:embed="rId2"/>
          <a:srcRect/>
          <a:stretch>
            <a:fillRect/>
          </a:stretch>
        </p:blipFill>
        <p:spPr bwMode="auto">
          <a:xfrm>
            <a:off x="3810000" y="1133475"/>
            <a:ext cx="4895850" cy="4810125"/>
          </a:xfrm>
          <a:prstGeom prst="rect">
            <a:avLst/>
          </a:prstGeom>
          <a:noFill/>
        </p:spPr>
      </p:pic>
    </p:spTree>
    <p:extLst>
      <p:ext uri="{BB962C8B-B14F-4D97-AF65-F5344CB8AC3E}">
        <p14:creationId xmlns:p14="http://schemas.microsoft.com/office/powerpoint/2010/main" val="2280799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191000" y="2362200"/>
            <a:ext cx="4328160" cy="3566160"/>
          </a:xfrm>
        </p:spPr>
        <p:txBody>
          <a:bodyPr/>
          <a:lstStyle/>
          <a:p>
            <a:pPr marL="457200" indent="-457200">
              <a:buFont typeface="Arial" pitchFamily="34" charset="0"/>
              <a:buChar char="•"/>
            </a:pPr>
            <a:r>
              <a:rPr lang="en-US" dirty="0" smtClean="0"/>
              <a:t>360° </a:t>
            </a:r>
            <a:r>
              <a:rPr lang="en-US" dirty="0"/>
              <a:t>x 40 </a:t>
            </a:r>
            <a:r>
              <a:rPr lang="en-US" dirty="0" smtClean="0"/>
              <a:t>° coverage</a:t>
            </a:r>
            <a:endParaRPr lang="en-US" dirty="0" smtClean="0"/>
          </a:p>
          <a:p>
            <a:pPr marL="457200" indent="-457200">
              <a:buFont typeface="Arial" pitchFamily="34" charset="0"/>
              <a:buChar char="•"/>
            </a:pPr>
            <a:r>
              <a:rPr lang="en-US" dirty="0" smtClean="0"/>
              <a:t>18 </a:t>
            </a:r>
            <a:r>
              <a:rPr lang="en-US" dirty="0" smtClean="0"/>
              <a:t>million input files</a:t>
            </a:r>
          </a:p>
          <a:p>
            <a:pPr marL="457200" indent="-457200">
              <a:buFont typeface="Arial" pitchFamily="34" charset="0"/>
              <a:buChar char="•"/>
            </a:pPr>
            <a:r>
              <a:rPr lang="en-US" dirty="0" smtClean="0"/>
              <a:t>86 TB output dataset</a:t>
            </a:r>
          </a:p>
          <a:p>
            <a:pPr marL="457200" indent="-457200">
              <a:buFont typeface="Arial" pitchFamily="34" charset="0"/>
              <a:buChar char="•"/>
            </a:pPr>
            <a:r>
              <a:rPr lang="en-US" dirty="0" smtClean="0"/>
              <a:t>17 workflows, each one with </a:t>
            </a:r>
            <a:r>
              <a:rPr lang="en-US" dirty="0" smtClean="0"/>
              <a:t>900 </a:t>
            </a:r>
            <a:r>
              <a:rPr lang="en-US" dirty="0" smtClean="0"/>
              <a:t>sub workflows</a:t>
            </a:r>
            <a:endParaRPr lang="en-US" dirty="0"/>
          </a:p>
        </p:txBody>
      </p:sp>
      <p:sp>
        <p:nvSpPr>
          <p:cNvPr id="3" name="Slide Number Placeholder 2"/>
          <p:cNvSpPr>
            <a:spLocks noGrp="1"/>
          </p:cNvSpPr>
          <p:nvPr>
            <p:ph type="sldNum" sz="quarter" idx="15"/>
          </p:nvPr>
        </p:nvSpPr>
        <p:spPr/>
        <p:txBody>
          <a:bodyPr/>
          <a:lstStyle/>
          <a:p>
            <a:fld id="{B6F15528-21DE-4FAA-801E-634DDDAF4B2B}" type="slidenum">
              <a:rPr lang="en-US" smtClean="0"/>
              <a:pPr/>
              <a:t>16</a:t>
            </a:fld>
            <a:endParaRPr lang="en-US" dirty="0"/>
          </a:p>
        </p:txBody>
      </p:sp>
      <p:sp>
        <p:nvSpPr>
          <p:cNvPr id="4" name="Title 3"/>
          <p:cNvSpPr>
            <a:spLocks noGrp="1"/>
          </p:cNvSpPr>
          <p:nvPr>
            <p:ph type="title"/>
          </p:nvPr>
        </p:nvSpPr>
        <p:spPr/>
        <p:txBody>
          <a:bodyPr/>
          <a:lstStyle/>
          <a:p>
            <a:r>
              <a:rPr lang="en-US" dirty="0" smtClean="0"/>
              <a:t>Galactic Plane Workflow</a:t>
            </a:r>
            <a:endParaRPr lang="en-US" dirty="0"/>
          </a:p>
        </p:txBody>
      </p:sp>
      <p:pic>
        <p:nvPicPr>
          <p:cNvPr id="8194" name="Picture 2" descr="http://pegasus.isi.edu/sites/default/files/styles/large/public/field/image/galactic_plane_v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3390"/>
            <a:ext cx="3962400" cy="4624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1" y="1009396"/>
            <a:ext cx="8534399" cy="923330"/>
          </a:xfrm>
          <a:prstGeom prst="rect">
            <a:avLst/>
          </a:prstGeom>
          <a:noFill/>
        </p:spPr>
        <p:txBody>
          <a:bodyPr wrap="square" rtlCol="0">
            <a:spAutoFit/>
          </a:bodyPr>
          <a:lstStyle/>
          <a:p>
            <a:r>
              <a:rPr lang="en-US" dirty="0" smtClean="0"/>
              <a:t>A </a:t>
            </a:r>
            <a:r>
              <a:rPr lang="en-US" dirty="0"/>
              <a:t>multiwavelength infrared image atlas of the galactic plane, composed of images at 17 different wavelengths from 1 µm to 70 µm, processed so that they appear to have been measured with a single instrument observing all 17 wavelengths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97916654"/>
              </p:ext>
            </p:extLst>
          </p:nvPr>
        </p:nvGraphicFramePr>
        <p:xfrm>
          <a:off x="4572000" y="5220843"/>
          <a:ext cx="3749040" cy="1484757"/>
        </p:xfrm>
        <a:graphic>
          <a:graphicData uri="http://schemas.openxmlformats.org/drawingml/2006/table">
            <a:tbl>
              <a:tblPr firstRow="1" firstCol="1" bandRow="1" bandCol="1">
                <a:tableStyleId>{5C22544A-7EE6-4342-B048-85BDC9FD1C3A}</a:tableStyleId>
              </a:tblPr>
              <a:tblGrid>
                <a:gridCol w="1874520"/>
                <a:gridCol w="1874520"/>
              </a:tblGrid>
              <a:tr h="0">
                <a:tc>
                  <a:txBody>
                    <a:bodyPr/>
                    <a:lstStyle/>
                    <a:p>
                      <a:pPr marL="0" marR="0">
                        <a:lnSpc>
                          <a:spcPct val="115000"/>
                        </a:lnSpc>
                        <a:spcBef>
                          <a:spcPts val="0"/>
                        </a:spcBef>
                        <a:spcAft>
                          <a:spcPts val="0"/>
                        </a:spcAft>
                      </a:pPr>
                      <a:r>
                        <a:rPr lang="en-US" sz="1000">
                          <a:effectLst/>
                        </a:rPr>
                        <a:t>Survey</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Wavelengths (µm)</a:t>
                      </a:r>
                      <a:endParaRPr lang="en-US" sz="1100">
                        <a:effectLst/>
                        <a:latin typeface="Calibri"/>
                        <a:ea typeface="MS Mincho"/>
                        <a:cs typeface="Times New Roman"/>
                      </a:endParaRPr>
                    </a:p>
                  </a:txBody>
                  <a:tcPr marL="68580" marR="68580" marT="0" marB="0"/>
                </a:tc>
              </a:tr>
              <a:tr h="0">
                <a:tc gridSpan="2">
                  <a:txBody>
                    <a:bodyPr/>
                    <a:lstStyle/>
                    <a:p>
                      <a:pPr marL="0" marR="0">
                        <a:lnSpc>
                          <a:spcPct val="115000"/>
                        </a:lnSpc>
                        <a:spcBef>
                          <a:spcPts val="0"/>
                        </a:spcBef>
                        <a:spcAft>
                          <a:spcPts val="0"/>
                        </a:spcAft>
                      </a:pPr>
                      <a:r>
                        <a:rPr lang="en-US" sz="1000">
                          <a:effectLst/>
                        </a:rPr>
                        <a:t>Spitzer Space Telescope</a:t>
                      </a:r>
                      <a:endParaRPr lang="en-US" sz="1100">
                        <a:effectLst/>
                        <a:latin typeface="Calibri"/>
                        <a:ea typeface="MS Mincho"/>
                        <a:cs typeface="Times New Roman"/>
                      </a:endParaRPr>
                    </a:p>
                  </a:txBody>
                  <a:tcPr marL="68580" marR="68580" marT="0" marB="0"/>
                </a:tc>
                <a:tc hMerge="1">
                  <a:txBody>
                    <a:bodyPr/>
                    <a:lstStyle/>
                    <a:p>
                      <a:endParaRPr lang="en-US"/>
                    </a:p>
                  </a:txBody>
                  <a:tcPr/>
                </a:tc>
              </a:tr>
              <a:tr h="0">
                <a:tc>
                  <a:txBody>
                    <a:bodyPr/>
                    <a:lstStyle/>
                    <a:p>
                      <a:pPr marL="0" marR="0">
                        <a:lnSpc>
                          <a:spcPct val="115000"/>
                        </a:lnSpc>
                        <a:spcBef>
                          <a:spcPts val="0"/>
                        </a:spcBef>
                        <a:spcAft>
                          <a:spcPts val="0"/>
                        </a:spcAft>
                      </a:pPr>
                      <a:r>
                        <a:rPr lang="en-US" sz="1000">
                          <a:effectLst/>
                        </a:rPr>
                        <a:t>GLIMPSE I, II and 3D</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3.6, 4.5, 5.8. 8.0</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000">
                          <a:effectLst/>
                        </a:rPr>
                        <a:t>MIPSGAL I, II</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24, 70</a:t>
                      </a:r>
                      <a:endParaRPr lang="en-US" sz="1100">
                        <a:effectLst/>
                        <a:latin typeface="Calibri"/>
                        <a:ea typeface="MS Mincho"/>
                        <a:cs typeface="Times New Roman"/>
                      </a:endParaRPr>
                    </a:p>
                  </a:txBody>
                  <a:tcPr marL="68580" marR="68580" marT="0" marB="0"/>
                </a:tc>
              </a:tr>
              <a:tr h="0">
                <a:tc gridSpan="2">
                  <a:txBody>
                    <a:bodyPr/>
                    <a:lstStyle/>
                    <a:p>
                      <a:pPr marL="0" marR="0">
                        <a:lnSpc>
                          <a:spcPct val="115000"/>
                        </a:lnSpc>
                        <a:spcBef>
                          <a:spcPts val="0"/>
                        </a:spcBef>
                        <a:spcAft>
                          <a:spcPts val="0"/>
                        </a:spcAft>
                      </a:pPr>
                      <a:r>
                        <a:rPr lang="en-US" sz="1000">
                          <a:effectLst/>
                        </a:rPr>
                        <a:t>All Sky Surveys</a:t>
                      </a:r>
                      <a:endParaRPr lang="en-US" sz="1100">
                        <a:effectLst/>
                        <a:latin typeface="Calibri"/>
                        <a:ea typeface="MS Mincho"/>
                        <a:cs typeface="Times New Roman"/>
                      </a:endParaRPr>
                    </a:p>
                  </a:txBody>
                  <a:tcPr marL="68580" marR="68580" marT="0" marB="0"/>
                </a:tc>
                <a:tc hMerge="1">
                  <a:txBody>
                    <a:bodyPr/>
                    <a:lstStyle/>
                    <a:p>
                      <a:endParaRPr lang="en-US"/>
                    </a:p>
                  </a:txBody>
                  <a:tcPr/>
                </a:tc>
              </a:tr>
              <a:tr h="0">
                <a:tc>
                  <a:txBody>
                    <a:bodyPr/>
                    <a:lstStyle/>
                    <a:p>
                      <a:pPr marL="0" marR="0">
                        <a:lnSpc>
                          <a:spcPct val="115000"/>
                        </a:lnSpc>
                        <a:spcBef>
                          <a:spcPts val="0"/>
                        </a:spcBef>
                        <a:spcAft>
                          <a:spcPts val="0"/>
                        </a:spcAft>
                      </a:pPr>
                      <a:r>
                        <a:rPr lang="en-US" sz="1000">
                          <a:effectLst/>
                        </a:rPr>
                        <a:t>2MASS</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1.2, 1.6, 2.2</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000">
                          <a:effectLst/>
                        </a:rPr>
                        <a:t>MSX</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8.8, 12.1,14.6, 21.3</a:t>
                      </a:r>
                      <a:endParaRPr lang="en-US" sz="1100">
                        <a:effectLst/>
                        <a:latin typeface="Calibri"/>
                        <a:ea typeface="MS Mincho"/>
                        <a:cs typeface="Times New Roman"/>
                      </a:endParaRPr>
                    </a:p>
                  </a:txBody>
                  <a:tcPr marL="68580" marR="68580" marT="0" marB="0"/>
                </a:tc>
              </a:tr>
              <a:tr h="0">
                <a:tc>
                  <a:txBody>
                    <a:bodyPr/>
                    <a:lstStyle/>
                    <a:p>
                      <a:pPr marL="0" marR="0">
                        <a:lnSpc>
                          <a:spcPct val="115000"/>
                        </a:lnSpc>
                        <a:spcBef>
                          <a:spcPts val="0"/>
                        </a:spcBef>
                        <a:spcAft>
                          <a:spcPts val="0"/>
                        </a:spcAft>
                      </a:pPr>
                      <a:r>
                        <a:rPr lang="en-US" sz="1000">
                          <a:effectLst/>
                        </a:rPr>
                        <a:t>WISE </a:t>
                      </a:r>
                      <a:r>
                        <a:rPr lang="en-US" sz="1000" baseline="30000">
                          <a:effectLst/>
                        </a:rPr>
                        <a:t>†</a:t>
                      </a:r>
                      <a:endParaRPr lang="en-US" sz="1100">
                        <a:effectLst/>
                        <a:latin typeface="Calibri"/>
                        <a:ea typeface="MS Mincho"/>
                        <a:cs typeface="Times New Roman"/>
                      </a:endParaRPr>
                    </a:p>
                  </a:txBody>
                  <a:tcPr marL="68580" marR="68580" marT="0" marB="0"/>
                </a:tc>
                <a:tc>
                  <a:txBody>
                    <a:bodyPr/>
                    <a:lstStyle/>
                    <a:p>
                      <a:pPr marL="0" marR="0">
                        <a:lnSpc>
                          <a:spcPct val="115000"/>
                        </a:lnSpc>
                        <a:spcBef>
                          <a:spcPts val="0"/>
                        </a:spcBef>
                        <a:spcAft>
                          <a:spcPts val="0"/>
                        </a:spcAft>
                      </a:pPr>
                      <a:r>
                        <a:rPr lang="en-US" sz="1000">
                          <a:effectLst/>
                        </a:rPr>
                        <a:t>3.4, 4.6, 12, 22 </a:t>
                      </a:r>
                      <a:endParaRPr lang="en-US" sz="1100">
                        <a:effectLst/>
                        <a:latin typeface="Calibri"/>
                        <a:ea typeface="MS Mincho"/>
                        <a:cs typeface="Times New Roman"/>
                      </a:endParaRPr>
                    </a:p>
                  </a:txBody>
                  <a:tcPr marL="68580" marR="68580" marT="0" marB="0"/>
                </a:tc>
              </a:tr>
              <a:tr h="0">
                <a:tc gridSpan="2">
                  <a:txBody>
                    <a:bodyPr/>
                    <a:lstStyle/>
                    <a:p>
                      <a:pPr marL="0" marR="0">
                        <a:lnSpc>
                          <a:spcPct val="115000"/>
                        </a:lnSpc>
                        <a:spcBef>
                          <a:spcPts val="0"/>
                        </a:spcBef>
                        <a:spcAft>
                          <a:spcPts val="0"/>
                        </a:spcAft>
                      </a:pPr>
                      <a:r>
                        <a:rPr lang="en-US" sz="1000" baseline="30000" dirty="0">
                          <a:effectLst/>
                        </a:rPr>
                        <a:t>† </a:t>
                      </a:r>
                      <a:r>
                        <a:rPr lang="en-US" sz="1000" dirty="0">
                          <a:effectLst/>
                        </a:rPr>
                        <a:t> Galactic Plane data scheduled for release Spring 2012</a:t>
                      </a:r>
                      <a:endParaRPr lang="en-US" sz="1100" dirty="0">
                        <a:effectLst/>
                        <a:latin typeface="Calibri"/>
                        <a:ea typeface="MS Mincho"/>
                        <a:cs typeface="Times New Roman"/>
                      </a:endParaRPr>
                    </a:p>
                  </a:txBody>
                  <a:tcPr marL="68580" marR="68580" marT="0" marB="0"/>
                </a:tc>
                <a:tc hMerge="1">
                  <a:txBody>
                    <a:bodyPr/>
                    <a:lstStyle/>
                    <a:p>
                      <a:endParaRPr lang="en-US"/>
                    </a:p>
                  </a:txBody>
                  <a:tcPr/>
                </a:tc>
              </a:tr>
            </a:tbl>
          </a:graphicData>
        </a:graphic>
      </p:graphicFrame>
    </p:spTree>
    <p:extLst>
      <p:ext uri="{BB962C8B-B14F-4D97-AF65-F5344CB8AC3E}">
        <p14:creationId xmlns:p14="http://schemas.microsoft.com/office/powerpoint/2010/main" val="973070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marL="342900" indent="-342900">
              <a:buFont typeface="Arial" pitchFamily="34" charset="0"/>
              <a:buChar char="•"/>
            </a:pPr>
            <a:r>
              <a:rPr lang="en-US" sz="2400" dirty="0"/>
              <a:t>9 supercomputers, 3 visualization systems, and </a:t>
            </a:r>
            <a:r>
              <a:rPr lang="en-US" sz="2400" dirty="0" smtClean="0"/>
              <a:t>9 storage </a:t>
            </a:r>
            <a:r>
              <a:rPr lang="en-US" sz="2400" dirty="0"/>
              <a:t>systems provided by 16 partner </a:t>
            </a:r>
            <a:r>
              <a:rPr lang="en-US" sz="2400" dirty="0" smtClean="0"/>
              <a:t>institutions</a:t>
            </a:r>
            <a:br>
              <a:rPr lang="en-US" sz="2400" dirty="0" smtClean="0"/>
            </a:br>
            <a:endParaRPr lang="en-US" sz="2400" dirty="0" smtClean="0"/>
          </a:p>
          <a:p>
            <a:pPr marL="342900" indent="-342900">
              <a:buFont typeface="Arial" pitchFamily="34" charset="0"/>
              <a:buChar char="•"/>
            </a:pPr>
            <a:r>
              <a:rPr lang="en-US" sz="2400" dirty="0" smtClean="0"/>
              <a:t>XSEDE resources are allocated through a peer-reviewed process</a:t>
            </a:r>
            <a:br>
              <a:rPr lang="en-US" sz="2400" dirty="0" smtClean="0"/>
            </a:br>
            <a:endParaRPr lang="en-US" sz="2400" dirty="0" smtClean="0"/>
          </a:p>
          <a:p>
            <a:pPr marL="342900" indent="-342900">
              <a:buFont typeface="Arial" pitchFamily="34" charset="0"/>
              <a:buChar char="•"/>
            </a:pPr>
            <a:r>
              <a:rPr lang="en-US" sz="2400" dirty="0" smtClean="0"/>
              <a:t>Open to any US open science researcher (or collaborators of US researchers) regardless of funding source</a:t>
            </a:r>
            <a:br>
              <a:rPr lang="en-US" sz="2400" dirty="0" smtClean="0"/>
            </a:br>
            <a:endParaRPr lang="en-US" sz="2400" dirty="0"/>
          </a:p>
          <a:p>
            <a:pPr marL="342900" indent="-342900">
              <a:buFont typeface="Arial" pitchFamily="34" charset="0"/>
              <a:buChar char="•"/>
            </a:pPr>
            <a:r>
              <a:rPr lang="en-US" sz="2400" dirty="0" smtClean="0"/>
              <a:t>XSEDE resources are provided at NO COST to the end user through NSF funding (~$100M/year</a:t>
            </a:r>
            <a:r>
              <a:rPr lang="en-US" sz="2400" dirty="0"/>
              <a:t>).</a:t>
            </a:r>
            <a:endParaRPr lang="en-US" sz="2400" dirty="0" smtClean="0"/>
          </a:p>
          <a:p>
            <a:endParaRPr lang="en-US" sz="2400" dirty="0"/>
          </a:p>
        </p:txBody>
      </p:sp>
      <p:sp>
        <p:nvSpPr>
          <p:cNvPr id="3" name="Slide Number Placeholder 2"/>
          <p:cNvSpPr>
            <a:spLocks noGrp="1"/>
          </p:cNvSpPr>
          <p:nvPr>
            <p:ph type="sldNum" sz="quarter" idx="15"/>
          </p:nvPr>
        </p:nvSpPr>
        <p:spPr/>
        <p:txBody>
          <a:bodyPr/>
          <a:lstStyle/>
          <a:p>
            <a:fld id="{B6F15528-21DE-4FAA-801E-634DDDAF4B2B}" type="slidenum">
              <a:rPr lang="en-US" smtClean="0"/>
              <a:pPr/>
              <a:t>17</a:t>
            </a:fld>
            <a:endParaRPr lang="en-US" dirty="0"/>
          </a:p>
        </p:txBody>
      </p:sp>
      <p:sp>
        <p:nvSpPr>
          <p:cNvPr id="4" name="Title 3"/>
          <p:cNvSpPr>
            <a:spLocks noGrp="1"/>
          </p:cNvSpPr>
          <p:nvPr>
            <p:ph type="title"/>
          </p:nvPr>
        </p:nvSpPr>
        <p:spPr>
          <a:xfrm>
            <a:off x="152400" y="228600"/>
            <a:ext cx="7680960" cy="1066800"/>
          </a:xfrm>
        </p:spPr>
        <p:txBody>
          <a:bodyPr>
            <a:noAutofit/>
          </a:bodyPr>
          <a:lstStyle/>
          <a:p>
            <a:r>
              <a:rPr lang="en-US" sz="2800" dirty="0"/>
              <a:t>The Extreme Science and Engineering Discovery</a:t>
            </a:r>
            <a:br>
              <a:rPr lang="en-US" sz="2800" dirty="0"/>
            </a:br>
            <a:r>
              <a:rPr lang="en-US" sz="2800" dirty="0"/>
              <a:t>Environment (XSEDE</a:t>
            </a:r>
            <a:r>
              <a:rPr lang="en-US" sz="2800" dirty="0" smtClean="0"/>
              <a:t>)</a:t>
            </a:r>
            <a:endParaRPr lang="en-US" sz="2800" dirty="0"/>
          </a:p>
        </p:txBody>
      </p:sp>
      <p:sp>
        <p:nvSpPr>
          <p:cNvPr id="5" name="TextBox 4"/>
          <p:cNvSpPr txBox="1"/>
          <p:nvPr/>
        </p:nvSpPr>
        <p:spPr>
          <a:xfrm>
            <a:off x="0" y="6531750"/>
            <a:ext cx="9144000" cy="307777"/>
          </a:xfrm>
          <a:prstGeom prst="rect">
            <a:avLst/>
          </a:prstGeom>
          <a:noFill/>
        </p:spPr>
        <p:txBody>
          <a:bodyPr wrap="square" rtlCol="0">
            <a:spAutoFit/>
          </a:bodyPr>
          <a:lstStyle/>
          <a:p>
            <a:pPr algn="ctr"/>
            <a:r>
              <a:rPr lang="en-US" sz="1400" dirty="0" smtClean="0">
                <a:solidFill>
                  <a:schemeClr val="tx1">
                    <a:lumMod val="50000"/>
                  </a:schemeClr>
                </a:solidFill>
              </a:rPr>
              <a:t>Slide </a:t>
            </a:r>
            <a:r>
              <a:rPr lang="en-US" sz="1400" dirty="0">
                <a:solidFill>
                  <a:schemeClr val="tx1">
                    <a:lumMod val="50000"/>
                  </a:schemeClr>
                </a:solidFill>
              </a:rPr>
              <a:t>credit</a:t>
            </a:r>
            <a:r>
              <a:rPr lang="en-US" sz="1400" dirty="0" smtClean="0">
                <a:solidFill>
                  <a:schemeClr val="tx1">
                    <a:lumMod val="50000"/>
                  </a:schemeClr>
                </a:solidFill>
              </a:rPr>
              <a:t>: Matthew </a:t>
            </a:r>
            <a:r>
              <a:rPr lang="en-US" sz="1400" dirty="0">
                <a:solidFill>
                  <a:schemeClr val="tx1">
                    <a:lumMod val="50000"/>
                  </a:schemeClr>
                </a:solidFill>
              </a:rPr>
              <a:t>Vaughn</a:t>
            </a:r>
            <a:endParaRPr lang="en-US" sz="1400" dirty="0">
              <a:solidFill>
                <a:schemeClr val="tx1">
                  <a:lumMod val="50000"/>
                </a:schemeClr>
              </a:solidFill>
            </a:endParaRPr>
          </a:p>
        </p:txBody>
      </p:sp>
    </p:spTree>
    <p:extLst>
      <p:ext uri="{BB962C8B-B14F-4D97-AF65-F5344CB8AC3E}">
        <p14:creationId xmlns:p14="http://schemas.microsoft.com/office/powerpoint/2010/main" val="893715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Run your own custom virtual machines</a:t>
            </a:r>
          </a:p>
          <a:p>
            <a:r>
              <a:rPr lang="en-US" dirty="0"/>
              <a:t>	</a:t>
            </a:r>
            <a:r>
              <a:rPr lang="en-US" dirty="0" smtClean="0"/>
              <a:t>But what is provided? What is missing?</a:t>
            </a:r>
            <a:endParaRPr lang="en-US" dirty="0" smtClean="0"/>
          </a:p>
          <a:p>
            <a:endParaRPr lang="en-US" dirty="0" smtClean="0"/>
          </a:p>
          <a:p>
            <a:r>
              <a:rPr lang="en-US" dirty="0" smtClean="0"/>
              <a:t>Science Clouds</a:t>
            </a:r>
          </a:p>
          <a:p>
            <a:r>
              <a:rPr lang="en-US" dirty="0"/>
              <a:t>	</a:t>
            </a:r>
            <a:r>
              <a:rPr lang="en-US" dirty="0" err="1" smtClean="0"/>
              <a:t>FutureGrid</a:t>
            </a:r>
            <a:endParaRPr lang="en-US" dirty="0" smtClean="0"/>
          </a:p>
          <a:p>
            <a:endParaRPr lang="en-US" dirty="0"/>
          </a:p>
          <a:p>
            <a:r>
              <a:rPr lang="en-US" dirty="0" smtClean="0"/>
              <a:t>Commercial Clouds</a:t>
            </a:r>
          </a:p>
          <a:p>
            <a:r>
              <a:rPr lang="en-US" dirty="0" smtClean="0"/>
              <a:t>	Amazon EC2, Google Compute, </a:t>
            </a:r>
            <a:r>
              <a:rPr lang="en-US" dirty="0" err="1" smtClean="0"/>
              <a:t>RackSpace</a:t>
            </a:r>
            <a:endParaRPr lang="en-US" dirty="0"/>
          </a:p>
        </p:txBody>
      </p:sp>
      <p:sp>
        <p:nvSpPr>
          <p:cNvPr id="3" name="Slide Number Placeholder 2"/>
          <p:cNvSpPr>
            <a:spLocks noGrp="1"/>
          </p:cNvSpPr>
          <p:nvPr>
            <p:ph type="sldNum" sz="quarter" idx="15"/>
          </p:nvPr>
        </p:nvSpPr>
        <p:spPr/>
        <p:txBody>
          <a:bodyPr/>
          <a:lstStyle/>
          <a:p>
            <a:fld id="{B6F15528-21DE-4FAA-801E-634DDDAF4B2B}" type="slidenum">
              <a:rPr lang="en-US" smtClean="0"/>
              <a:pPr/>
              <a:t>18</a:t>
            </a:fld>
            <a:endParaRPr lang="en-US" dirty="0"/>
          </a:p>
        </p:txBody>
      </p:sp>
      <p:sp>
        <p:nvSpPr>
          <p:cNvPr id="4" name="Title 3"/>
          <p:cNvSpPr>
            <a:spLocks noGrp="1"/>
          </p:cNvSpPr>
          <p:nvPr>
            <p:ph type="title"/>
          </p:nvPr>
        </p:nvSpPr>
        <p:spPr/>
        <p:txBody>
          <a:bodyPr/>
          <a:lstStyle/>
          <a:p>
            <a:r>
              <a:rPr lang="en-US" dirty="0" smtClean="0"/>
              <a:t>Clouds</a:t>
            </a:r>
            <a:endParaRPr lang="en-US" dirty="0"/>
          </a:p>
        </p:txBody>
      </p:sp>
    </p:spTree>
    <p:extLst>
      <p:ext uri="{BB962C8B-B14F-4D97-AF65-F5344CB8AC3E}">
        <p14:creationId xmlns:p14="http://schemas.microsoft.com/office/powerpoint/2010/main" val="1637228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0" y="6553200"/>
            <a:ext cx="876300" cy="247650"/>
          </a:xfrm>
        </p:spPr>
        <p:txBody>
          <a:bodyPr/>
          <a:lstStyle/>
          <a:p>
            <a:fld id="{B6F15528-21DE-4FAA-801E-634DDDAF4B2B}" type="slidenum">
              <a:rPr lang="en-US" smtClean="0"/>
              <a:pPr/>
              <a:t>19</a:t>
            </a:fld>
            <a:endParaRPr lang="en-US" dirty="0"/>
          </a:p>
        </p:txBody>
      </p:sp>
      <p:sp>
        <p:nvSpPr>
          <p:cNvPr id="5" name="Rectangle 4"/>
          <p:cNvSpPr/>
          <p:nvPr/>
        </p:nvSpPr>
        <p:spPr>
          <a:xfrm>
            <a:off x="1295400" y="5334000"/>
            <a:ext cx="6400800"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67600" y="1066800"/>
            <a:ext cx="1143000" cy="441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260927"/>
            <a:ext cx="4014471" cy="541597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0927"/>
            <a:ext cx="2348496" cy="197571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2403924"/>
            <a:ext cx="3429000" cy="4275399"/>
          </a:xfrm>
          <a:prstGeom prst="rect">
            <a:avLst/>
          </a:prstGeom>
        </p:spPr>
      </p:pic>
      <p:sp>
        <p:nvSpPr>
          <p:cNvPr id="11" name="TextBox 10"/>
          <p:cNvSpPr txBox="1"/>
          <p:nvPr/>
        </p:nvSpPr>
        <p:spPr>
          <a:xfrm>
            <a:off x="380999" y="5791200"/>
            <a:ext cx="4800601" cy="751820"/>
          </a:xfrm>
          <a:prstGeom prst="rect">
            <a:avLst/>
          </a:prstGeom>
          <a:solidFill>
            <a:schemeClr val="accent2">
              <a:lumMod val="60000"/>
              <a:lumOff val="40000"/>
            </a:schemeClr>
          </a:solidFill>
        </p:spPr>
        <p:txBody>
          <a:bodyPr wrap="square" rtlCol="0">
            <a:spAutoFit/>
          </a:bodyPr>
          <a:lstStyle/>
          <a:p>
            <a:r>
              <a:rPr lang="en-US" sz="1400" b="1" dirty="0">
                <a:solidFill>
                  <a:schemeClr val="bg1"/>
                </a:solidFill>
              </a:rPr>
              <a:t>The application of cloud computing to astronomy: A study of cost and </a:t>
            </a:r>
            <a:r>
              <a:rPr lang="en-US" sz="1400" b="1" dirty="0" smtClean="0">
                <a:solidFill>
                  <a:schemeClr val="bg1"/>
                </a:solidFill>
              </a:rPr>
              <a:t>performance</a:t>
            </a:r>
          </a:p>
          <a:p>
            <a:r>
              <a:rPr lang="en-US" sz="1400" i="1" dirty="0" smtClean="0">
                <a:solidFill>
                  <a:schemeClr val="bg1"/>
                </a:solidFill>
              </a:rPr>
              <a:t>Berriman et.al.</a:t>
            </a:r>
            <a:endParaRPr lang="en-US" sz="1400" i="1" dirty="0">
              <a:solidFill>
                <a:schemeClr val="bg1"/>
              </a:solidFill>
            </a:endParaRPr>
          </a:p>
        </p:txBody>
      </p:sp>
    </p:spTree>
    <p:extLst>
      <p:ext uri="{BB962C8B-B14F-4D97-AF65-F5344CB8AC3E}">
        <p14:creationId xmlns:p14="http://schemas.microsoft.com/office/powerpoint/2010/main" val="3214167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tabLst>
                <a:tab pos="461963" algn="l"/>
                <a:tab pos="914400" algn="l"/>
                <a:tab pos="1376363" algn="l"/>
                <a:tab pos="1828800" algn="l"/>
                <a:tab pos="2290763" algn="l"/>
                <a:tab pos="2743200" algn="l"/>
                <a:tab pos="3205163" algn="l"/>
              </a:tabLst>
            </a:pPr>
            <a:r>
              <a:rPr lang="en-US" sz="2400" dirty="0" smtClean="0"/>
              <a:t>High Throughput Computing</a:t>
            </a:r>
          </a:p>
          <a:p>
            <a:pPr>
              <a:tabLst>
                <a:tab pos="461963" algn="l"/>
                <a:tab pos="914400" algn="l"/>
                <a:tab pos="1376363" algn="l"/>
                <a:tab pos="1828800" algn="l"/>
                <a:tab pos="2290763" algn="l"/>
                <a:tab pos="2743200" algn="l"/>
                <a:tab pos="3205163" algn="l"/>
              </a:tabLst>
            </a:pPr>
            <a:r>
              <a:rPr lang="en-US" sz="2400" dirty="0" smtClean="0"/>
              <a:t>	Condor</a:t>
            </a:r>
            <a:endParaRPr lang="en-US" sz="2400" dirty="0" smtClean="0"/>
          </a:p>
          <a:p>
            <a:pPr>
              <a:tabLst>
                <a:tab pos="461963" algn="l"/>
                <a:tab pos="914400" algn="l"/>
                <a:tab pos="1376363" algn="l"/>
                <a:tab pos="1828800" algn="l"/>
                <a:tab pos="2290763" algn="l"/>
                <a:tab pos="2743200" algn="l"/>
                <a:tab pos="3205163" algn="l"/>
              </a:tabLst>
            </a:pPr>
            <a:r>
              <a:rPr lang="en-US" sz="2400" dirty="0" smtClean="0"/>
              <a:t>		DAGMan</a:t>
            </a:r>
            <a:endParaRPr lang="en-US" sz="2400" dirty="0" smtClean="0"/>
          </a:p>
          <a:p>
            <a:pPr>
              <a:tabLst>
                <a:tab pos="461963" algn="l"/>
                <a:tab pos="914400" algn="l"/>
                <a:tab pos="1376363" algn="l"/>
                <a:tab pos="1828800" algn="l"/>
                <a:tab pos="2290763" algn="l"/>
                <a:tab pos="2743200" algn="l"/>
                <a:tab pos="3205163" algn="l"/>
              </a:tabLst>
            </a:pPr>
            <a:r>
              <a:rPr lang="en-US" sz="2400" dirty="0" smtClean="0"/>
              <a:t>			Pegasus </a:t>
            </a:r>
            <a:r>
              <a:rPr lang="en-US" sz="2400" dirty="0" smtClean="0"/>
              <a:t>Workflow Management System</a:t>
            </a:r>
          </a:p>
          <a:p>
            <a:pPr>
              <a:tabLst>
                <a:tab pos="461963" algn="l"/>
                <a:tab pos="914400" algn="l"/>
                <a:tab pos="1376363" algn="l"/>
                <a:tab pos="1828800" algn="l"/>
                <a:tab pos="2290763" algn="l"/>
                <a:tab pos="2743200" algn="l"/>
                <a:tab pos="3205163" algn="l"/>
              </a:tabLst>
            </a:pPr>
            <a:r>
              <a:rPr lang="en-US" sz="2400" dirty="0" smtClean="0"/>
              <a:t>				Periodogram Workflow</a:t>
            </a:r>
            <a:r>
              <a:rPr lang="en-US" sz="2400" dirty="0"/>
              <a:t> </a:t>
            </a:r>
            <a:r>
              <a:rPr lang="en-US" sz="2400" dirty="0" smtClean="0"/>
              <a:t>/ </a:t>
            </a:r>
            <a:r>
              <a:rPr lang="en-US" sz="2400" dirty="0" smtClean="0"/>
              <a:t>Open </a:t>
            </a:r>
            <a:r>
              <a:rPr lang="en-US" sz="2400" dirty="0" smtClean="0"/>
              <a:t>Science </a:t>
            </a:r>
            <a:r>
              <a:rPr lang="en-US" sz="2400" dirty="0" smtClean="0"/>
              <a:t>Grid</a:t>
            </a:r>
          </a:p>
          <a:p>
            <a:pPr>
              <a:tabLst>
                <a:tab pos="461963" algn="l"/>
                <a:tab pos="914400" algn="l"/>
                <a:tab pos="1376363" algn="l"/>
                <a:tab pos="1828800" algn="l"/>
                <a:tab pos="2290763" algn="l"/>
                <a:tab pos="2743200" algn="l"/>
                <a:tab pos="3205163" algn="l"/>
              </a:tabLst>
            </a:pPr>
            <a:r>
              <a:rPr lang="en-US" sz="2400" dirty="0" smtClean="0"/>
              <a:t>					Galactic </a:t>
            </a:r>
            <a:r>
              <a:rPr lang="en-US" sz="2400" dirty="0"/>
              <a:t>Plane </a:t>
            </a:r>
            <a:r>
              <a:rPr lang="en-US" sz="2400" dirty="0" smtClean="0"/>
              <a:t>Workflow</a:t>
            </a:r>
            <a:r>
              <a:rPr lang="en-US" sz="2400" dirty="0"/>
              <a:t> </a:t>
            </a:r>
            <a:r>
              <a:rPr lang="en-US" sz="2400" dirty="0" smtClean="0"/>
              <a:t>/ XSEDE</a:t>
            </a:r>
            <a:endParaRPr lang="en-US" sz="2400" dirty="0" smtClean="0"/>
          </a:p>
          <a:p>
            <a:pPr>
              <a:tabLst>
                <a:tab pos="461963" algn="l"/>
                <a:tab pos="914400" algn="l"/>
                <a:tab pos="1376363" algn="l"/>
                <a:tab pos="1828800" algn="l"/>
                <a:tab pos="2290763" algn="l"/>
                <a:tab pos="2743200" algn="l"/>
                <a:tab pos="3205163" algn="l"/>
              </a:tabLst>
            </a:pPr>
            <a:r>
              <a:rPr lang="en-US" sz="2400" dirty="0" smtClean="0"/>
              <a:t>						Cloud</a:t>
            </a:r>
            <a:endParaRPr lang="en-US" sz="2400" dirty="0" smtClean="0"/>
          </a:p>
        </p:txBody>
      </p:sp>
      <p:sp>
        <p:nvSpPr>
          <p:cNvPr id="2" name="Title 1"/>
          <p:cNvSpPr>
            <a:spLocks noGrp="1"/>
          </p:cNvSpPr>
          <p:nvPr>
            <p:ph type="title"/>
          </p:nvPr>
        </p:nvSpPr>
        <p:spPr/>
        <p:txBody>
          <a:bodyPr>
            <a:normAutofit/>
          </a:bodyPr>
          <a:lstStyle/>
          <a:p>
            <a:r>
              <a:rPr lang="en-US" dirty="0" smtClean="0"/>
              <a:t>Outline</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83138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 what do I have to provide?</a:t>
            </a:r>
            <a:endParaRPr lang="en-US" dirty="0"/>
          </a:p>
        </p:txBody>
      </p:sp>
      <p:grpSp>
        <p:nvGrpSpPr>
          <p:cNvPr id="5" name="Group 4"/>
          <p:cNvGrpSpPr/>
          <p:nvPr/>
        </p:nvGrpSpPr>
        <p:grpSpPr>
          <a:xfrm>
            <a:off x="1143000" y="1748896"/>
            <a:ext cx="6967150" cy="4042304"/>
            <a:chOff x="1828806" y="3795539"/>
            <a:chExt cx="5713935" cy="2998595"/>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6" y="3795539"/>
              <a:ext cx="5713935" cy="2998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01819" y="4219523"/>
              <a:ext cx="812799" cy="527968"/>
            </a:xfrm>
            <a:prstGeom prst="rect">
              <a:avLst/>
            </a:prstGeom>
            <a:solidFill>
              <a:schemeClr val="bg1"/>
            </a:solidFill>
          </p:spPr>
          <p:txBody>
            <a:bodyPr wrap="square" rtlCol="0">
              <a:noAutofit/>
            </a:bodyPr>
            <a:lstStyle/>
            <a:p>
              <a:pPr algn="ctr"/>
              <a:r>
                <a:rPr lang="en-US" sz="1200" dirty="0" smtClean="0"/>
                <a:t>Resource Provisioning</a:t>
              </a:r>
              <a:endParaRPr lang="en-US" sz="1200" dirty="0"/>
            </a:p>
          </p:txBody>
        </p:sp>
      </p:grpSp>
    </p:spTree>
    <p:extLst>
      <p:ext uri="{BB962C8B-B14F-4D97-AF65-F5344CB8AC3E}">
        <p14:creationId xmlns:p14="http://schemas.microsoft.com/office/powerpoint/2010/main" val="482358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85800" y="3810000"/>
            <a:ext cx="7680960" cy="2377440"/>
          </a:xfrm>
        </p:spPr>
        <p:txBody>
          <a:bodyPr>
            <a:normAutofit fontScale="92500" lnSpcReduction="20000"/>
          </a:bodyPr>
          <a:lstStyle/>
          <a:p>
            <a:pPr algn="ctr"/>
            <a:r>
              <a:rPr lang="en-US" dirty="0" smtClean="0"/>
              <a:t>Oregon datacenter</a:t>
            </a:r>
          </a:p>
          <a:p>
            <a:pPr algn="ctr"/>
            <a:endParaRPr lang="en-US" dirty="0"/>
          </a:p>
          <a:p>
            <a:pPr algn="ctr"/>
            <a:r>
              <a:rPr lang="en-US" dirty="0" smtClean="0"/>
              <a:t>Image: ami-8643ccb6</a:t>
            </a:r>
          </a:p>
          <a:p>
            <a:pPr algn="ctr"/>
            <a:endParaRPr lang="en-US" dirty="0"/>
          </a:p>
          <a:p>
            <a:pPr algn="ctr"/>
            <a:r>
              <a:rPr lang="en-US" dirty="0">
                <a:solidFill>
                  <a:schemeClr val="accent3">
                    <a:lumMod val="60000"/>
                    <a:lumOff val="40000"/>
                  </a:schemeClr>
                </a:solidFill>
              </a:rPr>
              <a:t>http://pegasus.isi.edu/wms/docs/tutorial/</a:t>
            </a:r>
            <a:endParaRPr lang="en-US" dirty="0">
              <a:solidFill>
                <a:schemeClr val="accent3">
                  <a:lumMod val="60000"/>
                  <a:lumOff val="40000"/>
                </a:schemeClr>
              </a:solidFill>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21</a:t>
            </a:fld>
            <a:endParaRPr lang="en-US" dirty="0"/>
          </a:p>
        </p:txBody>
      </p:sp>
      <p:sp>
        <p:nvSpPr>
          <p:cNvPr id="4" name="Title 3"/>
          <p:cNvSpPr>
            <a:spLocks noGrp="1"/>
          </p:cNvSpPr>
          <p:nvPr>
            <p:ph type="title"/>
          </p:nvPr>
        </p:nvSpPr>
        <p:spPr/>
        <p:txBody>
          <a:bodyPr/>
          <a:lstStyle/>
          <a:p>
            <a:r>
              <a:rPr lang="en-US" dirty="0" smtClean="0"/>
              <a:t>Cloud – Tutorial</a:t>
            </a:r>
            <a:endParaRPr lang="en-US" dirty="0"/>
          </a:p>
        </p:txBody>
      </p:sp>
      <p:sp>
        <p:nvSpPr>
          <p:cNvPr id="5" name="TextBox 4"/>
          <p:cNvSpPr txBox="1"/>
          <p:nvPr/>
        </p:nvSpPr>
        <p:spPr>
          <a:xfrm>
            <a:off x="914400" y="1371600"/>
            <a:ext cx="7543800" cy="2031325"/>
          </a:xfrm>
          <a:prstGeom prst="rect">
            <a:avLst/>
          </a:prstGeom>
          <a:noFill/>
        </p:spPr>
        <p:txBody>
          <a:bodyPr wrap="square" rtlCol="0">
            <a:spAutoFit/>
          </a:bodyPr>
          <a:lstStyle/>
          <a:p>
            <a:r>
              <a:rPr lang="en-US" dirty="0" smtClean="0"/>
              <a:t>This tutorial will take you through the steps of launching the Pegasus Tutorial VM on Amazon EC2 and running a simple workflow. This tutorial is intended for new users who want so get a quick overview of Pegasus concepts and usage. A preconfigured virtual machine is provided so that minimal software installation is required. The tutorial covers the process of starting the VM and of creating, planning, submitting, monitoring, debugging, and generating statistics for a simple workflow</a:t>
            </a:r>
            <a:r>
              <a:rPr lang="en-US" dirty="0"/>
              <a:t>.</a:t>
            </a:r>
            <a:endParaRPr lang="en-US" dirty="0"/>
          </a:p>
        </p:txBody>
      </p:sp>
    </p:spTree>
    <p:extLst>
      <p:ext uri="{BB962C8B-B14F-4D97-AF65-F5344CB8AC3E}">
        <p14:creationId xmlns:p14="http://schemas.microsoft.com/office/powerpoint/2010/main" val="1818260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52401"/>
            <a:ext cx="8984075"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19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8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122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5"/>
            <a:ext cx="9144000" cy="616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317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9569" cy="586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474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1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59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352426" y="4003302"/>
            <a:ext cx="8410574" cy="2397498"/>
          </a:xfrm>
        </p:spPr>
        <p:txBody>
          <a:bodyPr>
            <a:noAutofit/>
          </a:bodyPr>
          <a:lstStyle/>
          <a:p>
            <a:pPr>
              <a:lnSpc>
                <a:spcPct val="120000"/>
              </a:lnSpc>
              <a:tabLst>
                <a:tab pos="914400" algn="r"/>
                <a:tab pos="1090613" algn="l"/>
              </a:tabLst>
            </a:pPr>
            <a:r>
              <a:rPr lang="en-US" dirty="0" smtClean="0"/>
              <a:t>	Pegasus:	</a:t>
            </a:r>
            <a:r>
              <a:rPr lang="en-US" dirty="0" smtClean="0">
                <a:hlinkClick r:id="rId2"/>
              </a:rPr>
              <a:t>http://pegasus.isi.edu</a:t>
            </a:r>
            <a:endParaRPr lang="en-US" dirty="0" smtClean="0"/>
          </a:p>
          <a:p>
            <a:pPr>
              <a:lnSpc>
                <a:spcPct val="120000"/>
              </a:lnSpc>
              <a:tabLst>
                <a:tab pos="914400" algn="r"/>
                <a:tab pos="1090613" algn="l"/>
              </a:tabLst>
            </a:pPr>
            <a:r>
              <a:rPr lang="en-US" dirty="0" smtClean="0"/>
              <a:t>	</a:t>
            </a:r>
            <a:r>
              <a:rPr lang="en-US" dirty="0" smtClean="0"/>
              <a:t>	</a:t>
            </a:r>
            <a:r>
              <a:rPr lang="en-US" dirty="0" smtClean="0">
                <a:hlinkClick r:id="rId3"/>
              </a:rPr>
              <a:t>pegasus-support@isi.edu</a:t>
            </a:r>
            <a:endParaRPr lang="en-US" dirty="0" smtClean="0"/>
          </a:p>
        </p:txBody>
      </p:sp>
      <p:sp>
        <p:nvSpPr>
          <p:cNvPr id="3" name="Slide Number Placeholder 2"/>
          <p:cNvSpPr>
            <a:spLocks noGrp="1"/>
          </p:cNvSpPr>
          <p:nvPr>
            <p:ph type="sldNum" sz="quarter" idx="11"/>
          </p:nvPr>
        </p:nvSpPr>
        <p:spPr/>
        <p:txBody>
          <a:bodyPr/>
          <a:lstStyle/>
          <a:p>
            <a:fld id="{B6F15528-21DE-4FAA-801E-634DDDAF4B2B}" type="slidenum">
              <a:rPr lang="en-US" smtClean="0"/>
              <a:pPr/>
              <a:t>27</a:t>
            </a:fld>
            <a:endParaRPr lang="en-US" dirty="0"/>
          </a:p>
        </p:txBody>
      </p:sp>
      <p:sp>
        <p:nvSpPr>
          <p:cNvPr id="5" name="Title 4"/>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225644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eaLnBrk="1" hangingPunct="1"/>
            <a:r>
              <a:rPr lang="en-US" dirty="0" smtClean="0"/>
              <a:t>Why High Throughput Computing? </a:t>
            </a:r>
          </a:p>
        </p:txBody>
      </p:sp>
      <p:sp>
        <p:nvSpPr>
          <p:cNvPr id="39939" name="Rectangle 3"/>
          <p:cNvSpPr>
            <a:spLocks noGrp="1" noChangeArrowheads="1"/>
          </p:cNvSpPr>
          <p:nvPr>
            <p:ph type="body" idx="4294967295"/>
          </p:nvPr>
        </p:nvSpPr>
        <p:spPr>
          <a:xfrm>
            <a:off x="685800" y="1752600"/>
            <a:ext cx="7772400" cy="3738563"/>
          </a:xfrm>
          <a:prstGeom prst="rect">
            <a:avLst/>
          </a:prstGeom>
        </p:spPr>
        <p:txBody>
          <a:bodyPr/>
          <a:lstStyle/>
          <a:p>
            <a:pPr indent="-7938" algn="just" eaLnBrk="1" hangingPunct="1">
              <a:lnSpc>
                <a:spcPct val="90000"/>
              </a:lnSpc>
              <a:buFontTx/>
              <a:buNone/>
            </a:pPr>
            <a:r>
              <a:rPr lang="en-US" sz="2400" dirty="0" smtClean="0"/>
              <a:t>For many experimental scientists, scientific progress and quality of research are strongly linked to computing </a:t>
            </a:r>
            <a:r>
              <a:rPr lang="en-US" sz="2400" dirty="0" smtClean="0">
                <a:solidFill>
                  <a:schemeClr val="accent2"/>
                </a:solidFill>
              </a:rPr>
              <a:t>throughput</a:t>
            </a:r>
            <a:r>
              <a:rPr lang="en-US" sz="2400" dirty="0" smtClean="0"/>
              <a:t>. In other words, they are less concerned about </a:t>
            </a:r>
            <a:r>
              <a:rPr lang="en-US" sz="2400" dirty="0" smtClean="0">
                <a:solidFill>
                  <a:schemeClr val="accent2"/>
                </a:solidFill>
              </a:rPr>
              <a:t>instantaneous</a:t>
            </a:r>
            <a:r>
              <a:rPr lang="en-US" sz="2400" dirty="0" smtClean="0"/>
              <a:t> computing power. Instead, what matters to them is the amount of computing they can harness over a month or a year --- they measure computing power in units of scenarios per </a:t>
            </a:r>
            <a:r>
              <a:rPr lang="en-US" sz="2400" dirty="0" smtClean="0">
                <a:solidFill>
                  <a:schemeClr val="accent2"/>
                </a:solidFill>
              </a:rPr>
              <a:t>day</a:t>
            </a:r>
            <a:r>
              <a:rPr lang="en-US" sz="2400" dirty="0" smtClean="0"/>
              <a:t>, wind patterns per </a:t>
            </a:r>
            <a:r>
              <a:rPr lang="en-US" sz="2400" dirty="0" smtClean="0">
                <a:solidFill>
                  <a:schemeClr val="accent2"/>
                </a:solidFill>
              </a:rPr>
              <a:t>week</a:t>
            </a:r>
            <a:r>
              <a:rPr lang="en-US" sz="2400" dirty="0" smtClean="0"/>
              <a:t>, instructions sets per </a:t>
            </a:r>
            <a:r>
              <a:rPr lang="en-US" sz="2400" dirty="0" smtClean="0">
                <a:solidFill>
                  <a:schemeClr val="accent2"/>
                </a:solidFill>
              </a:rPr>
              <a:t>month</a:t>
            </a:r>
            <a:r>
              <a:rPr lang="en-US" sz="2400" dirty="0" smtClean="0"/>
              <a:t>, or crystal configurations per </a:t>
            </a:r>
            <a:r>
              <a:rPr lang="en-US" sz="2400" dirty="0" smtClean="0">
                <a:solidFill>
                  <a:schemeClr val="accent2"/>
                </a:solidFill>
              </a:rPr>
              <a:t>year</a:t>
            </a:r>
            <a:r>
              <a:rPr lang="en-US" sz="2400" dirty="0" smtClean="0"/>
              <a:t>. </a:t>
            </a:r>
            <a:endParaRPr lang="en-US" sz="4000" dirty="0" smtClean="0"/>
          </a:p>
          <a:p>
            <a:pPr indent="-7938" eaLnBrk="1" hangingPunct="1">
              <a:lnSpc>
                <a:spcPct val="90000"/>
              </a:lnSpc>
              <a:buFontTx/>
              <a:buNone/>
            </a:pPr>
            <a:endParaRPr lang="en-US" sz="2000" dirty="0" smtClean="0"/>
          </a:p>
        </p:txBody>
      </p:sp>
      <p:sp>
        <p:nvSpPr>
          <p:cNvPr id="4" name="TextBox 3"/>
          <p:cNvSpPr txBox="1"/>
          <p:nvPr/>
        </p:nvSpPr>
        <p:spPr>
          <a:xfrm>
            <a:off x="0" y="6531750"/>
            <a:ext cx="9144000" cy="307777"/>
          </a:xfrm>
          <a:prstGeom prst="rect">
            <a:avLst/>
          </a:prstGeom>
          <a:noFill/>
        </p:spPr>
        <p:txBody>
          <a:bodyPr wrap="square" rtlCol="0">
            <a:spAutoFit/>
          </a:bodyPr>
          <a:lstStyle/>
          <a:p>
            <a:pPr algn="ctr"/>
            <a:r>
              <a:rPr lang="en-US" sz="1400" dirty="0" smtClean="0">
                <a:solidFill>
                  <a:schemeClr val="tx1">
                    <a:lumMod val="50000"/>
                  </a:schemeClr>
                </a:solidFill>
              </a:rPr>
              <a:t>Slide credit: </a:t>
            </a:r>
            <a:r>
              <a:rPr lang="en-US" sz="1400" dirty="0" err="1" smtClean="0">
                <a:solidFill>
                  <a:schemeClr val="tx1">
                    <a:lumMod val="50000"/>
                  </a:schemeClr>
                </a:solidFill>
              </a:rPr>
              <a:t>Miron</a:t>
            </a:r>
            <a:r>
              <a:rPr lang="en-US" sz="1400" dirty="0" smtClean="0">
                <a:solidFill>
                  <a:schemeClr val="tx1">
                    <a:lumMod val="50000"/>
                  </a:schemeClr>
                </a:solidFill>
              </a:rPr>
              <a:t> </a:t>
            </a:r>
            <a:r>
              <a:rPr lang="en-US" sz="1400" dirty="0" err="1" smtClean="0">
                <a:solidFill>
                  <a:schemeClr val="tx1">
                    <a:lumMod val="50000"/>
                  </a:schemeClr>
                </a:solidFill>
              </a:rPr>
              <a:t>Livny</a:t>
            </a:r>
            <a:endParaRPr lang="en-US" sz="1400" dirty="0">
              <a:solidFill>
                <a:schemeClr val="tx1">
                  <a:lumMod val="50000"/>
                </a:schemeClr>
              </a:solidFill>
            </a:endParaRPr>
          </a:p>
        </p:txBody>
      </p:sp>
    </p:spTree>
    <p:extLst>
      <p:ext uri="{BB962C8B-B14F-4D97-AF65-F5344CB8AC3E}">
        <p14:creationId xmlns:p14="http://schemas.microsoft.com/office/powerpoint/2010/main" val="3699294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609600"/>
            <a:ext cx="7772400" cy="3225800"/>
          </a:xfrm>
        </p:spPr>
        <p:txBody>
          <a:bodyPr/>
          <a:lstStyle/>
          <a:p>
            <a:pPr algn="ctr" eaLnBrk="1" hangingPunct="1"/>
            <a:r>
              <a:rPr lang="en-US" dirty="0" smtClean="0"/>
              <a:t>High Throughput Computing</a:t>
            </a:r>
            <a:br>
              <a:rPr lang="en-US" dirty="0" smtClean="0"/>
            </a:br>
            <a:r>
              <a:rPr lang="en-US" dirty="0" smtClean="0"/>
              <a:t>is a</a:t>
            </a:r>
            <a:br>
              <a:rPr lang="en-US" dirty="0" smtClean="0"/>
            </a:br>
            <a:r>
              <a:rPr lang="en-US" dirty="0" smtClean="0">
                <a:solidFill>
                  <a:srgbClr val="FF3300"/>
                </a:solidFill>
              </a:rPr>
              <a:t>24-7-365</a:t>
            </a:r>
            <a:r>
              <a:rPr lang="en-US" dirty="0" smtClean="0"/>
              <a:t/>
            </a:r>
            <a:br>
              <a:rPr lang="en-US" dirty="0" smtClean="0"/>
            </a:br>
            <a:r>
              <a:rPr lang="en-US" dirty="0" smtClean="0"/>
              <a:t>activity </a:t>
            </a:r>
          </a:p>
        </p:txBody>
      </p:sp>
      <p:sp>
        <p:nvSpPr>
          <p:cNvPr id="40963" name="Rectangle 3"/>
          <p:cNvSpPr>
            <a:spLocks noChangeArrowheads="1"/>
          </p:cNvSpPr>
          <p:nvPr/>
        </p:nvSpPr>
        <p:spPr bwMode="auto">
          <a:xfrm>
            <a:off x="839788" y="4281487"/>
            <a:ext cx="7466012" cy="8239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3600" b="1" dirty="0">
                <a:solidFill>
                  <a:schemeClr val="bg1"/>
                </a:solidFill>
              </a:rPr>
              <a:t>FLOPY </a:t>
            </a:r>
            <a:r>
              <a:rPr lang="en-US" sz="4800" b="1" i="1" dirty="0">
                <a:solidFill>
                  <a:schemeClr val="bg1"/>
                </a:solidFill>
                <a:latin typeface="Symbol" pitchFamily="18" charset="2"/>
                <a:sym typeface="Symbol" pitchFamily="18" charset="2"/>
              </a:rPr>
              <a:t></a:t>
            </a:r>
            <a:r>
              <a:rPr lang="en-US" sz="3600" b="1" i="1" dirty="0">
                <a:solidFill>
                  <a:schemeClr val="bg1"/>
                </a:solidFill>
              </a:rPr>
              <a:t> </a:t>
            </a:r>
            <a:r>
              <a:rPr lang="en-US" sz="3600" i="1" dirty="0">
                <a:solidFill>
                  <a:schemeClr val="bg1"/>
                </a:solidFill>
              </a:rPr>
              <a:t> </a:t>
            </a:r>
            <a:r>
              <a:rPr lang="en-US" sz="3200" i="1" dirty="0">
                <a:solidFill>
                  <a:schemeClr val="bg1"/>
                </a:solidFill>
              </a:rPr>
              <a:t> </a:t>
            </a:r>
            <a:r>
              <a:rPr lang="en-US" sz="3600" b="1" i="1" dirty="0">
                <a:solidFill>
                  <a:schemeClr val="bg1"/>
                </a:solidFill>
              </a:rPr>
              <a:t>(60*60*24*7*52)*FLOPS</a:t>
            </a:r>
            <a:endParaRPr lang="en-US" sz="3600" b="1" dirty="0">
              <a:solidFill>
                <a:schemeClr val="bg1"/>
              </a:solidFill>
            </a:endParaRPr>
          </a:p>
        </p:txBody>
      </p:sp>
      <p:sp>
        <p:nvSpPr>
          <p:cNvPr id="2" name="TextBox 1"/>
          <p:cNvSpPr txBox="1"/>
          <p:nvPr/>
        </p:nvSpPr>
        <p:spPr>
          <a:xfrm>
            <a:off x="0" y="6531750"/>
            <a:ext cx="9144000" cy="307777"/>
          </a:xfrm>
          <a:prstGeom prst="rect">
            <a:avLst/>
          </a:prstGeom>
          <a:noFill/>
        </p:spPr>
        <p:txBody>
          <a:bodyPr wrap="square" rtlCol="0">
            <a:spAutoFit/>
          </a:bodyPr>
          <a:lstStyle/>
          <a:p>
            <a:pPr algn="ctr"/>
            <a:r>
              <a:rPr lang="en-US" sz="1400" dirty="0" smtClean="0">
                <a:solidFill>
                  <a:schemeClr val="tx1">
                    <a:lumMod val="50000"/>
                  </a:schemeClr>
                </a:solidFill>
              </a:rPr>
              <a:t>Slide credit: </a:t>
            </a:r>
            <a:r>
              <a:rPr lang="en-US" sz="1400" dirty="0" err="1" smtClean="0">
                <a:solidFill>
                  <a:schemeClr val="tx1">
                    <a:lumMod val="50000"/>
                  </a:schemeClr>
                </a:solidFill>
              </a:rPr>
              <a:t>Miron</a:t>
            </a:r>
            <a:r>
              <a:rPr lang="en-US" sz="1400" dirty="0" smtClean="0">
                <a:solidFill>
                  <a:schemeClr val="tx1">
                    <a:lumMod val="50000"/>
                  </a:schemeClr>
                </a:solidFill>
              </a:rPr>
              <a:t> </a:t>
            </a:r>
            <a:r>
              <a:rPr lang="en-US" sz="1400" dirty="0" err="1" smtClean="0">
                <a:solidFill>
                  <a:schemeClr val="tx1">
                    <a:lumMod val="50000"/>
                  </a:schemeClr>
                </a:solidFill>
              </a:rPr>
              <a:t>Livny</a:t>
            </a:r>
            <a:endParaRPr lang="en-US" sz="1400" dirty="0">
              <a:solidFill>
                <a:schemeClr val="tx1">
                  <a:lumMod val="50000"/>
                </a:schemeClr>
              </a:solidFill>
            </a:endParaRPr>
          </a:p>
        </p:txBody>
      </p:sp>
    </p:spTree>
    <p:extLst>
      <p:ext uri="{BB962C8B-B14F-4D97-AF65-F5344CB8AC3E}">
        <p14:creationId xmlns:p14="http://schemas.microsoft.com/office/powerpoint/2010/main" val="2047855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r>
              <a:rPr lang="en-US" dirty="0" smtClean="0">
                <a:solidFill>
                  <a:schemeClr val="accent3">
                    <a:lumMod val="60000"/>
                    <a:lumOff val="40000"/>
                  </a:schemeClr>
                </a:solidFill>
              </a:rPr>
              <a:t>Condor</a:t>
            </a:r>
          </a:p>
          <a:p>
            <a:pPr lvl="1" indent="0">
              <a:buNone/>
            </a:pPr>
            <a:r>
              <a:rPr lang="en-US" dirty="0" smtClean="0"/>
              <a:t>Matchmaking and scheduler for HTC workloads</a:t>
            </a:r>
            <a:br>
              <a:rPr lang="en-US" dirty="0" smtClean="0"/>
            </a:br>
            <a:endParaRPr lang="en-US" dirty="0" smtClean="0"/>
          </a:p>
          <a:p>
            <a:r>
              <a:rPr lang="en-US" dirty="0" smtClean="0">
                <a:solidFill>
                  <a:schemeClr val="accent3">
                    <a:lumMod val="60000"/>
                    <a:lumOff val="40000"/>
                  </a:schemeClr>
                </a:solidFill>
              </a:rPr>
              <a:t>DAGMan</a:t>
            </a:r>
          </a:p>
          <a:p>
            <a:pPr lvl="1" indent="0">
              <a:buNone/>
            </a:pPr>
            <a:r>
              <a:rPr lang="en-US" dirty="0" smtClean="0"/>
              <a:t>Directed Acyclic Graph Manager – workloads with structure</a:t>
            </a:r>
            <a:br>
              <a:rPr lang="en-US" dirty="0" smtClean="0"/>
            </a:br>
            <a:endParaRPr lang="en-US" dirty="0" smtClean="0"/>
          </a:p>
          <a:p>
            <a:r>
              <a:rPr lang="en-US" dirty="0" smtClean="0">
                <a:solidFill>
                  <a:schemeClr val="accent3">
                    <a:lumMod val="60000"/>
                    <a:lumOff val="40000"/>
                  </a:schemeClr>
                </a:solidFill>
              </a:rPr>
              <a:t>Pegasus</a:t>
            </a:r>
          </a:p>
          <a:p>
            <a:pPr lvl="1" indent="0">
              <a:buNone/>
            </a:pPr>
            <a:r>
              <a:rPr lang="en-US" dirty="0" smtClean="0"/>
              <a:t>Workflow Management System</a:t>
            </a:r>
            <a:endParaRPr lang="en-US" dirty="0"/>
          </a:p>
        </p:txBody>
      </p:sp>
      <p:sp>
        <p:nvSpPr>
          <p:cNvPr id="3" name="Slide Number Placeholder 2"/>
          <p:cNvSpPr>
            <a:spLocks noGrp="1"/>
          </p:cNvSpPr>
          <p:nvPr>
            <p:ph type="sldNum" sz="quarter" idx="15"/>
          </p:nvPr>
        </p:nvSpPr>
        <p:spPr/>
        <p:txBody>
          <a:bodyPr/>
          <a:lstStyle/>
          <a:p>
            <a:fld id="{B6F15528-21DE-4FAA-801E-634DDDAF4B2B}" type="slidenum">
              <a:rPr lang="en-US" smtClean="0"/>
              <a:pPr/>
              <a:t>5</a:t>
            </a:fld>
            <a:endParaRPr lang="en-US" dirty="0"/>
          </a:p>
        </p:txBody>
      </p:sp>
      <p:sp>
        <p:nvSpPr>
          <p:cNvPr id="4" name="Title 3"/>
          <p:cNvSpPr>
            <a:spLocks noGrp="1"/>
          </p:cNvSpPr>
          <p:nvPr>
            <p:ph type="title"/>
          </p:nvPr>
        </p:nvSpPr>
        <p:spPr/>
        <p:txBody>
          <a:bodyPr/>
          <a:lstStyle/>
          <a:p>
            <a:r>
              <a:rPr lang="en-US" dirty="0" smtClean="0"/>
              <a:t>HTC Toolbox</a:t>
            </a:r>
            <a:endParaRPr lang="en-US" dirty="0"/>
          </a:p>
        </p:txBody>
      </p:sp>
    </p:spTree>
    <p:extLst>
      <p:ext uri="{BB962C8B-B14F-4D97-AF65-F5344CB8AC3E}">
        <p14:creationId xmlns:p14="http://schemas.microsoft.com/office/powerpoint/2010/main" val="4069111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smtClean="0">
                <a:solidFill>
                  <a:schemeClr val="accent3">
                    <a:lumMod val="60000"/>
                    <a:lumOff val="40000"/>
                  </a:schemeClr>
                </a:solidFill>
              </a:rPr>
              <a:t>Users </a:t>
            </a:r>
            <a:r>
              <a:rPr lang="en-US" dirty="0">
                <a:solidFill>
                  <a:schemeClr val="accent3">
                    <a:lumMod val="60000"/>
                    <a:lumOff val="40000"/>
                  </a:schemeClr>
                </a:solidFill>
              </a:rPr>
              <a:t>submit their serial or parallel jobs to Condor, Condor places them into a queue, chooses when and where to run the jobs based upon a policy, carefully monitors their progress, and ultimately informs the user upon completion. </a:t>
            </a:r>
            <a:endParaRPr lang="en-US" dirty="0" smtClean="0">
              <a:solidFill>
                <a:schemeClr val="accent3">
                  <a:lumMod val="60000"/>
                  <a:lumOff val="40000"/>
                </a:schemeClr>
              </a:solidFill>
            </a:endParaRPr>
          </a:p>
          <a:p>
            <a:endParaRPr lang="en-US" dirty="0"/>
          </a:p>
          <a:p>
            <a:r>
              <a:rPr lang="en-US" dirty="0"/>
              <a:t>Job queuing mechanism</a:t>
            </a:r>
          </a:p>
          <a:p>
            <a:r>
              <a:rPr lang="en-US" dirty="0"/>
              <a:t>Scheduling policy</a:t>
            </a:r>
          </a:p>
          <a:p>
            <a:r>
              <a:rPr lang="en-US" dirty="0"/>
              <a:t>Priority scheme</a:t>
            </a:r>
          </a:p>
          <a:p>
            <a:r>
              <a:rPr lang="en-US" dirty="0"/>
              <a:t>Resource monitoring</a:t>
            </a:r>
          </a:p>
          <a:p>
            <a:r>
              <a:rPr lang="en-US" dirty="0"/>
              <a:t>Resource management</a:t>
            </a:r>
          </a:p>
        </p:txBody>
      </p:sp>
      <p:sp>
        <p:nvSpPr>
          <p:cNvPr id="3" name="Slide Number Placeholder 2"/>
          <p:cNvSpPr>
            <a:spLocks noGrp="1"/>
          </p:cNvSpPr>
          <p:nvPr>
            <p:ph type="sldNum" sz="quarter" idx="15"/>
          </p:nvPr>
        </p:nvSpPr>
        <p:spPr/>
        <p:txBody>
          <a:bodyPr/>
          <a:lstStyle/>
          <a:p>
            <a:fld id="{B6F15528-21DE-4FAA-801E-634DDDAF4B2B}" type="slidenum">
              <a:rPr lang="en-US" smtClean="0"/>
              <a:pPr/>
              <a:t>6</a:t>
            </a:fld>
            <a:endParaRPr lang="en-US" dirty="0"/>
          </a:p>
        </p:txBody>
      </p:sp>
      <p:sp>
        <p:nvSpPr>
          <p:cNvPr id="4" name="Title 3"/>
          <p:cNvSpPr>
            <a:spLocks noGrp="1"/>
          </p:cNvSpPr>
          <p:nvPr>
            <p:ph type="title"/>
          </p:nvPr>
        </p:nvSpPr>
        <p:spPr/>
        <p:txBody>
          <a:bodyPr/>
          <a:lstStyle/>
          <a:p>
            <a:r>
              <a:rPr lang="en-US" dirty="0" smtClean="0"/>
              <a:t>Condor</a:t>
            </a:r>
            <a:endParaRPr lang="en-US" dirty="0"/>
          </a:p>
        </p:txBody>
      </p:sp>
    </p:spTree>
    <p:extLst>
      <p:ext uri="{BB962C8B-B14F-4D97-AF65-F5344CB8AC3E}">
        <p14:creationId xmlns:p14="http://schemas.microsoft.com/office/powerpoint/2010/main" val="84882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4"/>
          </p:nvPr>
        </p:nvSpPr>
        <p:spPr/>
        <p:txBody>
          <a:bodyPr/>
          <a:lstStyle/>
          <a:p>
            <a:endParaRPr lang="en-US"/>
          </a:p>
        </p:txBody>
      </p:sp>
      <p:sp>
        <p:nvSpPr>
          <p:cNvPr id="7" name="Content Placeholder 6"/>
          <p:cNvSpPr>
            <a:spLocks noGrp="1"/>
          </p:cNvSpPr>
          <p:nvPr>
            <p:ph sz="quarter" idx="13"/>
          </p:nvPr>
        </p:nvSpPr>
        <p:spPr/>
        <p:txBody>
          <a:bodyPr>
            <a:normAutofit/>
          </a:bodyPr>
          <a:lstStyle/>
          <a:p>
            <a:r>
              <a:rPr lang="en-US" sz="3200" dirty="0" smtClean="0"/>
              <a:t>Directed Acyclic Graph Manager</a:t>
            </a:r>
          </a:p>
          <a:p>
            <a:endParaRPr lang="en-US" sz="3200" dirty="0" smtClean="0"/>
          </a:p>
          <a:p>
            <a:r>
              <a:rPr lang="en-US" sz="3200" dirty="0" smtClean="0"/>
              <a:t>Handles tasks with dependencies</a:t>
            </a:r>
            <a:endParaRPr lang="en-US" sz="3200" dirty="0"/>
          </a:p>
        </p:txBody>
      </p:sp>
      <p:sp>
        <p:nvSpPr>
          <p:cNvPr id="6" name="Title 5"/>
          <p:cNvSpPr>
            <a:spLocks noGrp="1"/>
          </p:cNvSpPr>
          <p:nvPr>
            <p:ph type="title"/>
          </p:nvPr>
        </p:nvSpPr>
        <p:spPr/>
        <p:txBody>
          <a:bodyPr/>
          <a:lstStyle/>
          <a:p>
            <a:r>
              <a:rPr lang="en-US" dirty="0" smtClean="0"/>
              <a:t>DAGMan</a:t>
            </a:r>
            <a:endParaRPr lang="en-US" dirty="0"/>
          </a:p>
        </p:txBody>
      </p:sp>
      <p:sp>
        <p:nvSpPr>
          <p:cNvPr id="3" name="Slide Number Placeholder 2"/>
          <p:cNvSpPr>
            <a:spLocks noGrp="1"/>
          </p:cNvSpPr>
          <p:nvPr>
            <p:ph type="sldNum" sz="quarter" idx="16"/>
          </p:nvPr>
        </p:nvSpPr>
        <p:spPr/>
        <p:txBody>
          <a:bodyPr/>
          <a:lstStyle/>
          <a:p>
            <a:fld id="{B6F15528-21DE-4FAA-801E-634DDDAF4B2B}" type="slidenum">
              <a:rPr lang="en-US" smtClean="0"/>
              <a:pPr/>
              <a:t>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434649"/>
            <a:ext cx="4724400" cy="5423351"/>
          </a:xfrm>
          <a:prstGeom prst="rect">
            <a:avLst/>
          </a:prstGeom>
        </p:spPr>
      </p:pic>
    </p:spTree>
    <p:extLst>
      <p:ext uri="{BB962C8B-B14F-4D97-AF65-F5344CB8AC3E}">
        <p14:creationId xmlns:p14="http://schemas.microsoft.com/office/powerpoint/2010/main" val="1527961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sz="quarter" idx="13"/>
          </p:nvPr>
        </p:nvSpPr>
        <p:spPr>
          <a:xfrm>
            <a:off x="685800" y="1463040"/>
            <a:ext cx="7680960" cy="5166360"/>
          </a:xfrm>
          <a:prstGeom prst="rect">
            <a:avLst/>
          </a:prstGeom>
        </p:spPr>
        <p:txBody>
          <a:bodyPr>
            <a:normAutofit lnSpcReduction="10000"/>
          </a:bodyPr>
          <a:lstStyle/>
          <a:p>
            <a:r>
              <a:rPr lang="en-US" sz="2000" dirty="0" smtClean="0">
                <a:solidFill>
                  <a:srgbClr val="FFC000"/>
                </a:solidFill>
              </a:rPr>
              <a:t>Abstract Workflows</a:t>
            </a:r>
            <a:r>
              <a:rPr lang="en-US" sz="2000" dirty="0" smtClean="0"/>
              <a:t> - Pegasus input workflow description</a:t>
            </a:r>
          </a:p>
          <a:p>
            <a:pPr lvl="1"/>
            <a:r>
              <a:rPr lang="en-US" sz="1600" dirty="0" smtClean="0"/>
              <a:t>Workflow “</a:t>
            </a:r>
            <a:r>
              <a:rPr lang="en-US" sz="1600" dirty="0" smtClean="0">
                <a:solidFill>
                  <a:srgbClr val="FFC000"/>
                </a:solidFill>
              </a:rPr>
              <a:t>high-level language</a:t>
            </a:r>
            <a:r>
              <a:rPr lang="en-US" sz="1600" dirty="0" smtClean="0"/>
              <a:t>”</a:t>
            </a:r>
          </a:p>
          <a:p>
            <a:pPr lvl="1"/>
            <a:r>
              <a:rPr lang="en-US" sz="1600" dirty="0" smtClean="0"/>
              <a:t>Only identifies the computation, devoid of resource descriptions, devoid of data locations</a:t>
            </a:r>
          </a:p>
          <a:p>
            <a:r>
              <a:rPr lang="en-US" sz="2000" dirty="0" smtClean="0"/>
              <a:t/>
            </a:r>
            <a:br>
              <a:rPr lang="en-US" sz="2000" dirty="0" smtClean="0"/>
            </a:br>
            <a:r>
              <a:rPr lang="en-US" sz="2000" dirty="0" smtClean="0"/>
              <a:t>Pegasus</a:t>
            </a:r>
          </a:p>
          <a:p>
            <a:pPr lvl="1"/>
            <a:r>
              <a:rPr lang="en-US" sz="1600" dirty="0" smtClean="0"/>
              <a:t>Workflow “</a:t>
            </a:r>
            <a:r>
              <a:rPr lang="en-US" sz="1600" dirty="0" smtClean="0">
                <a:solidFill>
                  <a:srgbClr val="FFC000"/>
                </a:solidFill>
              </a:rPr>
              <a:t>compiler</a:t>
            </a:r>
            <a:r>
              <a:rPr lang="en-US" sz="1600" dirty="0" smtClean="0"/>
              <a:t>” (</a:t>
            </a:r>
            <a:r>
              <a:rPr lang="en-US" sz="1600" dirty="0" smtClean="0">
                <a:solidFill>
                  <a:srgbClr val="FFC000"/>
                </a:solidFill>
              </a:rPr>
              <a:t>plan/map</a:t>
            </a:r>
            <a:r>
              <a:rPr lang="en-US" sz="1600" dirty="0" smtClean="0"/>
              <a:t>)</a:t>
            </a:r>
          </a:p>
          <a:p>
            <a:pPr lvl="1"/>
            <a:r>
              <a:rPr lang="en-US" sz="1600" dirty="0" smtClean="0"/>
              <a:t>Target is </a:t>
            </a:r>
            <a:r>
              <a:rPr lang="en-US" sz="1600" dirty="0" err="1" smtClean="0">
                <a:solidFill>
                  <a:srgbClr val="FFC000"/>
                </a:solidFill>
              </a:rPr>
              <a:t>DAGMan</a:t>
            </a:r>
            <a:r>
              <a:rPr lang="en-US" sz="1600" dirty="0" smtClean="0">
                <a:solidFill>
                  <a:srgbClr val="FFC000"/>
                </a:solidFill>
              </a:rPr>
              <a:t> </a:t>
            </a:r>
            <a:r>
              <a:rPr lang="en-US" sz="1600" dirty="0" smtClean="0"/>
              <a:t>DAGs and Condor submit files</a:t>
            </a:r>
          </a:p>
          <a:p>
            <a:pPr lvl="1"/>
            <a:r>
              <a:rPr lang="en-US" sz="1600" dirty="0" smtClean="0">
                <a:solidFill>
                  <a:srgbClr val="FFC000"/>
                </a:solidFill>
              </a:rPr>
              <a:t>Transforms </a:t>
            </a:r>
            <a:r>
              <a:rPr lang="en-US" sz="1600" dirty="0" smtClean="0"/>
              <a:t>the workflow for performance and</a:t>
            </a:r>
            <a:br>
              <a:rPr lang="en-US" sz="1600" dirty="0" smtClean="0"/>
            </a:br>
            <a:r>
              <a:rPr lang="en-US" sz="1600" dirty="0" smtClean="0"/>
              <a:t>reliability</a:t>
            </a:r>
          </a:p>
          <a:p>
            <a:pPr lvl="1"/>
            <a:r>
              <a:rPr lang="en-US" sz="1600" dirty="0" smtClean="0"/>
              <a:t>Automatically locates physical locations for both</a:t>
            </a:r>
            <a:br>
              <a:rPr lang="en-US" sz="1600" dirty="0" smtClean="0"/>
            </a:br>
            <a:r>
              <a:rPr lang="en-US" sz="1600" dirty="0" smtClean="0"/>
              <a:t>workflow components and data</a:t>
            </a:r>
          </a:p>
          <a:p>
            <a:pPr lvl="1"/>
            <a:r>
              <a:rPr lang="en-US" sz="1600" dirty="0" smtClean="0"/>
              <a:t>Provides runtime provenance</a:t>
            </a:r>
          </a:p>
        </p:txBody>
      </p:sp>
      <p:sp>
        <p:nvSpPr>
          <p:cNvPr id="233474" name="Rectangle 2"/>
          <p:cNvSpPr>
            <a:spLocks noGrp="1" noChangeArrowheads="1"/>
          </p:cNvSpPr>
          <p:nvPr>
            <p:ph type="title"/>
          </p:nvPr>
        </p:nvSpPr>
        <p:spPr/>
        <p:txBody>
          <a:bodyPr>
            <a:normAutofit/>
          </a:bodyPr>
          <a:lstStyle/>
          <a:p>
            <a:r>
              <a:rPr lang="en-US" sz="3200" dirty="0" smtClean="0">
                <a:solidFill>
                  <a:srgbClr val="FFC000"/>
                </a:solidFill>
              </a:rPr>
              <a:t>Pegasus</a:t>
            </a:r>
            <a:r>
              <a:rPr lang="en-US" sz="3200" dirty="0">
                <a:solidFill>
                  <a:srgbClr val="FFC000"/>
                </a:solidFill>
              </a:rPr>
              <a:t> </a:t>
            </a:r>
            <a:r>
              <a:rPr lang="en-US" sz="3200" dirty="0" smtClean="0"/>
              <a:t>Workflow Management System</a:t>
            </a:r>
          </a:p>
        </p:txBody>
      </p:sp>
      <p:graphicFrame>
        <p:nvGraphicFramePr>
          <p:cNvPr id="224257" name="Object 1"/>
          <p:cNvGraphicFramePr>
            <a:graphicFrameLocks noChangeAspect="1"/>
          </p:cNvGraphicFramePr>
          <p:nvPr/>
        </p:nvGraphicFramePr>
        <p:xfrm>
          <a:off x="6046694" y="3789269"/>
          <a:ext cx="2819400" cy="2735263"/>
        </p:xfrm>
        <a:graphic>
          <a:graphicData uri="http://schemas.openxmlformats.org/presentationml/2006/ole">
            <mc:AlternateContent xmlns:mc="http://schemas.openxmlformats.org/markup-compatibility/2006">
              <mc:Choice xmlns:v="urn:schemas-microsoft-com:vml" Requires="v">
                <p:oleObj spid="_x0000_s5219" name="Visio" r:id="rId4" imgW="4855769" imgH="4711598" progId="Visio.Drawing.11">
                  <p:embed/>
                </p:oleObj>
              </mc:Choice>
              <mc:Fallback>
                <p:oleObj name="Visio" r:id="rId4" imgW="4855769" imgH="471159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694" y="3789269"/>
                        <a:ext cx="2819400"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7671483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Rectangle 36866"/>
          <p:cNvPicPr>
            <a:picLocks noChangeAspect="1"/>
          </p:cNvPicPr>
          <p:nvPr/>
        </p:nvPicPr>
        <p:blipFill>
          <a:blip r:embed="rId3"/>
          <a:srcRect/>
          <a:stretch>
            <a:fillRect/>
          </a:stretch>
        </p:blipFill>
        <p:spPr bwMode="auto">
          <a:xfrm>
            <a:off x="360744" y="560300"/>
            <a:ext cx="1711325" cy="2133600"/>
          </a:xfrm>
          <a:prstGeom prst="rect">
            <a:avLst/>
          </a:prstGeom>
          <a:noFill/>
          <a:ln w="9525">
            <a:noFill/>
            <a:miter lim="800000"/>
            <a:headEnd/>
            <a:tailEnd/>
          </a:ln>
        </p:spPr>
      </p:pic>
      <p:sp>
        <p:nvSpPr>
          <p:cNvPr id="76804" name="TextBox 36867"/>
          <p:cNvSpPr txBox="1">
            <a:spLocks noChangeArrowheads="1"/>
          </p:cNvSpPr>
          <p:nvPr/>
        </p:nvSpPr>
        <p:spPr bwMode="auto">
          <a:xfrm>
            <a:off x="3063599" y="381000"/>
            <a:ext cx="4224338" cy="646113"/>
          </a:xfrm>
          <a:prstGeom prst="rect">
            <a:avLst/>
          </a:prstGeom>
          <a:noFill/>
          <a:ln w="9525">
            <a:noFill/>
            <a:miter lim="800000"/>
            <a:headEnd/>
            <a:tailEnd/>
          </a:ln>
        </p:spPr>
        <p:txBody>
          <a:bodyPr wrap="none">
            <a:spAutoFit/>
          </a:bodyPr>
          <a:lstStyle/>
          <a:p>
            <a:pPr eaLnBrk="0" hangingPunct="0"/>
            <a:r>
              <a:rPr lang="en-US" b="1">
                <a:cs typeface="Arial" pitchFamily="34" charset="0"/>
              </a:rPr>
              <a:t>Original workflow:  </a:t>
            </a:r>
            <a:r>
              <a:rPr lang="en-US">
                <a:cs typeface="Arial" pitchFamily="34" charset="0"/>
              </a:rPr>
              <a:t>15 compute nodes</a:t>
            </a:r>
          </a:p>
          <a:p>
            <a:pPr eaLnBrk="0" hangingPunct="0"/>
            <a:r>
              <a:rPr lang="en-US">
                <a:cs typeface="Arial" pitchFamily="34" charset="0"/>
              </a:rPr>
              <a:t>devoid of resource assignment</a:t>
            </a:r>
          </a:p>
        </p:txBody>
      </p:sp>
      <p:sp>
        <p:nvSpPr>
          <p:cNvPr id="13" name="Right Brace 12"/>
          <p:cNvSpPr>
            <a:spLocks/>
          </p:cNvSpPr>
          <p:nvPr/>
        </p:nvSpPr>
        <p:spPr bwMode="auto">
          <a:xfrm>
            <a:off x="1656144" y="407900"/>
            <a:ext cx="1219200" cy="2286000"/>
          </a:xfrm>
          <a:prstGeom prst="rightBrace">
            <a:avLst>
              <a:gd name="adj1" fmla="val 8333"/>
              <a:gd name="adj2" fmla="val 10528"/>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0" hangingPunct="0">
              <a:defRPr/>
            </a:pPr>
            <a:endParaRPr lang="en-US">
              <a:latin typeface="+mn-lt"/>
              <a:ea typeface="+mn-ea"/>
            </a:endParaRPr>
          </a:p>
        </p:txBody>
      </p:sp>
      <p:sp>
        <p:nvSpPr>
          <p:cNvPr id="76806" name="TextBox 36869"/>
          <p:cNvSpPr txBox="1">
            <a:spLocks noChangeArrowheads="1"/>
          </p:cNvSpPr>
          <p:nvPr/>
        </p:nvSpPr>
        <p:spPr bwMode="auto">
          <a:xfrm>
            <a:off x="1960944" y="4079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4</a:t>
            </a:r>
          </a:p>
        </p:txBody>
      </p:sp>
      <p:sp>
        <p:nvSpPr>
          <p:cNvPr id="76807" name="TextBox 36870"/>
          <p:cNvSpPr txBox="1">
            <a:spLocks noChangeArrowheads="1"/>
          </p:cNvSpPr>
          <p:nvPr/>
        </p:nvSpPr>
        <p:spPr bwMode="auto">
          <a:xfrm>
            <a:off x="89282" y="407900"/>
            <a:ext cx="312737"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a:t>
            </a:r>
          </a:p>
        </p:txBody>
      </p:sp>
      <p:sp>
        <p:nvSpPr>
          <p:cNvPr id="76808" name="TextBox 36871"/>
          <p:cNvSpPr txBox="1">
            <a:spLocks noChangeArrowheads="1"/>
          </p:cNvSpPr>
          <p:nvPr/>
        </p:nvSpPr>
        <p:spPr bwMode="auto">
          <a:xfrm>
            <a:off x="1960944" y="9413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8</a:t>
            </a:r>
          </a:p>
        </p:txBody>
      </p:sp>
      <p:sp>
        <p:nvSpPr>
          <p:cNvPr id="76809" name="TextBox 36872"/>
          <p:cNvSpPr txBox="1">
            <a:spLocks noChangeArrowheads="1"/>
          </p:cNvSpPr>
          <p:nvPr/>
        </p:nvSpPr>
        <p:spPr bwMode="auto">
          <a:xfrm>
            <a:off x="124207" y="941300"/>
            <a:ext cx="312737"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5</a:t>
            </a:r>
          </a:p>
        </p:txBody>
      </p:sp>
      <p:sp>
        <p:nvSpPr>
          <p:cNvPr id="76810" name="TextBox 36873"/>
          <p:cNvSpPr txBox="1">
            <a:spLocks noChangeArrowheads="1"/>
          </p:cNvSpPr>
          <p:nvPr/>
        </p:nvSpPr>
        <p:spPr bwMode="auto">
          <a:xfrm>
            <a:off x="360744" y="19319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10</a:t>
            </a:r>
          </a:p>
        </p:txBody>
      </p:sp>
      <p:sp>
        <p:nvSpPr>
          <p:cNvPr id="76811" name="TextBox 36874"/>
          <p:cNvSpPr txBox="1">
            <a:spLocks noChangeArrowheads="1"/>
          </p:cNvSpPr>
          <p:nvPr/>
        </p:nvSpPr>
        <p:spPr bwMode="auto">
          <a:xfrm>
            <a:off x="1427544" y="14747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9</a:t>
            </a:r>
          </a:p>
        </p:txBody>
      </p:sp>
      <p:sp>
        <p:nvSpPr>
          <p:cNvPr id="76812" name="TextBox 36875"/>
          <p:cNvSpPr txBox="1">
            <a:spLocks noChangeArrowheads="1"/>
          </p:cNvSpPr>
          <p:nvPr/>
        </p:nvSpPr>
        <p:spPr bwMode="auto">
          <a:xfrm>
            <a:off x="284544" y="23891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13</a:t>
            </a:r>
          </a:p>
        </p:txBody>
      </p:sp>
      <p:sp>
        <p:nvSpPr>
          <p:cNvPr id="76813" name="TextBox 36876"/>
          <p:cNvSpPr txBox="1">
            <a:spLocks noChangeArrowheads="1"/>
          </p:cNvSpPr>
          <p:nvPr/>
        </p:nvSpPr>
        <p:spPr bwMode="auto">
          <a:xfrm>
            <a:off x="1656144" y="19319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12</a:t>
            </a:r>
          </a:p>
        </p:txBody>
      </p:sp>
      <p:sp>
        <p:nvSpPr>
          <p:cNvPr id="76814" name="TextBox 36877"/>
          <p:cNvSpPr txBox="1">
            <a:spLocks noChangeArrowheads="1"/>
          </p:cNvSpPr>
          <p:nvPr/>
        </p:nvSpPr>
        <p:spPr bwMode="auto">
          <a:xfrm>
            <a:off x="1656144" y="2400213"/>
            <a:ext cx="441325" cy="369887"/>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15</a:t>
            </a:r>
          </a:p>
        </p:txBody>
      </p:sp>
      <p:grpSp>
        <p:nvGrpSpPr>
          <p:cNvPr id="35" name="Group 34"/>
          <p:cNvGrpSpPr/>
          <p:nvPr/>
        </p:nvGrpSpPr>
        <p:grpSpPr>
          <a:xfrm>
            <a:off x="46176" y="3012150"/>
            <a:ext cx="3658403" cy="2955904"/>
            <a:chOff x="106777" y="3469350"/>
            <a:chExt cx="3658403" cy="2955904"/>
          </a:xfrm>
        </p:grpSpPr>
        <p:sp>
          <p:nvSpPr>
            <p:cNvPr id="20" name="Rectangle 19"/>
            <p:cNvSpPr/>
            <p:nvPr/>
          </p:nvSpPr>
          <p:spPr bwMode="auto">
            <a:xfrm>
              <a:off x="106777" y="5815654"/>
              <a:ext cx="3581400" cy="609600"/>
            </a:xfrm>
            <a:prstGeom prst="rect">
              <a:avLst/>
            </a:prstGeom>
            <a:solidFill>
              <a:srgbClr val="FFC000"/>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lang="en-US">
                <a:solidFill>
                  <a:srgbClr val="FFFFFF"/>
                </a:solidFill>
              </a:endParaRPr>
            </a:p>
          </p:txBody>
        </p:sp>
        <p:sp>
          <p:nvSpPr>
            <p:cNvPr id="19" name="Rectangle 18"/>
            <p:cNvSpPr/>
            <p:nvPr/>
          </p:nvSpPr>
          <p:spPr bwMode="auto">
            <a:xfrm>
              <a:off x="106777" y="5220286"/>
              <a:ext cx="3581400" cy="605402"/>
            </a:xfrm>
            <a:prstGeom prst="rect">
              <a:avLst/>
            </a:prstGeom>
            <a:solidFill>
              <a:srgbClr val="F5DC71"/>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lang="en-US">
                <a:solidFill>
                  <a:srgbClr val="FFFFFF"/>
                </a:solidFill>
              </a:endParaRPr>
            </a:p>
          </p:txBody>
        </p:sp>
        <p:sp>
          <p:nvSpPr>
            <p:cNvPr id="18" name="Rectangle 17"/>
            <p:cNvSpPr/>
            <p:nvPr/>
          </p:nvSpPr>
          <p:spPr bwMode="auto">
            <a:xfrm>
              <a:off x="106777" y="4915486"/>
              <a:ext cx="3581400" cy="304800"/>
            </a:xfrm>
            <a:prstGeom prst="rect">
              <a:avLst/>
            </a:prstGeom>
            <a:solidFill>
              <a:srgbClr val="92D050"/>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lang="en-US">
                <a:solidFill>
                  <a:srgbClr val="FFFFFF"/>
                </a:solidFill>
              </a:endParaRPr>
            </a:p>
          </p:txBody>
        </p:sp>
        <p:sp>
          <p:nvSpPr>
            <p:cNvPr id="17" name="Rectangle 16"/>
            <p:cNvSpPr/>
            <p:nvPr/>
          </p:nvSpPr>
          <p:spPr bwMode="auto">
            <a:xfrm>
              <a:off x="107580" y="4002750"/>
              <a:ext cx="3581400" cy="457200"/>
            </a:xfrm>
            <a:prstGeom prst="rect">
              <a:avLst/>
            </a:prstGeom>
            <a:solidFill>
              <a:srgbClr val="09BFFF"/>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lang="en-US">
                <a:solidFill>
                  <a:srgbClr val="FFFFFF"/>
                </a:solidFill>
              </a:endParaRPr>
            </a:p>
          </p:txBody>
        </p:sp>
        <p:sp>
          <p:nvSpPr>
            <p:cNvPr id="16" name="Rectangle 15"/>
            <p:cNvSpPr/>
            <p:nvPr/>
          </p:nvSpPr>
          <p:spPr bwMode="auto">
            <a:xfrm>
              <a:off x="108364" y="4383750"/>
              <a:ext cx="3581401" cy="537587"/>
            </a:xfrm>
            <a:prstGeom prst="rect">
              <a:avLst/>
            </a:prstGeom>
            <a:solidFill>
              <a:srgbClr val="7030A0"/>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lang="en-US">
                <a:solidFill>
                  <a:srgbClr val="FFFFFF"/>
                </a:solidFill>
              </a:endParaRPr>
            </a:p>
          </p:txBody>
        </p:sp>
        <p:sp>
          <p:nvSpPr>
            <p:cNvPr id="76822" name="TextBox 36885"/>
            <p:cNvSpPr txBox="1">
              <a:spLocks noChangeArrowheads="1"/>
            </p:cNvSpPr>
            <p:nvPr/>
          </p:nvSpPr>
          <p:spPr bwMode="auto">
            <a:xfrm>
              <a:off x="107580" y="3469350"/>
              <a:ext cx="3657600" cy="2939266"/>
            </a:xfrm>
            <a:prstGeom prst="rect">
              <a:avLst/>
            </a:prstGeom>
            <a:noFill/>
            <a:ln w="9525">
              <a:noFill/>
              <a:miter lim="800000"/>
              <a:headEnd/>
              <a:tailEnd/>
            </a:ln>
          </p:spPr>
          <p:txBody>
            <a:bodyPr>
              <a:spAutoFit/>
            </a:bodyPr>
            <a:lstStyle/>
            <a:p>
              <a:pPr eaLnBrk="0" hangingPunct="0">
                <a:spcAft>
                  <a:spcPts val="600"/>
                </a:spcAft>
              </a:pPr>
              <a:r>
                <a:rPr lang="en-US" sz="1600" b="1" dirty="0">
                  <a:cs typeface="Arial" pitchFamily="34" charset="0"/>
                </a:rPr>
                <a:t>Resulting workflow mapped onto 3 Grid sites:</a:t>
              </a:r>
            </a:p>
            <a:p>
              <a:pPr eaLnBrk="0" hangingPunct="0">
                <a:spcAft>
                  <a:spcPts val="600"/>
                </a:spcAft>
              </a:pPr>
              <a:r>
                <a:rPr lang="en-US" sz="1600" dirty="0">
                  <a:solidFill>
                    <a:srgbClr val="FFFF00"/>
                  </a:solidFill>
                  <a:cs typeface="Arial" pitchFamily="34" charset="0"/>
                </a:rPr>
                <a:t>13 data stage-in nodes</a:t>
              </a:r>
            </a:p>
            <a:p>
              <a:pPr eaLnBrk="0" hangingPunct="0">
                <a:spcAft>
                  <a:spcPts val="600"/>
                </a:spcAft>
              </a:pPr>
              <a:r>
                <a:rPr lang="en-US" sz="1600" dirty="0">
                  <a:cs typeface="Arial" pitchFamily="34" charset="0"/>
                </a:rPr>
                <a:t>11 compute nodes (4 reduced based on available intermediate data</a:t>
              </a:r>
              <a:r>
                <a:rPr lang="en-US" sz="1600" dirty="0" smtClean="0">
                  <a:cs typeface="Arial" pitchFamily="34" charset="0"/>
                </a:rPr>
                <a:t>)</a:t>
              </a:r>
              <a:endParaRPr lang="en-US" sz="1600" dirty="0">
                <a:cs typeface="Arial" pitchFamily="34" charset="0"/>
              </a:endParaRPr>
            </a:p>
            <a:p>
              <a:pPr eaLnBrk="0" hangingPunct="0">
                <a:spcAft>
                  <a:spcPts val="600"/>
                </a:spcAft>
              </a:pPr>
              <a:r>
                <a:rPr lang="en-US" sz="1600" dirty="0">
                  <a:cs typeface="Arial" pitchFamily="34" charset="0"/>
                </a:rPr>
                <a:t>8 inter-site data transfers</a:t>
              </a:r>
            </a:p>
            <a:p>
              <a:pPr eaLnBrk="0" hangingPunct="0">
                <a:spcAft>
                  <a:spcPts val="600"/>
                </a:spcAft>
              </a:pPr>
              <a:r>
                <a:rPr lang="en-US" sz="1600" dirty="0">
                  <a:cs typeface="Arial" pitchFamily="34" charset="0"/>
                </a:rPr>
                <a:t>14 data stage-out nodes to long-term storage</a:t>
              </a:r>
            </a:p>
            <a:p>
              <a:pPr eaLnBrk="0" hangingPunct="0">
                <a:spcAft>
                  <a:spcPts val="600"/>
                </a:spcAft>
              </a:pPr>
              <a:r>
                <a:rPr lang="en-US" sz="1600" dirty="0">
                  <a:cs typeface="Arial" pitchFamily="34" charset="0"/>
                </a:rPr>
                <a:t>14 data registration nodes (data cataloging)</a:t>
              </a:r>
            </a:p>
          </p:txBody>
        </p:sp>
      </p:grpSp>
      <p:grpSp>
        <p:nvGrpSpPr>
          <p:cNvPr id="37" name="Group 36"/>
          <p:cNvGrpSpPr/>
          <p:nvPr/>
        </p:nvGrpSpPr>
        <p:grpSpPr>
          <a:xfrm>
            <a:off x="3809724" y="990600"/>
            <a:ext cx="5257800" cy="5032375"/>
            <a:chOff x="3870325" y="1447800"/>
            <a:chExt cx="5257800" cy="5032375"/>
          </a:xfrm>
        </p:grpSpPr>
        <p:sp>
          <p:nvSpPr>
            <p:cNvPr id="14" name="Left Brace 13"/>
            <p:cNvSpPr>
              <a:spLocks/>
            </p:cNvSpPr>
            <p:nvPr/>
          </p:nvSpPr>
          <p:spPr bwMode="auto">
            <a:xfrm>
              <a:off x="3870325" y="1447800"/>
              <a:ext cx="990600" cy="4953000"/>
            </a:xfrm>
            <a:prstGeom prst="leftBrace">
              <a:avLst>
                <a:gd name="adj1" fmla="val 8333"/>
                <a:gd name="adj2" fmla="val 50000"/>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0" hangingPunct="0">
                <a:defRPr/>
              </a:pPr>
              <a:endParaRPr lang="en-US">
                <a:latin typeface="+mn-lt"/>
                <a:ea typeface="+mn-ea"/>
              </a:endParaRPr>
            </a:p>
          </p:txBody>
        </p:sp>
        <p:grpSp>
          <p:nvGrpSpPr>
            <p:cNvPr id="3" name="Group 32"/>
            <p:cNvGrpSpPr>
              <a:grpSpLocks/>
            </p:cNvGrpSpPr>
            <p:nvPr/>
          </p:nvGrpSpPr>
          <p:grpSpPr bwMode="auto">
            <a:xfrm>
              <a:off x="4403725" y="1600200"/>
              <a:ext cx="4724400" cy="4879975"/>
              <a:chOff x="4419600" y="1600200"/>
              <a:chExt cx="4724400" cy="4879975"/>
            </a:xfrm>
          </p:grpSpPr>
          <p:pic>
            <p:nvPicPr>
              <p:cNvPr id="76824" name="Rectangle 36887"/>
              <p:cNvPicPr>
                <a:picLocks noChangeAspect="1"/>
              </p:cNvPicPr>
              <p:nvPr/>
            </p:nvPicPr>
            <p:blipFill>
              <a:blip r:embed="rId4"/>
              <a:srcRect/>
              <a:stretch>
                <a:fillRect/>
              </a:stretch>
            </p:blipFill>
            <p:spPr bwMode="auto">
              <a:xfrm>
                <a:off x="4419600" y="1600200"/>
                <a:ext cx="4724400" cy="4879975"/>
              </a:xfrm>
              <a:prstGeom prst="rect">
                <a:avLst/>
              </a:prstGeom>
              <a:noFill/>
              <a:ln w="9525">
                <a:noFill/>
                <a:miter lim="800000"/>
                <a:headEnd/>
                <a:tailEnd/>
              </a:ln>
            </p:spPr>
          </p:pic>
          <p:sp>
            <p:nvSpPr>
              <p:cNvPr id="76825" name="TextBox 36888"/>
              <p:cNvSpPr txBox="1">
                <a:spLocks noChangeArrowheads="1"/>
              </p:cNvSpPr>
              <p:nvPr/>
            </p:nvSpPr>
            <p:spPr bwMode="auto">
              <a:xfrm>
                <a:off x="6629400" y="36576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9</a:t>
                </a:r>
              </a:p>
            </p:txBody>
          </p:sp>
          <p:sp>
            <p:nvSpPr>
              <p:cNvPr id="76826" name="TextBox 36889"/>
              <p:cNvSpPr txBox="1">
                <a:spLocks noChangeArrowheads="1"/>
              </p:cNvSpPr>
              <p:nvPr/>
            </p:nvSpPr>
            <p:spPr bwMode="auto">
              <a:xfrm>
                <a:off x="8382000" y="19812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4</a:t>
                </a:r>
              </a:p>
            </p:txBody>
          </p:sp>
          <p:sp>
            <p:nvSpPr>
              <p:cNvPr id="76827" name="TextBox 36890"/>
              <p:cNvSpPr txBox="1">
                <a:spLocks noChangeArrowheads="1"/>
              </p:cNvSpPr>
              <p:nvPr/>
            </p:nvSpPr>
            <p:spPr bwMode="auto">
              <a:xfrm>
                <a:off x="8458200" y="27432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8</a:t>
                </a:r>
              </a:p>
            </p:txBody>
          </p:sp>
          <p:sp>
            <p:nvSpPr>
              <p:cNvPr id="76828" name="TextBox 36891"/>
              <p:cNvSpPr txBox="1">
                <a:spLocks noChangeArrowheads="1"/>
              </p:cNvSpPr>
              <p:nvPr/>
            </p:nvSpPr>
            <p:spPr bwMode="auto">
              <a:xfrm>
                <a:off x="4876800" y="28194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3</a:t>
                </a:r>
              </a:p>
            </p:txBody>
          </p:sp>
          <p:sp>
            <p:nvSpPr>
              <p:cNvPr id="76829" name="TextBox 36892"/>
              <p:cNvSpPr txBox="1">
                <a:spLocks noChangeArrowheads="1"/>
              </p:cNvSpPr>
              <p:nvPr/>
            </p:nvSpPr>
            <p:spPr bwMode="auto">
              <a:xfrm>
                <a:off x="5638800" y="3048000"/>
                <a:ext cx="312738"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7</a:t>
                </a:r>
              </a:p>
            </p:txBody>
          </p:sp>
          <p:sp>
            <p:nvSpPr>
              <p:cNvPr id="76830" name="TextBox 36893"/>
              <p:cNvSpPr txBox="1">
                <a:spLocks noChangeArrowheads="1"/>
              </p:cNvSpPr>
              <p:nvPr/>
            </p:nvSpPr>
            <p:spPr bwMode="auto">
              <a:xfrm>
                <a:off x="5638800" y="44958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10</a:t>
                </a:r>
              </a:p>
            </p:txBody>
          </p:sp>
          <p:sp>
            <p:nvSpPr>
              <p:cNvPr id="76831" name="TextBox 36894"/>
              <p:cNvSpPr txBox="1">
                <a:spLocks noChangeArrowheads="1"/>
              </p:cNvSpPr>
              <p:nvPr/>
            </p:nvSpPr>
            <p:spPr bwMode="auto">
              <a:xfrm>
                <a:off x="5257800" y="52578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13</a:t>
                </a:r>
              </a:p>
            </p:txBody>
          </p:sp>
          <p:sp>
            <p:nvSpPr>
              <p:cNvPr id="76832" name="TextBox 36895"/>
              <p:cNvSpPr txBox="1">
                <a:spLocks noChangeArrowheads="1"/>
              </p:cNvSpPr>
              <p:nvPr/>
            </p:nvSpPr>
            <p:spPr bwMode="auto">
              <a:xfrm>
                <a:off x="7620000" y="38862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12</a:t>
                </a:r>
              </a:p>
            </p:txBody>
          </p:sp>
          <p:sp>
            <p:nvSpPr>
              <p:cNvPr id="76833" name="TextBox 36896"/>
              <p:cNvSpPr txBox="1">
                <a:spLocks noChangeArrowheads="1"/>
              </p:cNvSpPr>
              <p:nvPr/>
            </p:nvSpPr>
            <p:spPr bwMode="auto">
              <a:xfrm>
                <a:off x="8153400" y="4876800"/>
                <a:ext cx="441325" cy="369888"/>
              </a:xfrm>
              <a:prstGeom prst="rect">
                <a:avLst/>
              </a:prstGeom>
              <a:noFill/>
              <a:ln w="9525">
                <a:noFill/>
                <a:miter lim="800000"/>
                <a:headEnd/>
                <a:tailEnd/>
              </a:ln>
            </p:spPr>
            <p:txBody>
              <a:bodyPr wrap="none">
                <a:spAutoFit/>
              </a:bodyPr>
              <a:lstStyle/>
              <a:p>
                <a:pPr eaLnBrk="0" hangingPunct="0"/>
                <a:r>
                  <a:rPr lang="en-US" i="1">
                    <a:solidFill>
                      <a:srgbClr val="B3B300"/>
                    </a:solidFill>
                    <a:cs typeface="Arial" pitchFamily="34" charset="0"/>
                  </a:rPr>
                  <a:t>15</a:t>
                </a:r>
              </a:p>
            </p:txBody>
          </p:sp>
        </p:grpSp>
      </p:grpSp>
    </p:spTree>
    <p:extLst>
      <p:ext uri="{BB962C8B-B14F-4D97-AF65-F5344CB8AC3E}">
        <p14:creationId xmlns:p14="http://schemas.microsoft.com/office/powerpoint/2010/main" val="3220070656"/>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3685</TotalTime>
  <Words>883</Words>
  <Application>Microsoft Office PowerPoint</Application>
  <PresentationFormat>On-screen Show (4:3)</PresentationFormat>
  <Paragraphs>171</Paragraphs>
  <Slides>27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Mylar</vt:lpstr>
      <vt:lpstr>Visio</vt:lpstr>
      <vt:lpstr>High Throughput Computing for Astronomers</vt:lpstr>
      <vt:lpstr>Outline</vt:lpstr>
      <vt:lpstr>Why High Throughput Computing? </vt:lpstr>
      <vt:lpstr>High Throughput Computing is a 24-7-365 activity </vt:lpstr>
      <vt:lpstr>HTC Toolbox</vt:lpstr>
      <vt:lpstr>Condor</vt:lpstr>
      <vt:lpstr>DAGMan</vt:lpstr>
      <vt:lpstr>Pegasus Workflow Management System</vt:lpstr>
      <vt:lpstr>PowerPoint Presentation</vt:lpstr>
      <vt:lpstr>PowerPoint Presentation</vt:lpstr>
      <vt:lpstr>Periodogram Workflow</vt:lpstr>
      <vt:lpstr>Periodogram Jobs Running on the Open Science Grid</vt:lpstr>
      <vt:lpstr>The Open Science Grid</vt:lpstr>
      <vt:lpstr>The Evolution of OSG</vt:lpstr>
      <vt:lpstr>Using OSG Today</vt:lpstr>
      <vt:lpstr>Galactic Plane Workflow</vt:lpstr>
      <vt:lpstr>The Extreme Science and Engineering Discovery Environment (XSEDE)</vt:lpstr>
      <vt:lpstr>Clouds</vt:lpstr>
      <vt:lpstr>PowerPoint Presentation</vt:lpstr>
      <vt:lpstr>Cloud – what do I have to provide?</vt:lpstr>
      <vt:lpstr>Cloud – Tutorial</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Experiences Using GlideinWMS and the Corral Frontend Across Cyberinfrastructures</dc:title>
  <dc:creator>Rynge</dc:creator>
  <cp:lastModifiedBy>Mats Rynge</cp:lastModifiedBy>
  <cp:revision>248</cp:revision>
  <dcterms:created xsi:type="dcterms:W3CDTF">2006-08-16T00:00:00Z</dcterms:created>
  <dcterms:modified xsi:type="dcterms:W3CDTF">2012-07-25T09:14:44Z</dcterms:modified>
</cp:coreProperties>
</file>