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307" r:id="rId4"/>
    <p:sldId id="308" r:id="rId5"/>
    <p:sldId id="310" r:id="rId6"/>
    <p:sldId id="306" r:id="rId7"/>
    <p:sldId id="311" r:id="rId8"/>
    <p:sldId id="301" r:id="rId9"/>
    <p:sldId id="312" r:id="rId10"/>
    <p:sldId id="304" r:id="rId11"/>
    <p:sldId id="269" r:id="rId12"/>
    <p:sldId id="276" r:id="rId13"/>
    <p:sldId id="259" r:id="rId14"/>
    <p:sldId id="305" r:id="rId15"/>
    <p:sldId id="313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264" autoAdjust="0"/>
    <p:restoredTop sz="94660"/>
  </p:normalViewPr>
  <p:slideViewPr>
    <p:cSldViewPr>
      <p:cViewPr varScale="1">
        <p:scale>
          <a:sx n="103" d="100"/>
          <a:sy n="103" d="100"/>
        </p:scale>
        <p:origin x="-1050" y="-90"/>
      </p:cViewPr>
      <p:guideLst>
        <p:guide orient="horz" pos="36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AC10BCC5-EF79-407E-8099-1B4A3A224E5E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7A2B27F2-8762-40DA-93F8-2E415428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14875"/>
            <a:ext cx="9144000" cy="1838325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792" y="4800600"/>
            <a:ext cx="9144000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48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ACF676EC-75BC-4BC2-A380-5244B493733B}" type="datetime1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F6597BA8-61CA-46AE-8FA1-041E1DDB145D}" type="datetime1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85800" y="1463040"/>
            <a:ext cx="7680960" cy="4724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8096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38100" y="6534150"/>
            <a:ext cx="876300" cy="247650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  <a:lumOff val="25000"/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3A4B6D55-346A-4F4D-A6C8-1A0EF1EADDDA}" type="datetime1">
              <a:rPr lang="en-US" smtClean="0"/>
              <a:t>7/18/2012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499849D2-6EAD-4952-9F00-06F78BB8B3E0}" type="datetime1">
              <a:rPr lang="en-US" smtClean="0"/>
              <a:t>7/18/2012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91DC703C-D9C1-43DC-B034-321B99E31D0F}" type="datetime1">
              <a:rPr lang="en-US" smtClean="0"/>
              <a:t>7/18/2012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fld id="{7A4744D1-3F46-4C95-B66B-610AD00D1A9F}" type="datetime1">
              <a:rPr lang="en-US" smtClean="0"/>
              <a:t>7/18/2012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7" y="6553200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1">
                    <a:lumMod val="75000"/>
                    <a:lumOff val="25000"/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ts val="400"/>
        </a:spcBef>
        <a:buNone/>
        <a:defRPr sz="4000" b="1" kern="1200" cap="none" spc="0" baseline="0">
          <a:gradFill>
            <a:gsLst>
              <a:gs pos="0">
                <a:schemeClr val="tx1">
                  <a:alpha val="92000"/>
                </a:schemeClr>
              </a:gs>
              <a:gs pos="45000">
                <a:schemeClr val="tx1">
                  <a:alpha val="51000"/>
                </a:schemeClr>
              </a:gs>
              <a:gs pos="100000">
                <a:schemeClr val="tx1"/>
              </a:gs>
            </a:gsLst>
            <a:lin ang="3600000" scaled="0"/>
          </a:gra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ec.org/" TargetMode="External"/><Relationship Id="rId2" Type="http://schemas.openxmlformats.org/officeDocument/2006/relationships/hyperlink" Target="http://pegasus.isi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609600"/>
            <a:ext cx="7680960" cy="182879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Enabling Large-scale Scientific Workflows on Petascale Resource Using MPI Master/Worker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0" y="6521882"/>
            <a:ext cx="9144000" cy="336118"/>
          </a:xfrm>
          <a:prstGeom prst="rect">
            <a:avLst/>
          </a:prstGeom>
          <a:noFill/>
          <a:ln>
            <a:noFill/>
          </a:ln>
        </p:spPr>
        <p:txBody>
          <a:bodyPr wrap="square" lIns="128016" tIns="64008" rIns="128016" bIns="6400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/>
              <a:t>Funded by the NSF </a:t>
            </a:r>
            <a:r>
              <a:rPr lang="en-US" sz="1200" b="1" dirty="0" smtClean="0"/>
              <a:t>OCI program grants OCI-0722019 and OCI-0943725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86164" y="3124200"/>
            <a:ext cx="6248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Mats Rynge, Gideon Juve, Karan </a:t>
            </a:r>
            <a:r>
              <a:rPr lang="en-US" sz="1200" b="1" dirty="0" err="1" smtClean="0"/>
              <a:t>Vahi</a:t>
            </a:r>
            <a:r>
              <a:rPr lang="en-US" sz="1200" b="1" dirty="0" smtClean="0"/>
              <a:t>, Gaurang Mehta, Ewa Deelman</a:t>
            </a:r>
          </a:p>
          <a:p>
            <a:r>
              <a:rPr lang="en-US" sz="1100" i="1" dirty="0" smtClean="0"/>
              <a:t>Information Sciences Institute, University of Southern California</a:t>
            </a:r>
          </a:p>
          <a:p>
            <a:endParaRPr lang="en-US" sz="1100" i="1" dirty="0"/>
          </a:p>
          <a:p>
            <a:r>
              <a:rPr lang="en-US" sz="1200" b="1" dirty="0"/>
              <a:t>Scott </a:t>
            </a:r>
            <a:r>
              <a:rPr lang="en-US" sz="1200" b="1" dirty="0" smtClean="0"/>
              <a:t>Callaghan, Philip J. </a:t>
            </a:r>
            <a:r>
              <a:rPr lang="en-US" sz="1200" b="1" dirty="0" err="1" smtClean="0"/>
              <a:t>Maechling</a:t>
            </a:r>
            <a:endParaRPr lang="en-US" sz="1200" b="1" dirty="0"/>
          </a:p>
          <a:p>
            <a:r>
              <a:rPr lang="en-US" sz="1100" i="1" dirty="0"/>
              <a:t>Southern California Earthquake Center, University of Southern </a:t>
            </a:r>
            <a:r>
              <a:rPr lang="en-US" sz="1100" i="1" dirty="0" smtClean="0"/>
              <a:t>California</a:t>
            </a:r>
            <a:endParaRPr lang="en-US" sz="11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019304"/>
            <a:ext cx="1295400" cy="106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action.isi.edu/images/resources/formal_viterbi_card_black_on_wh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07309"/>
            <a:ext cx="2819399" cy="12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pegasusfront-bla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47" y="4955697"/>
            <a:ext cx="1271907" cy="119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7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876300" cy="2476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400"/>
            <a:ext cx="80772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3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Southern California Earthquake Center</a:t>
            </a:r>
            <a:br>
              <a:rPr lang="en-US" sz="3600" dirty="0" smtClean="0"/>
            </a:br>
            <a:r>
              <a:rPr lang="en-US" dirty="0" smtClean="0"/>
              <a:t>CyberShake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-76200"/>
            <a:ext cx="2523478" cy="20801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1463040"/>
            <a:ext cx="4648200" cy="501396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Probabilistic seismic hazard analysis workflow</a:t>
            </a:r>
          </a:p>
          <a:p>
            <a:pPr lvl="1"/>
            <a:r>
              <a:rPr lang="en-US" sz="2000" dirty="0"/>
              <a:t>How hard will the ground shake in the future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Considers a set of possible large earthquakes</a:t>
            </a:r>
          </a:p>
          <a:p>
            <a:pPr lvl="1"/>
            <a:r>
              <a:rPr lang="en-US" sz="2000" dirty="0" smtClean="0"/>
              <a:t>415,000 earthquakes is typical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400" dirty="0">
                <a:solidFill>
                  <a:srgbClr val="FFC000"/>
                </a:solidFill>
              </a:rPr>
              <a:t>Uses Pegasus and </a:t>
            </a:r>
            <a:r>
              <a:rPr lang="en-US" sz="2400" dirty="0" smtClean="0">
                <a:solidFill>
                  <a:srgbClr val="FFC000"/>
                </a:solidFill>
              </a:rPr>
              <a:t>Condor </a:t>
            </a:r>
            <a:r>
              <a:rPr lang="en-US" sz="2400" dirty="0" err="1" smtClean="0">
                <a:solidFill>
                  <a:srgbClr val="FFC000"/>
                </a:solidFill>
              </a:rPr>
              <a:t>DAGMan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for workflow </a:t>
            </a:r>
            <a:r>
              <a:rPr lang="en-US" sz="2400" dirty="0" smtClean="0">
                <a:solidFill>
                  <a:srgbClr val="FFC000"/>
                </a:solidFill>
              </a:rPr>
              <a:t>management</a:t>
            </a:r>
          </a:p>
          <a:p>
            <a:pPr lvl="1">
              <a:spcBef>
                <a:spcPts val="1200"/>
              </a:spcBef>
              <a:buClr>
                <a:schemeClr val="accent5"/>
              </a:buClr>
            </a:pPr>
            <a:r>
              <a:rPr lang="en-US" sz="2000" dirty="0" smtClean="0"/>
              <a:t>Hierarchal workflows</a:t>
            </a:r>
            <a:endParaRPr lang="en-US" sz="2000" dirty="0"/>
          </a:p>
          <a:p>
            <a:pPr lvl="1">
              <a:spcBef>
                <a:spcPts val="1200"/>
              </a:spcBef>
              <a:buClr>
                <a:schemeClr val="accent5"/>
              </a:buClr>
            </a:pPr>
            <a:r>
              <a:rPr lang="en-US" sz="2000" dirty="0" smtClean="0"/>
              <a:t>Small set of large parallel jobs</a:t>
            </a:r>
          </a:p>
          <a:p>
            <a:pPr lvl="1">
              <a:spcBef>
                <a:spcPts val="1200"/>
              </a:spcBef>
              <a:buClr>
                <a:schemeClr val="accent5"/>
              </a:buClr>
            </a:pPr>
            <a:r>
              <a:rPr lang="en-US" sz="2000" dirty="0" smtClean="0"/>
              <a:t>840,000 serial jobs, in 78 sub workflows</a:t>
            </a:r>
            <a:endParaRPr lang="en-US" sz="2000" dirty="0"/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CyberShake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1" y="-228600"/>
            <a:ext cx="4267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0493" y="522945"/>
            <a:ext cx="3851107" cy="589313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1676400"/>
            <a:ext cx="4653870" cy="51427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327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14800" y="122872"/>
            <a:ext cx="385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Probabilistic Seismic Hazard Analysis (PSHA) curve. Estimates the probability that earthquake ground motions will exceed some intensity measure.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08" y="4495800"/>
            <a:ext cx="385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Set of PSHA curves interpolated creates hazard map for an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876300" cy="2476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76200"/>
            <a:ext cx="888076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8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Demonstrated efficient execution of fine-grained workflows on petascale resources by partitioning workflow into MPI master/worker jobs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ize of partition?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Size of MPI job?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Handing tasks with mixed requirements?</a:t>
            </a:r>
          </a:p>
          <a:p>
            <a:pPr marL="628650" lvl="1" indent="-457200"/>
            <a:r>
              <a:rPr lang="en-US" dirty="0"/>
              <a:t>p</a:t>
            </a:r>
            <a:r>
              <a:rPr lang="en-US" dirty="0" smtClean="0"/>
              <a:t>egasus-</a:t>
            </a:r>
            <a:r>
              <a:rPr lang="en-US" dirty="0" err="1" smtClean="0"/>
              <a:t>mpi</a:t>
            </a:r>
            <a:r>
              <a:rPr lang="en-US" dirty="0" smtClean="0"/>
              <a:t>-cluster now considers memory to be a consumable resource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1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8410574" cy="23974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tabLst>
                <a:tab pos="914400" algn="r"/>
                <a:tab pos="1090613" algn="l"/>
              </a:tabLst>
            </a:pPr>
            <a:r>
              <a:rPr lang="en-US" dirty="0" smtClean="0"/>
              <a:t>	Pegasus:	</a:t>
            </a:r>
            <a:r>
              <a:rPr lang="en-US" dirty="0" smtClean="0">
                <a:hlinkClick r:id="rId2"/>
              </a:rPr>
              <a:t>http://pegasus.isi.edu</a:t>
            </a:r>
            <a:endParaRPr lang="en-US" dirty="0" smtClean="0"/>
          </a:p>
          <a:p>
            <a:pPr>
              <a:lnSpc>
                <a:spcPct val="120000"/>
              </a:lnSpc>
              <a:tabLst>
                <a:tab pos="914400" algn="r"/>
                <a:tab pos="1090613" algn="l"/>
              </a:tabLst>
            </a:pPr>
            <a:r>
              <a:rPr lang="en-US" dirty="0" smtClean="0"/>
              <a:t>	SCEC: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www.scec.org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 smtClean="0"/>
              <a:t>Introduction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 smtClean="0"/>
              <a:t>	Pegasus Workflow Management System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pegasus-</a:t>
            </a:r>
            <a:r>
              <a:rPr lang="en-US" sz="2000" dirty="0" err="1" smtClean="0"/>
              <a:t>mpi</a:t>
            </a:r>
            <a:r>
              <a:rPr lang="en-US" sz="2000" dirty="0" smtClean="0"/>
              <a:t>-cluster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 smtClean="0"/>
              <a:t>			Integration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 smtClean="0"/>
              <a:t>				SCEC </a:t>
            </a:r>
            <a:r>
              <a:rPr lang="en-US" sz="2000" dirty="0" err="1" smtClean="0"/>
              <a:t>Cybershake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– Example application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</a:pPr>
            <a:r>
              <a:rPr lang="en-US" sz="2000" dirty="0" smtClean="0"/>
              <a:t>					Conclusions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Loosely coupled applications structured as scientific workflow, containing mix of parallel and serial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Petascale systems are optimized for parallel </a:t>
            </a:r>
            <a:r>
              <a:rPr lang="en-US" dirty="0" smtClean="0"/>
              <a:t>jobs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Common solution: Condor</a:t>
            </a:r>
            <a:br>
              <a:rPr lang="en-US" dirty="0" smtClean="0"/>
            </a:br>
            <a:r>
              <a:rPr lang="en-US" dirty="0" smtClean="0"/>
              <a:t>glideins</a:t>
            </a:r>
            <a:r>
              <a:rPr lang="en-US" dirty="0"/>
              <a:t> </a:t>
            </a:r>
            <a:r>
              <a:rPr lang="en-US" dirty="0" smtClean="0"/>
              <a:t>for the serial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54689"/>
              </p:ext>
            </p:extLst>
          </p:nvPr>
        </p:nvGraphicFramePr>
        <p:xfrm>
          <a:off x="6046788" y="4122738"/>
          <a:ext cx="28194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4855769" imgH="4711598" progId="Visio.Drawing.11">
                  <p:embed/>
                </p:oleObj>
              </mc:Choice>
              <mc:Fallback>
                <p:oleObj name="Visio" r:id="rId3" imgW="4855769" imgH="47115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4122738"/>
                        <a:ext cx="281940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Cray XT System Environment / ALPS / </a:t>
            </a:r>
            <a:r>
              <a:rPr lang="en-US" dirty="0" err="1" smtClean="0"/>
              <a:t>aprun</a:t>
            </a:r>
            <a:endParaRPr lang="en-US" dirty="0" smtClean="0"/>
          </a:p>
          <a:p>
            <a:pPr marL="628650" lvl="1" indent="-457200"/>
            <a:r>
              <a:rPr lang="en-US" dirty="0" smtClean="0"/>
              <a:t>Login node</a:t>
            </a:r>
          </a:p>
          <a:p>
            <a:pPr marL="628650" lvl="1" indent="-457200"/>
            <a:r>
              <a:rPr lang="en-US" dirty="0" err="1" smtClean="0"/>
              <a:t>aprun</a:t>
            </a:r>
            <a:r>
              <a:rPr lang="en-US" dirty="0" smtClean="0"/>
              <a:t> node</a:t>
            </a:r>
          </a:p>
          <a:p>
            <a:pPr marL="628650" lvl="1" indent="-457200"/>
            <a:r>
              <a:rPr lang="en-US" dirty="0" smtClean="0"/>
              <a:t>Compute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Glideins on NICS Kraken?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133600"/>
            <a:ext cx="7680960" cy="405384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Partition workflow into subgraphs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Execute partition as a self-contained MPI job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463040"/>
            <a:ext cx="7680960" cy="51663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Abstract Workflows</a:t>
            </a:r>
            <a:r>
              <a:rPr lang="en-US" sz="2000" dirty="0" smtClean="0"/>
              <a:t> - Pegasus input workflow description</a:t>
            </a:r>
          </a:p>
          <a:p>
            <a:pPr lvl="1"/>
            <a:r>
              <a:rPr lang="en-US" sz="1600" dirty="0" smtClean="0"/>
              <a:t>Workflow “</a:t>
            </a:r>
            <a:r>
              <a:rPr lang="en-US" sz="1600" dirty="0" smtClean="0">
                <a:solidFill>
                  <a:srgbClr val="FFC000"/>
                </a:solidFill>
              </a:rPr>
              <a:t>high-level language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Only identifies the computation, devoid of resource descriptions, devoid of data locations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Pegasus</a:t>
            </a:r>
          </a:p>
          <a:p>
            <a:pPr lvl="1"/>
            <a:r>
              <a:rPr lang="en-US" sz="1600" dirty="0" smtClean="0"/>
              <a:t>Workflow “</a:t>
            </a:r>
            <a:r>
              <a:rPr lang="en-US" sz="1600" dirty="0" smtClean="0">
                <a:solidFill>
                  <a:srgbClr val="FFC000"/>
                </a:solidFill>
              </a:rPr>
              <a:t>compiler</a:t>
            </a:r>
            <a:r>
              <a:rPr lang="en-US" sz="1600" dirty="0" smtClean="0"/>
              <a:t>” (</a:t>
            </a:r>
            <a:r>
              <a:rPr lang="en-US" sz="1600" dirty="0" smtClean="0">
                <a:solidFill>
                  <a:srgbClr val="FFC000"/>
                </a:solidFill>
              </a:rPr>
              <a:t>plan/map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Target is </a:t>
            </a:r>
            <a:r>
              <a:rPr lang="en-US" sz="1600" dirty="0" err="1" smtClean="0">
                <a:solidFill>
                  <a:srgbClr val="FFC000"/>
                </a:solidFill>
              </a:rPr>
              <a:t>DAGMan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/>
              <a:t>DAGs and Condor submit files</a:t>
            </a:r>
          </a:p>
          <a:p>
            <a:pPr lvl="1"/>
            <a:r>
              <a:rPr lang="en-US" sz="1600" dirty="0" smtClean="0">
                <a:solidFill>
                  <a:srgbClr val="FFC000"/>
                </a:solidFill>
              </a:rPr>
              <a:t>Transforms </a:t>
            </a:r>
            <a:r>
              <a:rPr lang="en-US" sz="1600" dirty="0" smtClean="0"/>
              <a:t>the workflow for performance and</a:t>
            </a:r>
            <a:br>
              <a:rPr lang="en-US" sz="1600" dirty="0" smtClean="0"/>
            </a:br>
            <a:r>
              <a:rPr lang="en-US" sz="1600" dirty="0" smtClean="0"/>
              <a:t>reliability</a:t>
            </a:r>
          </a:p>
          <a:p>
            <a:pPr lvl="1"/>
            <a:r>
              <a:rPr lang="en-US" sz="1600" dirty="0" smtClean="0"/>
              <a:t>Automatically locates physical locations for both</a:t>
            </a:r>
            <a:br>
              <a:rPr lang="en-US" sz="1600" dirty="0" smtClean="0"/>
            </a:br>
            <a:r>
              <a:rPr lang="en-US" sz="1600" dirty="0" smtClean="0"/>
              <a:t>workflow components and data</a:t>
            </a:r>
          </a:p>
          <a:p>
            <a:pPr lvl="1"/>
            <a:r>
              <a:rPr lang="en-US" sz="1600" dirty="0" smtClean="0"/>
              <a:t>Provides runtime provenance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Pegasus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Workflow Management System</a:t>
            </a:r>
          </a:p>
        </p:txBody>
      </p:sp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6046694" y="3789269"/>
          <a:ext cx="2819400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4" imgW="4855769" imgH="4711598" progId="Visio.Drawing.11">
                  <p:embed/>
                </p:oleObj>
              </mc:Choice>
              <mc:Fallback>
                <p:oleObj name="Visio" r:id="rId4" imgW="4855769" imgH="47115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694" y="3789269"/>
                        <a:ext cx="2819400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14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Master/worker paradigm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Master manages the subgraph tasks, handing out work to the workers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Efficient scheduling / handling of input/outputs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Subgraph described in a DAG-similar format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Failure management / rescue DAG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egasus-</a:t>
            </a:r>
            <a:r>
              <a:rPr lang="en-US" dirty="0" err="1" smtClean="0"/>
              <a:t>mpi</a:t>
            </a:r>
            <a:r>
              <a:rPr lang="en-US" dirty="0" smtClean="0"/>
              <a:t>-cluster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876300" cy="2476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https://lh6.googleusercontent.com/gFrOTMfVKp5bmPt9vOpNut8aOLMoOcjmx2TRbwxEJJeQi0Zh5Gafc86TPF2yW_WjfyHBoUsMPoX9GosWQcKZ876mnXFyZ5mnx4epfx0cWCdcK0hYztU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324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86774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Pegasus Mapper / pegasus-</a:t>
            </a:r>
            <a:r>
              <a:rPr lang="en-US" sz="2800" dirty="0" err="1" smtClean="0"/>
              <a:t>mpi</a:t>
            </a:r>
            <a:r>
              <a:rPr lang="en-US" sz="2800" dirty="0" smtClean="0"/>
              <a:t>-cluster integration</a:t>
            </a:r>
            <a:endParaRPr lang="en-US" sz="2800" dirty="0"/>
          </a:p>
        </p:txBody>
      </p:sp>
      <p:pic>
        <p:nvPicPr>
          <p:cNvPr id="4" name="Picture 3" descr="https://lh4.googleusercontent.com/DuiBOwJAjVYawfzUQp_97HBXg3fLJ9S8MbPnRFHN5rLCTdDi1SgebWttIhAScUvALLR48vU9jUgpq95-bQKo1VS4W1oE0RLDbDFC3ZK05W7sHspigu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2041</TotalTime>
  <Words>238</Words>
  <Application>Microsoft Office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Mylar</vt:lpstr>
      <vt:lpstr>Visio</vt:lpstr>
      <vt:lpstr>Enabling Large-scale Scientific Workflows on Petascale Resource Using MPI Master/Worker</vt:lpstr>
      <vt:lpstr>Outline</vt:lpstr>
      <vt:lpstr>Introduction</vt:lpstr>
      <vt:lpstr>Glideins on NICS Kraken?</vt:lpstr>
      <vt:lpstr>Approach</vt:lpstr>
      <vt:lpstr>Pegasus Workflow Management System</vt:lpstr>
      <vt:lpstr>pegasus-mpi-cluster</vt:lpstr>
      <vt:lpstr>PowerPoint Presentation</vt:lpstr>
      <vt:lpstr>Pegasus Mapper / pegasus-mpi-cluster integration</vt:lpstr>
      <vt:lpstr>PowerPoint Presentation</vt:lpstr>
      <vt:lpstr>Southern California Earthquake Center CyberShake</vt:lpstr>
      <vt:lpstr>CyberShake</vt:lpstr>
      <vt:lpstr>PowerPoint Presentation</vt:lpstr>
      <vt:lpstr>PowerPoint Presentation</vt:lpstr>
      <vt:lpstr>Conclusions and 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 Using GlideinWMS and the Corral Frontend Across Cyberinfrastructures</dc:title>
  <dc:creator>Rynge</dc:creator>
  <cp:lastModifiedBy>Mats Rynge</cp:lastModifiedBy>
  <cp:revision>184</cp:revision>
  <dcterms:created xsi:type="dcterms:W3CDTF">2006-08-16T00:00:00Z</dcterms:created>
  <dcterms:modified xsi:type="dcterms:W3CDTF">2012-07-18T17:23:50Z</dcterms:modified>
</cp:coreProperties>
</file>