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Default Extension="pdf" ContentType="application/pdf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785" r:id="rId1"/>
    <p:sldMasterId id="2147483737" r:id="rId2"/>
  </p:sldMasterIdLst>
  <p:notesMasterIdLst>
    <p:notesMasterId r:id="rId26"/>
  </p:notesMasterIdLst>
  <p:handoutMasterIdLst>
    <p:handoutMasterId r:id="rId27"/>
  </p:handoutMasterIdLst>
  <p:sldIdLst>
    <p:sldId id="284" r:id="rId3"/>
    <p:sldId id="292" r:id="rId4"/>
    <p:sldId id="304" r:id="rId5"/>
    <p:sldId id="305" r:id="rId6"/>
    <p:sldId id="301" r:id="rId7"/>
    <p:sldId id="303" r:id="rId8"/>
    <p:sldId id="302" r:id="rId9"/>
    <p:sldId id="306" r:id="rId10"/>
    <p:sldId id="298" r:id="rId11"/>
    <p:sldId id="307" r:id="rId12"/>
    <p:sldId id="308" r:id="rId13"/>
    <p:sldId id="309" r:id="rId14"/>
    <p:sldId id="299" r:id="rId15"/>
    <p:sldId id="313" r:id="rId16"/>
    <p:sldId id="311" r:id="rId17"/>
    <p:sldId id="310" r:id="rId18"/>
    <p:sldId id="312" r:id="rId19"/>
    <p:sldId id="314" r:id="rId20"/>
    <p:sldId id="315" r:id="rId21"/>
    <p:sldId id="316" r:id="rId22"/>
    <p:sldId id="317" r:id="rId23"/>
    <p:sldId id="318" r:id="rId24"/>
    <p:sldId id="297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743C1C"/>
    <a:srgbClr val="FADABF"/>
    <a:srgbClr val="D3FAD3"/>
    <a:srgbClr val="E4FAC1"/>
    <a:srgbClr val="8BC967"/>
    <a:srgbClr val="E27739"/>
    <a:srgbClr val="649BCC"/>
    <a:srgbClr val="4982CC"/>
    <a:srgbClr val="CCB92F"/>
    <a:srgbClr val="48774A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90" autoAdjust="0"/>
    <p:restoredTop sz="89063" autoAdjust="0"/>
  </p:normalViewPr>
  <p:slideViewPr>
    <p:cSldViewPr snapToGrid="0" snapToObjects="1">
      <p:cViewPr>
        <p:scale>
          <a:sx n="100" d="100"/>
          <a:sy n="100" d="100"/>
        </p:scale>
        <p:origin x="-480" y="4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17/11/13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17/11/13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the distance 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k-distance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graph,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plotting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distance to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minPts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nearest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good values of  are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plot shows 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1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4" Type="http://schemas.openxmlformats.org/officeDocument/2006/relationships/image" Target="../media/image13.png"/><Relationship Id="rId5" Type="http://schemas.openxmlformats.org/officeDocument/2006/relationships/image" Target="../media/image14.pdf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df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d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df"/><Relationship Id="rId5" Type="http://schemas.openxmlformats.org/officeDocument/2006/relationships/image" Target="../media/image7.png"/><Relationship Id="rId6" Type="http://schemas.openxmlformats.org/officeDocument/2006/relationships/image" Target="../media/image8.pdf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d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8751" y="2003425"/>
            <a:ext cx="8778874" cy="1470025"/>
          </a:xfrm>
        </p:spPr>
        <p:txBody>
          <a:bodyPr/>
          <a:lstStyle/>
          <a:p>
            <a:pPr algn="ctr"/>
            <a:r>
              <a:rPr lang="en-US" sz="2800" dirty="0" smtClean="0"/>
              <a:t>Toward Fine-Grained Online Task Characteristics</a:t>
            </a:r>
            <a:br>
              <a:rPr lang="en-US" sz="2800" dirty="0" smtClean="0"/>
            </a:br>
            <a:r>
              <a:rPr lang="en-US" sz="2800" dirty="0" smtClean="0"/>
              <a:t>Estimation in Scientific Workflows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5625" y="3552825"/>
            <a:ext cx="7889875" cy="8445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Rafael Ferreira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Silva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Gideon Juve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Deelman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Tristan Glatard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1,3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Frédéric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Desprez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Douglas Thain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Benjamín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Tovar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Livny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sz="200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06190" y="499754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391" y="4703965"/>
            <a:ext cx="69980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13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University of Lyon, CNRS, INSERM, CREATIS, Villeurbanne, France</a:t>
            </a:r>
          </a:p>
          <a:p>
            <a:r>
              <a:rPr lang="en-US" sz="13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3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University of Southern California, Information Sciences Institute, Marina Del Rey, CA, USA</a:t>
            </a:r>
          </a:p>
          <a:p>
            <a:r>
              <a:rPr lang="en-US" sz="13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13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McConnell Brain Imaging Centre, Montreal Neurological Institute, McGill University, Canada</a:t>
            </a:r>
          </a:p>
          <a:p>
            <a:r>
              <a:rPr lang="en-US" sz="13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13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INRIA, University of Lyon, LIP, ENS Lyon, Lyon, France</a:t>
            </a:r>
          </a:p>
          <a:p>
            <a:r>
              <a:rPr lang="en-US" sz="13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en-US" sz="13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University of Notre Dame, Notre Dame, IN, USA</a:t>
            </a:r>
          </a:p>
          <a:p>
            <a:r>
              <a:rPr lang="en-US" sz="13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r>
              <a:rPr lang="en-US" sz="13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University of Wisconsin Madison, Madison, WI, USA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3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Density-Based Clustering</a:t>
            </a:r>
            <a:endParaRPr lang="fr-FR" dirty="0"/>
          </a:p>
        </p:txBody>
      </p:sp>
      <p:pic>
        <p:nvPicPr>
          <p:cNvPr id="4" name="Espace réservé du contenu 3" descr="montage8-runtim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4102" b="768"/>
              <a:stretch>
                <a:fillRect/>
              </a:stretch>
            </p:blipFill>
          </mc:Choice>
          <mc:Fallback>
            <p:blipFill>
              <a:blip r:embed="rId4"/>
              <a:srcRect t="4102" b="768"/>
              <a:stretch>
                <a:fillRect/>
              </a:stretch>
            </p:blipFill>
          </mc:Fallback>
        </mc:AlternateContent>
        <p:spPr>
          <a:xfrm>
            <a:off x="72846" y="2248912"/>
            <a:ext cx="4458583" cy="1817769"/>
          </a:xfrm>
          <a:prstGeom prst="rect">
            <a:avLst/>
          </a:prstGeom>
        </p:spPr>
      </p:pic>
      <p:pic>
        <p:nvPicPr>
          <p:cNvPr id="5" name="Image 4" descr="montage8-writ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31582" y="4003181"/>
            <a:ext cx="4414807" cy="18920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446" y="1287482"/>
            <a:ext cx="4460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Identifies groups of high density areas where no correlation is found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600" y="1185882"/>
            <a:ext cx="4152900" cy="4929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Density-Based Clustering: </a:t>
            </a:r>
            <a:r>
              <a:rPr lang="en-US" dirty="0" err="1" smtClean="0"/>
              <a:t>Epigenomics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Datasets with high correlation values are not clustered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6447632" y="5183150"/>
            <a:ext cx="239156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i="1" baseline="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lang="en-US" sz="1500" baseline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 clusters per task type</a:t>
            </a:r>
          </a:p>
          <a:p>
            <a:pPr eaLnBrk="0" hangingPunct="0"/>
            <a:r>
              <a:rPr lang="en-US" sz="1500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correlation value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1" u="none" strike="noStrike" kern="1200" cap="none" spc="0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σ</a:t>
            </a:r>
            <a:r>
              <a:rPr kumimoji="0" lang="en-US" sz="1500" i="1" u="none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standard deviation</a:t>
            </a:r>
            <a:endParaRPr kumimoji="0" lang="en-US" sz="1500" i="1" u="none" strike="noStrike" kern="1200" cap="none" spc="0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14600"/>
            <a:ext cx="5506368" cy="30323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49566" y="3132668"/>
            <a:ext cx="1465261" cy="338665"/>
          </a:xfrm>
          <a:prstGeom prst="rect">
            <a:avLst/>
          </a:prstGeom>
          <a:solidFill>
            <a:srgbClr val="89CC45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749566" y="3505197"/>
            <a:ext cx="1465261" cy="499536"/>
          </a:xfrm>
          <a:prstGeom prst="rect">
            <a:avLst/>
          </a:prstGeom>
          <a:solidFill>
            <a:srgbClr val="89CC45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55067" y="4953000"/>
            <a:ext cx="1343695" cy="321340"/>
          </a:xfrm>
          <a:prstGeom prst="rect">
            <a:avLst/>
          </a:prstGeom>
          <a:solidFill>
            <a:srgbClr val="89CC45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214827" y="4414968"/>
            <a:ext cx="1343695" cy="347136"/>
          </a:xfrm>
          <a:prstGeom prst="rect">
            <a:avLst/>
          </a:prstGeom>
          <a:solidFill>
            <a:srgbClr val="89CC45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 bwMode="auto">
          <a:xfrm>
            <a:off x="2136058" y="1876082"/>
            <a:ext cx="24623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Higher correlation values</a:t>
            </a:r>
          </a:p>
        </p:txBody>
      </p:sp>
      <p:cxnSp>
        <p:nvCxnSpPr>
          <p:cNvPr id="13" name="Connecteur droit avec flèche 12"/>
          <p:cNvCxnSpPr>
            <a:stCxn id="8" idx="0"/>
          </p:cNvCxnSpPr>
          <p:nvPr/>
        </p:nvCxnSpPr>
        <p:spPr>
          <a:xfrm rot="5400000" flipH="1" flipV="1">
            <a:off x="2177739" y="2503706"/>
            <a:ext cx="933420" cy="324505"/>
          </a:xfrm>
          <a:prstGeom prst="straightConnector1">
            <a:avLst/>
          </a:prstGeom>
          <a:ln w="12700" cap="flat" cmpd="sng" algn="ctr">
            <a:solidFill>
              <a:srgbClr val="48774A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436143" y="3132668"/>
            <a:ext cx="2011491" cy="1282301"/>
          </a:xfrm>
          <a:prstGeom prst="straightConnector1">
            <a:avLst/>
          </a:prstGeom>
          <a:ln w="12700" cap="flat" cmpd="sng" algn="ctr">
            <a:solidFill>
              <a:srgbClr val="48774A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 bwMode="auto">
          <a:xfrm>
            <a:off x="6447634" y="2694088"/>
            <a:ext cx="24623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Smaller</a:t>
            </a:r>
            <a:r>
              <a:rPr kumimoji="0" lang="en-US" sz="1500" i="0" u="none" strike="noStrike" kern="1200" cap="none" spc="0" normalizeH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standard </a:t>
            </a:r>
            <a:r>
              <a:rPr lang="en-US" sz="1500" dirty="0" smtClean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deviation values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9" name="Connecteur droit avec flèche 18"/>
          <p:cNvCxnSpPr>
            <a:stCxn id="10" idx="3"/>
          </p:cNvCxnSpPr>
          <p:nvPr/>
        </p:nvCxnSpPr>
        <p:spPr>
          <a:xfrm flipV="1">
            <a:off x="5898762" y="4443316"/>
            <a:ext cx="625072" cy="670354"/>
          </a:xfrm>
          <a:prstGeom prst="straightConnector1">
            <a:avLst/>
          </a:prstGeom>
          <a:ln w="12700" cap="flat" cmpd="sng" algn="ctr">
            <a:solidFill>
              <a:srgbClr val="48774A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 bwMode="auto">
          <a:xfrm>
            <a:off x="6523834" y="4120149"/>
            <a:ext cx="24623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Constant</a:t>
            </a:r>
            <a:r>
              <a:rPr kumimoji="0" lang="en-US" sz="1500" i="0" u="none" strike="noStrike" kern="1200" cap="none" spc="0" normalizeH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values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2709309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A4C0DD"/>
                </a:solidFill>
              </a:rPr>
              <a:t>Introduction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Workflow Characterization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Task Estimation Process</a:t>
            </a:r>
          </a:p>
          <a:p>
            <a:r>
              <a:rPr lang="en-US" b="0" dirty="0" smtClean="0">
                <a:solidFill>
                  <a:srgbClr val="A4C0DD"/>
                </a:solidFill>
              </a:rPr>
              <a:t>Experiments and Evaluation</a:t>
            </a:r>
          </a:p>
          <a:p>
            <a:r>
              <a:rPr lang="en-US" b="0" dirty="0" smtClean="0">
                <a:solidFill>
                  <a:srgbClr val="A4C0DD"/>
                </a:solidFill>
              </a:rPr>
              <a:t>Conclusions</a:t>
            </a:r>
            <a:endParaRPr lang="en-US" dirty="0">
              <a:solidFill>
                <a:srgbClr val="A4C0DD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79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Estimation 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71574"/>
            <a:ext cx="5813927" cy="4848225"/>
          </a:xfrm>
        </p:spPr>
        <p:txBody>
          <a:bodyPr>
            <a:normAutofit/>
          </a:bodyPr>
          <a:lstStyle/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/>
              <a:t>Based on Regression Trees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/>
              <a:t>Built offline from historical data analyses</a:t>
            </a:r>
          </a:p>
          <a:p>
            <a:pPr marL="800100" lvl="1" indent="-342900">
              <a:buFont typeface="Arial"/>
              <a:buChar char="•"/>
            </a:pPr>
            <a:endParaRPr lang="en-US" sz="2000" b="0" dirty="0" smtClean="0"/>
          </a:p>
          <a:p>
            <a:pPr>
              <a:spcBef>
                <a:spcPct val="20000"/>
              </a:spcBef>
              <a:buFont typeface="Arial"/>
              <a:buChar char="•"/>
            </a:pPr>
            <a:endParaRPr lang="en-US" b="0" dirty="0" smtClean="0"/>
          </a:p>
          <a:p>
            <a:pPr>
              <a:spcBef>
                <a:spcPct val="20000"/>
              </a:spcBef>
              <a:buFont typeface="Arial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fr-FR" b="0" dirty="0"/>
          </a:p>
        </p:txBody>
      </p:sp>
      <p:pic>
        <p:nvPicPr>
          <p:cNvPr id="4" name="Image 3" descr="estimation_proces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92800" y="36897"/>
            <a:ext cx="3212039" cy="61667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9001" y="152400"/>
            <a:ext cx="3048000" cy="2984499"/>
          </a:xfrm>
          <a:prstGeom prst="rect">
            <a:avLst/>
          </a:prstGeom>
          <a:solidFill>
            <a:srgbClr val="89CC45">
              <a:alpha val="25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969001" y="3136899"/>
            <a:ext cx="3048000" cy="1511301"/>
          </a:xfrm>
          <a:prstGeom prst="rect">
            <a:avLst/>
          </a:prstGeom>
          <a:solidFill>
            <a:srgbClr val="CCB92F">
              <a:alpha val="25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69001" y="4648201"/>
            <a:ext cx="3048000" cy="1447800"/>
          </a:xfrm>
          <a:prstGeom prst="rect">
            <a:avLst/>
          </a:prstGeom>
          <a:solidFill>
            <a:srgbClr val="649BCC">
              <a:alpha val="25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 bwMode="auto">
          <a:xfrm>
            <a:off x="1043858" y="2397324"/>
            <a:ext cx="328684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Tasks are classified by application,</a:t>
            </a:r>
            <a:r>
              <a:rPr kumimoji="0" lang="en-US" sz="1700" i="0" u="none" strike="noStrike" kern="1200" cap="none" spc="0" normalizeH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then task type</a:t>
            </a:r>
            <a:endParaRPr kumimoji="0" lang="en-US" sz="1700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330700" y="2314664"/>
            <a:ext cx="1638301" cy="390436"/>
          </a:xfrm>
          <a:prstGeom prst="straightConnector1">
            <a:avLst/>
          </a:prstGeom>
          <a:ln w="12700" cap="flat" cmpd="sng" algn="ctr">
            <a:solidFill>
              <a:srgbClr val="48774A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 bwMode="auto">
          <a:xfrm>
            <a:off x="815258" y="3476823"/>
            <a:ext cx="328684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kern="1200" cap="none" spc="0" normalizeH="0" baseline="0" dirty="0" smtClean="0">
                <a:ln>
                  <a:noFill/>
                </a:ln>
                <a:solidFill>
                  <a:srgbClr val="E2773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Estimation of runtime, I/O write,</a:t>
            </a:r>
            <a:r>
              <a:rPr kumimoji="0" lang="en-US" sz="1700" i="0" u="none" strike="noStrike" kern="1200" cap="none" spc="0" normalizeH="0" dirty="0" smtClean="0">
                <a:ln>
                  <a:noFill/>
                </a:ln>
                <a:solidFill>
                  <a:srgbClr val="E2773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or memory peak</a:t>
            </a:r>
            <a:endParaRPr kumimoji="0" lang="en-US" sz="1700" i="0" u="none" strike="noStrike" kern="1200" cap="none" spc="0" normalizeH="0" baseline="0" dirty="0" smtClean="0">
              <a:ln>
                <a:noFill/>
              </a:ln>
              <a:solidFill>
                <a:srgbClr val="E27739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267200" y="3733800"/>
            <a:ext cx="1600200" cy="1"/>
          </a:xfrm>
          <a:prstGeom prst="straightConnector1">
            <a:avLst/>
          </a:prstGeom>
          <a:ln w="12700" cap="flat" cmpd="sng" algn="ctr">
            <a:solidFill>
              <a:srgbClr val="E27739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 bwMode="auto">
          <a:xfrm>
            <a:off x="190500" y="4640182"/>
            <a:ext cx="473464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dirty="0" smtClean="0"/>
              <a:t>If strong correlated to the input data: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sz="1600" dirty="0" smtClean="0"/>
              <a:t>Estimation based on the ratio </a:t>
            </a:r>
            <a:br>
              <a:rPr lang="en-US" sz="1600" dirty="0" smtClean="0"/>
            </a:br>
            <a:r>
              <a:rPr lang="en-US" sz="1600" u="sng" dirty="0" smtClean="0"/>
              <a:t>parameter/input data size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sz="1600" dirty="0" smtClean="0"/>
              <a:t>Otherwise, estimation based on the </a:t>
            </a:r>
            <a:r>
              <a:rPr lang="en-US" sz="1600" u="sng" dirty="0" smtClean="0"/>
              <a:t>mean</a:t>
            </a:r>
          </a:p>
        </p:txBody>
      </p:sp>
      <p:cxnSp>
        <p:nvCxnSpPr>
          <p:cNvPr id="19" name="Connecteur droit avec flèche 18"/>
          <p:cNvCxnSpPr>
            <a:endCxn id="7" idx="1"/>
          </p:cNvCxnSpPr>
          <p:nvPr/>
        </p:nvCxnSpPr>
        <p:spPr>
          <a:xfrm>
            <a:off x="4953000" y="5334000"/>
            <a:ext cx="1016001" cy="38101"/>
          </a:xfrm>
          <a:prstGeom prst="straightConnector1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Estimation Rules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51001"/>
            <a:ext cx="5854700" cy="31611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 bwMode="auto">
          <a:xfrm>
            <a:off x="1422400" y="5198105"/>
            <a:ext cx="61468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Rules for I/O write estimation of the </a:t>
            </a:r>
            <a:r>
              <a:rPr kumimoji="0" lang="en-US" sz="1700" i="0" u="none" strike="noStrike" kern="1200" cap="none" spc="0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Periodogram</a:t>
            </a:r>
            <a:r>
              <a:rPr kumimoji="0" lang="en-US" sz="1700" i="0" u="none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Estimation 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Based on the MAPE-K loop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/>
              <a:t>Task executions are </a:t>
            </a:r>
            <a:r>
              <a:rPr lang="en-US" sz="2000" b="0" u="sng" dirty="0" smtClean="0"/>
              <a:t>constantly monitored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>
                <a:sym typeface="Wingdings"/>
              </a:rPr>
              <a:t>Estimated values are updated, and a </a:t>
            </a:r>
            <a:r>
              <a:rPr lang="en-US" sz="2000" b="0" u="sng" dirty="0" smtClean="0">
                <a:sym typeface="Wingdings"/>
              </a:rPr>
              <a:t>new prediction</a:t>
            </a:r>
            <a:r>
              <a:rPr lang="en-US" sz="2000" b="0" dirty="0" smtClean="0">
                <a:sym typeface="Wingdings"/>
              </a:rPr>
              <a:t> is done</a:t>
            </a:r>
          </a:p>
          <a:p>
            <a:pPr marL="800100" lvl="1" indent="-342900">
              <a:buFont typeface="Arial"/>
              <a:buChar char="•"/>
            </a:pPr>
            <a:endParaRPr lang="en-US" sz="2000" b="0" dirty="0" smtClean="0"/>
          </a:p>
          <a:p>
            <a:endParaRPr lang="fr-FR" b="0" dirty="0"/>
          </a:p>
        </p:txBody>
      </p:sp>
      <p:pic>
        <p:nvPicPr>
          <p:cNvPr id="4" name="Image 3" descr="proces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98410" y="2659686"/>
            <a:ext cx="4405490" cy="3225672"/>
          </a:xfrm>
          <a:prstGeom prst="rect">
            <a:avLst/>
          </a:prstGeom>
        </p:spPr>
      </p:pic>
      <p:pic>
        <p:nvPicPr>
          <p:cNvPr id="6" name="Image 5" descr="estimation_proces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583243" y="2672386"/>
            <a:ext cx="1345589" cy="258335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3556000" y="2921000"/>
            <a:ext cx="3027243" cy="317500"/>
          </a:xfrm>
          <a:prstGeom prst="straightConnector1">
            <a:avLst/>
          </a:prstGeom>
          <a:ln w="1270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5486400" y="4038600"/>
            <a:ext cx="1096843" cy="342900"/>
          </a:xfrm>
          <a:prstGeom prst="straightConnector1">
            <a:avLst/>
          </a:prstGeom>
          <a:ln w="1270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2709309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A4C0DD"/>
                </a:solidFill>
              </a:rPr>
              <a:t>Introduction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Workflow Characterization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Estimation Process</a:t>
            </a:r>
          </a:p>
          <a:p>
            <a:r>
              <a:rPr lang="en-US" dirty="0" smtClean="0">
                <a:solidFill>
                  <a:srgbClr val="36628F"/>
                </a:solidFill>
              </a:rPr>
              <a:t>Experiments and Evaluation</a:t>
            </a:r>
          </a:p>
          <a:p>
            <a:r>
              <a:rPr lang="en-US" b="0" dirty="0" smtClean="0">
                <a:solidFill>
                  <a:srgbClr val="A4C0DD"/>
                </a:solidFill>
              </a:rPr>
              <a:t>Conclusions</a:t>
            </a:r>
            <a:endParaRPr lang="en-US" dirty="0">
              <a:solidFill>
                <a:srgbClr val="A4C0DD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79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4695825"/>
          </a:xfrm>
        </p:spPr>
        <p:txBody>
          <a:bodyPr>
            <a:normAutofit/>
          </a:bodyPr>
          <a:lstStyle/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u="sng" dirty="0" smtClean="0">
                <a:solidFill>
                  <a:schemeClr val="tx1"/>
                </a:solidFill>
              </a:rPr>
              <a:t>Trace analysis</a:t>
            </a:r>
            <a:r>
              <a:rPr lang="en-US" b="0" dirty="0" smtClean="0">
                <a:solidFill>
                  <a:schemeClr val="tx1"/>
                </a:solidFill>
              </a:rPr>
              <a:t> of 3 workflow applications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Montage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err="1" smtClean="0">
                <a:solidFill>
                  <a:schemeClr val="tx1"/>
                </a:solidFill>
              </a:rPr>
              <a:t>Epigenomics</a:t>
            </a:r>
            <a:endParaRPr lang="en-US" b="0" dirty="0" smtClean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err="1" smtClean="0">
                <a:solidFill>
                  <a:schemeClr val="tx1"/>
                </a:solidFill>
              </a:rPr>
              <a:t>Periodogram</a:t>
            </a: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Leave-one-out cross-validation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Evaluate the accuracy of our online estimation process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3 different workflow execution traces for each workflow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Simulator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Simple DAG analyzer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Replays workflow executions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Results: Average Estimation Errors - Montage</a:t>
            </a:r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385064"/>
            <a:ext cx="5257800" cy="3821935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2016185"/>
            <a:ext cx="2552700" cy="1190348"/>
          </a:xfrm>
          <a:prstGeom prst="roundRect">
            <a:avLst>
              <a:gd name="adj" fmla="val 8132"/>
            </a:avLst>
          </a:prstGeom>
          <a:solidFill>
            <a:srgbClr val="8BC967">
              <a:alpha val="30000"/>
            </a:srgbClr>
          </a:solidFill>
          <a:ln w="9525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 bwMode="auto">
          <a:xfrm>
            <a:off x="6096000" y="2097178"/>
            <a:ext cx="2476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sng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Online Process</a:t>
            </a: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Avg. Runtime Error: 18%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Avg. I/O Write</a:t>
            </a:r>
            <a:r>
              <a:rPr kumimoji="0" lang="en-US" sz="1500" i="0" u="none" strike="noStrike" kern="1200" cap="none" spc="0" normalizeH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Error: 9%</a:t>
            </a: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aseline="0" dirty="0" smtClean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Avg.</a:t>
            </a:r>
            <a:r>
              <a:rPr lang="en-US" sz="1500" dirty="0" smtClean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 Memory Error: 13%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019800" y="3358933"/>
            <a:ext cx="2552700" cy="1190348"/>
          </a:xfrm>
          <a:prstGeom prst="roundRect">
            <a:avLst>
              <a:gd name="adj" fmla="val 8132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6096000" y="3439926"/>
            <a:ext cx="2476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sng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Offline Process</a:t>
            </a: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Avg. Runtime Error: 43%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Avg. I/O Write</a:t>
            </a:r>
            <a:r>
              <a:rPr kumimoji="0" lang="en-US" sz="1500" i="0" u="none" strike="noStrike" kern="1200" cap="none" spc="0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Error: 56%</a:t>
            </a: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aseline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Avg.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Memory Error: 53%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68500" y="5422899"/>
            <a:ext cx="4635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2700" algn="ctr">
              <a:spcBef>
                <a:spcPct val="20000"/>
              </a:spcBef>
            </a:pPr>
            <a:r>
              <a:rPr lang="en-US" sz="1600" dirty="0" smtClean="0">
                <a:solidFill>
                  <a:srgbClr val="800000"/>
                </a:solidFill>
              </a:rPr>
              <a:t>Poor output data estimations leads to a chain of estimation errors in scientific workflows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8300" y="2316787"/>
            <a:ext cx="26162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908300" y="3034120"/>
            <a:ext cx="26162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08300" y="3389126"/>
            <a:ext cx="26162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08300" y="3739187"/>
            <a:ext cx="26162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3381860" y="4847742"/>
            <a:ext cx="1084882" cy="76199"/>
          </a:xfrm>
          <a:prstGeom prst="straightConnector1">
            <a:avLst/>
          </a:prstGeom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2" y="4102100"/>
            <a:ext cx="1714498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704121"/>
            <a:ext cx="5549900" cy="328716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Average Estimation Errors - </a:t>
            </a:r>
            <a:r>
              <a:rPr lang="en-US" dirty="0" err="1" smtClean="0"/>
              <a:t>Epigenomics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2016185"/>
            <a:ext cx="2552700" cy="1190348"/>
          </a:xfrm>
          <a:prstGeom prst="roundRect">
            <a:avLst>
              <a:gd name="adj" fmla="val 8132"/>
            </a:avLst>
          </a:prstGeom>
          <a:solidFill>
            <a:srgbClr val="8BC967">
              <a:alpha val="30000"/>
            </a:srgbClr>
          </a:solidFill>
          <a:ln w="9525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 bwMode="auto">
          <a:xfrm>
            <a:off x="6096000" y="2097178"/>
            <a:ext cx="2476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sng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Online Process</a:t>
            </a: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Avg. Runtime Error: 13%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Avg. I/O Write</a:t>
            </a:r>
            <a:r>
              <a:rPr kumimoji="0" lang="en-US" sz="1500" i="0" u="none" strike="noStrike" kern="1200" cap="none" spc="0" normalizeH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Error: 5%</a:t>
            </a: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aseline="0" dirty="0" smtClean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Avg.</a:t>
            </a:r>
            <a:r>
              <a:rPr lang="en-US" sz="1500" dirty="0" smtClean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 Memory Error: 8%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019800" y="3358933"/>
            <a:ext cx="2552700" cy="1190348"/>
          </a:xfrm>
          <a:prstGeom prst="roundRect">
            <a:avLst>
              <a:gd name="adj" fmla="val 8132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6096000" y="3439926"/>
            <a:ext cx="2476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sng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Offline Process</a:t>
            </a: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Avg. Runtime Error: 29%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Avg. I/O Write</a:t>
            </a:r>
            <a:r>
              <a:rPr kumimoji="0" lang="en-US" sz="1500" i="0" u="none" strike="noStrike" kern="1200" cap="none" spc="0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Error: 57%</a:t>
            </a:r>
          </a:p>
          <a:p>
            <a:pPr marL="0" marR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aseline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Avg.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Memory Error: 48%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68500" y="5422899"/>
            <a:ext cx="4635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2700" algn="ctr">
              <a:spcBef>
                <a:spcPct val="20000"/>
              </a:spcBef>
            </a:pPr>
            <a:r>
              <a:rPr lang="en-US" sz="1600" dirty="0" smtClean="0">
                <a:solidFill>
                  <a:srgbClr val="800000"/>
                </a:solidFill>
              </a:rPr>
              <a:t>Poor output data estimations leads to a chain of estimation errors in scientific workflows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0" y="2697787"/>
            <a:ext cx="26162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48000" y="3059520"/>
            <a:ext cx="26162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48000" y="3452626"/>
            <a:ext cx="26162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048000" y="3828087"/>
            <a:ext cx="6477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rot="16200000" flipH="1">
            <a:off x="3458061" y="4847741"/>
            <a:ext cx="1008681" cy="152402"/>
          </a:xfrm>
          <a:prstGeom prst="straightConnector1">
            <a:avLst/>
          </a:prstGeom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48000" y="4216400"/>
            <a:ext cx="26162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041900" y="3828087"/>
            <a:ext cx="622300" cy="172413"/>
          </a:xfrm>
          <a:prstGeom prst="rect">
            <a:avLst/>
          </a:prstGeom>
          <a:solidFill>
            <a:srgbClr val="80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2709309"/>
          </a:xfrm>
        </p:spPr>
        <p:txBody>
          <a:bodyPr>
            <a:normAutofit/>
          </a:bodyPr>
          <a:lstStyle/>
          <a:p>
            <a:r>
              <a:rPr lang="en-US" b="0" dirty="0" smtClean="0"/>
              <a:t>Introduction</a:t>
            </a:r>
          </a:p>
          <a:p>
            <a:r>
              <a:rPr lang="en-US" b="0" dirty="0" smtClean="0"/>
              <a:t>Workflow Characterization</a:t>
            </a:r>
          </a:p>
          <a:p>
            <a:r>
              <a:rPr lang="en-US" b="0" dirty="0" smtClean="0"/>
              <a:t>Task Estimation Process</a:t>
            </a:r>
          </a:p>
          <a:p>
            <a:r>
              <a:rPr lang="en-US" b="0" dirty="0" smtClean="0"/>
              <a:t>Experiments and Evaluation</a:t>
            </a:r>
          </a:p>
          <a:p>
            <a:r>
              <a:rPr lang="en-US" b="0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79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Average Estimation Errors - </a:t>
            </a:r>
            <a:r>
              <a:rPr lang="en-US" dirty="0" err="1" smtClean="0"/>
              <a:t>Periodogram</a:t>
            </a:r>
            <a:endParaRPr lang="en-US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575017"/>
            <a:ext cx="5067300" cy="909254"/>
          </a:xfrm>
          <a:prstGeom prst="rect">
            <a:avLst/>
          </a:prstGeom>
        </p:spPr>
      </p:pic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57200" y="4013200"/>
            <a:ext cx="8229600" cy="1879600"/>
          </a:xfrm>
        </p:spPr>
        <p:txBody>
          <a:bodyPr/>
          <a:lstStyle/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Experiment Conclusions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/>
              <a:t>Online strategy counterbalances the propagation of estimation errors</a:t>
            </a:r>
            <a:endParaRPr lang="en-US" sz="2000" b="0" u="sng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>
                <a:sym typeface="Wingdings"/>
              </a:rPr>
              <a:t>Estimation of first-level tasks have strong influence in subsequent estimations</a:t>
            </a:r>
            <a:endParaRPr lang="en-US" sz="2000" b="0" dirty="0" smtClean="0"/>
          </a:p>
          <a:p>
            <a:endParaRPr lang="en-US" b="0" dirty="0"/>
          </a:p>
        </p:txBody>
      </p:sp>
      <p:sp>
        <p:nvSpPr>
          <p:cNvPr id="22" name="Rectangle 21"/>
          <p:cNvSpPr/>
          <p:nvPr/>
        </p:nvSpPr>
        <p:spPr>
          <a:xfrm>
            <a:off x="901700" y="2731869"/>
            <a:ext cx="683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BoT: the online approach produces the same result as the offline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2709309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A4C0DD"/>
                </a:solidFill>
              </a:rPr>
              <a:t>Introduction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Workflow Characterization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Estimation Process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Experiments and Evaluation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Conclusions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79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smtClean="0"/>
              <a:t>Summary of contributions</a:t>
            </a:r>
          </a:p>
          <a:p>
            <a:pPr lvl="1"/>
            <a:r>
              <a:rPr lang="en-US" b="0" smtClean="0"/>
              <a:t>Automated method that characterizes scientific workflow executions</a:t>
            </a:r>
          </a:p>
          <a:p>
            <a:pPr lvl="1"/>
            <a:r>
              <a:rPr lang="en-US" b="0" smtClean="0"/>
              <a:t>Fine-grained characterization of 3 real scientific workflows</a:t>
            </a:r>
          </a:p>
          <a:p>
            <a:pPr lvl="1"/>
            <a:r>
              <a:rPr lang="en-US" b="0" smtClean="0"/>
              <a:t>An online estimation process to predict fine-grained task needs</a:t>
            </a:r>
          </a:p>
          <a:p>
            <a:pPr lvl="1"/>
            <a:endParaRPr lang="en-US" b="0" smtClean="0"/>
          </a:p>
          <a:p>
            <a:r>
              <a:rPr lang="en-US" b="0" smtClean="0"/>
              <a:t>Future Work</a:t>
            </a:r>
          </a:p>
          <a:p>
            <a:pPr lvl="1"/>
            <a:r>
              <a:rPr lang="en-US" b="0" smtClean="0"/>
              <a:t>Analysis of the impact of re-planning a workflow when using an online estimation strategy</a:t>
            </a:r>
          </a:p>
          <a:p>
            <a:pPr lvl="1"/>
            <a:r>
              <a:rPr lang="en-US" b="0" smtClean="0"/>
              <a:t>Sensitivity analysis of the correlation value </a:t>
            </a:r>
            <a:r>
              <a:rPr lang="en-US" b="0" i="1" smtClean="0"/>
              <a:t>ρ</a:t>
            </a:r>
          </a:p>
          <a:p>
            <a:pPr lvl="1"/>
            <a:r>
              <a:rPr lang="en-US" b="0" smtClean="0"/>
              <a:t>Increase the number of workflow samples</a:t>
            </a:r>
          </a:p>
          <a:p>
            <a:pPr lvl="1"/>
            <a:r>
              <a:rPr lang="en-US" b="0" smtClean="0"/>
              <a:t>Compare the results with other monitoring tools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574800"/>
            <a:ext cx="9144000" cy="1470025"/>
          </a:xfrm>
        </p:spPr>
        <p:txBody>
          <a:bodyPr/>
          <a:lstStyle/>
          <a:p>
            <a:pPr algn="ctr"/>
            <a:r>
              <a:rPr lang="en-US" sz="2500" b="0" dirty="0" smtClean="0"/>
              <a:t>Toward Fine-Grained Online Task Characteristics</a:t>
            </a:r>
            <a:br>
              <a:rPr lang="en-US" sz="2500" b="0" dirty="0" smtClean="0"/>
            </a:br>
            <a:r>
              <a:rPr lang="en-US" sz="2500" b="0" dirty="0" smtClean="0"/>
              <a:t>Estimation in Scientific Workflows</a:t>
            </a:r>
            <a:endParaRPr lang="en-US" sz="2500" b="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216275"/>
            <a:ext cx="6400800" cy="10670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you.</a:t>
            </a:r>
          </a:p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Questions?</a:t>
            </a:r>
            <a:endParaRPr lang="en-US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06190" y="499754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445566" y="4775462"/>
            <a:ext cx="21221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i="1" baseline="30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rafsilva@isi.edu</a:t>
            </a:r>
            <a:r>
              <a:rPr lang="en-US" sz="2500" i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2500" i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</a:br>
            <a:r>
              <a:rPr lang="en-US" sz="2500" i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2500" i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</a:br>
            <a:r>
              <a:rPr lang="en-US" sz="2500" i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http://</a:t>
            </a:r>
            <a:r>
              <a:rPr lang="en-US" sz="2500" i="1" baseline="30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pegasus.isi.edu</a:t>
            </a:r>
            <a:endParaRPr lang="en-US" sz="2500" i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3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270930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Workflow Characterization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Estimation Process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Experiments and Evaluation</a:t>
            </a:r>
          </a:p>
          <a:p>
            <a:r>
              <a:rPr lang="en-US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79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2600" y="3213100"/>
            <a:ext cx="8204200" cy="2908299"/>
          </a:xfrm>
        </p:spPr>
        <p:txBody>
          <a:bodyPr>
            <a:normAutofit lnSpcReduction="10000"/>
          </a:bodyPr>
          <a:lstStyle/>
          <a:p>
            <a:r>
              <a:rPr lang="en-US" sz="2100" b="0" dirty="0" smtClean="0"/>
              <a:t>Methods assume that accurate estimations are available</a:t>
            </a:r>
          </a:p>
          <a:p>
            <a:pPr lvl="1"/>
            <a:r>
              <a:rPr lang="en-US" b="0" dirty="0" smtClean="0">
                <a:solidFill>
                  <a:srgbClr val="800000"/>
                </a:solidFill>
              </a:rPr>
              <a:t>It is hard to compute accurate estimations in production systems</a:t>
            </a:r>
          </a:p>
          <a:p>
            <a:pPr lvl="1"/>
            <a:endParaRPr lang="en-US" sz="1050" b="0" dirty="0" smtClean="0">
              <a:solidFill>
                <a:srgbClr val="800000"/>
              </a:solidFill>
            </a:endParaRPr>
          </a:p>
          <a:p>
            <a:r>
              <a:rPr lang="en-US" sz="2100" b="0" dirty="0" smtClean="0"/>
              <a:t>A successful </a:t>
            </a:r>
            <a:r>
              <a:rPr lang="en-US" sz="2100" b="0" u="sng" dirty="0" smtClean="0"/>
              <a:t>workflow execution</a:t>
            </a:r>
            <a:r>
              <a:rPr lang="en-US" sz="2100" b="0" dirty="0" smtClean="0"/>
              <a:t> mainly depends on how tasks are planned and executed</a:t>
            </a:r>
          </a:p>
          <a:p>
            <a:endParaRPr lang="en-US" b="0" dirty="0" smtClean="0"/>
          </a:p>
          <a:p>
            <a:r>
              <a:rPr lang="en-US" sz="2100" b="0" dirty="0" smtClean="0"/>
              <a:t>We propose a method to </a:t>
            </a:r>
            <a:r>
              <a:rPr lang="en-US" sz="2100" b="0" u="sng" dirty="0" smtClean="0"/>
              <a:t>online</a:t>
            </a:r>
            <a:r>
              <a:rPr lang="en-US" sz="2100" b="0" dirty="0" smtClean="0"/>
              <a:t> estimate fine-grained task characteristics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5448300" y="1409700"/>
            <a:ext cx="2489200" cy="1346200"/>
          </a:xfrm>
          <a:prstGeom prst="roundRect">
            <a:avLst>
              <a:gd name="adj" fmla="val 9120"/>
            </a:avLst>
          </a:prstGeom>
          <a:solidFill>
            <a:schemeClr val="bg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Scheduling and</a:t>
            </a:r>
            <a:br>
              <a:rPr lang="en-US" dirty="0" smtClean="0"/>
            </a:br>
            <a:r>
              <a:rPr lang="en-US" dirty="0" smtClean="0"/>
              <a:t>Resource Provisioning</a:t>
            </a:r>
          </a:p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041400" y="1409700"/>
            <a:ext cx="2489200" cy="1346200"/>
          </a:xfrm>
          <a:prstGeom prst="roundRect">
            <a:avLst>
              <a:gd name="adj" fmla="val 9120"/>
            </a:avLst>
          </a:prstGeom>
          <a:solidFill>
            <a:srgbClr val="FADA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743C1C"/>
                </a:solidFill>
              </a:rPr>
              <a:t>Task Characteristics:</a:t>
            </a:r>
          </a:p>
          <a:p>
            <a:pPr algn="ctr"/>
            <a:r>
              <a:rPr lang="en-US" dirty="0" smtClean="0">
                <a:solidFill>
                  <a:srgbClr val="743C1C"/>
                </a:solidFill>
              </a:rPr>
              <a:t>Runtime</a:t>
            </a:r>
          </a:p>
          <a:p>
            <a:pPr algn="ctr"/>
            <a:r>
              <a:rPr lang="en-US" dirty="0" smtClean="0">
                <a:solidFill>
                  <a:srgbClr val="743C1C"/>
                </a:solidFill>
              </a:rPr>
              <a:t>Disk Space</a:t>
            </a:r>
          </a:p>
          <a:p>
            <a:pPr algn="ctr"/>
            <a:r>
              <a:rPr lang="en-US" dirty="0" smtClean="0">
                <a:solidFill>
                  <a:srgbClr val="743C1C"/>
                </a:solidFill>
              </a:rPr>
              <a:t>Memory Consumption</a:t>
            </a:r>
            <a:endParaRPr lang="en-US" dirty="0">
              <a:solidFill>
                <a:srgbClr val="743C1C"/>
              </a:solidFill>
            </a:endParaRPr>
          </a:p>
        </p:txBody>
      </p:sp>
      <p:sp>
        <p:nvSpPr>
          <p:cNvPr id="6" name="Flèche vers la droite 5"/>
          <p:cNvSpPr/>
          <p:nvPr/>
        </p:nvSpPr>
        <p:spPr>
          <a:xfrm>
            <a:off x="3987800" y="1917700"/>
            <a:ext cx="1028700" cy="495300"/>
          </a:xfrm>
          <a:prstGeom prst="rightArrow">
            <a:avLst/>
          </a:prstGeom>
          <a:solidFill>
            <a:schemeClr val="accent2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/>
          <p:cNvSpPr/>
          <p:nvPr/>
        </p:nvSpPr>
        <p:spPr>
          <a:xfrm rot="5400000">
            <a:off x="4191000" y="4800600"/>
            <a:ext cx="495300" cy="495300"/>
          </a:xfrm>
          <a:prstGeom prst="rightArrow">
            <a:avLst/>
          </a:prstGeom>
          <a:solidFill>
            <a:schemeClr val="accent2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Workflows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Directed Acyclic Graph (DAG)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Nodes denote tasks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Edges denote task dependencies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</p:txBody>
      </p:sp>
      <p:pic>
        <p:nvPicPr>
          <p:cNvPr id="6" name="Image 5" descr="workflow-montag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9814" r="10610" b="10682"/>
              <a:stretch>
                <a:fillRect/>
              </a:stretch>
            </p:blipFill>
          </mc:Choice>
          <mc:Fallback>
            <p:blipFill>
              <a:blip r:embed="rId3"/>
              <a:srcRect l="9814" r="10610" b="10682"/>
              <a:stretch>
                <a:fillRect/>
              </a:stretch>
            </p:blipFill>
          </mc:Fallback>
        </mc:AlternateContent>
        <p:spPr>
          <a:xfrm>
            <a:off x="457200" y="2496080"/>
            <a:ext cx="2566238" cy="307948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 bwMode="auto">
          <a:xfrm>
            <a:off x="165603" y="5607315"/>
            <a:ext cx="318548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0" 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Small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(20 node) </a:t>
            </a:r>
            <a:r>
              <a:rPr kumimoji="0" 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Montage Workflow</a:t>
            </a:r>
          </a:p>
        </p:txBody>
      </p:sp>
      <p:pic>
        <p:nvPicPr>
          <p:cNvPr id="8" name="Image 7" descr="workflow-genom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r="44901"/>
              <a:stretch>
                <a:fillRect/>
              </a:stretch>
            </p:blipFill>
          </mc:Choice>
          <mc:Fallback>
            <p:blipFill>
              <a:blip r:embed="rId5"/>
              <a:srcRect r="44901"/>
              <a:stretch>
                <a:fillRect/>
              </a:stretch>
            </p:blipFill>
          </mc:Fallback>
        </mc:AlternateContent>
        <p:spPr>
          <a:xfrm>
            <a:off x="6904181" y="2496080"/>
            <a:ext cx="1782619" cy="307948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 bwMode="auto">
          <a:xfrm>
            <a:off x="6761510" y="5607315"/>
            <a:ext cx="213391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0" lang="en-US" sz="15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Epigenomics</a:t>
            </a:r>
            <a:r>
              <a:rPr kumimoji="0" 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500" dirty="0" smtClean="0">
                <a:latin typeface="Arial" pitchFamily="34" charset="0"/>
                <a:ea typeface="+mj-ea"/>
                <a:cs typeface="Arial" pitchFamily="34" charset="0"/>
              </a:rPr>
              <a:t>Workflow</a:t>
            </a:r>
            <a:endParaRPr kumimoji="0" 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Image 9" descr="workflow-periodogr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b="25070"/>
              <a:stretch>
                <a:fillRect/>
              </a:stretch>
            </p:blipFill>
          </mc:Choice>
          <mc:Fallback>
            <p:blipFill>
              <a:blip r:embed="rId7"/>
              <a:srcRect b="25070"/>
              <a:stretch>
                <a:fillRect/>
              </a:stretch>
            </p:blipFill>
          </mc:Fallback>
        </mc:AlternateContent>
        <p:spPr>
          <a:xfrm>
            <a:off x="3679717" y="3937000"/>
            <a:ext cx="2483065" cy="9207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 bwMode="auto">
          <a:xfrm>
            <a:off x="3886092" y="4857750"/>
            <a:ext cx="213391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0" lang="en-US" sz="15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Periodogram</a:t>
            </a:r>
            <a:r>
              <a:rPr kumimoji="0" 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2709309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A4C0DD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Workflow Characterization</a:t>
            </a:r>
          </a:p>
          <a:p>
            <a:r>
              <a:rPr lang="en-US" b="0" dirty="0" smtClean="0">
                <a:solidFill>
                  <a:srgbClr val="A4C0DD"/>
                </a:solidFill>
              </a:rPr>
              <a:t>Task Estimation Process</a:t>
            </a:r>
          </a:p>
          <a:p>
            <a:r>
              <a:rPr lang="en-US" b="0" dirty="0" smtClean="0">
                <a:solidFill>
                  <a:srgbClr val="A4C0DD"/>
                </a:solidFill>
              </a:rPr>
              <a:t>Experiments and Evaluation</a:t>
            </a:r>
          </a:p>
          <a:p>
            <a:r>
              <a:rPr lang="en-US" b="0" dirty="0" smtClean="0">
                <a:solidFill>
                  <a:srgbClr val="A4C0DD"/>
                </a:solidFill>
              </a:rPr>
              <a:t>Conclusions</a:t>
            </a:r>
            <a:endParaRPr lang="en-US" dirty="0">
              <a:solidFill>
                <a:srgbClr val="A4C0DD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79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Execution Profiling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Workflows were executed using </a:t>
            </a:r>
            <a:r>
              <a:rPr lang="en-US" b="0" u="sng" dirty="0" smtClean="0"/>
              <a:t>Pegasus WMS</a:t>
            </a:r>
          </a:p>
          <a:p>
            <a:pPr>
              <a:buNone/>
            </a:pPr>
            <a:r>
              <a:rPr lang="en-US" b="0" dirty="0" smtClean="0"/>
              <a:t>	and profiled using </a:t>
            </a:r>
            <a:r>
              <a:rPr lang="en-US" b="0" u="sng" dirty="0" err="1" smtClean="0"/>
              <a:t>Kickstart</a:t>
            </a:r>
            <a:r>
              <a:rPr lang="en-US" b="0" dirty="0" smtClean="0"/>
              <a:t> profiling tool</a:t>
            </a:r>
          </a:p>
          <a:p>
            <a:pPr lvl="1"/>
            <a:r>
              <a:rPr lang="en-US" b="0" dirty="0" smtClean="0"/>
              <a:t>Monitors and records fine-grained data</a:t>
            </a:r>
          </a:p>
          <a:p>
            <a:pPr lvl="1"/>
            <a:r>
              <a:rPr lang="en-US" b="0" dirty="0" smtClean="0"/>
              <a:t>E.g. process I/O, runtime, memory usage, CPU utilization</a:t>
            </a:r>
          </a:p>
          <a:p>
            <a:pPr lvl="1"/>
            <a:endParaRPr lang="en-US" b="0" dirty="0" smtClean="0"/>
          </a:p>
          <a:p>
            <a:r>
              <a:rPr lang="en-US" dirty="0" smtClean="0"/>
              <a:t>3</a:t>
            </a:r>
            <a:r>
              <a:rPr lang="en-US" b="0" dirty="0" smtClean="0"/>
              <a:t> runs of each workflow </a:t>
            </a:r>
            <a:r>
              <a:rPr lang="en-US" b="0" u="sng" dirty="0" smtClean="0"/>
              <a:t>with different datasets</a:t>
            </a:r>
          </a:p>
          <a:p>
            <a:pPr lvl="1"/>
            <a:r>
              <a:rPr lang="en-US" b="0" dirty="0" smtClean="0"/>
              <a:t>16-core cluster</a:t>
            </a:r>
          </a:p>
          <a:p>
            <a:pPr lvl="1">
              <a:buNone/>
            </a:pPr>
            <a:r>
              <a:rPr lang="en-US" b="0" dirty="0" smtClean="0"/>
              <a:t>	5 Dual core MP </a:t>
            </a:r>
            <a:r>
              <a:rPr lang="en-US" b="0" dirty="0" err="1" smtClean="0"/>
              <a:t>Opteron</a:t>
            </a:r>
            <a:r>
              <a:rPr lang="en-US" b="0" baseline="30000" dirty="0" err="1" smtClean="0"/>
              <a:t>TM</a:t>
            </a:r>
            <a:r>
              <a:rPr lang="en-US" b="0" dirty="0" smtClean="0"/>
              <a:t> Processor 250 2.4GHz / 8GB RAM</a:t>
            </a:r>
          </a:p>
          <a:p>
            <a:pPr lvl="1">
              <a:buNone/>
            </a:pPr>
            <a:r>
              <a:rPr lang="en-US" b="0" dirty="0" smtClean="0"/>
              <a:t>	3 Dual core MD AMD </a:t>
            </a:r>
            <a:r>
              <a:rPr lang="en-US" b="0" dirty="0" err="1" smtClean="0"/>
              <a:t>Opteron</a:t>
            </a:r>
            <a:r>
              <a:rPr lang="en-US" b="0" baseline="30000" dirty="0" err="1" smtClean="0"/>
              <a:t>TM</a:t>
            </a:r>
            <a:r>
              <a:rPr lang="en-US" b="0" dirty="0" smtClean="0"/>
              <a:t> Processor 275 2.2 GHz / 8GB 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Profile: Montage Workflow</a:t>
            </a:r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 l="1480" r="1615"/>
          <a:stretch>
            <a:fillRect/>
          </a:stretch>
        </p:blipFill>
        <p:spPr>
          <a:xfrm>
            <a:off x="0" y="2282825"/>
            <a:ext cx="9144000" cy="21732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5801" y="4131733"/>
            <a:ext cx="1465261" cy="187559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955801" y="3096210"/>
            <a:ext cx="1465261" cy="187559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55801" y="3283769"/>
            <a:ext cx="1465262" cy="187559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31932" y="3962401"/>
            <a:ext cx="1465261" cy="356892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731932" y="3124200"/>
            <a:ext cx="1465261" cy="347128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31932" y="2792708"/>
            <a:ext cx="1465261" cy="187559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586133" y="3962400"/>
            <a:ext cx="1465261" cy="356891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586133" y="3605508"/>
            <a:ext cx="1465261" cy="187559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586133" y="3124200"/>
            <a:ext cx="1465261" cy="347128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586133" y="2792708"/>
            <a:ext cx="1465261" cy="187559"/>
          </a:xfrm>
          <a:prstGeom prst="rect">
            <a:avLst/>
          </a:prstGeom>
          <a:solidFill>
            <a:srgbClr val="89CC45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 bwMode="auto">
          <a:xfrm>
            <a:off x="2688432" y="1529834"/>
            <a:ext cx="5099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Task estimation</a:t>
            </a:r>
            <a:r>
              <a:rPr kumimoji="0" lang="en-US" i="0" u="none" strike="noStrike" kern="1200" cap="none" spc="0" normalizeH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could be based on mean values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24" name="Connecteur droit avec flèche 23"/>
          <p:cNvCxnSpPr>
            <a:stCxn id="12" idx="0"/>
          </p:cNvCxnSpPr>
          <p:nvPr/>
        </p:nvCxnSpPr>
        <p:spPr>
          <a:xfrm rot="16200000" flipV="1">
            <a:off x="5659173" y="1987318"/>
            <a:ext cx="878152" cy="732628"/>
          </a:xfrm>
          <a:prstGeom prst="straightConnector1">
            <a:avLst/>
          </a:prstGeom>
          <a:ln w="12700" cap="flat" cmpd="sng" algn="ctr">
            <a:solidFill>
              <a:srgbClr val="48774A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9" idx="0"/>
          </p:cNvCxnSpPr>
          <p:nvPr/>
        </p:nvCxnSpPr>
        <p:spPr>
          <a:xfrm rot="16200000" flipV="1">
            <a:off x="7231858" y="1705801"/>
            <a:ext cx="878153" cy="1295661"/>
          </a:xfrm>
          <a:prstGeom prst="straightConnector1">
            <a:avLst/>
          </a:prstGeom>
          <a:ln w="12700" cap="flat" cmpd="sng" algn="ctr">
            <a:solidFill>
              <a:srgbClr val="48774A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55802" y="3488266"/>
            <a:ext cx="1465261" cy="635001"/>
          </a:xfrm>
          <a:prstGeom prst="rect">
            <a:avLst/>
          </a:prstGeom>
          <a:solidFill>
            <a:srgbClr val="800000">
              <a:alpha val="4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731932" y="3488266"/>
            <a:ext cx="1465261" cy="457201"/>
          </a:xfrm>
          <a:prstGeom prst="rect">
            <a:avLst/>
          </a:prstGeom>
          <a:solidFill>
            <a:srgbClr val="800000">
              <a:alpha val="4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955800" y="2826568"/>
            <a:ext cx="1465261" cy="269643"/>
          </a:xfrm>
          <a:prstGeom prst="rect">
            <a:avLst/>
          </a:prstGeom>
          <a:solidFill>
            <a:srgbClr val="800000">
              <a:alpha val="4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731935" y="2978969"/>
            <a:ext cx="1465261" cy="145232"/>
          </a:xfrm>
          <a:prstGeom prst="rect">
            <a:avLst/>
          </a:prstGeom>
          <a:solidFill>
            <a:srgbClr val="800000">
              <a:alpha val="4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586133" y="2978968"/>
            <a:ext cx="1465261" cy="145232"/>
          </a:xfrm>
          <a:prstGeom prst="rect">
            <a:avLst/>
          </a:prstGeom>
          <a:solidFill>
            <a:srgbClr val="800000">
              <a:alpha val="4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586133" y="3460276"/>
            <a:ext cx="1465261" cy="145232"/>
          </a:xfrm>
          <a:prstGeom prst="rect">
            <a:avLst/>
          </a:prstGeom>
          <a:solidFill>
            <a:srgbClr val="800000">
              <a:alpha val="4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586134" y="3800235"/>
            <a:ext cx="1465261" cy="145232"/>
          </a:xfrm>
          <a:prstGeom prst="rect">
            <a:avLst/>
          </a:prstGeom>
          <a:solidFill>
            <a:srgbClr val="800000">
              <a:alpha val="4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6" idx="0"/>
          </p:cNvCxnSpPr>
          <p:nvPr/>
        </p:nvCxnSpPr>
        <p:spPr>
          <a:xfrm rot="5400000" flipH="1" flipV="1">
            <a:off x="2226589" y="2376399"/>
            <a:ext cx="1181654" cy="257969"/>
          </a:xfrm>
          <a:prstGeom prst="straightConnector1">
            <a:avLst/>
          </a:prstGeom>
          <a:ln w="12700" cap="flat" cmpd="sng" algn="ctr">
            <a:solidFill>
              <a:srgbClr val="48774A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0" idx="2"/>
          </p:cNvCxnSpPr>
          <p:nvPr/>
        </p:nvCxnSpPr>
        <p:spPr>
          <a:xfrm rot="16200000" flipH="1">
            <a:off x="2385616" y="4426083"/>
            <a:ext cx="990600" cy="384967"/>
          </a:xfrm>
          <a:prstGeom prst="straightConnector1">
            <a:avLst/>
          </a:prstGeom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 bwMode="auto">
          <a:xfrm>
            <a:off x="2897642" y="5144644"/>
            <a:ext cx="46884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1200" cap="none" spc="0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Task estimation</a:t>
            </a:r>
            <a:r>
              <a:rPr kumimoji="0" lang="en-US" i="0" u="none" strike="noStrike" kern="1200" cap="none" spc="0" normalizeH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based on average may lead</a:t>
            </a:r>
            <a:br>
              <a:rPr kumimoji="0" lang="en-US" i="0" u="none" strike="noStrike" kern="1200" cap="none" spc="0" normalizeH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i="0" u="none" strike="noStrike" kern="1200" cap="none" spc="0" normalizeH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</a:t>
            </a:r>
            <a:r>
              <a:rPr kumimoji="0" lang="en-US" i="0" u="sng" strike="noStrike" kern="1200" cap="none" spc="0" normalizeH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significant estimation errors</a:t>
            </a:r>
            <a:endParaRPr kumimoji="0" lang="en-US" i="0" u="sng" strike="noStrike" kern="1200" cap="none" spc="0" normalizeH="0" baseline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43" name="Connecteur droit avec flèche 42"/>
          <p:cNvCxnSpPr>
            <a:stCxn id="8" idx="0"/>
          </p:cNvCxnSpPr>
          <p:nvPr/>
        </p:nvCxnSpPr>
        <p:spPr>
          <a:xfrm rot="16200000" flipH="1" flipV="1">
            <a:off x="5609298" y="4258603"/>
            <a:ext cx="1151468" cy="559063"/>
          </a:xfrm>
          <a:prstGeom prst="straightConnector1">
            <a:avLst/>
          </a:prstGeom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5" idx="0"/>
          </p:cNvCxnSpPr>
          <p:nvPr/>
        </p:nvCxnSpPr>
        <p:spPr>
          <a:xfrm rot="16200000" flipH="1" flipV="1">
            <a:off x="7148537" y="3943640"/>
            <a:ext cx="1151467" cy="1188986"/>
          </a:xfrm>
          <a:prstGeom prst="straightConnector1">
            <a:avLst/>
          </a:prstGeom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23169" y="2806701"/>
            <a:ext cx="529431" cy="289510"/>
          </a:xfrm>
          <a:prstGeom prst="rect">
            <a:avLst/>
          </a:prstGeom>
          <a:solidFill>
            <a:schemeClr val="tx2">
              <a:lumMod val="60000"/>
              <a:lumOff val="40000"/>
              <a:alpha val="2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1223169" y="3488266"/>
            <a:ext cx="529431" cy="117242"/>
          </a:xfrm>
          <a:prstGeom prst="rect">
            <a:avLst/>
          </a:prstGeom>
          <a:solidFill>
            <a:schemeClr val="tx2">
              <a:lumMod val="60000"/>
              <a:lumOff val="40000"/>
              <a:alpha val="2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Workflow Characterization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Characterize tasks based on their estimation capability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Runtime, I/O write, memory peak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</a:t>
            </a:r>
            <a:r>
              <a:rPr lang="en-US" u="sng" dirty="0" smtClean="0">
                <a:sym typeface="Wingdings"/>
              </a:rPr>
              <a:t>estimated from I/O read</a:t>
            </a:r>
          </a:p>
          <a:p>
            <a:pPr marL="800100" lvl="1" indent="-342900">
              <a:buFont typeface="Arial"/>
              <a:buChar char="•"/>
            </a:pPr>
            <a:endParaRPr lang="en-US" sz="1000" dirty="0" smtClean="0"/>
          </a:p>
          <a:p>
            <a:pPr>
              <a:spcBef>
                <a:spcPct val="20000"/>
              </a:spcBef>
              <a:buFont typeface="Arial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Enforces correlation statistics to identify statistical relationships between parameters</a:t>
            </a:r>
          </a:p>
          <a:p>
            <a:pPr marL="800100" lvl="1" indent="-342900">
              <a:buFont typeface="Arial"/>
              <a:buChar char="•"/>
            </a:pPr>
            <a:r>
              <a:rPr lang="en-US" b="0" u="sng" dirty="0" smtClean="0"/>
              <a:t>High correlation</a:t>
            </a:r>
            <a:r>
              <a:rPr lang="en-US" b="0" dirty="0" smtClean="0"/>
              <a:t> values yield </a:t>
            </a:r>
            <a:r>
              <a:rPr lang="en-US" b="0" u="sng" dirty="0" smtClean="0"/>
              <a:t>accurate estimations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937265"/>
            <a:ext cx="6604000" cy="187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94301" y="4422541"/>
            <a:ext cx="1465261" cy="746359"/>
          </a:xfrm>
          <a:prstGeom prst="rect">
            <a:avLst/>
          </a:prstGeom>
          <a:solidFill>
            <a:srgbClr val="89CC45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 bwMode="auto">
          <a:xfrm>
            <a:off x="7184232" y="4175576"/>
            <a:ext cx="168036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Constant</a:t>
            </a:r>
            <a:r>
              <a:rPr kumimoji="0" lang="en-US" sz="1500" i="0" u="none" strike="noStrike" kern="1200" cap="none" spc="0" normalizeH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values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6659562" y="4422541"/>
            <a:ext cx="524670" cy="373180"/>
          </a:xfrm>
          <a:prstGeom prst="straightConnector1">
            <a:avLst/>
          </a:prstGeom>
          <a:ln w="12700" cap="flat" cmpd="sng" algn="ctr">
            <a:solidFill>
              <a:srgbClr val="48774A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651500" y="5149717"/>
            <a:ext cx="1532732" cy="393965"/>
          </a:xfrm>
          <a:prstGeom prst="straightConnector1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 bwMode="auto">
          <a:xfrm>
            <a:off x="7336632" y="4872718"/>
            <a:ext cx="16803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Correlated if</a:t>
            </a:r>
            <a:br>
              <a:rPr kumimoji="0" lang="en-US" sz="1500" i="0" u="none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500" i="1" u="none" strike="noStrike" kern="1200" cap="none" spc="0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ρ</a:t>
            </a:r>
            <a:r>
              <a:rPr kumimoji="0" lang="en-US" sz="1500" i="0" u="none" strike="noStrike" kern="1200" cap="none" spc="0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&gt; 0.8</a:t>
            </a:r>
            <a:endParaRPr kumimoji="0" lang="en-US" sz="1500" i="0" u="none" strike="noStrike" kern="1200" cap="none" spc="0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 bwMode="auto">
          <a:xfrm>
            <a:off x="2451100" y="5816865"/>
            <a:ext cx="218836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1" u="none" strike="noStrike" kern="1200" cap="none" spc="0" normalizeH="0" baseline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Epigenomics</a:t>
            </a:r>
            <a:r>
              <a:rPr kumimoji="0" lang="en-US" sz="1500" i="1" u="none" strike="noStrike" kern="1200" cap="none" spc="0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929</Words>
  <Application>Microsoft Macintosh PowerPoint</Application>
  <PresentationFormat>Présentation à l'écran (4:3)</PresentationFormat>
  <Paragraphs>167</Paragraphs>
  <Slides>23</Slides>
  <Notes>1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Toward Fine-Grained Online Task Characteristics Estimation in Scientific Workflows</vt:lpstr>
      <vt:lpstr>Outline</vt:lpstr>
      <vt:lpstr>Outline</vt:lpstr>
      <vt:lpstr>Context</vt:lpstr>
      <vt:lpstr>Scientific Workflows</vt:lpstr>
      <vt:lpstr>Outline</vt:lpstr>
      <vt:lpstr>Workflow Execution Profiling</vt:lpstr>
      <vt:lpstr>Execution Profile: Montage Workflow</vt:lpstr>
      <vt:lpstr>Automatic Workflow Characterization</vt:lpstr>
      <vt:lpstr>Density-Based Clustering</vt:lpstr>
      <vt:lpstr>Density-Based Clustering: Epigenomics workflow</vt:lpstr>
      <vt:lpstr>Outline</vt:lpstr>
      <vt:lpstr>Task Estimation Process</vt:lpstr>
      <vt:lpstr>Example of Estimation Rules</vt:lpstr>
      <vt:lpstr>Online Estimation Process</vt:lpstr>
      <vt:lpstr>Outline</vt:lpstr>
      <vt:lpstr>Experiment Conditions</vt:lpstr>
      <vt:lpstr>Results: Average Estimation Errors - Montage</vt:lpstr>
      <vt:lpstr>Results: Average Estimation Errors - Epigenomics</vt:lpstr>
      <vt:lpstr>Results: Average Estimation Errors - Periodogram</vt:lpstr>
      <vt:lpstr>Outline</vt:lpstr>
      <vt:lpstr>Conclusions</vt:lpstr>
      <vt:lpstr>Toward Fine-Grained Online Task Characteristics Estimation in Scientific Workflows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Rafael Da Silva</cp:lastModifiedBy>
  <cp:revision>315</cp:revision>
  <cp:lastPrinted>2013-11-17T16:01:26Z</cp:lastPrinted>
  <dcterms:created xsi:type="dcterms:W3CDTF">2013-11-17T15:43:00Z</dcterms:created>
  <dcterms:modified xsi:type="dcterms:W3CDTF">2013-11-17T19:17:07Z</dcterms:modified>
</cp:coreProperties>
</file>