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85" r:id="rId1"/>
    <p:sldMasterId id="2147483737" r:id="rId2"/>
  </p:sldMasterIdLst>
  <p:notesMasterIdLst>
    <p:notesMasterId r:id="rId22"/>
  </p:notesMasterIdLst>
  <p:handoutMasterIdLst>
    <p:handoutMasterId r:id="rId23"/>
  </p:handoutMasterIdLst>
  <p:sldIdLst>
    <p:sldId id="284" r:id="rId3"/>
    <p:sldId id="317" r:id="rId4"/>
    <p:sldId id="285" r:id="rId5"/>
    <p:sldId id="292" r:id="rId6"/>
    <p:sldId id="294" r:id="rId7"/>
    <p:sldId id="316" r:id="rId8"/>
    <p:sldId id="300" r:id="rId9"/>
    <p:sldId id="301" r:id="rId10"/>
    <p:sldId id="303" r:id="rId11"/>
    <p:sldId id="304" r:id="rId12"/>
    <p:sldId id="305" r:id="rId13"/>
    <p:sldId id="306" r:id="rId14"/>
    <p:sldId id="296" r:id="rId15"/>
    <p:sldId id="297" r:id="rId16"/>
    <p:sldId id="298" r:id="rId17"/>
    <p:sldId id="299" r:id="rId18"/>
    <p:sldId id="311" r:id="rId19"/>
    <p:sldId id="312" r:id="rId20"/>
    <p:sldId id="314" r:id="rId2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8AC4"/>
    <a:srgbClr val="214263"/>
    <a:srgbClr val="4F86BD"/>
    <a:srgbClr val="21EB80"/>
    <a:srgbClr val="0C458B"/>
    <a:srgbClr val="89CC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2" autoAdjust="0"/>
    <p:restoredTop sz="94653" autoAdjust="0"/>
  </p:normalViewPr>
  <p:slideViewPr>
    <p:cSldViewPr snapToGrid="0" snapToObjects="1">
      <p:cViewPr varScale="1">
        <p:scale>
          <a:sx n="103" d="100"/>
          <a:sy n="103" d="100"/>
        </p:scale>
        <p:origin x="-1128" y="-90"/>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10" d="100"/>
        <a:sy n="2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D179C08-88DC-4A86-94A2-A1EDC4A50204}" type="datetimeFigureOut">
              <a:rPr lang="en-US"/>
              <a:pPr>
                <a:defRPr/>
              </a:pPr>
              <a:t>3/13/2013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05D0C57-0AC5-46D8-A8B1-8EE16B37800C}" type="slidenum">
              <a:rPr lang="en-US"/>
              <a:pPr>
                <a:defRPr/>
              </a:pPr>
              <a:t>‹#›</a:t>
            </a:fld>
            <a:endParaRPr lang="en-US"/>
          </a:p>
        </p:txBody>
      </p:sp>
    </p:spTree>
    <p:extLst>
      <p:ext uri="{BB962C8B-B14F-4D97-AF65-F5344CB8AC3E}">
        <p14:creationId xmlns:p14="http://schemas.microsoft.com/office/powerpoint/2010/main" val="217865604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54DA0C48-51DF-40E1-9882-A8096F71A1C2}" type="datetimeFigureOut">
              <a:rPr lang="en-US"/>
              <a:pPr>
                <a:defRPr/>
              </a:pPr>
              <a:t>3/13/2013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0485EE4-F5ED-46EE-9CC8-D02925AE35A6}" type="slidenum">
              <a:rPr lang="en-US"/>
              <a:pPr>
                <a:defRPr/>
              </a:pPr>
              <a:t>‹#›</a:t>
            </a:fld>
            <a:endParaRPr lang="en-US"/>
          </a:p>
        </p:txBody>
      </p:sp>
    </p:spTree>
    <p:extLst>
      <p:ext uri="{BB962C8B-B14F-4D97-AF65-F5344CB8AC3E}">
        <p14:creationId xmlns:p14="http://schemas.microsoft.com/office/powerpoint/2010/main" val="2833405864"/>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5068590-7486-D043-BFA0-D1BD93ECF01A}" type="slidenum">
              <a:rPr lang="en-US" sz="1200"/>
              <a:pPr eaLnBrk="1" hangingPunct="1"/>
              <a:t>2</a:t>
            </a:fld>
            <a:endParaRPr lang="en-US" sz="1200"/>
          </a:p>
        </p:txBody>
      </p:sp>
      <p:sp>
        <p:nvSpPr>
          <p:cNvPr id="2765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765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27652"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FD90281-1F0A-BC45-90D4-AC9CEF47804F}" type="slidenum">
              <a:rPr lang="en-US" sz="1200"/>
              <a:pPr eaLnBrk="1" hangingPunct="1"/>
              <a:t>14</a:t>
            </a:fld>
            <a:endParaRPr lang="en-US" sz="1200"/>
          </a:p>
        </p:txBody>
      </p:sp>
      <p:sp>
        <p:nvSpPr>
          <p:cNvPr id="3174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174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dirty="0">
              <a:latin typeface="Calibri" charset="0"/>
            </a:endParaRPr>
          </a:p>
        </p:txBody>
      </p:sp>
      <p:sp>
        <p:nvSpPr>
          <p:cNvPr id="31748"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F97AB8F-EBDF-6C43-94BF-BE3E2271F20E}" type="slidenum">
              <a:rPr lang="en-US" sz="1200"/>
              <a:pPr eaLnBrk="1" hangingPunct="1"/>
              <a:t>15</a:t>
            </a:fld>
            <a:endParaRPr lang="en-US" sz="1200"/>
          </a:p>
        </p:txBody>
      </p:sp>
      <p:sp>
        <p:nvSpPr>
          <p:cNvPr id="33794"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379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33796"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AA4FE88-B1E9-044F-8CB4-4599E2CB531D}" type="slidenum">
              <a:rPr lang="en-US" sz="1200"/>
              <a:pPr eaLnBrk="1" hangingPunct="1"/>
              <a:t>16</a:t>
            </a:fld>
            <a:endParaRPr lang="en-US" sz="1200"/>
          </a:p>
        </p:txBody>
      </p:sp>
      <p:sp>
        <p:nvSpPr>
          <p:cNvPr id="35842"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584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35844"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DDCD2A0-F317-8D4A-A1CB-2A178078D43E}" type="slidenum">
              <a:rPr lang="en-US" sz="1200"/>
              <a:pPr eaLnBrk="1" hangingPunct="1"/>
              <a:t>17</a:t>
            </a:fld>
            <a:endParaRPr lang="en-US" sz="1200"/>
          </a:p>
        </p:txBody>
      </p:sp>
      <p:sp>
        <p:nvSpPr>
          <p:cNvPr id="58370" name="Rectangle 2"/>
          <p:cNvSpPr>
            <a:spLocks noGrp="1" noRot="1" noChangeAspect="1" noChangeArrowheads="1" noTextEdit="1"/>
          </p:cNvSpPr>
          <p:nvPr>
            <p:ph type="sldImg"/>
          </p:nvPr>
        </p:nvSpPr>
        <p:spPr bwMode="auto">
          <a:xfrm>
            <a:off x="1144588" y="685800"/>
            <a:ext cx="4572000" cy="342900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8371"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r>
              <a:rPr lang="en-US">
                <a:latin typeface="Calibri" charset="0"/>
              </a:rPr>
              <a:t>Kent changed 080501 – removed period</a:t>
            </a:r>
          </a:p>
        </p:txBody>
      </p:sp>
      <p:sp>
        <p:nvSpPr>
          <p:cNvPr id="58372"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8E3167-61A9-E34F-A1FF-0C631703BD51}" type="slidenum">
              <a:rPr lang="en-US" sz="1200"/>
              <a:pPr eaLnBrk="1" hangingPunct="1"/>
              <a:t>18</a:t>
            </a:fld>
            <a:endParaRPr lang="en-US" sz="1200"/>
          </a:p>
        </p:txBody>
      </p:sp>
      <p:sp>
        <p:nvSpPr>
          <p:cNvPr id="60418" name="Rectangle 2"/>
          <p:cNvSpPr>
            <a:spLocks noGrp="1" noRot="1" noChangeAspect="1" noChangeArrowheads="1" noTextEdit="1"/>
          </p:cNvSpPr>
          <p:nvPr>
            <p:ph type="sldImg"/>
          </p:nvPr>
        </p:nvSpPr>
        <p:spPr bwMode="auto">
          <a:xfrm>
            <a:off x="1144588" y="685800"/>
            <a:ext cx="4572000" cy="342900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60419"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r>
              <a:rPr lang="en-US">
                <a:latin typeface="Calibri" charset="0"/>
              </a:rPr>
              <a:t>Kent changed 080501 – removed period</a:t>
            </a:r>
          </a:p>
        </p:txBody>
      </p:sp>
      <p:sp>
        <p:nvSpPr>
          <p:cNvPr id="60420"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endParaRPr 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451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FF50EB3-E316-5349-BF13-DDFAEC6EEAD3}" type="slidenum">
              <a:rPr lang="en-US" sz="1200"/>
              <a:pPr eaLnBrk="1" hangingPunct="1"/>
              <a:t>5</a:t>
            </a:fld>
            <a:endParaRPr lang="en-US" sz="1200"/>
          </a:p>
        </p:txBody>
      </p:sp>
      <p:sp>
        <p:nvSpPr>
          <p:cNvPr id="2560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560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25604"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301247D-F768-3A4A-9339-45A617102E34}" type="slidenum">
              <a:rPr lang="en-US" sz="1200"/>
              <a:pPr eaLnBrk="1" hangingPunct="1"/>
              <a:t>7</a:t>
            </a:fld>
            <a:endParaRPr lang="en-US" sz="1200"/>
          </a:p>
        </p:txBody>
      </p:sp>
      <p:sp>
        <p:nvSpPr>
          <p:cNvPr id="37890" name="Rectangle 2"/>
          <p:cNvSpPr>
            <a:spLocks noGrp="1" noRot="1" noChangeAspect="1" noChangeArrowheads="1" noTextEdit="1"/>
          </p:cNvSpPr>
          <p:nvPr>
            <p:ph type="sldImg"/>
          </p:nvPr>
        </p:nvSpPr>
        <p:spPr bwMode="auto">
          <a:xfrm>
            <a:off x="1144588" y="685800"/>
            <a:ext cx="4572000" cy="342900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7891"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r>
              <a:rPr lang="en-US">
                <a:latin typeface="Calibri" charset="0"/>
              </a:rPr>
              <a:t>Kent changed 080501 – removed periods</a:t>
            </a:r>
          </a:p>
        </p:txBody>
      </p:sp>
      <p:sp>
        <p:nvSpPr>
          <p:cNvPr id="37892"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6C14A0C-5830-2B4B-BAEF-FE11B8B4CB64}" type="slidenum">
              <a:rPr lang="en-US" sz="1200"/>
              <a:pPr eaLnBrk="1" hangingPunct="1"/>
              <a:t>8</a:t>
            </a:fld>
            <a:endParaRPr lang="en-US" sz="1200"/>
          </a:p>
        </p:txBody>
      </p:sp>
      <p:sp>
        <p:nvSpPr>
          <p:cNvPr id="39938"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9939"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r>
              <a:rPr lang="en-US">
                <a:latin typeface="Calibri" charset="0"/>
              </a:rPr>
              <a:t>On of the things we have done to handle big datasets is created this notion of a staging site or intermediate data site. Since most compute resources may or may not have large data storage capability. This allows us to use a mixture of resources when executing workflows and using the various high performance data protocols that may be available to fetch the data to the compute node for execution as and when its needed.</a:t>
            </a:r>
          </a:p>
          <a:p>
            <a:pPr eaLnBrk="1" hangingPunct="1"/>
            <a:endParaRPr lang="en-US">
              <a:latin typeface="Calibri" charset="0"/>
            </a:endParaRPr>
          </a:p>
        </p:txBody>
      </p:sp>
      <p:sp>
        <p:nvSpPr>
          <p:cNvPr id="39940"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B7B3B8B-FA99-EC41-BF67-1F25BFC3EE5B}" type="slidenum">
              <a:rPr lang="en-US" sz="1200"/>
              <a:pPr eaLnBrk="1" hangingPunct="1"/>
              <a:t>9</a:t>
            </a:fld>
            <a:endParaRPr lang="en-US" sz="1200"/>
          </a:p>
        </p:txBody>
      </p:sp>
      <p:sp>
        <p:nvSpPr>
          <p:cNvPr id="44034"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4035" name="Rectangle 3"/>
          <p:cNvSpPr>
            <a:spLocks noGrp="1" noChangeArrowheads="1"/>
          </p:cNvSpPr>
          <p:nvPr>
            <p:ph type="body" idx="1"/>
          </p:nvPr>
        </p:nvSpPr>
        <p:spPr bwMode="auto">
          <a:xfrm>
            <a:off x="912813" y="4343400"/>
            <a:ext cx="5032375" cy="4114800"/>
          </a:xfrm>
          <a:solidFill>
            <a:srgbClr val="FFFFFF"/>
          </a:solidFill>
          <a:ln>
            <a:solidFill>
              <a:srgbClr val="000000"/>
            </a:solidFill>
            <a:miter lim="800000"/>
            <a:headEnd/>
            <a:tailEnd/>
          </a:ln>
        </p:spPr>
        <p:txBody>
          <a:bodyPr wrap="square" lIns="86486" tIns="43242" rIns="86486" bIns="43242" numCol="1" anchor="t" anchorCtr="0" compatLnSpc="1">
            <a:prstTxWarp prst="textNoShape">
              <a:avLst/>
            </a:prstTxWarp>
          </a:bodyPr>
          <a:lstStyle/>
          <a:p>
            <a:pPr eaLnBrk="1" hangingPunct="1"/>
            <a:r>
              <a:rPr lang="en-US" sz="1100">
                <a:latin typeface="Calibri" charset="0"/>
              </a:rPr>
              <a:t>Sometimes it is cheaper to access the data than to regenerate it</a:t>
            </a:r>
          </a:p>
          <a:p>
            <a:pPr eaLnBrk="1" hangingPunct="1"/>
            <a:r>
              <a:rPr lang="en-US" sz="1100">
                <a:latin typeface="Calibri" charset="0"/>
              </a:rPr>
              <a:t>Keeping track of data as it is generated supports workflow-level checkpointing</a:t>
            </a:r>
          </a:p>
          <a:p>
            <a:pPr eaLnBrk="1" hangingPunct="1"/>
            <a:r>
              <a:rPr lang="en-US">
                <a:latin typeface="Calibri" charset="0"/>
              </a:rPr>
              <a:t>Kent changed 080501 – added period</a:t>
            </a:r>
          </a:p>
        </p:txBody>
      </p:sp>
      <p:sp>
        <p:nvSpPr>
          <p:cNvPr id="44036"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FEFBE83-07D4-A64A-BF0C-415D0A7D007B}" type="slidenum">
              <a:rPr lang="en-US" sz="1200"/>
              <a:pPr eaLnBrk="1" hangingPunct="1"/>
              <a:t>10</a:t>
            </a:fld>
            <a:endParaRPr lang="en-US" sz="1200"/>
          </a:p>
        </p:txBody>
      </p:sp>
      <p:sp>
        <p:nvSpPr>
          <p:cNvPr id="4608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6083"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r>
              <a:rPr lang="en-US">
                <a:latin typeface="Calibri" charset="0"/>
              </a:rPr>
              <a:t>Kent changed 080501</a:t>
            </a:r>
          </a:p>
        </p:txBody>
      </p:sp>
      <p:sp>
        <p:nvSpPr>
          <p:cNvPr id="46084"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A965870-CD68-594C-957B-E5365E8EC38C}" type="slidenum">
              <a:rPr lang="en-US" sz="1200"/>
              <a:pPr eaLnBrk="1" hangingPunct="1"/>
              <a:t>11</a:t>
            </a:fld>
            <a:endParaRPr lang="en-US" sz="1200"/>
          </a:p>
        </p:txBody>
      </p:sp>
      <p:sp>
        <p:nvSpPr>
          <p:cNvPr id="48130"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81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48132"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CF80558-72B7-0845-9611-EC93205931E8}" type="slidenum">
              <a:rPr lang="en-US" sz="1200"/>
              <a:pPr eaLnBrk="1" hangingPunct="1"/>
              <a:t>12</a:t>
            </a:fld>
            <a:endParaRPr lang="en-US" sz="1200"/>
          </a:p>
        </p:txBody>
      </p:sp>
      <p:sp>
        <p:nvSpPr>
          <p:cNvPr id="5017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0179"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dirty="0">
              <a:latin typeface="Calibri" charset="0"/>
            </a:endParaRPr>
          </a:p>
        </p:txBody>
      </p:sp>
      <p:sp>
        <p:nvSpPr>
          <p:cNvPr id="50180"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FE4081C-8B69-F143-B38C-60568E7EDA7E}" type="slidenum">
              <a:rPr lang="en-US" sz="1200"/>
              <a:pPr eaLnBrk="1" hangingPunct="1"/>
              <a:t>13</a:t>
            </a:fld>
            <a:endParaRPr lang="en-US" sz="1200"/>
          </a:p>
        </p:txBody>
      </p:sp>
      <p:sp>
        <p:nvSpPr>
          <p:cNvPr id="2969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969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29700"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745449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Box 4"/>
          <p:cNvSpPr txBox="1"/>
          <p:nvPr userDrawn="1"/>
        </p:nvSpPr>
        <p:spPr bwMode="auto">
          <a:xfrm>
            <a:off x="4114800" y="6186488"/>
            <a:ext cx="914400" cy="338137"/>
          </a:xfrm>
          <a:prstGeom prst="rect">
            <a:avLst/>
          </a:prstGeom>
          <a:noFill/>
          <a:ln w="9525">
            <a:noFill/>
            <a:miter lim="800000"/>
            <a:headEnd/>
            <a:tailEnd/>
          </a:ln>
        </p:spPr>
        <p:txBody>
          <a:bodyPr anchor="ct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a:defRPr/>
            </a:pPr>
            <a:fld id="{29263CB3-35DE-8142-A934-8D8CC4699110}" type="slidenum">
              <a:rPr lang="en-US" sz="1600" i="1" smtClean="0">
                <a:solidFill>
                  <a:schemeClr val="accent1"/>
                </a:solidFill>
              </a:rPr>
              <a:pPr algn="ctr">
                <a:defRPr/>
              </a:pPr>
              <a:t>‹#›</a:t>
            </a:fld>
            <a:endParaRPr lang="en-US" sz="1600" i="1" smtClean="0">
              <a:solidFill>
                <a:schemeClr val="accent1"/>
              </a:solidFill>
            </a:endParaRPr>
          </a:p>
        </p:txBody>
      </p:sp>
      <p:sp>
        <p:nvSpPr>
          <p:cNvPr id="2" name="Title 1"/>
          <p:cNvSpPr>
            <a:spLocks noGrp="1"/>
          </p:cNvSpPr>
          <p:nvPr>
            <p:ph type="title"/>
          </p:nvPr>
        </p:nvSpPr>
        <p:spPr/>
        <p:txBody>
          <a:bodyPr/>
          <a:lstStyle>
            <a:lvl1pPr>
              <a:defRPr sz="2600" b="1" baseline="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515269"/>
            <a:ext cx="8229600" cy="4060296"/>
          </a:xfrm>
          <a:prstGeom prst="rect">
            <a:avLst/>
          </a:prstGeom>
        </p:spPr>
        <p:txBody>
          <a:bodyPr/>
          <a:lstStyle>
            <a:lvl1pPr>
              <a:buFont typeface="Wingdings" pitchFamily="2" charset="2"/>
              <a:buChar char="§"/>
              <a:defRPr sz="2200" b="1" baseline="0">
                <a:solidFill>
                  <a:schemeClr val="bg1"/>
                </a:solidFill>
                <a:latin typeface="Arial" pitchFamily="34" charset="0"/>
                <a:cs typeface="Arial" pitchFamily="34" charset="0"/>
              </a:defRPr>
            </a:lvl1pPr>
            <a:lvl2pPr>
              <a:buFont typeface="Arial" pitchFamily="34" charset="0"/>
              <a:buChar char="–"/>
              <a:defRPr sz="2000" b="1">
                <a:solidFill>
                  <a:schemeClr val="bg1"/>
                </a:solidFill>
                <a:latin typeface="Arial" pitchFamily="34" charset="0"/>
                <a:cs typeface="Arial" pitchFamily="34" charset="0"/>
              </a:defRPr>
            </a:lvl2pPr>
            <a:lvl3pPr>
              <a:buFont typeface="Arial" pitchFamily="34" charset="0"/>
              <a:buChar char="•"/>
              <a:defRPr sz="1800" b="1">
                <a:solidFill>
                  <a:schemeClr val="bg1"/>
                </a:solidFill>
                <a:latin typeface="Arial" pitchFamily="34" charset="0"/>
                <a:cs typeface="Arial" pitchFamily="34" charset="0"/>
              </a:defRPr>
            </a:lvl3pPr>
            <a:lvl4pPr>
              <a:buFontTx/>
              <a:buNone/>
              <a:defRPr sz="1600" b="1">
                <a:solidFill>
                  <a:schemeClr val="bg1"/>
                </a:solidFill>
                <a:latin typeface="Arial" pitchFamily="34" charset="0"/>
                <a:cs typeface="Arial" pitchFamily="34" charset="0"/>
              </a:defRPr>
            </a:lvl4pPr>
            <a:lvl5pPr>
              <a:buFontTx/>
              <a:buNone/>
              <a:defRPr sz="1400" b="1">
                <a:solidFill>
                  <a:schemeClr val="bg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2"/>
          </p:nvPr>
        </p:nvSpPr>
        <p:spPr>
          <a:xfrm>
            <a:off x="457200" y="1126331"/>
            <a:ext cx="8229600" cy="388938"/>
          </a:xfrm>
          <a:prstGeom prst="rect">
            <a:avLst/>
          </a:prstGeom>
        </p:spPr>
        <p:txBody>
          <a:bodyPr/>
          <a:lstStyle>
            <a:lvl1pPr>
              <a:buNone/>
              <a:defRPr sz="2200" b="1">
                <a:solidFill>
                  <a:schemeClr val="bg1"/>
                </a:solidFill>
                <a:latin typeface="Arial" pitchFamily="34" charset="0"/>
                <a:cs typeface="Arial" pitchFamily="34" charset="0"/>
              </a:defRPr>
            </a:lvl1pPr>
            <a:lvl5pPr marL="0" algn="l">
              <a:buNone/>
              <a:defRPr b="1">
                <a:latin typeface="Arial" pitchFamily="34" charset="0"/>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3076450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Box 2"/>
          <p:cNvSpPr txBox="1"/>
          <p:nvPr userDrawn="1"/>
        </p:nvSpPr>
        <p:spPr bwMode="auto">
          <a:xfrm>
            <a:off x="4114800" y="6186488"/>
            <a:ext cx="914400" cy="338137"/>
          </a:xfrm>
          <a:prstGeom prst="rect">
            <a:avLst/>
          </a:prstGeom>
          <a:noFill/>
          <a:ln w="9525">
            <a:noFill/>
            <a:miter lim="800000"/>
            <a:headEnd/>
            <a:tailEnd/>
          </a:ln>
        </p:spPr>
        <p:txBody>
          <a:bodyPr anchor="ct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a:defRPr/>
            </a:pPr>
            <a:fld id="{BF753598-6B00-2F45-BCEA-5133F83A3B42}" type="slidenum">
              <a:rPr lang="en-US" sz="1600" i="1" smtClean="0">
                <a:solidFill>
                  <a:schemeClr val="accent1"/>
                </a:solidFill>
              </a:rPr>
              <a:pPr algn="ctr">
                <a:defRPr/>
              </a:pPr>
              <a:t>‹#›</a:t>
            </a:fld>
            <a:endParaRPr lang="en-US" sz="1600" i="1" smtClean="0">
              <a:solidFill>
                <a:schemeClr val="accent1"/>
              </a:solidFill>
            </a:endParaRPr>
          </a:p>
        </p:txBody>
      </p:sp>
      <p:sp>
        <p:nvSpPr>
          <p:cNvPr id="2" name="Title 1"/>
          <p:cNvSpPr>
            <a:spLocks noGrp="1"/>
          </p:cNvSpPr>
          <p:nvPr>
            <p:ph type="title"/>
          </p:nvPr>
        </p:nvSpPr>
        <p:spPr/>
        <p:txBody>
          <a:bodyPr/>
          <a:lstStyle>
            <a:lvl1pPr>
              <a:defRPr sz="26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30193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sting slide">
    <p:spTree>
      <p:nvGrpSpPr>
        <p:cNvPr id="1" name=""/>
        <p:cNvGrpSpPr/>
        <p:nvPr/>
      </p:nvGrpSpPr>
      <p:grpSpPr>
        <a:xfrm>
          <a:off x="0" y="0"/>
          <a:ext cx="0" cy="0"/>
          <a:chOff x="0" y="0"/>
          <a:chExt cx="0" cy="0"/>
        </a:xfrm>
      </p:grpSpPr>
      <p:sp>
        <p:nvSpPr>
          <p:cNvPr id="4" name="Rectangle 3"/>
          <p:cNvSpPr/>
          <p:nvPr userDrawn="1"/>
        </p:nvSpPr>
        <p:spPr>
          <a:xfrm>
            <a:off x="5934075" y="6127750"/>
            <a:ext cx="3043238" cy="57943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5" name="Picture 10" descr="isi.png"/>
          <p:cNvPicPr>
            <a:picLocks noChangeAspect="1"/>
          </p:cNvPicPr>
          <p:nvPr userDrawn="1"/>
        </p:nvPicPr>
        <p:blipFill>
          <a:blip r:embed="rId2">
            <a:lum bright="100000"/>
            <a:extLst>
              <a:ext uri="{28A0092B-C50C-407E-A947-70E740481C1C}">
                <a14:useLocalDpi xmlns:a14="http://schemas.microsoft.com/office/drawing/2010/main" val="0"/>
              </a:ext>
            </a:extLst>
          </a:blip>
          <a:srcRect/>
          <a:stretch>
            <a:fillRect/>
          </a:stretch>
        </p:blipFill>
        <p:spPr bwMode="auto">
          <a:xfrm>
            <a:off x="6400800" y="6400800"/>
            <a:ext cx="2473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0"/>
          </p:nvPr>
        </p:nvSpPr>
        <p:spPr>
          <a:xfrm>
            <a:off x="1506538" y="3474720"/>
            <a:ext cx="5988050" cy="377250"/>
          </a:xfrm>
          <a:prstGeom prst="rect">
            <a:avLst/>
          </a:prstGeom>
        </p:spPr>
        <p:txBody>
          <a:bodyPr/>
          <a:lstStyle>
            <a:lvl1pPr>
              <a:buNone/>
              <a:defRPr sz="2600" b="1">
                <a:solidFill>
                  <a:schemeClr val="bg1"/>
                </a:solidFill>
                <a:latin typeface="Arial" pitchFamily="34" charset="0"/>
                <a:cs typeface="Arial" pitchFamily="34" charset="0"/>
              </a:defRPr>
            </a:lvl1pPr>
          </a:lstStyle>
          <a:p>
            <a:pPr lvl="0"/>
            <a:r>
              <a:rPr lang="en-US" smtClean="0"/>
              <a:t>Click to edit Master text styles</a:t>
            </a:r>
          </a:p>
        </p:txBody>
      </p:sp>
      <p:sp>
        <p:nvSpPr>
          <p:cNvPr id="6" name="Text Placeholder 6"/>
          <p:cNvSpPr>
            <a:spLocks noGrp="1"/>
          </p:cNvSpPr>
          <p:nvPr>
            <p:ph type="body" sz="quarter" idx="11"/>
          </p:nvPr>
        </p:nvSpPr>
        <p:spPr>
          <a:xfrm>
            <a:off x="1508760" y="3931920"/>
            <a:ext cx="5988050" cy="1496520"/>
          </a:xfrm>
          <a:prstGeom prst="rect">
            <a:avLst/>
          </a:prstGeom>
        </p:spPr>
        <p:txBody>
          <a:bodyPr/>
          <a:lstStyle>
            <a:lvl1pPr>
              <a:buNone/>
              <a:defRPr sz="2600" b="1">
                <a:solidFill>
                  <a:schemeClr val="bg1"/>
                </a:solidFill>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64295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29764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Box 4"/>
          <p:cNvSpPr txBox="1"/>
          <p:nvPr userDrawn="1"/>
        </p:nvSpPr>
        <p:spPr bwMode="auto">
          <a:xfrm>
            <a:off x="4114800" y="6400800"/>
            <a:ext cx="914400" cy="338138"/>
          </a:xfrm>
          <a:prstGeom prst="rect">
            <a:avLst/>
          </a:prstGeom>
          <a:noFill/>
          <a:ln w="9525">
            <a:noFill/>
            <a:miter lim="800000"/>
            <a:headEnd/>
            <a:tailEnd/>
          </a:ln>
        </p:spPr>
        <p:txBody>
          <a:bodyPr anchor="ctr">
            <a:spAutoFit/>
          </a:bodyPr>
          <a:lstStyle/>
          <a:p>
            <a:pPr algn="ctr" eaLnBrk="0" hangingPunct="0">
              <a:defRPr/>
            </a:pPr>
            <a:fld id="{9C86E70E-8D8D-4BB5-9D51-8D26A26A1174}" type="slidenum">
              <a:rPr lang="en-US" sz="1600" i="1">
                <a:solidFill>
                  <a:schemeClr val="accent1"/>
                </a:solidFill>
                <a:latin typeface="Arial" pitchFamily="34" charset="0"/>
                <a:ea typeface="+mj-ea"/>
                <a:cs typeface="Arial" pitchFamily="34" charset="0"/>
              </a:rPr>
              <a:pPr algn="ctr" eaLnBrk="0" hangingPunct="0">
                <a:defRPr/>
              </a:pPr>
              <a:t>‹#›</a:t>
            </a:fld>
            <a:endParaRPr lang="en-US" sz="1600" i="1" dirty="0">
              <a:solidFill>
                <a:schemeClr val="accent1"/>
              </a:solidFill>
              <a:latin typeface="Arial" pitchFamily="34" charset="0"/>
              <a:ea typeface="+mj-ea"/>
              <a:cs typeface="Arial" pitchFamily="34" charset="0"/>
            </a:endParaRPr>
          </a:p>
        </p:txBody>
      </p:sp>
      <p:sp>
        <p:nvSpPr>
          <p:cNvPr id="2" name="Title 1"/>
          <p:cNvSpPr>
            <a:spLocks noGrp="1"/>
          </p:cNvSpPr>
          <p:nvPr>
            <p:ph type="title"/>
          </p:nvPr>
        </p:nvSpPr>
        <p:spPr/>
        <p:txBody>
          <a:bodyPr/>
          <a:lstStyle>
            <a:lvl1pPr>
              <a:defRPr sz="2600" b="1" baseline="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171575"/>
            <a:ext cx="8229600" cy="4403990"/>
          </a:xfrm>
          <a:prstGeom prst="rect">
            <a:avLst/>
          </a:prstGeom>
        </p:spPr>
        <p:txBody>
          <a:bodyPr>
            <a:normAutofit/>
          </a:bodyPr>
          <a:lstStyle>
            <a:lvl1pPr>
              <a:spcBef>
                <a:spcPts val="1200"/>
              </a:spcBef>
              <a:buFont typeface="Wingdings" pitchFamily="2" charset="2"/>
              <a:buChar char="§"/>
              <a:defRPr sz="2200" b="1" baseline="0">
                <a:solidFill>
                  <a:schemeClr val="bg1"/>
                </a:solidFill>
                <a:latin typeface="Arial" pitchFamily="34" charset="0"/>
                <a:cs typeface="Arial" pitchFamily="34" charset="0"/>
              </a:defRPr>
            </a:lvl1pPr>
            <a:lvl2pPr>
              <a:buFont typeface="Arial" pitchFamily="34" charset="0"/>
              <a:buChar char="–"/>
              <a:defRPr sz="1800" b="1">
                <a:solidFill>
                  <a:schemeClr val="bg1"/>
                </a:solidFill>
                <a:latin typeface="Arial" pitchFamily="34" charset="0"/>
                <a:cs typeface="Arial" pitchFamily="34" charset="0"/>
              </a:defRPr>
            </a:lvl2pPr>
            <a:lvl3pPr>
              <a:buFont typeface="Arial" pitchFamily="34" charset="0"/>
              <a:buChar char="•"/>
              <a:defRPr sz="1600" b="1">
                <a:solidFill>
                  <a:schemeClr val="bg1"/>
                </a:solidFill>
                <a:latin typeface="Arial" pitchFamily="34" charset="0"/>
                <a:cs typeface="Arial" pitchFamily="34" charset="0"/>
              </a:defRPr>
            </a:lvl3pPr>
            <a:lvl4pPr>
              <a:buFontTx/>
              <a:buNone/>
              <a:defRPr sz="1400" b="1">
                <a:solidFill>
                  <a:schemeClr val="bg1"/>
                </a:solidFill>
                <a:latin typeface="Arial" pitchFamily="34" charset="0"/>
                <a:cs typeface="Arial" pitchFamily="34" charset="0"/>
              </a:defRPr>
            </a:lvl4pPr>
            <a:lvl5pPr>
              <a:buFontTx/>
              <a:buNone/>
              <a:defRPr sz="1200" b="1">
                <a:solidFill>
                  <a:schemeClr val="bg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0" y="944563"/>
            <a:ext cx="5353050" cy="84931"/>
          </a:xfrm>
          <a:prstGeom prst="rect">
            <a:avLst/>
          </a:prstGeom>
          <a:gradFill flip="none" rotWithShape="1">
            <a:gsLst>
              <a:gs pos="0">
                <a:schemeClr val="tx1"/>
              </a:gs>
              <a:gs pos="100000">
                <a:schemeClr val="accent1">
                  <a:tint val="50000"/>
                  <a:shade val="100000"/>
                  <a:satMod val="3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3354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Box 2"/>
          <p:cNvSpPr txBox="1"/>
          <p:nvPr userDrawn="1"/>
        </p:nvSpPr>
        <p:spPr bwMode="auto">
          <a:xfrm>
            <a:off x="4114800" y="6400800"/>
            <a:ext cx="914400" cy="338138"/>
          </a:xfrm>
          <a:prstGeom prst="rect">
            <a:avLst/>
          </a:prstGeom>
          <a:noFill/>
          <a:ln w="9525">
            <a:noFill/>
            <a:miter lim="800000"/>
            <a:headEnd/>
            <a:tailEnd/>
          </a:ln>
        </p:spPr>
        <p:txBody>
          <a:bodyPr anchor="ctr">
            <a:spAutoFit/>
          </a:bodyPr>
          <a:lstStyle/>
          <a:p>
            <a:pPr algn="ctr" eaLnBrk="0" hangingPunct="0">
              <a:defRPr/>
            </a:pPr>
            <a:fld id="{D3283F9F-EFE1-4865-A24C-1485B97DFD91}" type="slidenum">
              <a:rPr lang="en-US" sz="1600" i="1">
                <a:solidFill>
                  <a:schemeClr val="accent1"/>
                </a:solidFill>
                <a:latin typeface="Arial" pitchFamily="34" charset="0"/>
                <a:ea typeface="+mj-ea"/>
                <a:cs typeface="Arial" pitchFamily="34" charset="0"/>
              </a:rPr>
              <a:pPr algn="ctr" eaLnBrk="0" hangingPunct="0">
                <a:defRPr/>
              </a:pPr>
              <a:t>‹#›</a:t>
            </a:fld>
            <a:endParaRPr lang="en-US" sz="1600" i="1" dirty="0">
              <a:solidFill>
                <a:schemeClr val="accent1"/>
              </a:solidFill>
              <a:latin typeface="Arial" pitchFamily="34" charset="0"/>
              <a:ea typeface="+mj-ea"/>
              <a:cs typeface="Arial" pitchFamily="34" charset="0"/>
            </a:endParaRPr>
          </a:p>
        </p:txBody>
      </p:sp>
      <p:sp>
        <p:nvSpPr>
          <p:cNvPr id="2" name="Title 1"/>
          <p:cNvSpPr>
            <a:spLocks noGrp="1"/>
          </p:cNvSpPr>
          <p:nvPr>
            <p:ph type="title"/>
          </p:nvPr>
        </p:nvSpPr>
        <p:spPr/>
        <p:txBody>
          <a:bodyPr/>
          <a:lstStyle>
            <a:lvl1pPr>
              <a:defRPr sz="26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65670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sting slide">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1506538" y="3474720"/>
            <a:ext cx="5988050" cy="377250"/>
          </a:xfrm>
          <a:prstGeom prst="rect">
            <a:avLst/>
          </a:prstGeom>
        </p:spPr>
        <p:txBody>
          <a:bodyPr/>
          <a:lstStyle>
            <a:lvl1pPr>
              <a:buNone/>
              <a:defRPr sz="2600" b="1">
                <a:solidFill>
                  <a:schemeClr val="bg1"/>
                </a:solidFill>
                <a:latin typeface="Arial" pitchFamily="34" charset="0"/>
                <a:cs typeface="Arial" pitchFamily="34" charset="0"/>
              </a:defRPr>
            </a:lvl1pPr>
          </a:lstStyle>
          <a:p>
            <a:pPr lvl="0"/>
            <a:r>
              <a:rPr lang="en-US" smtClean="0"/>
              <a:t>Click to edit Master text styles</a:t>
            </a:r>
          </a:p>
        </p:txBody>
      </p:sp>
      <p:sp>
        <p:nvSpPr>
          <p:cNvPr id="6" name="Text Placeholder 6"/>
          <p:cNvSpPr>
            <a:spLocks noGrp="1"/>
          </p:cNvSpPr>
          <p:nvPr>
            <p:ph type="body" sz="quarter" idx="11"/>
          </p:nvPr>
        </p:nvSpPr>
        <p:spPr>
          <a:xfrm>
            <a:off x="1508760" y="3931920"/>
            <a:ext cx="5988050" cy="1496520"/>
          </a:xfrm>
          <a:prstGeom prst="rect">
            <a:avLst/>
          </a:prstGeom>
        </p:spPr>
        <p:txBody>
          <a:bodyPr/>
          <a:lstStyle>
            <a:lvl1pPr>
              <a:buNone/>
              <a:defRPr sz="2600" b="1">
                <a:solidFill>
                  <a:schemeClr val="bg1"/>
                </a:solidFill>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491067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F2E5FA62-E49E-2048-998E-FD02D5188C46}" type="datetime1">
              <a:rPr lang="en-US"/>
              <a:pPr>
                <a:defRPr/>
              </a:pPr>
              <a:t>3/13/2013</a:t>
            </a:fld>
            <a:endParaRPr lang="en-US"/>
          </a:p>
        </p:txBody>
      </p:sp>
      <p:sp>
        <p:nvSpPr>
          <p:cNvPr id="3" name="Rectangle 5"/>
          <p:cNvSpPr>
            <a:spLocks noGrp="1" noChangeArrowheads="1"/>
          </p:cNvSpPr>
          <p:nvPr>
            <p:ph type="ftr" sz="quarter" idx="11"/>
          </p:nvPr>
        </p:nvSpPr>
        <p:spPr>
          <a:xfrm>
            <a:off x="3124200" y="6245225"/>
            <a:ext cx="3079750" cy="47625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9535AA34-F094-9D4E-ADD6-4826C96859D7}" type="slidenum">
              <a:rPr lang="en-US"/>
              <a:pPr>
                <a:defRPr/>
              </a:pPr>
              <a:t>‹#›</a:t>
            </a:fld>
            <a:endParaRPr lang="en-US" dirty="0"/>
          </a:p>
        </p:txBody>
      </p:sp>
    </p:spTree>
    <p:extLst>
      <p:ext uri="{BB962C8B-B14F-4D97-AF65-F5344CB8AC3E}">
        <p14:creationId xmlns:p14="http://schemas.microsoft.com/office/powerpoint/2010/main" val="16359247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7.xml"/><Relationship Id="rId7"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0" y="1588"/>
            <a:ext cx="9144000" cy="6856412"/>
          </a:xfrm>
          <a:prstGeom prst="rect">
            <a:avLst/>
          </a:prstGeom>
          <a:gradFill rotWithShape="1">
            <a:gsLst>
              <a:gs pos="0">
                <a:srgbClr val="518AC4"/>
              </a:gs>
              <a:gs pos="100000">
                <a:srgbClr val="214263"/>
              </a:gs>
            </a:gsLst>
            <a:lin ang="5400000"/>
          </a:gradFill>
          <a:ln>
            <a:noFill/>
          </a:ln>
          <a:effectLst>
            <a:outerShdw blurRad="63500" dist="23000" dir="5400000" rotWithShape="0">
              <a:srgbClr val="00000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endParaRPr lang="en-US">
              <a:solidFill>
                <a:schemeClr val="lt1"/>
              </a:solidFill>
              <a:latin typeface="+mn-lt"/>
              <a:ea typeface="+mn-ea"/>
              <a:cs typeface="+mn-cs"/>
            </a:endParaRPr>
          </a:p>
        </p:txBody>
      </p:sp>
      <p:sp>
        <p:nvSpPr>
          <p:cNvPr id="1027" name="Title Placeholder 1"/>
          <p:cNvSpPr>
            <a:spLocks noGrp="1"/>
          </p:cNvSpPr>
          <p:nvPr>
            <p:ph type="title"/>
          </p:nvPr>
        </p:nvSpPr>
        <p:spPr bwMode="auto">
          <a:xfrm>
            <a:off x="457200" y="274638"/>
            <a:ext cx="82296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	Click to edit Master title style</a:t>
            </a:r>
          </a:p>
        </p:txBody>
      </p:sp>
      <p:pic>
        <p:nvPicPr>
          <p:cNvPr id="1028" name="Picture 10" descr="isi.png"/>
          <p:cNvPicPr>
            <a:picLocks noChangeAspect="1"/>
          </p:cNvPicPr>
          <p:nvPr userDrawn="1"/>
        </p:nvPicPr>
        <p:blipFill>
          <a:blip r:embed="rId6">
            <a:lum bright="100000"/>
            <a:extLst>
              <a:ext uri="{28A0092B-C50C-407E-A947-70E740481C1C}">
                <a14:useLocalDpi xmlns:a14="http://schemas.microsoft.com/office/drawing/2010/main" val="0"/>
              </a:ext>
            </a:extLst>
          </a:blip>
          <a:srcRect/>
          <a:stretch>
            <a:fillRect/>
          </a:stretch>
        </p:blipFill>
        <p:spPr bwMode="auto">
          <a:xfrm>
            <a:off x="6400800" y="6419850"/>
            <a:ext cx="2473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9" descr="Formal_Viterbi_GoldOnCard_NoBG.eps"/>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92100" y="6319838"/>
            <a:ext cx="174148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a:spLocks noChangeArrowheads="1"/>
          </p:cNvSpPr>
          <p:nvPr userDrawn="1"/>
        </p:nvSpPr>
        <p:spPr bwMode="auto">
          <a:xfrm flipV="1">
            <a:off x="0" y="6130925"/>
            <a:ext cx="9144000" cy="50800"/>
          </a:xfrm>
          <a:prstGeom prst="rect">
            <a:avLst/>
          </a:prstGeom>
          <a:solidFill>
            <a:schemeClr val="accent1"/>
          </a:soli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endParaRPr lang="en-US">
              <a:solidFill>
                <a:schemeClr val="dk1"/>
              </a:solidFill>
              <a:latin typeface="+mn-lt"/>
              <a:ea typeface="+mn-ea"/>
              <a:cs typeface="+mn-cs"/>
            </a:endParaRPr>
          </a:p>
        </p:txBody>
      </p:sp>
    </p:spTree>
    <p:extLst>
      <p:ext uri="{BB962C8B-B14F-4D97-AF65-F5344CB8AC3E}">
        <p14:creationId xmlns:p14="http://schemas.microsoft.com/office/powerpoint/2010/main" val="2402741898"/>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Lst>
  <p:hf hdr="0" ftr="0" dt="0"/>
  <p:txStyles>
    <p:titleStyle>
      <a:lvl1pPr algn="l" defTabSz="457200" rtl="0" eaLnBrk="0" fontAlgn="base" hangingPunct="0">
        <a:spcBef>
          <a:spcPct val="0"/>
        </a:spcBef>
        <a:spcAft>
          <a:spcPct val="0"/>
        </a:spcAft>
        <a:defRPr sz="2200" b="1" kern="1200">
          <a:solidFill>
            <a:schemeClr val="tx1"/>
          </a:solidFill>
          <a:latin typeface="Arial" pitchFamily="34" charset="0"/>
          <a:ea typeface="ＭＳ Ｐゴシック" charset="0"/>
          <a:cs typeface="Arial" pitchFamily="34" charset="0"/>
        </a:defRPr>
      </a:lvl1pPr>
      <a:lvl2pPr algn="l" defTabSz="457200" rtl="0" eaLnBrk="0" fontAlgn="base" hangingPunct="0">
        <a:spcBef>
          <a:spcPct val="0"/>
        </a:spcBef>
        <a:spcAft>
          <a:spcPct val="0"/>
        </a:spcAft>
        <a:defRPr sz="2200" b="1">
          <a:solidFill>
            <a:schemeClr val="tx1"/>
          </a:solidFill>
          <a:latin typeface="Arial" charset="0"/>
          <a:ea typeface="ＭＳ Ｐゴシック" charset="0"/>
          <a:cs typeface="Arial" charset="0"/>
        </a:defRPr>
      </a:lvl2pPr>
      <a:lvl3pPr algn="l" defTabSz="457200" rtl="0" eaLnBrk="0" fontAlgn="base" hangingPunct="0">
        <a:spcBef>
          <a:spcPct val="0"/>
        </a:spcBef>
        <a:spcAft>
          <a:spcPct val="0"/>
        </a:spcAft>
        <a:defRPr sz="2200" b="1">
          <a:solidFill>
            <a:schemeClr val="tx1"/>
          </a:solidFill>
          <a:latin typeface="Arial" charset="0"/>
          <a:ea typeface="ＭＳ Ｐゴシック" charset="0"/>
          <a:cs typeface="Arial" charset="0"/>
        </a:defRPr>
      </a:lvl3pPr>
      <a:lvl4pPr algn="l" defTabSz="457200" rtl="0" eaLnBrk="0" fontAlgn="base" hangingPunct="0">
        <a:spcBef>
          <a:spcPct val="0"/>
        </a:spcBef>
        <a:spcAft>
          <a:spcPct val="0"/>
        </a:spcAft>
        <a:defRPr sz="2200" b="1">
          <a:solidFill>
            <a:schemeClr val="tx1"/>
          </a:solidFill>
          <a:latin typeface="Arial" charset="0"/>
          <a:ea typeface="ＭＳ Ｐゴシック" charset="0"/>
          <a:cs typeface="Arial" charset="0"/>
        </a:defRPr>
      </a:lvl4pPr>
      <a:lvl5pPr algn="l" defTabSz="457200" rtl="0" eaLnBrk="0" fontAlgn="base" hangingPunct="0">
        <a:spcBef>
          <a:spcPct val="0"/>
        </a:spcBef>
        <a:spcAft>
          <a:spcPct val="0"/>
        </a:spcAft>
        <a:defRPr sz="2200" b="1">
          <a:solidFill>
            <a:schemeClr val="tx1"/>
          </a:solidFill>
          <a:latin typeface="Arial" charset="0"/>
          <a:ea typeface="ＭＳ Ｐゴシック" charset="0"/>
          <a:cs typeface="Arial"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1588"/>
            <a:ext cx="9144000" cy="6856412"/>
          </a:xfrm>
          <a:prstGeom prst="rect">
            <a:avLst/>
          </a:prstGeom>
          <a:solidFill>
            <a:schemeClr val="accent2"/>
          </a:solidFill>
          <a:ln>
            <a:noFill/>
          </a:ln>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endParaRPr lang="en-US"/>
          </a:p>
        </p:txBody>
      </p:sp>
      <p:sp>
        <p:nvSpPr>
          <p:cNvPr id="2051" name="Title Placeholder 1"/>
          <p:cNvSpPr>
            <a:spLocks noGrp="1"/>
          </p:cNvSpPr>
          <p:nvPr>
            <p:ph type="title"/>
          </p:nvPr>
        </p:nvSpPr>
        <p:spPr bwMode="auto">
          <a:xfrm>
            <a:off x="457200" y="274638"/>
            <a:ext cx="82296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	Click to edit Master title style</a:t>
            </a:r>
          </a:p>
        </p:txBody>
      </p:sp>
      <p:sp>
        <p:nvSpPr>
          <p:cNvPr id="12" name="Rectangle 11"/>
          <p:cNvSpPr/>
          <p:nvPr userDrawn="1"/>
        </p:nvSpPr>
        <p:spPr>
          <a:xfrm flipV="1">
            <a:off x="0" y="6221413"/>
            <a:ext cx="9144000" cy="639762"/>
          </a:xfrm>
          <a:prstGeom prst="rect">
            <a:avLst/>
          </a:prstGeom>
          <a:gradFill flip="none" rotWithShape="1">
            <a:gsLst>
              <a:gs pos="20000">
                <a:srgbClr val="518AC4"/>
              </a:gs>
              <a:gs pos="100000">
                <a:srgbClr val="214263"/>
              </a:gs>
            </a:gsLst>
            <a:lin ang="16200000" scaled="1"/>
            <a:tileRect/>
          </a:gradFill>
          <a:ln>
            <a:noFill/>
          </a:ln>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a:p>
        </p:txBody>
      </p:sp>
      <p:pic>
        <p:nvPicPr>
          <p:cNvPr id="2053" name="Picture 9" descr="Formal_Viterbi_GoldOnCard_NoBG.eps"/>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92100" y="6319838"/>
            <a:ext cx="174148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4" descr="pegasus_white_logo.png"/>
          <p:cNvPicPr>
            <a:picLocks noChangeAspect="1"/>
          </p:cNvPicPr>
          <p:nvPr userDrawn="1"/>
        </p:nvPicPr>
        <p:blipFill>
          <a:blip r:embed="rId8">
            <a:extLst>
              <a:ext uri="{28A0092B-C50C-407E-A947-70E740481C1C}">
                <a14:useLocalDpi xmlns:a14="http://schemas.microsoft.com/office/drawing/2010/main" val="0"/>
              </a:ext>
            </a:extLst>
          </a:blip>
          <a:srcRect r="3348" b="17139"/>
          <a:stretch>
            <a:fillRect/>
          </a:stretch>
        </p:blipFill>
        <p:spPr bwMode="auto">
          <a:xfrm>
            <a:off x="7962900" y="6219825"/>
            <a:ext cx="9588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6" r:id="rId1"/>
    <p:sldLayoutId id="2147483781" r:id="rId2"/>
    <p:sldLayoutId id="2147483782" r:id="rId3"/>
    <p:sldLayoutId id="2147483777" r:id="rId4"/>
    <p:sldLayoutId id="2147483784" r:id="rId5"/>
  </p:sldLayoutIdLst>
  <p:hf hdr="0" ftr="0" dt="0"/>
  <p:txStyles>
    <p:titleStyle>
      <a:lvl1pPr algn="l" defTabSz="457200" rtl="0" eaLnBrk="0" fontAlgn="base" hangingPunct="0">
        <a:spcBef>
          <a:spcPct val="0"/>
        </a:spcBef>
        <a:spcAft>
          <a:spcPct val="0"/>
        </a:spcAft>
        <a:defRPr sz="2200" b="1" kern="1200">
          <a:solidFill>
            <a:schemeClr val="tx1"/>
          </a:solidFill>
          <a:latin typeface="Arial" pitchFamily="34" charset="0"/>
          <a:ea typeface="+mj-ea"/>
          <a:cs typeface="Arial" pitchFamily="34" charset="0"/>
        </a:defRPr>
      </a:lvl1pPr>
      <a:lvl2pPr algn="l" defTabSz="457200" rtl="0" eaLnBrk="0" fontAlgn="base" hangingPunct="0">
        <a:spcBef>
          <a:spcPct val="0"/>
        </a:spcBef>
        <a:spcAft>
          <a:spcPct val="0"/>
        </a:spcAft>
        <a:defRPr sz="2200" b="1">
          <a:solidFill>
            <a:schemeClr val="tx1"/>
          </a:solidFill>
          <a:latin typeface="Arial" charset="0"/>
          <a:cs typeface="Arial" charset="0"/>
        </a:defRPr>
      </a:lvl2pPr>
      <a:lvl3pPr algn="l" defTabSz="457200" rtl="0" eaLnBrk="0" fontAlgn="base" hangingPunct="0">
        <a:spcBef>
          <a:spcPct val="0"/>
        </a:spcBef>
        <a:spcAft>
          <a:spcPct val="0"/>
        </a:spcAft>
        <a:defRPr sz="2200" b="1">
          <a:solidFill>
            <a:schemeClr val="tx1"/>
          </a:solidFill>
          <a:latin typeface="Arial" charset="0"/>
          <a:cs typeface="Arial" charset="0"/>
        </a:defRPr>
      </a:lvl3pPr>
      <a:lvl4pPr algn="l" defTabSz="457200" rtl="0" eaLnBrk="0" fontAlgn="base" hangingPunct="0">
        <a:spcBef>
          <a:spcPct val="0"/>
        </a:spcBef>
        <a:spcAft>
          <a:spcPct val="0"/>
        </a:spcAft>
        <a:defRPr sz="2200" b="1">
          <a:solidFill>
            <a:schemeClr val="tx1"/>
          </a:solidFill>
          <a:latin typeface="Arial" charset="0"/>
          <a:cs typeface="Arial" charset="0"/>
        </a:defRPr>
      </a:lvl4pPr>
      <a:lvl5pPr algn="l" defTabSz="457200" rtl="0" eaLnBrk="0" fontAlgn="base" hangingPunct="0">
        <a:spcBef>
          <a:spcPct val="0"/>
        </a:spcBef>
        <a:spcAft>
          <a:spcPct val="0"/>
        </a:spcAft>
        <a:defRPr sz="2200" b="1">
          <a:solidFill>
            <a:schemeClr val="tx1"/>
          </a:solidFill>
          <a:latin typeface="Arial" charset="0"/>
          <a:cs typeface="Arial"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pegasus.isi.edu/"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hyperlink" Target="http://pegasus.isi.edu/wms/docs/lates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algn="ctr"/>
            <a:r>
              <a:rPr lang="en-US" sz="3200" dirty="0" smtClean="0"/>
              <a:t>Pegasus 4.2 on the Open Science Grid</a:t>
            </a:r>
            <a:endParaRPr lang="en-US" sz="3200" dirty="0"/>
          </a:p>
        </p:txBody>
      </p:sp>
      <p:sp>
        <p:nvSpPr>
          <p:cNvPr id="6" name="Subtitle 5"/>
          <p:cNvSpPr>
            <a:spLocks noGrp="1"/>
          </p:cNvSpPr>
          <p:nvPr>
            <p:ph type="subTitle" idx="1"/>
          </p:nvPr>
        </p:nvSpPr>
        <p:spPr/>
        <p:txBody>
          <a:bodyPr/>
          <a:lstStyle/>
          <a:p>
            <a:r>
              <a:rPr lang="en-US" sz="2400" dirty="0" smtClean="0"/>
              <a:t>Mats Rynge</a:t>
            </a:r>
          </a:p>
          <a:p>
            <a:r>
              <a:rPr lang="en-US" sz="1800" dirty="0" smtClean="0"/>
              <a:t>USC Information Sciences Institute</a:t>
            </a:r>
            <a:endParaRPr lang="en-US" sz="1800" dirty="0"/>
          </a:p>
        </p:txBody>
      </p:sp>
      <p:pic>
        <p:nvPicPr>
          <p:cNvPr id="7" name="Picture 4" descr="pegasus_white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577850"/>
            <a:ext cx="18288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3820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File cleanup</a:t>
            </a:r>
          </a:p>
        </p:txBody>
      </p:sp>
      <p:sp>
        <p:nvSpPr>
          <p:cNvPr id="45058" name="Rectangle 3"/>
          <p:cNvSpPr>
            <a:spLocks noGrp="1" noChangeArrowheads="1"/>
          </p:cNvSpPr>
          <p:nvPr>
            <p:ph idx="1"/>
          </p:nvPr>
        </p:nvSpPr>
        <p:spPr/>
        <p:txBody>
          <a:bodyPr>
            <a:normAutofit fontScale="92500" lnSpcReduction="10000"/>
          </a:bodyPr>
          <a:lstStyle/>
          <a:p>
            <a:pPr eaLnBrk="1" hangingPunct="1">
              <a:lnSpc>
                <a:spcPct val="90000"/>
              </a:lnSpc>
            </a:pPr>
            <a:r>
              <a:rPr lang="en-US" sz="2200" dirty="0">
                <a:latin typeface="Arial" charset="0"/>
                <a:ea typeface="ＭＳ Ｐゴシック" charset="0"/>
                <a:cs typeface="ＭＳ Ｐゴシック" charset="0"/>
              </a:rPr>
              <a:t>Problem: Running out of </a:t>
            </a:r>
            <a:r>
              <a:rPr lang="en-US" sz="2200" dirty="0" smtClean="0">
                <a:latin typeface="Arial" charset="0"/>
                <a:ea typeface="ＭＳ Ｐゴシック" charset="0"/>
                <a:cs typeface="ＭＳ Ｐゴシック" charset="0"/>
              </a:rPr>
              <a:t>disk space during workflow execution</a:t>
            </a:r>
            <a:r>
              <a:rPr lang="en-US" sz="2000" dirty="0" smtClean="0">
                <a:latin typeface="Arial" charset="0"/>
                <a:ea typeface="ＭＳ Ｐゴシック" charset="0"/>
                <a:cs typeface="Arial" charset="0"/>
              </a:rPr>
              <a:t/>
            </a:r>
            <a:br>
              <a:rPr lang="en-US" sz="2000" dirty="0" smtClean="0">
                <a:latin typeface="Arial" charset="0"/>
                <a:ea typeface="ＭＳ Ｐゴシック" charset="0"/>
                <a:cs typeface="Arial" charset="0"/>
              </a:rPr>
            </a:br>
            <a:endParaRPr lang="en-US" sz="2000" dirty="0">
              <a:latin typeface="Arial" charset="0"/>
              <a:ea typeface="ＭＳ Ｐゴシック" charset="0"/>
              <a:cs typeface="Arial" charset="0"/>
            </a:endParaRPr>
          </a:p>
          <a:p>
            <a:pPr eaLnBrk="1" hangingPunct="1">
              <a:lnSpc>
                <a:spcPct val="90000"/>
              </a:lnSpc>
            </a:pPr>
            <a:r>
              <a:rPr lang="en-US" sz="2200" dirty="0">
                <a:latin typeface="Arial" charset="0"/>
                <a:ea typeface="ＭＳ Ｐゴシック" charset="0"/>
                <a:cs typeface="ＭＳ Ｐゴシック" charset="0"/>
              </a:rPr>
              <a:t>Why does it occur</a:t>
            </a:r>
          </a:p>
          <a:p>
            <a:pPr lvl="1" eaLnBrk="1" hangingPunct="1">
              <a:lnSpc>
                <a:spcPct val="90000"/>
              </a:lnSpc>
            </a:pPr>
            <a:r>
              <a:rPr lang="en-US" sz="2000" dirty="0">
                <a:latin typeface="Arial" charset="0"/>
                <a:ea typeface="ＭＳ Ｐゴシック" charset="0"/>
                <a:cs typeface="Arial" charset="0"/>
              </a:rPr>
              <a:t>Workflows </a:t>
            </a:r>
            <a:r>
              <a:rPr lang="en-US" sz="2000" dirty="0" smtClean="0">
                <a:latin typeface="Arial" charset="0"/>
                <a:ea typeface="ＭＳ Ｐゴシック" charset="0"/>
                <a:cs typeface="Arial" charset="0"/>
              </a:rPr>
              <a:t>could bring </a:t>
            </a:r>
            <a:r>
              <a:rPr lang="en-US" sz="2000" dirty="0">
                <a:latin typeface="Arial" charset="0"/>
                <a:ea typeface="ＭＳ Ｐゴシック" charset="0"/>
                <a:cs typeface="Arial" charset="0"/>
              </a:rPr>
              <a:t>in huge amounts of data</a:t>
            </a:r>
          </a:p>
          <a:p>
            <a:pPr lvl="1" eaLnBrk="1" hangingPunct="1">
              <a:lnSpc>
                <a:spcPct val="90000"/>
              </a:lnSpc>
            </a:pPr>
            <a:r>
              <a:rPr lang="en-US" sz="2000" dirty="0">
                <a:latin typeface="Arial" charset="0"/>
                <a:ea typeface="ＭＳ Ｐゴシック" charset="0"/>
                <a:cs typeface="Arial" charset="0"/>
              </a:rPr>
              <a:t>Data is generated during workflow execution</a:t>
            </a:r>
          </a:p>
          <a:p>
            <a:pPr lvl="1" eaLnBrk="1" hangingPunct="1">
              <a:lnSpc>
                <a:spcPct val="90000"/>
              </a:lnSpc>
            </a:pPr>
            <a:r>
              <a:rPr lang="en-US" sz="2000" dirty="0">
                <a:latin typeface="Arial" charset="0"/>
                <a:ea typeface="ＭＳ Ｐゴシック" charset="0"/>
                <a:cs typeface="Arial" charset="0"/>
              </a:rPr>
              <a:t>Users don</a:t>
            </a:r>
            <a:r>
              <a:rPr lang="ja-JP" altLang="en-US" sz="2000" dirty="0">
                <a:latin typeface="Arial" charset="0"/>
                <a:ea typeface="ＭＳ Ｐゴシック" charset="0"/>
                <a:cs typeface="Arial" charset="0"/>
              </a:rPr>
              <a:t>’</a:t>
            </a:r>
            <a:r>
              <a:rPr lang="en-US" altLang="ja-JP" sz="2000" dirty="0">
                <a:latin typeface="Arial" charset="0"/>
                <a:ea typeface="ＭＳ Ｐゴシック" charset="0"/>
                <a:cs typeface="Arial" charset="0"/>
              </a:rPr>
              <a:t>t worry about cleaning up after they are </a:t>
            </a:r>
            <a:r>
              <a:rPr lang="en-US" altLang="ja-JP" sz="2000" dirty="0" smtClean="0">
                <a:latin typeface="Arial" charset="0"/>
                <a:ea typeface="ＭＳ Ｐゴシック" charset="0"/>
                <a:cs typeface="Arial" charset="0"/>
              </a:rPr>
              <a:t>done</a:t>
            </a:r>
            <a:br>
              <a:rPr lang="en-US" altLang="ja-JP" sz="2000" dirty="0" smtClean="0">
                <a:latin typeface="Arial" charset="0"/>
                <a:ea typeface="ＭＳ Ｐゴシック" charset="0"/>
                <a:cs typeface="Arial" charset="0"/>
              </a:rPr>
            </a:br>
            <a:endParaRPr lang="en-US" altLang="ja-JP" sz="2000" dirty="0">
              <a:latin typeface="Arial" charset="0"/>
              <a:ea typeface="ＭＳ Ｐゴシック" charset="0"/>
              <a:cs typeface="Arial" charset="0"/>
            </a:endParaRPr>
          </a:p>
          <a:p>
            <a:pPr eaLnBrk="1" hangingPunct="1">
              <a:lnSpc>
                <a:spcPct val="90000"/>
              </a:lnSpc>
            </a:pPr>
            <a:r>
              <a:rPr lang="en-US" sz="2200" dirty="0">
                <a:latin typeface="Arial" charset="0"/>
                <a:ea typeface="ＭＳ Ｐゴシック" charset="0"/>
                <a:cs typeface="ＭＳ Ｐゴシック" charset="0"/>
              </a:rPr>
              <a:t>Solution</a:t>
            </a:r>
          </a:p>
          <a:p>
            <a:pPr lvl="1" eaLnBrk="1" hangingPunct="1">
              <a:lnSpc>
                <a:spcPct val="90000"/>
              </a:lnSpc>
            </a:pPr>
            <a:r>
              <a:rPr lang="en-US" sz="2000" dirty="0">
                <a:latin typeface="Arial" charset="0"/>
                <a:ea typeface="ＭＳ Ｐゴシック" charset="0"/>
                <a:cs typeface="Arial" charset="0"/>
              </a:rPr>
              <a:t>Do cleanup after workflows finish</a:t>
            </a:r>
          </a:p>
          <a:p>
            <a:pPr lvl="2" eaLnBrk="1" hangingPunct="1">
              <a:lnSpc>
                <a:spcPct val="90000"/>
              </a:lnSpc>
            </a:pPr>
            <a:r>
              <a:rPr lang="en-US" sz="1900" dirty="0">
                <a:latin typeface="Arial" charset="0"/>
                <a:ea typeface="ＭＳ Ｐゴシック" charset="0"/>
                <a:cs typeface="Arial" charset="0"/>
              </a:rPr>
              <a:t>Does not work as the scratch may get filled much before during execution</a:t>
            </a:r>
          </a:p>
          <a:p>
            <a:pPr lvl="1" eaLnBrk="1" hangingPunct="1">
              <a:lnSpc>
                <a:spcPct val="90000"/>
              </a:lnSpc>
            </a:pPr>
            <a:r>
              <a:rPr lang="en-US" sz="2000" dirty="0">
                <a:latin typeface="Arial" charset="0"/>
                <a:ea typeface="ＭＳ Ｐゴシック" charset="0"/>
                <a:cs typeface="Arial" charset="0"/>
              </a:rPr>
              <a:t>Interleave cleanup automatically during workflow execution.</a:t>
            </a:r>
          </a:p>
          <a:p>
            <a:pPr lvl="2" eaLnBrk="1" hangingPunct="1">
              <a:lnSpc>
                <a:spcPct val="90000"/>
              </a:lnSpc>
            </a:pPr>
            <a:r>
              <a:rPr lang="en-US" sz="1900" dirty="0">
                <a:latin typeface="Arial" charset="0"/>
                <a:ea typeface="ＭＳ Ｐゴシック" charset="0"/>
                <a:cs typeface="Arial" charset="0"/>
              </a:rPr>
              <a:t>Requires an analysis of the workflow to determine, when a file is no longer required</a:t>
            </a:r>
          </a:p>
        </p:txBody>
      </p:sp>
    </p:spTree>
    <p:extLst>
      <p:ext uri="{BB962C8B-B14F-4D97-AF65-F5344CB8AC3E}">
        <p14:creationId xmlns:p14="http://schemas.microsoft.com/office/powerpoint/2010/main" val="980896391"/>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dirty="0" smtClean="0">
                <a:latin typeface="Arial" charset="0"/>
                <a:ea typeface="ＭＳ Ｐゴシック" charset="0"/>
                <a:cs typeface="ＭＳ Ｐゴシック" charset="0"/>
              </a:rPr>
              <a:t>File cleanup (</a:t>
            </a:r>
            <a:r>
              <a:rPr lang="en-US" dirty="0" err="1" smtClean="0">
                <a:latin typeface="Arial" charset="0"/>
                <a:ea typeface="ＭＳ Ｐゴシック" charset="0"/>
                <a:cs typeface="ＭＳ Ｐゴシック" charset="0"/>
              </a:rPr>
              <a:t>cont</a:t>
            </a:r>
            <a:r>
              <a:rPr lang="en-US" dirty="0">
                <a:latin typeface="Arial" charset="0"/>
                <a:ea typeface="ＭＳ Ｐゴシック" charset="0"/>
                <a:cs typeface="ＭＳ Ｐゴシック" charset="0"/>
              </a:rPr>
              <a:t>)</a:t>
            </a:r>
          </a:p>
        </p:txBody>
      </p:sp>
      <p:sp>
        <p:nvSpPr>
          <p:cNvPr id="47107" name="Text Box 4"/>
          <p:cNvSpPr txBox="1">
            <a:spLocks noChangeArrowheads="1"/>
          </p:cNvSpPr>
          <p:nvPr/>
        </p:nvSpPr>
        <p:spPr bwMode="auto">
          <a:xfrm>
            <a:off x="193092" y="5629735"/>
            <a:ext cx="8763386"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b="1" dirty="0"/>
              <a:t>Montage 1 degree workflow run with </a:t>
            </a:r>
            <a:r>
              <a:rPr lang="en-US" sz="1800" b="1" dirty="0" smtClean="0"/>
              <a:t>cleanup</a:t>
            </a:r>
            <a:endParaRPr lang="en-US" sz="1800" b="1" dirty="0"/>
          </a:p>
        </p:txBody>
      </p:sp>
      <p:pic>
        <p:nvPicPr>
          <p:cNvPr id="5" name="Picture 4"/>
          <p:cNvPicPr>
            <a:picLocks noChangeAspect="1"/>
          </p:cNvPicPr>
          <p:nvPr/>
        </p:nvPicPr>
        <p:blipFill>
          <a:blip r:embed="rId3"/>
          <a:stretch>
            <a:fillRect/>
          </a:stretch>
        </p:blipFill>
        <p:spPr>
          <a:xfrm>
            <a:off x="-1886526" y="1228417"/>
            <a:ext cx="5642062" cy="4401318"/>
          </a:xfrm>
          <a:prstGeom prst="rect">
            <a:avLst/>
          </a:prstGeom>
        </p:spPr>
      </p:pic>
      <p:sp>
        <p:nvSpPr>
          <p:cNvPr id="2" name="Rectangle 1"/>
          <p:cNvSpPr/>
          <p:nvPr/>
        </p:nvSpPr>
        <p:spPr>
          <a:xfrm>
            <a:off x="-1970203" y="1762813"/>
            <a:ext cx="2564091" cy="296944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298570" y="2339419"/>
            <a:ext cx="2564091" cy="296944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7106" name="Picture 3" descr="Montage-1-degree-cleanu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2217" y="1659119"/>
            <a:ext cx="7290244" cy="3992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5378566"/>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50800" y="211138"/>
            <a:ext cx="8978900" cy="727075"/>
          </a:xfrm>
        </p:spPr>
        <p:txBody>
          <a:bodyPr>
            <a:noAutofit/>
          </a:bodyPr>
          <a:lstStyle/>
          <a:p>
            <a:pPr eaLnBrk="1" hangingPunct="1"/>
            <a:r>
              <a:rPr lang="en-US" sz="2400" dirty="0">
                <a:latin typeface="Arial" charset="0"/>
                <a:ea typeface="ＭＳ Ｐゴシック" charset="0"/>
                <a:cs typeface="ＭＳ Ｐゴシック" charset="0"/>
              </a:rPr>
              <a:t>Workflow Restructuring to improve </a:t>
            </a:r>
            <a:r>
              <a:rPr lang="en-US" sz="2400" dirty="0" smtClean="0">
                <a:latin typeface="Arial" charset="0"/>
                <a:ea typeface="ＭＳ Ｐゴシック" charset="0"/>
                <a:cs typeface="ＭＳ Ｐゴシック" charset="0"/>
              </a:rPr>
              <a:t>application performance</a:t>
            </a:r>
            <a:endParaRPr lang="en-US" sz="2400" dirty="0">
              <a:latin typeface="Arial" charset="0"/>
              <a:ea typeface="ＭＳ Ｐゴシック" charset="0"/>
              <a:cs typeface="ＭＳ Ｐゴシック" charset="0"/>
            </a:endParaRPr>
          </a:p>
        </p:txBody>
      </p:sp>
      <p:sp>
        <p:nvSpPr>
          <p:cNvPr id="49154" name="Rectangle 3"/>
          <p:cNvSpPr>
            <a:spLocks noGrp="1" noChangeArrowheads="1"/>
          </p:cNvSpPr>
          <p:nvPr>
            <p:ph idx="1"/>
          </p:nvPr>
        </p:nvSpPr>
        <p:spPr>
          <a:xfrm>
            <a:off x="457200" y="1171575"/>
            <a:ext cx="8229600" cy="2422525"/>
          </a:xfrm>
        </p:spPr>
        <p:txBody>
          <a:bodyPr>
            <a:normAutofit lnSpcReduction="10000"/>
          </a:bodyPr>
          <a:lstStyle/>
          <a:p>
            <a:pPr eaLnBrk="1" hangingPunct="1">
              <a:lnSpc>
                <a:spcPct val="90000"/>
              </a:lnSpc>
            </a:pPr>
            <a:r>
              <a:rPr lang="en-US" dirty="0">
                <a:latin typeface="Arial" charset="0"/>
                <a:ea typeface="ＭＳ Ｐゴシック" charset="0"/>
                <a:cs typeface="ＭＳ Ｐゴシック" charset="0"/>
              </a:rPr>
              <a:t>Cluster small running jobs together to achieve better </a:t>
            </a:r>
            <a:r>
              <a:rPr lang="en-US" dirty="0" smtClean="0">
                <a:latin typeface="Arial" charset="0"/>
                <a:ea typeface="ＭＳ Ｐゴシック" charset="0"/>
                <a:cs typeface="ＭＳ Ｐゴシック" charset="0"/>
              </a:rPr>
              <a:t>performance</a:t>
            </a:r>
            <a:endParaRPr lang="en-US" dirty="0">
              <a:latin typeface="Arial" charset="0"/>
              <a:ea typeface="ＭＳ Ｐゴシック" charset="0"/>
              <a:cs typeface="ＭＳ Ｐゴシック" charset="0"/>
            </a:endParaRPr>
          </a:p>
          <a:p>
            <a:pPr eaLnBrk="1" hangingPunct="1">
              <a:lnSpc>
                <a:spcPct val="90000"/>
              </a:lnSpc>
            </a:pPr>
            <a:r>
              <a:rPr lang="en-US" dirty="0">
                <a:latin typeface="Arial" charset="0"/>
                <a:ea typeface="ＭＳ Ｐゴシック" charset="0"/>
                <a:cs typeface="ＭＳ Ｐゴシック" charset="0"/>
              </a:rPr>
              <a:t>Why?</a:t>
            </a:r>
          </a:p>
          <a:p>
            <a:pPr lvl="1" eaLnBrk="1" hangingPunct="1">
              <a:lnSpc>
                <a:spcPct val="90000"/>
              </a:lnSpc>
            </a:pPr>
            <a:r>
              <a:rPr lang="en-US" dirty="0">
                <a:latin typeface="Arial" charset="0"/>
                <a:ea typeface="ＭＳ Ｐゴシック" charset="0"/>
                <a:cs typeface="Arial" charset="0"/>
              </a:rPr>
              <a:t>Each job has scheduling </a:t>
            </a:r>
            <a:r>
              <a:rPr lang="en-US" dirty="0" smtClean="0">
                <a:latin typeface="Arial" charset="0"/>
                <a:ea typeface="ＭＳ Ｐゴシック" charset="0"/>
                <a:cs typeface="Arial" charset="0"/>
              </a:rPr>
              <a:t>overhead – need </a:t>
            </a:r>
            <a:r>
              <a:rPr lang="en-US" dirty="0">
                <a:latin typeface="Arial" charset="0"/>
                <a:ea typeface="ＭＳ Ｐゴシック" charset="0"/>
                <a:cs typeface="Arial" charset="0"/>
              </a:rPr>
              <a:t>to make this overhead worthwhile</a:t>
            </a:r>
          </a:p>
          <a:p>
            <a:pPr lvl="1" eaLnBrk="1" hangingPunct="1">
              <a:lnSpc>
                <a:spcPct val="90000"/>
              </a:lnSpc>
            </a:pPr>
            <a:r>
              <a:rPr lang="en-US" dirty="0">
                <a:latin typeface="Arial" charset="0"/>
                <a:ea typeface="ＭＳ Ｐゴシック" charset="0"/>
                <a:cs typeface="Arial" charset="0"/>
              </a:rPr>
              <a:t>Ideally users should run a job on the grid that takes at least </a:t>
            </a:r>
            <a:r>
              <a:rPr lang="en-US" dirty="0" smtClean="0">
                <a:latin typeface="Arial" charset="0"/>
                <a:ea typeface="ＭＳ Ｐゴシック" charset="0"/>
                <a:cs typeface="Arial" charset="0"/>
              </a:rPr>
              <a:t>10/30/60/? </a:t>
            </a:r>
            <a:r>
              <a:rPr lang="en-US" dirty="0">
                <a:latin typeface="Arial" charset="0"/>
                <a:ea typeface="ＭＳ Ｐゴシック" charset="0"/>
                <a:cs typeface="Arial" charset="0"/>
              </a:rPr>
              <a:t>minutes to </a:t>
            </a:r>
            <a:r>
              <a:rPr lang="en-US" dirty="0" smtClean="0">
                <a:latin typeface="Arial" charset="0"/>
                <a:ea typeface="ＭＳ Ｐゴシック" charset="0"/>
                <a:cs typeface="Arial" charset="0"/>
              </a:rPr>
              <a:t>execute</a:t>
            </a:r>
          </a:p>
          <a:p>
            <a:pPr lvl="1" eaLnBrk="1" hangingPunct="1">
              <a:lnSpc>
                <a:spcPct val="90000"/>
              </a:lnSpc>
            </a:pPr>
            <a:r>
              <a:rPr lang="en-US" dirty="0" smtClean="0">
                <a:latin typeface="Arial" charset="0"/>
                <a:ea typeface="ＭＳ Ｐゴシック" charset="0"/>
                <a:cs typeface="Arial" charset="0"/>
              </a:rPr>
              <a:t>Clustered tasks can reuse common input data – less data transfers</a:t>
            </a:r>
            <a:endParaRPr lang="en-US" dirty="0">
              <a:latin typeface="Arial" charset="0"/>
              <a:ea typeface="ＭＳ Ｐゴシック" charset="0"/>
              <a:cs typeface="Arial" charset="0"/>
            </a:endParaRPr>
          </a:p>
          <a:p>
            <a:pPr eaLnBrk="1" hangingPunct="1">
              <a:lnSpc>
                <a:spcPct val="90000"/>
              </a:lnSpc>
            </a:pPr>
            <a:endParaRPr lang="en-US" dirty="0">
              <a:latin typeface="Arial" charset="0"/>
              <a:ea typeface="ＭＳ Ｐゴシック" charset="0"/>
              <a:cs typeface="ＭＳ Ｐゴシック" charset="0"/>
            </a:endParaRPr>
          </a:p>
        </p:txBody>
      </p:sp>
      <p:sp>
        <p:nvSpPr>
          <p:cNvPr id="9" name="TextBox 4106"/>
          <p:cNvSpPr txBox="1">
            <a:spLocks noChangeArrowheads="1"/>
          </p:cNvSpPr>
          <p:nvPr/>
        </p:nvSpPr>
        <p:spPr bwMode="auto">
          <a:xfrm>
            <a:off x="6197600" y="4438650"/>
            <a:ext cx="248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dirty="0">
                <a:solidFill>
                  <a:srgbClr val="FF0000"/>
                </a:solidFill>
              </a:rPr>
              <a:t>Level-based clustering</a:t>
            </a:r>
          </a:p>
        </p:txBody>
      </p:sp>
      <p:pic>
        <p:nvPicPr>
          <p:cNvPr id="2" name="Picture 1" descr="horizontal-clustering.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017" y="3509572"/>
            <a:ext cx="4873706" cy="2499505"/>
          </a:xfrm>
          <a:prstGeom prst="rect">
            <a:avLst/>
          </a:prstGeom>
        </p:spPr>
      </p:pic>
    </p:spTree>
    <p:extLst>
      <p:ext uri="{BB962C8B-B14F-4D97-AF65-F5344CB8AC3E}">
        <p14:creationId xmlns:p14="http://schemas.microsoft.com/office/powerpoint/2010/main" val="2920370119"/>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sz="2400">
                <a:latin typeface="Arial" charset="0"/>
                <a:ea typeface="ＭＳ Ｐゴシック" charset="0"/>
                <a:cs typeface="ＭＳ Ｐゴシック" charset="0"/>
              </a:rPr>
              <a:t>Workflow Monitoring - Stampede</a:t>
            </a:r>
          </a:p>
        </p:txBody>
      </p:sp>
      <p:sp>
        <p:nvSpPr>
          <p:cNvPr id="63490" name="Rectangle 3"/>
          <p:cNvSpPr>
            <a:spLocks noGrp="1" noChangeArrowheads="1"/>
          </p:cNvSpPr>
          <p:nvPr>
            <p:ph idx="1"/>
          </p:nvPr>
        </p:nvSpPr>
        <p:spPr>
          <a:xfrm>
            <a:off x="457200" y="1171575"/>
            <a:ext cx="8229600" cy="2873952"/>
          </a:xfrm>
        </p:spPr>
        <p:txBody>
          <a:bodyPr>
            <a:normAutofit fontScale="85000" lnSpcReduction="20000"/>
          </a:bodyPr>
          <a:lstStyle/>
          <a:p>
            <a:pPr eaLnBrk="1" hangingPunct="1">
              <a:defRPr/>
            </a:pPr>
            <a:r>
              <a:rPr lang="en-US" sz="2000" dirty="0" smtClean="0">
                <a:latin typeface="Helvetica" charset="0"/>
              </a:rPr>
              <a:t>Leverage Stampede Monitoring </a:t>
            </a:r>
            <a:r>
              <a:rPr lang="en-US" sz="2000" dirty="0">
                <a:latin typeface="Helvetica" charset="0"/>
              </a:rPr>
              <a:t>framework with DB </a:t>
            </a:r>
            <a:r>
              <a:rPr lang="en-US" sz="2000" dirty="0" smtClean="0">
                <a:latin typeface="Helvetica" charset="0"/>
              </a:rPr>
              <a:t>backend</a:t>
            </a:r>
          </a:p>
          <a:p>
            <a:pPr lvl="1" eaLnBrk="1" hangingPunct="1">
              <a:defRPr/>
            </a:pPr>
            <a:r>
              <a:rPr lang="en-US" sz="1800" dirty="0" smtClean="0">
                <a:latin typeface="Helvetica" charset="0"/>
              </a:rPr>
              <a:t>Populates </a:t>
            </a:r>
            <a:r>
              <a:rPr lang="en-US" sz="1800" dirty="0">
                <a:latin typeface="Helvetica" charset="0"/>
              </a:rPr>
              <a:t>data at runtime. A background daemon monitors the logs files and populates information about the workflow to a database</a:t>
            </a:r>
          </a:p>
          <a:p>
            <a:pPr lvl="1" eaLnBrk="1" hangingPunct="1">
              <a:defRPr/>
            </a:pPr>
            <a:r>
              <a:rPr lang="en-US" sz="1800" dirty="0" smtClean="0">
                <a:latin typeface="Helvetica" charset="0"/>
              </a:rPr>
              <a:t>Stores </a:t>
            </a:r>
            <a:r>
              <a:rPr lang="en-US" sz="1800" dirty="0">
                <a:latin typeface="Helvetica" charset="0"/>
              </a:rPr>
              <a:t>workflow structure, and runtime stats for each task</a:t>
            </a:r>
            <a:r>
              <a:rPr lang="en-US" sz="1800" dirty="0" smtClean="0">
                <a:latin typeface="Helvetica" charset="0"/>
              </a:rPr>
              <a:t>.</a:t>
            </a:r>
          </a:p>
          <a:p>
            <a:pPr marL="457200" lvl="1" indent="0" eaLnBrk="1" hangingPunct="1">
              <a:buFont typeface="Wingdings" charset="0"/>
              <a:buNone/>
              <a:defRPr/>
            </a:pPr>
            <a:endParaRPr lang="en-US" sz="2000" dirty="0">
              <a:latin typeface="Helvetica" charset="0"/>
            </a:endParaRPr>
          </a:p>
          <a:p>
            <a:pPr eaLnBrk="1" hangingPunct="1">
              <a:defRPr/>
            </a:pPr>
            <a:r>
              <a:rPr lang="en-US" sz="2000" dirty="0">
                <a:latin typeface="Helvetica" charset="0"/>
              </a:rPr>
              <a:t>Tools for querying the </a:t>
            </a:r>
            <a:r>
              <a:rPr lang="en-US" sz="2000" dirty="0" smtClean="0">
                <a:latin typeface="Helvetica" charset="0"/>
              </a:rPr>
              <a:t>monitoring </a:t>
            </a:r>
            <a:r>
              <a:rPr lang="en-US" sz="2000" dirty="0">
                <a:latin typeface="Helvetica" charset="0"/>
              </a:rPr>
              <a:t>framework</a:t>
            </a:r>
          </a:p>
          <a:p>
            <a:pPr lvl="1" eaLnBrk="1" hangingPunct="1">
              <a:defRPr/>
            </a:pPr>
            <a:r>
              <a:rPr lang="en-US" sz="1800" dirty="0" smtClean="0">
                <a:latin typeface="Helvetica" charset="0"/>
              </a:rPr>
              <a:t>pegasus-status</a:t>
            </a:r>
          </a:p>
          <a:p>
            <a:pPr lvl="2" eaLnBrk="1" hangingPunct="1">
              <a:defRPr/>
            </a:pPr>
            <a:r>
              <a:rPr lang="en-US" sz="1400" dirty="0" smtClean="0">
                <a:latin typeface="Helvetica" charset="0"/>
              </a:rPr>
              <a:t>Status of the workflow</a:t>
            </a:r>
            <a:endParaRPr lang="en-US" sz="1400" dirty="0">
              <a:latin typeface="Helvetica" charset="0"/>
            </a:endParaRPr>
          </a:p>
          <a:p>
            <a:pPr lvl="1" eaLnBrk="1" hangingPunct="1">
              <a:defRPr/>
            </a:pPr>
            <a:r>
              <a:rPr lang="en-US" sz="1800" dirty="0" err="1">
                <a:latin typeface="Helvetica" charset="0"/>
              </a:rPr>
              <a:t>pegasus</a:t>
            </a:r>
            <a:r>
              <a:rPr lang="en-US" sz="1800" dirty="0">
                <a:latin typeface="Helvetica" charset="0"/>
              </a:rPr>
              <a:t>-</a:t>
            </a:r>
            <a:r>
              <a:rPr lang="en-US" sz="1800" dirty="0" smtClean="0">
                <a:latin typeface="Helvetica" charset="0"/>
              </a:rPr>
              <a:t>statistics</a:t>
            </a:r>
          </a:p>
          <a:p>
            <a:pPr lvl="2" eaLnBrk="1" hangingPunct="1">
              <a:defRPr/>
            </a:pPr>
            <a:r>
              <a:rPr lang="en-US" sz="1400" dirty="0" smtClean="0">
                <a:latin typeface="Helvetica" charset="0"/>
              </a:rPr>
              <a:t>Detailed statistics about your finished workflow</a:t>
            </a:r>
            <a:endParaRPr lang="en-US" sz="1400" dirty="0">
              <a:latin typeface="Helvetica" charset="0"/>
            </a:endParaRPr>
          </a:p>
          <a:p>
            <a:pPr lvl="1" eaLnBrk="1" hangingPunct="1">
              <a:defRPr/>
            </a:pPr>
            <a:r>
              <a:rPr lang="en-US" sz="1800" dirty="0" err="1">
                <a:latin typeface="Helvetica" charset="0"/>
              </a:rPr>
              <a:t>pegasus</a:t>
            </a:r>
            <a:r>
              <a:rPr lang="en-US" sz="1800" dirty="0">
                <a:latin typeface="Helvetica" charset="0"/>
              </a:rPr>
              <a:t>-</a:t>
            </a:r>
            <a:r>
              <a:rPr lang="en-US" sz="1800" dirty="0" smtClean="0">
                <a:latin typeface="Helvetica" charset="0"/>
              </a:rPr>
              <a:t>plots</a:t>
            </a:r>
          </a:p>
          <a:p>
            <a:pPr lvl="2" eaLnBrk="1" hangingPunct="1">
              <a:defRPr/>
            </a:pPr>
            <a:r>
              <a:rPr lang="en-US" sz="1400" dirty="0" smtClean="0">
                <a:latin typeface="Helvetica" charset="0"/>
              </a:rPr>
              <a:t>Visualization of your workflow execution</a:t>
            </a:r>
            <a:endParaRPr lang="en-US" sz="1400" dirty="0">
              <a:latin typeface="Helvetica" charset="0"/>
            </a:endParaRPr>
          </a:p>
          <a:p>
            <a:pPr marL="914400" lvl="2" indent="0" eaLnBrk="1" hangingPunct="1">
              <a:buFont typeface="Wingdings" charset="0"/>
              <a:buNone/>
              <a:defRPr/>
            </a:pPr>
            <a:endParaRPr lang="en-US" sz="1600" dirty="0">
              <a:latin typeface="Helvetica" charset="0"/>
            </a:endParaRPr>
          </a:p>
        </p:txBody>
      </p:sp>
      <p:sp>
        <p:nvSpPr>
          <p:cNvPr id="2" name="TextBox 1"/>
          <p:cNvSpPr txBox="1"/>
          <p:nvPr/>
        </p:nvSpPr>
        <p:spPr bwMode="auto">
          <a:xfrm>
            <a:off x="622072" y="4236737"/>
            <a:ext cx="7994496" cy="2677656"/>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r>
              <a:rPr lang="en-US" sz="1200" dirty="0">
                <a:latin typeface="Lucida Console" pitchFamily="49" charset="0"/>
              </a:rPr>
              <a:t>------------------------------------------------------------------------------</a:t>
            </a:r>
          </a:p>
          <a:p>
            <a:r>
              <a:rPr lang="en-US" sz="1200" dirty="0">
                <a:latin typeface="Lucida Console" pitchFamily="49" charset="0"/>
              </a:rPr>
              <a:t>Type           Succeeded Failed  Incomplete  Total     Retries   </a:t>
            </a:r>
            <a:r>
              <a:rPr lang="en-US" sz="1200" dirty="0" err="1">
                <a:latin typeface="Lucida Console" pitchFamily="49" charset="0"/>
              </a:rPr>
              <a:t>Total+Retries</a:t>
            </a:r>
            <a:endParaRPr lang="en-US" sz="1200" dirty="0">
              <a:latin typeface="Lucida Console" pitchFamily="49" charset="0"/>
            </a:endParaRPr>
          </a:p>
          <a:p>
            <a:r>
              <a:rPr lang="en-US" sz="1200" dirty="0">
                <a:latin typeface="Lucida Console" pitchFamily="49" charset="0"/>
              </a:rPr>
              <a:t>Tasks          135002    0       0           135002    0         135002       </a:t>
            </a:r>
          </a:p>
          <a:p>
            <a:r>
              <a:rPr lang="en-US" sz="1200" dirty="0">
                <a:latin typeface="Lucida Console" pitchFamily="49" charset="0"/>
              </a:rPr>
              <a:t>Jobs           4529      0       0           4529      0         4529         </a:t>
            </a:r>
          </a:p>
          <a:p>
            <a:r>
              <a:rPr lang="en-US" sz="1200" dirty="0">
                <a:latin typeface="Lucida Console" pitchFamily="49" charset="0"/>
              </a:rPr>
              <a:t>Sub-Workflows  2         0       0           2         0         2            </a:t>
            </a:r>
          </a:p>
          <a:p>
            <a:r>
              <a:rPr lang="en-US" sz="1200" dirty="0">
                <a:latin typeface="Lucida Console" pitchFamily="49" charset="0"/>
              </a:rPr>
              <a:t>------------------------------------------------------------------------------</a:t>
            </a:r>
          </a:p>
          <a:p>
            <a:endParaRPr lang="en-US" sz="1200" dirty="0">
              <a:latin typeface="Lucida Console" pitchFamily="49" charset="0"/>
            </a:endParaRPr>
          </a:p>
          <a:p>
            <a:r>
              <a:rPr lang="en-US" sz="1200" dirty="0">
                <a:latin typeface="Lucida Console" pitchFamily="49" charset="0"/>
              </a:rPr>
              <a:t>Workflow wall time                               : 13 </a:t>
            </a:r>
            <a:r>
              <a:rPr lang="en-US" sz="1200" dirty="0" err="1">
                <a:latin typeface="Lucida Console" pitchFamily="49" charset="0"/>
              </a:rPr>
              <a:t>hrs</a:t>
            </a:r>
            <a:r>
              <a:rPr lang="en-US" sz="1200" dirty="0">
                <a:latin typeface="Lucida Console" pitchFamily="49" charset="0"/>
              </a:rPr>
              <a:t>, 2 </a:t>
            </a:r>
            <a:r>
              <a:rPr lang="en-US" sz="1200" dirty="0" err="1">
                <a:latin typeface="Lucida Console" pitchFamily="49" charset="0"/>
              </a:rPr>
              <a:t>mins</a:t>
            </a:r>
            <a:r>
              <a:rPr lang="en-US" sz="1200" dirty="0">
                <a:latin typeface="Lucida Console" pitchFamily="49" charset="0"/>
              </a:rPr>
              <a:t>, (46973 </a:t>
            </a:r>
            <a:r>
              <a:rPr lang="en-US" sz="1200" dirty="0" err="1">
                <a:latin typeface="Lucida Console" pitchFamily="49" charset="0"/>
              </a:rPr>
              <a:t>secs</a:t>
            </a:r>
            <a:r>
              <a:rPr lang="en-US" sz="1200" dirty="0">
                <a:latin typeface="Lucida Console" pitchFamily="49" charset="0"/>
              </a:rPr>
              <a:t>)</a:t>
            </a:r>
          </a:p>
          <a:p>
            <a:r>
              <a:rPr lang="en-US" sz="1200" dirty="0">
                <a:latin typeface="Lucida Console" pitchFamily="49" charset="0"/>
              </a:rPr>
              <a:t>Workflow cumulative job wall time                : 384 days, 5 </a:t>
            </a:r>
            <a:r>
              <a:rPr lang="en-US" sz="1200" dirty="0" err="1">
                <a:latin typeface="Lucida Console" pitchFamily="49" charset="0"/>
              </a:rPr>
              <a:t>hrs</a:t>
            </a:r>
            <a:r>
              <a:rPr lang="en-US" sz="1200" dirty="0">
                <a:latin typeface="Lucida Console" pitchFamily="49" charset="0"/>
              </a:rPr>
              <a:t>, (33195705 </a:t>
            </a:r>
            <a:r>
              <a:rPr lang="en-US" sz="1200" dirty="0" err="1">
                <a:latin typeface="Lucida Console" pitchFamily="49" charset="0"/>
              </a:rPr>
              <a:t>secs</a:t>
            </a:r>
            <a:r>
              <a:rPr lang="en-US" sz="1200" dirty="0">
                <a:latin typeface="Lucida Console" pitchFamily="49" charset="0"/>
              </a:rPr>
              <a:t>)</a:t>
            </a:r>
          </a:p>
          <a:p>
            <a:r>
              <a:rPr lang="en-US" sz="1200" dirty="0">
                <a:latin typeface="Lucida Console" pitchFamily="49" charset="0"/>
              </a:rPr>
              <a:t>Cumulative job walltime as seen from submit side : 384 days, 18 </a:t>
            </a:r>
            <a:r>
              <a:rPr lang="en-US" sz="1200" dirty="0" err="1">
                <a:latin typeface="Lucida Console" pitchFamily="49" charset="0"/>
              </a:rPr>
              <a:t>hrs</a:t>
            </a:r>
            <a:r>
              <a:rPr lang="en-US" sz="1200" dirty="0">
                <a:latin typeface="Lucida Console" pitchFamily="49" charset="0"/>
              </a:rPr>
              <a:t>, (33243709 </a:t>
            </a:r>
            <a:r>
              <a:rPr lang="en-US" sz="1200" dirty="0" err="1">
                <a:latin typeface="Lucida Console" pitchFamily="49" charset="0"/>
              </a:rPr>
              <a:t>secs</a:t>
            </a:r>
            <a:r>
              <a:rPr lang="en-US" sz="1200" dirty="0">
                <a:latin typeface="Lucida Console" pitchFamily="49" charset="0"/>
              </a:rPr>
              <a:t>)</a:t>
            </a:r>
          </a:p>
          <a:p>
            <a:endParaRPr lang="en-US" sz="1200" dirty="0">
              <a:latin typeface="Lucida Console" pitchFamily="49" charset="0"/>
            </a:endParaRPr>
          </a:p>
          <a:p>
            <a:endParaRPr lang="en-US" sz="1200" dirty="0">
              <a:latin typeface="Lucida Console" pitchFamily="49" charset="0"/>
            </a:endParaRPr>
          </a:p>
          <a:p>
            <a:endParaRPr lang="en-US" sz="1200" dirty="0">
              <a:latin typeface="Lucida Console" pitchFamily="49" charset="0"/>
            </a:endParaRPr>
          </a:p>
          <a:p>
            <a:pPr marL="0" marR="0" indent="0" algn="l" defTabSz="457200" rtl="0" eaLnBrk="0" fontAlgn="base" latinLnBrk="0" hangingPunct="0">
              <a:lnSpc>
                <a:spcPct val="100000"/>
              </a:lnSpc>
              <a:spcBef>
                <a:spcPct val="0"/>
              </a:spcBef>
              <a:spcAft>
                <a:spcPct val="0"/>
              </a:spcAft>
              <a:buClrTx/>
              <a:buSzTx/>
              <a:buFontTx/>
              <a:buNone/>
              <a:tabLst/>
            </a:pPr>
            <a:endParaRPr kumimoji="0" lang="en-US" sz="1200" b="1" i="0" u="none" strike="noStrike" kern="1200" cap="none" spc="0" normalizeH="0" baseline="0" noProof="0" dirty="0" smtClean="0">
              <a:ln>
                <a:noFill/>
              </a:ln>
              <a:solidFill>
                <a:schemeClr val="tx1"/>
              </a:solidFill>
              <a:effectLst/>
              <a:uLnTx/>
              <a:uFillTx/>
              <a:latin typeface="Lucida Console" pitchFamily="49" charset="0"/>
              <a:ea typeface="+mj-ea"/>
              <a:cs typeface="Arial" pitchFamily="34" charset="0"/>
            </a:endParaRPr>
          </a:p>
        </p:txBody>
      </p:sp>
    </p:spTree>
    <p:extLst>
      <p:ext uri="{BB962C8B-B14F-4D97-AF65-F5344CB8AC3E}">
        <p14:creationId xmlns:p14="http://schemas.microsoft.com/office/powerpoint/2010/main" val="4075459381"/>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r>
              <a:rPr lang="en-US" sz="2400">
                <a:latin typeface="Arial" charset="0"/>
                <a:ea typeface="ＭＳ Ｐゴシック" charset="0"/>
                <a:cs typeface="ＭＳ Ｐゴシック" charset="0"/>
              </a:rPr>
              <a:t>Workflow Monitoring - Stampede</a:t>
            </a:r>
          </a:p>
        </p:txBody>
      </p:sp>
      <p:pic>
        <p:nvPicPr>
          <p:cNvPr id="30723" name="Picture 2" descr="ligo-host-over-ti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9869" y="841830"/>
            <a:ext cx="40354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3" descr="ligo-task-over-ti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96544" y="3309938"/>
            <a:ext cx="5092700" cy="291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5" descr="brain_wf_gantt_chart.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85569" y="923926"/>
            <a:ext cx="4003675"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TextBox 6"/>
          <p:cNvSpPr txBox="1">
            <a:spLocks noChangeArrowheads="1"/>
          </p:cNvSpPr>
          <p:nvPr/>
        </p:nvSpPr>
        <p:spPr bwMode="auto">
          <a:xfrm>
            <a:off x="1037444" y="1619251"/>
            <a:ext cx="25320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dirty="0"/>
              <a:t>Hosts Over Time – Distribution of Different Job Types on Hosts</a:t>
            </a:r>
          </a:p>
        </p:txBody>
      </p:sp>
      <p:sp>
        <p:nvSpPr>
          <p:cNvPr id="30728" name="TextBox 11"/>
          <p:cNvSpPr txBox="1">
            <a:spLocks noChangeArrowheads="1"/>
          </p:cNvSpPr>
          <p:nvPr/>
        </p:nvSpPr>
        <p:spPr bwMode="auto">
          <a:xfrm>
            <a:off x="6154738" y="4311650"/>
            <a:ext cx="25320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dirty="0"/>
              <a:t>Jobs and Runtime over Time</a:t>
            </a:r>
          </a:p>
        </p:txBody>
      </p:sp>
      <p:sp>
        <p:nvSpPr>
          <p:cNvPr id="30729" name="TextBox 12"/>
          <p:cNvSpPr txBox="1">
            <a:spLocks noChangeArrowheads="1"/>
          </p:cNvSpPr>
          <p:nvPr/>
        </p:nvSpPr>
        <p:spPr bwMode="auto">
          <a:xfrm>
            <a:off x="7317594" y="1331913"/>
            <a:ext cx="17716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t>Workflow Gantt Chart</a:t>
            </a:r>
          </a:p>
        </p:txBody>
      </p:sp>
      <p:pic>
        <p:nvPicPr>
          <p:cNvPr id="3" name="Picture 2" descr="dashboard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4753" y="3244122"/>
            <a:ext cx="4118897" cy="2971451"/>
          </a:xfrm>
          <a:prstGeom prst="rect">
            <a:avLst/>
          </a:prstGeom>
        </p:spPr>
      </p:pic>
    </p:spTree>
    <p:extLst>
      <p:ext uri="{BB962C8B-B14F-4D97-AF65-F5344CB8AC3E}">
        <p14:creationId xmlns:p14="http://schemas.microsoft.com/office/powerpoint/2010/main" val="1321029725"/>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lang="en-US" sz="2400">
                <a:latin typeface="Arial" charset="0"/>
                <a:ea typeface="ＭＳ Ｐゴシック" charset="0"/>
                <a:cs typeface="ＭＳ Ｐゴシック" charset="0"/>
              </a:rPr>
              <a:t>Workflow Debugging Through Pegasus</a:t>
            </a:r>
          </a:p>
        </p:txBody>
      </p:sp>
      <p:sp>
        <p:nvSpPr>
          <p:cNvPr id="32770" name="Rectangle 3"/>
          <p:cNvSpPr>
            <a:spLocks noGrp="1" noChangeArrowheads="1"/>
          </p:cNvSpPr>
          <p:nvPr>
            <p:ph idx="1"/>
          </p:nvPr>
        </p:nvSpPr>
        <p:spPr/>
        <p:txBody>
          <a:bodyPr>
            <a:normAutofit fontScale="92500" lnSpcReduction="10000"/>
          </a:bodyPr>
          <a:lstStyle/>
          <a:p>
            <a:pPr eaLnBrk="1" hangingPunct="1"/>
            <a:r>
              <a:rPr lang="en-US" sz="2400" dirty="0">
                <a:latin typeface="Arial" charset="0"/>
                <a:ea typeface="ＭＳ Ｐゴシック" charset="0"/>
                <a:cs typeface="ＭＳ Ｐゴシック" charset="0"/>
              </a:rPr>
              <a:t>After a workflow has completed, we can run </a:t>
            </a:r>
            <a:r>
              <a:rPr lang="en-US" sz="2400" b="1" dirty="0">
                <a:latin typeface="Arial" charset="0"/>
                <a:ea typeface="ＭＳ Ｐゴシック" charset="0"/>
                <a:cs typeface="ＭＳ Ｐゴシック" charset="0"/>
              </a:rPr>
              <a:t>pegasus-analyzer</a:t>
            </a:r>
            <a:r>
              <a:rPr lang="en-US" sz="2400" dirty="0">
                <a:latin typeface="Arial" charset="0"/>
                <a:ea typeface="ＭＳ Ｐゴシック" charset="0"/>
                <a:cs typeface="ＭＳ Ｐゴシック" charset="0"/>
              </a:rPr>
              <a:t> to analyze the workflow and provide a summary of the </a:t>
            </a:r>
            <a:r>
              <a:rPr lang="en-US" sz="2400" dirty="0" smtClean="0">
                <a:latin typeface="Arial" charset="0"/>
                <a:ea typeface="ＭＳ Ｐゴシック" charset="0"/>
                <a:cs typeface="ＭＳ Ｐゴシック" charset="0"/>
              </a:rPr>
              <a:t>run</a:t>
            </a:r>
            <a:br>
              <a:rPr lang="en-US" sz="2400" dirty="0" smtClean="0">
                <a:latin typeface="Arial" charset="0"/>
                <a:ea typeface="ＭＳ Ｐゴシック" charset="0"/>
                <a:cs typeface="ＭＳ Ｐゴシック" charset="0"/>
              </a:rPr>
            </a:br>
            <a:endParaRPr lang="en-US" sz="2400" dirty="0">
              <a:latin typeface="Arial" charset="0"/>
              <a:ea typeface="ＭＳ Ｐゴシック" charset="0"/>
              <a:cs typeface="ＭＳ Ｐゴシック" charset="0"/>
            </a:endParaRPr>
          </a:p>
          <a:p>
            <a:pPr eaLnBrk="1" hangingPunct="1"/>
            <a:r>
              <a:rPr lang="en-US" sz="2400" dirty="0">
                <a:latin typeface="Arial" charset="0"/>
                <a:ea typeface="ＭＳ Ｐゴシック" charset="0"/>
                <a:cs typeface="ＭＳ Ｐゴシック" charset="0"/>
              </a:rPr>
              <a:t>pegasus-analyzer's output contains</a:t>
            </a:r>
          </a:p>
          <a:p>
            <a:pPr lvl="1" eaLnBrk="1" hangingPunct="1"/>
            <a:r>
              <a:rPr lang="en-US" sz="2000" dirty="0">
                <a:latin typeface="Arial" charset="0"/>
                <a:ea typeface="ＭＳ Ｐゴシック" charset="0"/>
                <a:cs typeface="Arial" charset="0"/>
              </a:rPr>
              <a:t> a brief summary section</a:t>
            </a:r>
          </a:p>
          <a:p>
            <a:pPr lvl="2" eaLnBrk="1" hangingPunct="1"/>
            <a:r>
              <a:rPr lang="en-US" sz="1800" dirty="0">
                <a:latin typeface="Arial" charset="0"/>
                <a:ea typeface="ＭＳ Ｐゴシック" charset="0"/>
                <a:cs typeface="Arial" charset="0"/>
              </a:rPr>
              <a:t> showing how many jobs have succeeded </a:t>
            </a:r>
          </a:p>
          <a:p>
            <a:pPr lvl="2" eaLnBrk="1" hangingPunct="1"/>
            <a:r>
              <a:rPr lang="en-US" sz="1800" dirty="0">
                <a:latin typeface="Arial" charset="0"/>
                <a:ea typeface="ＭＳ Ｐゴシック" charset="0"/>
                <a:cs typeface="Arial" charset="0"/>
              </a:rPr>
              <a:t> and how many have failed. </a:t>
            </a:r>
          </a:p>
          <a:p>
            <a:pPr lvl="1" eaLnBrk="1" hangingPunct="1"/>
            <a:r>
              <a:rPr lang="en-US" sz="2000" dirty="0">
                <a:latin typeface="Arial" charset="0"/>
                <a:ea typeface="ＭＳ Ｐゴシック" charset="0"/>
                <a:cs typeface="Arial" charset="0"/>
              </a:rPr>
              <a:t>For each failed job</a:t>
            </a:r>
          </a:p>
          <a:p>
            <a:pPr lvl="2" eaLnBrk="1" hangingPunct="1"/>
            <a:r>
              <a:rPr lang="en-US" sz="1800" dirty="0">
                <a:latin typeface="Arial" charset="0"/>
                <a:ea typeface="ＭＳ Ｐゴシック" charset="0"/>
                <a:cs typeface="Arial" charset="0"/>
              </a:rPr>
              <a:t>showing its last known state</a:t>
            </a:r>
          </a:p>
          <a:p>
            <a:pPr lvl="2" eaLnBrk="1" hangingPunct="1"/>
            <a:r>
              <a:rPr lang="en-US" sz="1800" dirty="0" err="1">
                <a:latin typeface="Arial" charset="0"/>
                <a:ea typeface="ＭＳ Ｐゴシック" charset="0"/>
                <a:cs typeface="Arial" charset="0"/>
              </a:rPr>
              <a:t>exitcode</a:t>
            </a:r>
            <a:endParaRPr lang="en-US" sz="1800" dirty="0">
              <a:latin typeface="Arial" charset="0"/>
              <a:ea typeface="ＭＳ Ｐゴシック" charset="0"/>
              <a:cs typeface="Arial" charset="0"/>
            </a:endParaRPr>
          </a:p>
          <a:p>
            <a:pPr lvl="2" eaLnBrk="1" hangingPunct="1"/>
            <a:r>
              <a:rPr lang="en-US" sz="1800" dirty="0">
                <a:latin typeface="Arial" charset="0"/>
                <a:ea typeface="ＭＳ Ｐゴシック" charset="0"/>
                <a:cs typeface="Arial" charset="0"/>
              </a:rPr>
              <a:t>working directory</a:t>
            </a:r>
          </a:p>
          <a:p>
            <a:pPr lvl="2" eaLnBrk="1" hangingPunct="1"/>
            <a:r>
              <a:rPr lang="en-US" sz="1800" dirty="0">
                <a:latin typeface="Arial" charset="0"/>
                <a:ea typeface="ＭＳ Ｐゴシック" charset="0"/>
                <a:cs typeface="Arial" charset="0"/>
              </a:rPr>
              <a:t>the location of its submit, output, and error files.</a:t>
            </a:r>
          </a:p>
          <a:p>
            <a:pPr lvl="2" eaLnBrk="1" hangingPunct="1"/>
            <a:r>
              <a:rPr lang="en-US" sz="1800" dirty="0">
                <a:latin typeface="Arial" charset="0"/>
                <a:ea typeface="ＭＳ Ｐゴシック" charset="0"/>
                <a:cs typeface="Arial" charset="0"/>
              </a:rPr>
              <a:t>any </a:t>
            </a:r>
            <a:r>
              <a:rPr lang="en-US" sz="1800" dirty="0" err="1">
                <a:latin typeface="Arial" charset="0"/>
                <a:ea typeface="ＭＳ Ｐゴシック" charset="0"/>
                <a:cs typeface="Arial" charset="0"/>
              </a:rPr>
              <a:t>stdout</a:t>
            </a:r>
            <a:r>
              <a:rPr lang="en-US" sz="1800" dirty="0">
                <a:latin typeface="Arial" charset="0"/>
                <a:ea typeface="ＭＳ Ｐゴシック" charset="0"/>
                <a:cs typeface="Arial" charset="0"/>
              </a:rPr>
              <a:t> and </a:t>
            </a:r>
            <a:r>
              <a:rPr lang="en-US" sz="1800" dirty="0" err="1">
                <a:latin typeface="Arial" charset="0"/>
                <a:ea typeface="ＭＳ Ｐゴシック" charset="0"/>
                <a:cs typeface="Arial" charset="0"/>
              </a:rPr>
              <a:t>stderr</a:t>
            </a:r>
            <a:r>
              <a:rPr lang="en-US" sz="1800" dirty="0">
                <a:latin typeface="Arial" charset="0"/>
                <a:ea typeface="ＭＳ Ｐゴシック" charset="0"/>
                <a:cs typeface="Arial" charset="0"/>
              </a:rPr>
              <a:t> from the job.</a:t>
            </a:r>
          </a:p>
        </p:txBody>
      </p:sp>
    </p:spTree>
    <p:extLst>
      <p:ext uri="{BB962C8B-B14F-4D97-AF65-F5344CB8AC3E}">
        <p14:creationId xmlns:p14="http://schemas.microsoft.com/office/powerpoint/2010/main" val="3733873740"/>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Workflow and Task Notifications</a:t>
            </a:r>
          </a:p>
        </p:txBody>
      </p:sp>
      <p:sp>
        <p:nvSpPr>
          <p:cNvPr id="2" name="Content Placeholder 1"/>
          <p:cNvSpPr>
            <a:spLocks noGrp="1"/>
          </p:cNvSpPr>
          <p:nvPr>
            <p:ph idx="1"/>
          </p:nvPr>
        </p:nvSpPr>
        <p:spPr/>
        <p:txBody>
          <a:bodyPr/>
          <a:lstStyle/>
          <a:p>
            <a:r>
              <a:rPr lang="en-US" dirty="0"/>
              <a:t>Users want to be notified at certain points in the workflow or on certain events.</a:t>
            </a:r>
          </a:p>
          <a:p>
            <a:endParaRPr lang="en-US" dirty="0"/>
          </a:p>
          <a:p>
            <a:r>
              <a:rPr lang="en-US" dirty="0"/>
              <a:t>Support for adding </a:t>
            </a:r>
            <a:r>
              <a:rPr lang="en-US" dirty="0" smtClean="0"/>
              <a:t>notification </a:t>
            </a:r>
            <a:r>
              <a:rPr lang="en-US" dirty="0"/>
              <a:t>to w</a:t>
            </a:r>
            <a:r>
              <a:rPr lang="en-US" dirty="0" smtClean="0"/>
              <a:t>orkflow </a:t>
            </a:r>
            <a:r>
              <a:rPr lang="en-US" dirty="0"/>
              <a:t>and </a:t>
            </a:r>
            <a:r>
              <a:rPr lang="en-US" dirty="0" smtClean="0"/>
              <a:t>tasks</a:t>
            </a:r>
            <a:br>
              <a:rPr lang="en-US" dirty="0" smtClean="0"/>
            </a:br>
            <a:endParaRPr lang="en-US" dirty="0"/>
          </a:p>
          <a:p>
            <a:r>
              <a:rPr lang="en-US" dirty="0"/>
              <a:t>Event based callouts </a:t>
            </a:r>
          </a:p>
          <a:p>
            <a:pPr lvl="1"/>
            <a:r>
              <a:rPr lang="en-US" dirty="0"/>
              <a:t>On Start, On End, On Failure, On Success</a:t>
            </a:r>
          </a:p>
          <a:p>
            <a:pPr lvl="1"/>
            <a:r>
              <a:rPr lang="en-US" dirty="0"/>
              <a:t>Provided with email and jabber notification scripts</a:t>
            </a:r>
          </a:p>
          <a:p>
            <a:pPr lvl="1"/>
            <a:r>
              <a:rPr lang="en-US" dirty="0"/>
              <a:t>Can run any user provided </a:t>
            </a:r>
            <a:r>
              <a:rPr lang="en-US" dirty="0" smtClean="0"/>
              <a:t>scripts</a:t>
            </a:r>
            <a:endParaRPr lang="en-US" dirty="0"/>
          </a:p>
          <a:p>
            <a:pPr lvl="1"/>
            <a:r>
              <a:rPr lang="en-US" dirty="0"/>
              <a:t>Defined in the </a:t>
            </a:r>
            <a:r>
              <a:rPr lang="en-US" dirty="0" smtClean="0"/>
              <a:t>DAX</a:t>
            </a:r>
            <a:endParaRPr lang="en-US" dirty="0"/>
          </a:p>
          <a:p>
            <a:endParaRPr lang="en-US" dirty="0"/>
          </a:p>
        </p:txBody>
      </p:sp>
      <p:sp>
        <p:nvSpPr>
          <p:cNvPr id="34819" name="Rectangle 6"/>
          <p:cNvSpPr>
            <a:spLocks noChangeArrowheads="1"/>
          </p:cNvSpPr>
          <p:nvPr/>
        </p:nvSpPr>
        <p:spPr bwMode="auto">
          <a:xfrm>
            <a:off x="384175" y="317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solidFill>
                <a:schemeClr val="bg1"/>
              </a:solidFill>
            </a:endParaRPr>
          </a:p>
        </p:txBody>
      </p:sp>
    </p:spTree>
    <p:extLst>
      <p:ext uri="{BB962C8B-B14F-4D97-AF65-F5344CB8AC3E}">
        <p14:creationId xmlns:p14="http://schemas.microsoft.com/office/powerpoint/2010/main" val="114396918"/>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457200" y="148379"/>
            <a:ext cx="8229600" cy="727075"/>
          </a:xfrm>
        </p:spPr>
        <p:txBody>
          <a:bodyPr/>
          <a:lstStyle/>
          <a:p>
            <a:pPr eaLnBrk="1" hangingPunct="1"/>
            <a:r>
              <a:rPr lang="en-US" sz="2400" dirty="0" smtClean="0">
                <a:latin typeface="Arial" charset="0"/>
                <a:ea typeface="ＭＳ Ｐゴシック" charset="0"/>
                <a:cs typeface="ＭＳ Ｐゴシック" charset="0"/>
              </a:rPr>
              <a:t>Summary – </a:t>
            </a:r>
            <a:br>
              <a:rPr lang="en-US" sz="2400" dirty="0" smtClean="0">
                <a:latin typeface="Arial" charset="0"/>
                <a:ea typeface="ＭＳ Ｐゴシック" charset="0"/>
                <a:cs typeface="ＭＳ Ｐゴシック" charset="0"/>
              </a:rPr>
            </a:br>
            <a:r>
              <a:rPr lang="en-US" sz="2400" dirty="0" smtClean="0">
                <a:latin typeface="Arial" charset="0"/>
                <a:ea typeface="ＭＳ Ｐゴシック" charset="0"/>
                <a:cs typeface="ＭＳ Ｐゴシック" charset="0"/>
              </a:rPr>
              <a:t>What </a:t>
            </a:r>
            <a:r>
              <a:rPr lang="en-US" sz="2400" dirty="0">
                <a:latin typeface="Arial" charset="0"/>
                <a:ea typeface="ＭＳ Ｐゴシック" charset="0"/>
                <a:cs typeface="ＭＳ Ｐゴシック" charset="0"/>
              </a:rPr>
              <a:t>Does Pegasus provide an Application - I</a:t>
            </a:r>
          </a:p>
        </p:txBody>
      </p:sp>
      <p:sp>
        <p:nvSpPr>
          <p:cNvPr id="57346" name="Rectangle 3"/>
          <p:cNvSpPr>
            <a:spLocks noGrp="1" noChangeArrowheads="1"/>
          </p:cNvSpPr>
          <p:nvPr>
            <p:ph idx="1"/>
          </p:nvPr>
        </p:nvSpPr>
        <p:spPr/>
        <p:txBody>
          <a:bodyPr>
            <a:normAutofit/>
          </a:bodyPr>
          <a:lstStyle/>
          <a:p>
            <a:pPr>
              <a:defRPr/>
            </a:pPr>
            <a:r>
              <a:rPr lang="en-US" sz="2400" b="1" dirty="0" smtClean="0">
                <a:latin typeface="Arial" charset="0"/>
                <a:ea typeface="ＭＳ Ｐゴシック" charset="0"/>
                <a:cs typeface="ＭＳ Ｐゴシック" charset="0"/>
              </a:rPr>
              <a:t>All the great features that DAGMan has</a:t>
            </a:r>
          </a:p>
          <a:p>
            <a:pPr lvl="1">
              <a:defRPr/>
            </a:pPr>
            <a:r>
              <a:rPr lang="en-US" sz="2000" b="0" dirty="0" smtClean="0">
                <a:latin typeface="Arial" charset="0"/>
                <a:ea typeface="ＭＳ Ｐゴシック" charset="0"/>
                <a:cs typeface="ＭＳ Ｐゴシック" charset="0"/>
              </a:rPr>
              <a:t>Scalability / </a:t>
            </a:r>
            <a:r>
              <a:rPr lang="en-US" sz="2000" b="0" dirty="0">
                <a:latin typeface="Arial" charset="0"/>
                <a:ea typeface="ＭＳ Ｐゴシック" charset="0"/>
                <a:cs typeface="ＭＳ Ｐゴシック" charset="0"/>
              </a:rPr>
              <a:t>h</a:t>
            </a:r>
            <a:r>
              <a:rPr lang="en-US" sz="2000" b="0" dirty="0" smtClean="0">
                <a:latin typeface="Arial" charset="0"/>
                <a:ea typeface="ＭＳ Ｐゴシック" charset="0"/>
                <a:cs typeface="ＭＳ Ｐゴシック" charset="0"/>
              </a:rPr>
              <a:t>ierarchal </a:t>
            </a:r>
            <a:r>
              <a:rPr lang="en-US" sz="2000" b="0" dirty="0">
                <a:latin typeface="Arial" charset="0"/>
                <a:ea typeface="ＭＳ Ｐゴシック" charset="0"/>
                <a:cs typeface="ＭＳ Ｐゴシック" charset="0"/>
              </a:rPr>
              <a:t>w</a:t>
            </a:r>
            <a:r>
              <a:rPr lang="en-US" sz="2000" b="0" dirty="0" smtClean="0">
                <a:latin typeface="Arial" charset="0"/>
                <a:ea typeface="ＭＳ Ｐゴシック" charset="0"/>
                <a:cs typeface="ＭＳ Ｐゴシック" charset="0"/>
              </a:rPr>
              <a:t>orkflows</a:t>
            </a:r>
          </a:p>
          <a:p>
            <a:pPr lvl="1">
              <a:defRPr/>
            </a:pPr>
            <a:r>
              <a:rPr lang="en-US" sz="2000" b="0" dirty="0" smtClean="0">
                <a:latin typeface="Arial" charset="0"/>
                <a:ea typeface="ＭＳ Ｐゴシック" charset="0"/>
                <a:cs typeface="ＭＳ Ｐゴシック" charset="0"/>
              </a:rPr>
              <a:t>Retries in case of failure.</a:t>
            </a:r>
          </a:p>
          <a:p>
            <a:pPr lvl="1">
              <a:defRPr/>
            </a:pPr>
            <a:endParaRPr lang="en-US" sz="2000" dirty="0" smtClean="0">
              <a:latin typeface="Arial" charset="0"/>
              <a:ea typeface="ＭＳ Ｐゴシック" charset="0"/>
              <a:cs typeface="ＭＳ Ｐゴシック" charset="0"/>
            </a:endParaRPr>
          </a:p>
          <a:p>
            <a:pPr>
              <a:defRPr/>
            </a:pPr>
            <a:r>
              <a:rPr lang="en-US" sz="2400" b="1" dirty="0" smtClean="0">
                <a:latin typeface="Arial" charset="0"/>
                <a:ea typeface="ＭＳ Ｐゴシック" charset="0"/>
                <a:cs typeface="ＭＳ Ｐゴシック" charset="0"/>
              </a:rPr>
              <a:t>Portability </a:t>
            </a:r>
            <a:r>
              <a:rPr lang="en-US" sz="2400" b="1" dirty="0">
                <a:latin typeface="Arial" charset="0"/>
                <a:ea typeface="ＭＳ Ｐゴシック" charset="0"/>
                <a:cs typeface="ＭＳ Ｐゴシック" charset="0"/>
              </a:rPr>
              <a:t>/ Reuse</a:t>
            </a:r>
            <a:endParaRPr lang="en-US" sz="2400" dirty="0">
              <a:latin typeface="Arial" charset="0"/>
              <a:ea typeface="ＭＳ Ｐゴシック" charset="0"/>
              <a:cs typeface="ＭＳ Ｐゴシック" charset="0"/>
            </a:endParaRPr>
          </a:p>
          <a:p>
            <a:pPr lvl="1">
              <a:defRPr/>
            </a:pPr>
            <a:r>
              <a:rPr lang="en-US" sz="2000" b="0" dirty="0">
                <a:latin typeface="Arial" charset="0"/>
                <a:ea typeface="ＭＳ Ｐゴシック" charset="0"/>
              </a:rPr>
              <a:t>User created workflows can easily </a:t>
            </a:r>
            <a:r>
              <a:rPr lang="en-US" sz="2000" b="0" dirty="0" smtClean="0">
                <a:latin typeface="Arial" charset="0"/>
                <a:ea typeface="ＭＳ Ｐゴシック" charset="0"/>
              </a:rPr>
              <a:t>be mapped to and </a:t>
            </a:r>
            <a:r>
              <a:rPr lang="en-US" sz="2000" b="0" dirty="0">
                <a:latin typeface="Arial" charset="0"/>
                <a:ea typeface="ＭＳ Ｐゴシック" charset="0"/>
              </a:rPr>
              <a:t>run in different environments without alteration. </a:t>
            </a:r>
            <a:endParaRPr lang="en-US" sz="2000" b="0" dirty="0" smtClean="0">
              <a:latin typeface="Arial" charset="0"/>
              <a:ea typeface="ＭＳ Ｐゴシック" charset="0"/>
            </a:endParaRPr>
          </a:p>
          <a:p>
            <a:pPr marL="457200" lvl="1" indent="0">
              <a:buFont typeface="Wingdings" charset="0"/>
              <a:buNone/>
              <a:defRPr/>
            </a:pPr>
            <a:endParaRPr lang="en-US" sz="2000" dirty="0">
              <a:latin typeface="Arial" charset="0"/>
              <a:ea typeface="ＭＳ Ｐゴシック" charset="0"/>
            </a:endParaRPr>
          </a:p>
          <a:p>
            <a:pPr>
              <a:defRPr/>
            </a:pPr>
            <a:r>
              <a:rPr lang="en-US" sz="2400" b="1" dirty="0">
                <a:latin typeface="Arial" charset="0"/>
                <a:ea typeface="ＭＳ Ｐゴシック" charset="0"/>
                <a:cs typeface="ＭＳ Ｐゴシック" charset="0"/>
              </a:rPr>
              <a:t>Performance</a:t>
            </a:r>
          </a:p>
          <a:p>
            <a:pPr lvl="1">
              <a:defRPr/>
            </a:pPr>
            <a:r>
              <a:rPr lang="en-US" sz="2000" b="0" dirty="0">
                <a:latin typeface="Arial" charset="0"/>
                <a:ea typeface="ＭＳ Ｐゴシック" charset="0"/>
              </a:rPr>
              <a:t>The Pegasus mapper can reorder, group, and prioritize tasks in order to increase the overall workflow performance</a:t>
            </a:r>
            <a:r>
              <a:rPr lang="en-US" sz="2000" b="0" dirty="0" smtClean="0">
                <a:latin typeface="Arial" charset="0"/>
                <a:ea typeface="ＭＳ Ｐゴシック" charset="0"/>
              </a:rPr>
              <a:t>.</a:t>
            </a:r>
            <a:endParaRPr lang="en-US" sz="2000" b="0" dirty="0">
              <a:latin typeface="Arial" charset="0"/>
              <a:ea typeface="ＭＳ Ｐゴシック" charset="0"/>
            </a:endParaRPr>
          </a:p>
        </p:txBody>
      </p:sp>
      <p:sp>
        <p:nvSpPr>
          <p:cNvPr id="57347" name="Rectangle 4"/>
          <p:cNvSpPr>
            <a:spLocks noChangeArrowheads="1"/>
          </p:cNvSpPr>
          <p:nvPr/>
        </p:nvSpPr>
        <p:spPr bwMode="auto">
          <a:xfrm>
            <a:off x="-457200" y="42433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p>
            <a:endParaRPr lang="en-US"/>
          </a:p>
        </p:txBody>
      </p:sp>
    </p:spTree>
    <p:extLst>
      <p:ext uri="{BB962C8B-B14F-4D97-AF65-F5344CB8AC3E}">
        <p14:creationId xmlns:p14="http://schemas.microsoft.com/office/powerpoint/2010/main" val="1724484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457200" y="140952"/>
            <a:ext cx="8229600" cy="727075"/>
          </a:xfrm>
        </p:spPr>
        <p:txBody>
          <a:bodyPr/>
          <a:lstStyle/>
          <a:p>
            <a:pPr eaLnBrk="1" hangingPunct="1"/>
            <a:r>
              <a:rPr lang="en-US" sz="2400" dirty="0">
                <a:latin typeface="Arial" charset="0"/>
                <a:ea typeface="ＭＳ Ｐゴシック" charset="0"/>
                <a:cs typeface="ＭＳ Ｐゴシック" charset="0"/>
              </a:rPr>
              <a:t>Summary – </a:t>
            </a:r>
            <a:br>
              <a:rPr lang="en-US" sz="2400" dirty="0">
                <a:latin typeface="Arial" charset="0"/>
                <a:ea typeface="ＭＳ Ｐゴシック" charset="0"/>
                <a:cs typeface="ＭＳ Ｐゴシック" charset="0"/>
              </a:rPr>
            </a:br>
            <a:r>
              <a:rPr lang="en-US" sz="2400" dirty="0">
                <a:latin typeface="Arial" charset="0"/>
                <a:ea typeface="ＭＳ Ｐゴシック" charset="0"/>
                <a:cs typeface="ＭＳ Ｐゴシック" charset="0"/>
              </a:rPr>
              <a:t>What Does Pegasus provide an Application - II</a:t>
            </a:r>
          </a:p>
        </p:txBody>
      </p:sp>
      <p:sp>
        <p:nvSpPr>
          <p:cNvPr id="59394" name="Rectangle 3"/>
          <p:cNvSpPr>
            <a:spLocks noGrp="1" noChangeArrowheads="1"/>
          </p:cNvSpPr>
          <p:nvPr>
            <p:ph idx="1"/>
          </p:nvPr>
        </p:nvSpPr>
        <p:spPr>
          <a:xfrm>
            <a:off x="457200" y="1171575"/>
            <a:ext cx="8229600" cy="4643846"/>
          </a:xfrm>
        </p:spPr>
        <p:txBody>
          <a:bodyPr>
            <a:normAutofit fontScale="92500" lnSpcReduction="10000"/>
          </a:bodyPr>
          <a:lstStyle/>
          <a:p>
            <a:r>
              <a:rPr lang="en-US" sz="2400" b="1" dirty="0">
                <a:latin typeface="Arial" charset="0"/>
                <a:ea typeface="ＭＳ Ｐゴシック" charset="0"/>
                <a:cs typeface="ＭＳ Ｐゴシック" charset="0"/>
              </a:rPr>
              <a:t>Provenance</a:t>
            </a:r>
          </a:p>
          <a:p>
            <a:pPr lvl="1"/>
            <a:r>
              <a:rPr lang="en-US" sz="2000" b="0" dirty="0" smtClean="0">
                <a:latin typeface="Arial" charset="0"/>
                <a:ea typeface="ＭＳ Ｐゴシック" charset="0"/>
              </a:rPr>
              <a:t>Provenance </a:t>
            </a:r>
            <a:r>
              <a:rPr lang="en-US" sz="2000" b="0" dirty="0">
                <a:latin typeface="Arial" charset="0"/>
                <a:ea typeface="ＭＳ Ｐゴシック" charset="0"/>
              </a:rPr>
              <a:t>data is collected in a database, and the data can be summaries with tools such as pegasus-statistics, pegasus-plots, or directly with SQL queries</a:t>
            </a:r>
            <a:r>
              <a:rPr lang="en-US" sz="2000" b="0" dirty="0" smtClean="0">
                <a:latin typeface="Arial" charset="0"/>
                <a:ea typeface="ＭＳ Ｐゴシック" charset="0"/>
              </a:rPr>
              <a:t>.</a:t>
            </a:r>
            <a:br>
              <a:rPr lang="en-US" sz="2000" b="0" dirty="0" smtClean="0">
                <a:latin typeface="Arial" charset="0"/>
                <a:ea typeface="ＭＳ Ｐゴシック" charset="0"/>
              </a:rPr>
            </a:br>
            <a:endParaRPr lang="en-US" sz="2000" b="0" dirty="0">
              <a:latin typeface="Arial" charset="0"/>
              <a:ea typeface="ＭＳ Ｐゴシック" charset="0"/>
            </a:endParaRPr>
          </a:p>
          <a:p>
            <a:r>
              <a:rPr lang="en-US" sz="2400" b="1" dirty="0" smtClean="0">
                <a:latin typeface="Arial" charset="0"/>
                <a:ea typeface="ＭＳ Ｐゴシック" charset="0"/>
                <a:cs typeface="ＭＳ Ｐゴシック" charset="0"/>
              </a:rPr>
              <a:t>Reliability </a:t>
            </a:r>
            <a:r>
              <a:rPr lang="en-US" sz="2400" b="1" dirty="0">
                <a:latin typeface="Arial" charset="0"/>
                <a:ea typeface="ＭＳ Ｐゴシック" charset="0"/>
                <a:cs typeface="ＭＳ Ｐゴシック" charset="0"/>
              </a:rPr>
              <a:t>and Debugging Tools</a:t>
            </a:r>
          </a:p>
          <a:p>
            <a:pPr lvl="1"/>
            <a:r>
              <a:rPr lang="en-US" sz="2000" b="0" dirty="0">
                <a:latin typeface="Arial" charset="0"/>
                <a:ea typeface="ＭＳ Ｐゴシック" charset="0"/>
              </a:rPr>
              <a:t>Jobs and data transfers are automatically retried in case of failures. Debugging tools such as pegasus-analyzer helps the user to debug the workflow in case of non-recoverable failures</a:t>
            </a:r>
            <a:r>
              <a:rPr lang="en-US" sz="2000" b="0" dirty="0" smtClean="0">
                <a:latin typeface="Arial" charset="0"/>
                <a:ea typeface="ＭＳ Ｐゴシック" charset="0"/>
              </a:rPr>
              <a:t>.</a:t>
            </a:r>
            <a:br>
              <a:rPr lang="en-US" sz="2000" b="0" dirty="0" smtClean="0">
                <a:latin typeface="Arial" charset="0"/>
                <a:ea typeface="ＭＳ Ｐゴシック" charset="0"/>
              </a:rPr>
            </a:br>
            <a:endParaRPr lang="en-US" sz="2000" b="0" dirty="0">
              <a:latin typeface="Arial" charset="0"/>
              <a:ea typeface="ＭＳ Ｐゴシック" charset="0"/>
            </a:endParaRPr>
          </a:p>
          <a:p>
            <a:r>
              <a:rPr lang="en-US" sz="2400" dirty="0">
                <a:latin typeface="Arial" charset="0"/>
                <a:ea typeface="ＭＳ Ｐゴシック" charset="0"/>
                <a:cs typeface="ＭＳ Ｐゴシック" charset="0"/>
              </a:rPr>
              <a:t>Data Management</a:t>
            </a:r>
          </a:p>
          <a:p>
            <a:pPr lvl="1"/>
            <a:r>
              <a:rPr lang="en-US" sz="2000" b="0" dirty="0">
                <a:latin typeface="Arial" charset="0"/>
                <a:ea typeface="ＭＳ Ｐゴシック" charset="0"/>
              </a:rPr>
              <a:t>Pegasus handles replica selection, data transfers and output registrations in data catalogs. These tasks are added to a workflow as auxiliary jobs by the Pegasus planner.</a:t>
            </a:r>
            <a:br>
              <a:rPr lang="en-US" sz="2000" b="0" dirty="0">
                <a:latin typeface="Arial" charset="0"/>
                <a:ea typeface="ＭＳ Ｐゴシック" charset="0"/>
              </a:rPr>
            </a:br>
            <a:endParaRPr lang="en-US" sz="2000" b="0" dirty="0">
              <a:latin typeface="Arial" charset="0"/>
              <a:ea typeface="ＭＳ Ｐゴシック" charset="0"/>
            </a:endParaRPr>
          </a:p>
          <a:p>
            <a:pPr lvl="1"/>
            <a:endParaRPr lang="en-US" sz="2000" b="0" dirty="0" smtClean="0">
              <a:latin typeface="Arial" charset="0"/>
              <a:ea typeface="ＭＳ Ｐゴシック" charset="0"/>
            </a:endParaRPr>
          </a:p>
        </p:txBody>
      </p:sp>
      <p:sp>
        <p:nvSpPr>
          <p:cNvPr id="59396" name="Slide Number Placeholder 1"/>
          <p:cNvSpPr>
            <a:spLocks noGrp="1"/>
          </p:cNvSpPr>
          <p:nvPr>
            <p:ph type="sldNum" sz="quarter" idx="4294967295"/>
          </p:nvPr>
        </p:nvSpPr>
        <p:spPr>
          <a:xfrm>
            <a:off x="70104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400" dirty="0"/>
          </a:p>
        </p:txBody>
      </p:sp>
      <p:sp>
        <p:nvSpPr>
          <p:cNvPr id="59395" name="Rectangle 4"/>
          <p:cNvSpPr>
            <a:spLocks noChangeArrowheads="1"/>
          </p:cNvSpPr>
          <p:nvPr/>
        </p:nvSpPr>
        <p:spPr bwMode="auto">
          <a:xfrm>
            <a:off x="-457200" y="42433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p>
            <a:endParaRPr lang="en-US"/>
          </a:p>
        </p:txBody>
      </p:sp>
    </p:spTree>
    <p:extLst>
      <p:ext uri="{BB962C8B-B14F-4D97-AF65-F5344CB8AC3E}">
        <p14:creationId xmlns:p14="http://schemas.microsoft.com/office/powerpoint/2010/main" val="3785525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chemeClr val="tx2"/>
                </a:solidFill>
                <a:latin typeface="Arial"/>
                <a:cs typeface="Arial"/>
              </a:rPr>
              <a:t>Relevant </a:t>
            </a:r>
            <a:r>
              <a:rPr lang="en-US" sz="2400" dirty="0" smtClean="0">
                <a:solidFill>
                  <a:schemeClr val="tx2"/>
                </a:solidFill>
                <a:latin typeface="Arial"/>
                <a:cs typeface="Arial"/>
              </a:rPr>
              <a:t>Links</a:t>
            </a:r>
            <a:endParaRPr lang="en-US" dirty="0">
              <a:latin typeface="Arial"/>
              <a:cs typeface="Arial"/>
            </a:endParaRPr>
          </a:p>
        </p:txBody>
      </p:sp>
      <p:sp>
        <p:nvSpPr>
          <p:cNvPr id="95235" name="Shape 2"/>
          <p:cNvSpPr>
            <a:spLocks noGrp="1"/>
          </p:cNvSpPr>
          <p:nvPr>
            <p:ph idx="1"/>
          </p:nvPr>
        </p:nvSpPr>
        <p:spPr>
          <a:prstGeom prst="rect">
            <a:avLst/>
          </a:prstGeom>
        </p:spPr>
        <p:txBody>
          <a:bodyPr/>
          <a:lstStyle/>
          <a:p>
            <a:pPr eaLnBrk="1" hangingPunct="1">
              <a:defRPr/>
            </a:pPr>
            <a:r>
              <a:rPr lang="en-US" sz="2600" dirty="0" smtClean="0">
                <a:latin typeface="Arial"/>
                <a:ea typeface="ＭＳ Ｐゴシック" charset="0"/>
                <a:cs typeface="Arial"/>
              </a:rPr>
              <a:t>Pegasus: </a:t>
            </a:r>
            <a:r>
              <a:rPr lang="en-US" sz="2600" dirty="0">
                <a:latin typeface="Arial"/>
                <a:ea typeface="ＭＳ Ｐゴシック" charset="0"/>
                <a:cs typeface="Arial"/>
                <a:hlinkClick r:id="rId3"/>
              </a:rPr>
              <a:t>http://</a:t>
            </a:r>
            <a:r>
              <a:rPr lang="en-US" sz="2600" dirty="0" smtClean="0">
                <a:latin typeface="Arial"/>
                <a:ea typeface="ＭＳ Ｐゴシック" charset="0"/>
                <a:cs typeface="Arial"/>
                <a:hlinkClick r:id="rId3"/>
              </a:rPr>
              <a:t>pegasus.isi.edu</a:t>
            </a:r>
            <a:endParaRPr lang="en-US" sz="2600" dirty="0" smtClean="0">
              <a:latin typeface="Arial"/>
              <a:ea typeface="ＭＳ Ｐゴシック" charset="0"/>
              <a:cs typeface="Arial"/>
            </a:endParaRPr>
          </a:p>
          <a:p>
            <a:pPr eaLnBrk="1" hangingPunct="1">
              <a:defRPr/>
            </a:pPr>
            <a:endParaRPr lang="en-US" sz="2600" dirty="0" smtClean="0">
              <a:latin typeface="Arial"/>
              <a:ea typeface="ＭＳ Ｐゴシック" charset="0"/>
              <a:cs typeface="Arial"/>
            </a:endParaRPr>
          </a:p>
          <a:p>
            <a:pPr eaLnBrk="1" hangingPunct="1">
              <a:defRPr/>
            </a:pPr>
            <a:r>
              <a:rPr lang="en-US" sz="2600" dirty="0" smtClean="0">
                <a:latin typeface="Arial"/>
                <a:ea typeface="ＭＳ Ｐゴシック" charset="0"/>
                <a:cs typeface="Arial"/>
              </a:rPr>
              <a:t>Tutorial and documentation: </a:t>
            </a:r>
            <a:r>
              <a:rPr lang="en-US" sz="2600" dirty="0" smtClean="0">
                <a:latin typeface="Arial"/>
                <a:ea typeface="ＭＳ Ｐゴシック" charset="0"/>
                <a:cs typeface="Arial"/>
                <a:hlinkClick r:id="rId4"/>
              </a:rPr>
              <a:t>http://pegasus.isi.edu/wms/docs/latest/</a:t>
            </a:r>
            <a:endParaRPr lang="en-US" sz="2600" dirty="0" smtClean="0">
              <a:latin typeface="Arial"/>
              <a:ea typeface="ＭＳ Ｐゴシック" charset="0"/>
              <a:cs typeface="Arial"/>
            </a:endParaRPr>
          </a:p>
          <a:p>
            <a:pPr eaLnBrk="1" hangingPunct="1">
              <a:defRPr/>
            </a:pPr>
            <a:endParaRPr lang="en-US" sz="2600" dirty="0">
              <a:latin typeface="Arial"/>
              <a:ea typeface="ＭＳ Ｐゴシック" charset="0"/>
              <a:cs typeface="Arial"/>
            </a:endParaRPr>
          </a:p>
        </p:txBody>
      </p:sp>
      <p:sp>
        <p:nvSpPr>
          <p:cNvPr id="63491" name="Shape 1"/>
          <p:cNvSpPr txBox="1">
            <a:spLocks/>
          </p:cNvSpPr>
          <p:nvPr/>
        </p:nvSpPr>
        <p:spPr bwMode="auto">
          <a:xfrm>
            <a:off x="2686050" y="3878263"/>
            <a:ext cx="3481388"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2800" dirty="0">
                <a:solidFill>
                  <a:schemeClr val="tx2"/>
                </a:solidFill>
                <a:latin typeface="Arial"/>
                <a:cs typeface="Arial"/>
              </a:rPr>
              <a:t>Acknowledgements</a:t>
            </a:r>
          </a:p>
        </p:txBody>
      </p:sp>
      <p:sp>
        <p:nvSpPr>
          <p:cNvPr id="63492" name="Shape 2"/>
          <p:cNvSpPr txBox="1">
            <a:spLocks/>
          </p:cNvSpPr>
          <p:nvPr/>
        </p:nvSpPr>
        <p:spPr bwMode="auto">
          <a:xfrm>
            <a:off x="365125" y="4678363"/>
            <a:ext cx="8613775"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spcBef>
                <a:spcPct val="20000"/>
              </a:spcBef>
            </a:pPr>
            <a:r>
              <a:rPr lang="en-US" sz="2600" dirty="0">
                <a:latin typeface="Arial"/>
                <a:cs typeface="Arial"/>
              </a:rPr>
              <a:t>Pegasus Team, Condor </a:t>
            </a:r>
            <a:r>
              <a:rPr lang="en-US" sz="2600" dirty="0" smtClean="0">
                <a:latin typeface="Arial"/>
                <a:cs typeface="Arial"/>
              </a:rPr>
              <a:t>Team, </a:t>
            </a:r>
            <a:r>
              <a:rPr lang="en-US" sz="2600" dirty="0">
                <a:latin typeface="Arial"/>
                <a:cs typeface="Arial"/>
              </a:rPr>
              <a:t>f</a:t>
            </a:r>
            <a:r>
              <a:rPr lang="en-US" sz="2600" dirty="0" smtClean="0">
                <a:latin typeface="Arial"/>
                <a:cs typeface="Arial"/>
              </a:rPr>
              <a:t>unding agencies, </a:t>
            </a:r>
            <a:r>
              <a:rPr lang="en-US" sz="2600" dirty="0">
                <a:latin typeface="Arial"/>
                <a:cs typeface="Arial"/>
              </a:rPr>
              <a:t>NSF, </a:t>
            </a:r>
            <a:r>
              <a:rPr lang="en-US" sz="2600" dirty="0" smtClean="0">
                <a:latin typeface="Arial"/>
                <a:cs typeface="Arial"/>
              </a:rPr>
              <a:t>NIH, and everybody who uses Pegasus.</a:t>
            </a:r>
            <a:endParaRPr lang="en-US" sz="2600" dirty="0">
              <a:latin typeface="Arial"/>
              <a:cs typeface="Arial"/>
            </a:endParaRPr>
          </a:p>
        </p:txBody>
      </p:sp>
    </p:spTree>
    <p:extLst>
      <p:ext uri="{BB962C8B-B14F-4D97-AF65-F5344CB8AC3E}">
        <p14:creationId xmlns:p14="http://schemas.microsoft.com/office/powerpoint/2010/main" val="1254572823"/>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lang="en-US" sz="2400" dirty="0" smtClean="0">
                <a:latin typeface="Arial" charset="0"/>
                <a:ea typeface="ＭＳ Ｐゴシック" charset="0"/>
                <a:cs typeface="ＭＳ Ｐゴシック" charset="0"/>
              </a:rPr>
              <a:t>Workflows on OSG: What do users care about?</a:t>
            </a:r>
            <a:endParaRPr lang="en-US" sz="2400" dirty="0">
              <a:latin typeface="Arial" charset="0"/>
              <a:ea typeface="ＭＳ Ｐゴシック" charset="0"/>
              <a:cs typeface="ＭＳ Ｐゴシック" charset="0"/>
            </a:endParaRPr>
          </a:p>
        </p:txBody>
      </p:sp>
      <p:sp>
        <p:nvSpPr>
          <p:cNvPr id="63490" name="Rectangle 3"/>
          <p:cNvSpPr>
            <a:spLocks noGrp="1" noChangeArrowheads="1"/>
          </p:cNvSpPr>
          <p:nvPr>
            <p:ph idx="1"/>
          </p:nvPr>
        </p:nvSpPr>
        <p:spPr/>
        <p:txBody>
          <a:bodyPr>
            <a:normAutofit fontScale="70000" lnSpcReduction="20000"/>
          </a:bodyPr>
          <a:lstStyle/>
          <a:p>
            <a:pPr eaLnBrk="1" hangingPunct="1">
              <a:defRPr/>
            </a:pPr>
            <a:endParaRPr lang="en-US" sz="2400" dirty="0">
              <a:latin typeface="Helvetica" charset="0"/>
            </a:endParaRPr>
          </a:p>
          <a:p>
            <a:pPr eaLnBrk="1" hangingPunct="1">
              <a:defRPr/>
            </a:pPr>
            <a:r>
              <a:rPr lang="en-US" sz="2400" dirty="0" smtClean="0">
                <a:latin typeface="Helvetica" charset="0"/>
              </a:rPr>
              <a:t>Data </a:t>
            </a:r>
            <a:r>
              <a:rPr lang="en-US" sz="2400" dirty="0">
                <a:latin typeface="Helvetica" charset="0"/>
              </a:rPr>
              <a:t>Management</a:t>
            </a:r>
          </a:p>
          <a:p>
            <a:pPr lvl="1" eaLnBrk="1" hangingPunct="1">
              <a:defRPr/>
            </a:pPr>
            <a:r>
              <a:rPr lang="en-US" sz="2000" dirty="0">
                <a:latin typeface="Helvetica" charset="0"/>
              </a:rPr>
              <a:t>How do you ship in </a:t>
            </a:r>
            <a:r>
              <a:rPr lang="en-US" sz="2000" dirty="0" smtClean="0">
                <a:latin typeface="Helvetica" charset="0"/>
              </a:rPr>
              <a:t>the small/large </a:t>
            </a:r>
            <a:r>
              <a:rPr lang="en-US" sz="2000" dirty="0">
                <a:latin typeface="Helvetica" charset="0"/>
              </a:rPr>
              <a:t>amounts data required by the workflows</a:t>
            </a:r>
            <a:r>
              <a:rPr lang="en-US" sz="2000" dirty="0" smtClean="0">
                <a:latin typeface="Helvetica" charset="0"/>
              </a:rPr>
              <a:t>?</a:t>
            </a:r>
          </a:p>
          <a:p>
            <a:pPr lvl="1" eaLnBrk="1" hangingPunct="1">
              <a:defRPr/>
            </a:pPr>
            <a:r>
              <a:rPr lang="en-US" sz="2000" dirty="0" smtClean="0">
                <a:latin typeface="Helvetica" charset="0"/>
              </a:rPr>
              <a:t>Can I use SRM? How about </a:t>
            </a:r>
            <a:r>
              <a:rPr lang="en-US" sz="2000" dirty="0" err="1" smtClean="0">
                <a:latin typeface="Helvetica" charset="0"/>
              </a:rPr>
              <a:t>GridFTP</a:t>
            </a:r>
            <a:r>
              <a:rPr lang="en-US" sz="2000" dirty="0" smtClean="0">
                <a:latin typeface="Helvetica" charset="0"/>
              </a:rPr>
              <a:t>? HTTP and Squid proxies?</a:t>
            </a:r>
            <a:br>
              <a:rPr lang="en-US" sz="2000" dirty="0" smtClean="0">
                <a:latin typeface="Helvetica" charset="0"/>
              </a:rPr>
            </a:br>
            <a:endParaRPr lang="en-US" sz="2000" dirty="0" smtClean="0">
              <a:latin typeface="Helvetica" charset="0"/>
            </a:endParaRPr>
          </a:p>
          <a:p>
            <a:pPr marL="457200" lvl="1" indent="0" eaLnBrk="1" hangingPunct="1">
              <a:buNone/>
              <a:defRPr/>
            </a:pPr>
            <a:endParaRPr lang="en-US" sz="2000" dirty="0" smtClean="0">
              <a:latin typeface="Helvetica" charset="0"/>
            </a:endParaRPr>
          </a:p>
          <a:p>
            <a:pPr eaLnBrk="1" hangingPunct="1">
              <a:defRPr/>
            </a:pPr>
            <a:r>
              <a:rPr lang="en-US" sz="2400" dirty="0" smtClean="0">
                <a:latin typeface="Helvetica" charset="0"/>
              </a:rPr>
              <a:t>Debug and Monitor Workflows</a:t>
            </a:r>
          </a:p>
          <a:p>
            <a:pPr lvl="1" eaLnBrk="1" hangingPunct="1">
              <a:defRPr/>
            </a:pPr>
            <a:r>
              <a:rPr lang="en-US" sz="2000" dirty="0" smtClean="0">
                <a:latin typeface="Helvetica" charset="0"/>
              </a:rPr>
              <a:t>Users need automated tools to go through the log files</a:t>
            </a:r>
          </a:p>
          <a:p>
            <a:pPr lvl="1" eaLnBrk="1" hangingPunct="1">
              <a:defRPr/>
            </a:pPr>
            <a:r>
              <a:rPr lang="en-US" sz="2000" dirty="0" smtClean="0">
                <a:latin typeface="Helvetica" charset="0"/>
              </a:rPr>
              <a:t>Need to correlate </a:t>
            </a:r>
            <a:r>
              <a:rPr lang="en-US" sz="2000" dirty="0">
                <a:latin typeface="Helvetica" charset="0"/>
              </a:rPr>
              <a:t>d</a:t>
            </a:r>
            <a:r>
              <a:rPr lang="en-US" sz="2000" dirty="0" smtClean="0">
                <a:latin typeface="Helvetica" charset="0"/>
              </a:rPr>
              <a:t>ata across lots of log files</a:t>
            </a:r>
          </a:p>
          <a:p>
            <a:pPr lvl="1" eaLnBrk="1" hangingPunct="1">
              <a:defRPr/>
            </a:pPr>
            <a:r>
              <a:rPr lang="en-US" sz="2000" dirty="0" smtClean="0">
                <a:latin typeface="Helvetica" charset="0"/>
              </a:rPr>
              <a:t>Need to know what host a job ran on and how it was invoked</a:t>
            </a:r>
          </a:p>
          <a:p>
            <a:pPr marL="457200" lvl="1" indent="0" eaLnBrk="1" hangingPunct="1">
              <a:buNone/>
              <a:defRPr/>
            </a:pPr>
            <a:endParaRPr lang="en-US" dirty="0" smtClean="0">
              <a:latin typeface="Helvetica" charset="0"/>
            </a:endParaRPr>
          </a:p>
          <a:p>
            <a:pPr eaLnBrk="1" hangingPunct="1">
              <a:defRPr/>
            </a:pPr>
            <a:r>
              <a:rPr lang="en-US" sz="2400" dirty="0">
                <a:latin typeface="Helvetica" charset="0"/>
              </a:rPr>
              <a:t> Restructure Workflows for Improved Performance</a:t>
            </a:r>
          </a:p>
          <a:p>
            <a:pPr lvl="1" eaLnBrk="1" hangingPunct="1">
              <a:defRPr/>
            </a:pPr>
            <a:r>
              <a:rPr lang="en-US" sz="2000" dirty="0" smtClean="0">
                <a:latin typeface="Helvetica" charset="0"/>
              </a:rPr>
              <a:t>Short </a:t>
            </a:r>
            <a:r>
              <a:rPr lang="en-US" sz="2000" dirty="0">
                <a:latin typeface="Helvetica" charset="0"/>
              </a:rPr>
              <a:t>running </a:t>
            </a:r>
            <a:r>
              <a:rPr lang="en-US" sz="2000" dirty="0" smtClean="0">
                <a:latin typeface="Helvetica" charset="0"/>
              </a:rPr>
              <a:t>tasks?</a:t>
            </a:r>
          </a:p>
          <a:p>
            <a:pPr lvl="1" eaLnBrk="1" hangingPunct="1">
              <a:defRPr/>
            </a:pPr>
            <a:r>
              <a:rPr lang="en-US" sz="2000" dirty="0" smtClean="0">
                <a:latin typeface="Helvetica" charset="0"/>
              </a:rPr>
              <a:t>Data placement?</a:t>
            </a:r>
            <a:br>
              <a:rPr lang="en-US" sz="2000" dirty="0" smtClean="0">
                <a:latin typeface="Helvetica" charset="0"/>
              </a:rPr>
            </a:br>
            <a:endParaRPr lang="en-US" sz="2000" dirty="0" smtClean="0">
              <a:latin typeface="Helvetica" charset="0"/>
            </a:endParaRPr>
          </a:p>
          <a:p>
            <a:pPr eaLnBrk="1" hangingPunct="1">
              <a:defRPr/>
            </a:pPr>
            <a:r>
              <a:rPr lang="en-US" sz="2400" dirty="0">
                <a:latin typeface="Helvetica" charset="0"/>
              </a:rPr>
              <a:t>Integrate with existing OSG infrastructure for provisioning resources such as GlideinWMS, </a:t>
            </a:r>
            <a:r>
              <a:rPr lang="en-US" sz="2400" dirty="0" smtClean="0">
                <a:latin typeface="Helvetica" charset="0"/>
              </a:rPr>
              <a:t>BOSCO, and higher level tools such as </a:t>
            </a:r>
            <a:r>
              <a:rPr lang="en-US" sz="2400" dirty="0" err="1" smtClean="0">
                <a:latin typeface="Helvetica" charset="0"/>
              </a:rPr>
              <a:t>HubZero</a:t>
            </a:r>
            <a:endParaRPr lang="en-US" sz="2400" dirty="0">
              <a:latin typeface="Helvetica" charset="0"/>
            </a:endParaRPr>
          </a:p>
          <a:p>
            <a:pPr lvl="1" eaLnBrk="1" hangingPunct="1">
              <a:defRPr/>
            </a:pPr>
            <a:endParaRPr lang="en-US" sz="2000" dirty="0">
              <a:latin typeface="Helvetica" charset="0"/>
            </a:endParaRPr>
          </a:p>
        </p:txBody>
      </p:sp>
    </p:spTree>
    <p:extLst>
      <p:ext uri="{BB962C8B-B14F-4D97-AF65-F5344CB8AC3E}">
        <p14:creationId xmlns:p14="http://schemas.microsoft.com/office/powerpoint/2010/main" val="1846079075"/>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Pegasus Workflow Management System</a:t>
            </a:r>
          </a:p>
        </p:txBody>
      </p:sp>
      <p:sp>
        <p:nvSpPr>
          <p:cNvPr id="3" name="Content Placeholder 2"/>
          <p:cNvSpPr>
            <a:spLocks noGrp="1"/>
          </p:cNvSpPr>
          <p:nvPr>
            <p:ph idx="1"/>
          </p:nvPr>
        </p:nvSpPr>
        <p:spPr/>
        <p:txBody>
          <a:bodyPr>
            <a:normAutofit fontScale="77500" lnSpcReduction="20000"/>
          </a:bodyPr>
          <a:lstStyle/>
          <a:p>
            <a:pPr eaLnBrk="1" hangingPunct="1"/>
            <a:r>
              <a:rPr lang="en-US" sz="2400" dirty="0">
                <a:latin typeface="Arial" charset="0"/>
                <a:ea typeface="ＭＳ Ｐゴシック" charset="0"/>
                <a:cs typeface="ＭＳ Ｐゴシック" charset="0"/>
              </a:rPr>
              <a:t>NSF funded project and developed since 2001 as a collaboration between USC </a:t>
            </a:r>
            <a:r>
              <a:rPr lang="en-US" sz="2400" dirty="0" smtClean="0">
                <a:latin typeface="Arial" charset="0"/>
                <a:ea typeface="ＭＳ Ｐゴシック" charset="0"/>
                <a:cs typeface="ＭＳ Ｐゴシック" charset="0"/>
              </a:rPr>
              <a:t>Information Sciences Institute and </a:t>
            </a:r>
            <a:r>
              <a:rPr lang="en-US" sz="2400" dirty="0">
                <a:latin typeface="Arial" charset="0"/>
                <a:ea typeface="ＭＳ Ｐゴシック" charset="0"/>
                <a:cs typeface="ＭＳ Ｐゴシック" charset="0"/>
              </a:rPr>
              <a:t>the Condor Team at UW Madison </a:t>
            </a:r>
            <a:r>
              <a:rPr lang="en-US" sz="2400" dirty="0" smtClean="0">
                <a:latin typeface="Arial" charset="0"/>
                <a:ea typeface="ＭＳ Ｐゴシック" charset="0"/>
                <a:cs typeface="ＭＳ Ｐゴシック" charset="0"/>
              </a:rPr>
              <a:t/>
            </a:r>
            <a:br>
              <a:rPr lang="en-US" sz="2400" dirty="0" smtClean="0">
                <a:latin typeface="Arial" charset="0"/>
                <a:ea typeface="ＭＳ Ｐゴシック" charset="0"/>
                <a:cs typeface="ＭＳ Ｐゴシック" charset="0"/>
              </a:rPr>
            </a:br>
            <a:endParaRPr lang="en-US" sz="2400" dirty="0">
              <a:latin typeface="Arial" charset="0"/>
              <a:ea typeface="ＭＳ Ｐゴシック" charset="0"/>
              <a:cs typeface="ＭＳ Ｐゴシック" charset="0"/>
            </a:endParaRPr>
          </a:p>
          <a:p>
            <a:pPr eaLnBrk="1" hangingPunct="1"/>
            <a:r>
              <a:rPr lang="en-US" sz="2400" dirty="0">
                <a:latin typeface="Arial" charset="0"/>
                <a:ea typeface="ＭＳ Ｐゴシック" charset="0"/>
                <a:cs typeface="ＭＳ Ｐゴシック" charset="0"/>
              </a:rPr>
              <a:t>Builds on top of Condor DAGMan. </a:t>
            </a:r>
          </a:p>
          <a:p>
            <a:endParaRPr lang="en-US" dirty="0" smtClean="0"/>
          </a:p>
          <a:p>
            <a:r>
              <a:rPr lang="en-US" sz="2500" dirty="0" smtClean="0"/>
              <a:t>Abstract </a:t>
            </a:r>
            <a:r>
              <a:rPr lang="en-US" sz="2500" dirty="0"/>
              <a:t>Workflows - Pegasus input workflow description</a:t>
            </a:r>
          </a:p>
          <a:p>
            <a:pPr lvl="1"/>
            <a:r>
              <a:rPr lang="en-US" dirty="0"/>
              <a:t>Workflow “high-level language”</a:t>
            </a:r>
          </a:p>
          <a:p>
            <a:pPr lvl="1"/>
            <a:r>
              <a:rPr lang="en-US" dirty="0"/>
              <a:t>Only identifies the computation, devoid of resource descriptions, devoid of data </a:t>
            </a:r>
            <a:r>
              <a:rPr lang="en-US" dirty="0" smtClean="0"/>
              <a:t>locations</a:t>
            </a:r>
            <a:br>
              <a:rPr lang="en-US" dirty="0" smtClean="0"/>
            </a:br>
            <a:endParaRPr lang="en-US" dirty="0"/>
          </a:p>
          <a:p>
            <a:r>
              <a:rPr lang="en-US" sz="2500" dirty="0" smtClean="0"/>
              <a:t>Pegasus is a </a:t>
            </a:r>
            <a:r>
              <a:rPr lang="en-US" sz="2500" dirty="0"/>
              <a:t> w</a:t>
            </a:r>
            <a:r>
              <a:rPr lang="en-US" sz="2500" dirty="0" smtClean="0"/>
              <a:t>orkflow </a:t>
            </a:r>
            <a:r>
              <a:rPr lang="en-US" sz="2500" dirty="0"/>
              <a:t>“compiler” (plan/map)</a:t>
            </a:r>
          </a:p>
          <a:p>
            <a:pPr lvl="1"/>
            <a:r>
              <a:rPr lang="en-US" dirty="0"/>
              <a:t>Target is DAGMan DAGs and Condor submit files</a:t>
            </a:r>
          </a:p>
          <a:p>
            <a:pPr lvl="1"/>
            <a:r>
              <a:rPr lang="en-US" dirty="0"/>
              <a:t>Transforms the workflow for performance </a:t>
            </a:r>
            <a:r>
              <a:rPr lang="en-US" dirty="0" smtClean="0"/>
              <a:t>and reliability</a:t>
            </a:r>
            <a:endParaRPr lang="en-US" dirty="0"/>
          </a:p>
          <a:p>
            <a:pPr lvl="1"/>
            <a:r>
              <a:rPr lang="en-US" dirty="0"/>
              <a:t>Automatically locates physical locations for </a:t>
            </a:r>
            <a:r>
              <a:rPr lang="en-US" dirty="0" smtClean="0"/>
              <a:t>both workflow</a:t>
            </a:r>
            <a:br>
              <a:rPr lang="en-US" dirty="0" smtClean="0"/>
            </a:br>
            <a:r>
              <a:rPr lang="en-US" dirty="0" smtClean="0"/>
              <a:t>components </a:t>
            </a:r>
            <a:r>
              <a:rPr lang="en-US" dirty="0"/>
              <a:t>and data</a:t>
            </a:r>
          </a:p>
          <a:p>
            <a:pPr lvl="1"/>
            <a:r>
              <a:rPr lang="en-US" dirty="0" smtClean="0"/>
              <a:t>Collects runtime provenance</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712358591"/>
              </p:ext>
            </p:extLst>
          </p:nvPr>
        </p:nvGraphicFramePr>
        <p:xfrm>
          <a:off x="6674894" y="3892550"/>
          <a:ext cx="2305593" cy="2236788"/>
        </p:xfrm>
        <a:graphic>
          <a:graphicData uri="http://schemas.openxmlformats.org/presentationml/2006/ole">
            <mc:AlternateContent xmlns:mc="http://schemas.openxmlformats.org/markup-compatibility/2006">
              <mc:Choice xmlns:v="urn:schemas-microsoft-com:vml" Requires="v">
                <p:oleObj spid="_x0000_s1101" name="Visio" r:id="rId3" imgW="4855769" imgH="4711598" progId="Visio.Drawing.11">
                  <p:embed/>
                </p:oleObj>
              </mc:Choice>
              <mc:Fallback>
                <p:oleObj name="Visio" r:id="rId3" imgW="4855769" imgH="471159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4894" y="3892550"/>
                        <a:ext cx="2305593" cy="223678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798048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a:latin typeface="Arial" charset="0"/>
                <a:ea typeface="ＭＳ Ｐゴシック" charset="0"/>
                <a:cs typeface="ＭＳ Ｐゴシック" charset="0"/>
              </a:rPr>
              <a:t>Pegasus WMS</a:t>
            </a:r>
          </a:p>
        </p:txBody>
      </p:sp>
      <p:pic>
        <p:nvPicPr>
          <p:cNvPr id="2150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788" y="1250950"/>
            <a:ext cx="7380287" cy="4776057"/>
          </a:xfrm>
        </p:spPr>
      </p:pic>
    </p:spTree>
    <p:extLst>
      <p:ext uri="{BB962C8B-B14F-4D97-AF65-F5344CB8AC3E}">
        <p14:creationId xmlns:p14="http://schemas.microsoft.com/office/powerpoint/2010/main" val="2629166405"/>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27001" y="1409700"/>
            <a:ext cx="5642062" cy="4401318"/>
          </a:xfrm>
          <a:prstGeom prst="rect">
            <a:avLst/>
          </a:prstGeom>
        </p:spPr>
      </p:pic>
      <p:sp>
        <p:nvSpPr>
          <p:cNvPr id="24578" name="Rectangle 2"/>
          <p:cNvSpPr>
            <a:spLocks noGrp="1" noChangeArrowheads="1"/>
          </p:cNvSpPr>
          <p:nvPr>
            <p:ph type="title"/>
          </p:nvPr>
        </p:nvSpPr>
        <p:spPr/>
        <p:txBody>
          <a:bodyPr/>
          <a:lstStyle/>
          <a:p>
            <a:pPr eaLnBrk="1" hangingPunct="1"/>
            <a:r>
              <a:rPr lang="en-US" sz="2700" dirty="0" smtClean="0">
                <a:latin typeface="Arial" charset="0"/>
                <a:ea typeface="ＭＳ Ｐゴシック" charset="0"/>
                <a:cs typeface="ＭＳ Ｐゴシック" charset="0"/>
              </a:rPr>
              <a:t>Abstract to Executable Workflow Mapping</a:t>
            </a:r>
            <a:endParaRPr lang="en-US" sz="2700" dirty="0">
              <a:latin typeface="Arial" charset="0"/>
              <a:ea typeface="ＭＳ Ｐゴシック" charset="0"/>
              <a:cs typeface="ＭＳ Ｐゴシック" charset="0"/>
            </a:endParaRPr>
          </a:p>
        </p:txBody>
      </p:sp>
      <p:sp>
        <p:nvSpPr>
          <p:cNvPr id="24580" name="Rectangle 3"/>
          <p:cNvSpPr>
            <a:spLocks noGrp="1" noChangeArrowheads="1"/>
          </p:cNvSpPr>
          <p:nvPr>
            <p:ph idx="1"/>
          </p:nvPr>
        </p:nvSpPr>
        <p:spPr>
          <a:xfrm>
            <a:off x="5156200" y="1171575"/>
            <a:ext cx="3530600" cy="4403990"/>
          </a:xfrm>
        </p:spPr>
        <p:txBody>
          <a:bodyPr/>
          <a:lstStyle/>
          <a:p>
            <a:pPr eaLnBrk="1" hangingPunct="1"/>
            <a:r>
              <a:rPr lang="en-US" sz="1600" dirty="0">
                <a:latin typeface="Arial" charset="0"/>
                <a:ea typeface="ＭＳ Ｐゴシック" charset="0"/>
                <a:cs typeface="ＭＳ Ｐゴシック" charset="0"/>
              </a:rPr>
              <a:t>Abstraction provides </a:t>
            </a:r>
          </a:p>
          <a:p>
            <a:pPr lvl="1" eaLnBrk="1" hangingPunct="1"/>
            <a:r>
              <a:rPr lang="en-US" sz="1400" b="1" dirty="0">
                <a:latin typeface="Arial" charset="0"/>
                <a:ea typeface="ＭＳ Ｐゴシック" charset="0"/>
                <a:cs typeface="ＭＳ Ｐゴシック" charset="0"/>
              </a:rPr>
              <a:t>Ease of Use</a:t>
            </a:r>
            <a:r>
              <a:rPr lang="en-US" sz="1400" dirty="0">
                <a:latin typeface="Arial" charset="0"/>
                <a:ea typeface="ＭＳ Ｐゴシック" charset="0"/>
                <a:cs typeface="ＭＳ Ｐゴシック" charset="0"/>
              </a:rPr>
              <a:t> (do not need to worry about low-level execution details)</a:t>
            </a:r>
          </a:p>
          <a:p>
            <a:pPr lvl="1" eaLnBrk="1" hangingPunct="1"/>
            <a:r>
              <a:rPr lang="en-US" sz="1400" b="1" dirty="0">
                <a:latin typeface="Arial" charset="0"/>
                <a:ea typeface="ＭＳ Ｐゴシック" charset="0"/>
                <a:cs typeface="ＭＳ Ｐゴシック" charset="0"/>
              </a:rPr>
              <a:t>Portability </a:t>
            </a:r>
            <a:r>
              <a:rPr lang="en-US" sz="1400" dirty="0">
                <a:latin typeface="Arial" charset="0"/>
                <a:ea typeface="ＭＳ Ｐゴシック" charset="0"/>
                <a:cs typeface="ＭＳ Ｐゴシック" charset="0"/>
              </a:rPr>
              <a:t>(can use the same workflow description to run on a number of resources and/or across them)</a:t>
            </a:r>
          </a:p>
          <a:p>
            <a:pPr lvl="1" eaLnBrk="1" hangingPunct="1"/>
            <a:r>
              <a:rPr lang="en-US" sz="1400" b="1" dirty="0">
                <a:latin typeface="Arial" charset="0"/>
                <a:ea typeface="ＭＳ Ｐゴシック" charset="0"/>
                <a:cs typeface="ＭＳ Ｐゴシック" charset="0"/>
              </a:rPr>
              <a:t>Gives opportunities for optimization</a:t>
            </a:r>
            <a:r>
              <a:rPr lang="en-US" sz="1400" dirty="0">
                <a:latin typeface="Arial" charset="0"/>
                <a:ea typeface="ＭＳ Ｐゴシック" charset="0"/>
                <a:cs typeface="ＭＳ Ｐゴシック" charset="0"/>
              </a:rPr>
              <a:t> and fault tolerance</a:t>
            </a:r>
          </a:p>
          <a:p>
            <a:pPr lvl="2" eaLnBrk="1" hangingPunct="1"/>
            <a:r>
              <a:rPr lang="en-US" sz="1400" dirty="0">
                <a:latin typeface="Arial" charset="0"/>
                <a:ea typeface="ＭＳ Ｐゴシック" charset="0"/>
                <a:cs typeface="ＭＳ Ｐゴシック" charset="0"/>
              </a:rPr>
              <a:t>automatically restructure the workflow</a:t>
            </a:r>
          </a:p>
          <a:p>
            <a:pPr lvl="2" eaLnBrk="1" hangingPunct="1"/>
            <a:r>
              <a:rPr lang="en-US" sz="1400" dirty="0">
                <a:latin typeface="Arial" charset="0"/>
                <a:ea typeface="ＭＳ Ｐゴシック" charset="0"/>
                <a:cs typeface="ＭＳ Ｐゴシック" charset="0"/>
              </a:rPr>
              <a:t>automatically provide fault recovery (retry</a:t>
            </a:r>
            <a:r>
              <a:rPr lang="en-US" sz="1400" dirty="0" smtClean="0">
                <a:latin typeface="Arial" charset="0"/>
                <a:ea typeface="ＭＳ Ｐゴシック" charset="0"/>
                <a:cs typeface="ＭＳ Ｐゴシック" charset="0"/>
              </a:rPr>
              <a:t>, choose </a:t>
            </a:r>
            <a:r>
              <a:rPr lang="en-US" sz="1400" dirty="0">
                <a:latin typeface="Arial" charset="0"/>
                <a:ea typeface="ＭＳ Ｐゴシック" charset="0"/>
                <a:cs typeface="ＭＳ Ｐゴシック" charset="0"/>
              </a:rPr>
              <a:t>different resource)</a:t>
            </a:r>
          </a:p>
          <a:p>
            <a:pPr lvl="1" eaLnBrk="1" hangingPunct="1"/>
            <a:endParaRPr lang="en-US" sz="14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942379470"/>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Workflows can be simple	</a:t>
            </a:r>
            <a:endParaRPr lang="en-US" dirty="0"/>
          </a:p>
        </p:txBody>
      </p:sp>
      <p:pic>
        <p:nvPicPr>
          <p:cNvPr id="4" name="Picture 3" descr="bag_of_task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967" y="3104380"/>
            <a:ext cx="8065287" cy="557600"/>
          </a:xfrm>
          <a:prstGeom prst="rect">
            <a:avLst/>
          </a:prstGeom>
        </p:spPr>
      </p:pic>
    </p:spTree>
    <p:extLst>
      <p:ext uri="{BB962C8B-B14F-4D97-AF65-F5344CB8AC3E}">
        <p14:creationId xmlns:p14="http://schemas.microsoft.com/office/powerpoint/2010/main" val="311751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Supported Data Staging </a:t>
            </a:r>
            <a:r>
              <a:rPr lang="en-US" dirty="0" smtClean="0">
                <a:latin typeface="Arial" charset="0"/>
                <a:ea typeface="ＭＳ Ｐゴシック" charset="0"/>
                <a:cs typeface="ＭＳ Ｐゴシック" charset="0"/>
              </a:rPr>
              <a:t>Approaches</a:t>
            </a:r>
            <a:endParaRPr lang="en-US" dirty="0">
              <a:latin typeface="Arial" charset="0"/>
              <a:ea typeface="ＭＳ Ｐゴシック" charset="0"/>
              <a:cs typeface="ＭＳ Ｐゴシック" charset="0"/>
            </a:endParaRPr>
          </a:p>
        </p:txBody>
      </p:sp>
      <p:sp>
        <p:nvSpPr>
          <p:cNvPr id="77826" name="Rectangle 3"/>
          <p:cNvSpPr>
            <a:spLocks noGrp="1" noChangeArrowheads="1"/>
          </p:cNvSpPr>
          <p:nvPr>
            <p:ph idx="1"/>
          </p:nvPr>
        </p:nvSpPr>
        <p:spPr/>
        <p:txBody>
          <a:bodyPr>
            <a:normAutofit fontScale="85000" lnSpcReduction="10000"/>
          </a:bodyPr>
          <a:lstStyle/>
          <a:p>
            <a:pPr marL="914400" lvl="2" indent="0" eaLnBrk="1" hangingPunct="1">
              <a:buFont typeface="Wingdings" charset="0"/>
              <a:buNone/>
              <a:defRPr/>
            </a:pPr>
            <a:endParaRPr lang="en-US" sz="1900" dirty="0">
              <a:latin typeface="Helvetica" charset="0"/>
            </a:endParaRPr>
          </a:p>
          <a:p>
            <a:pPr lvl="1" eaLnBrk="1" hangingPunct="1">
              <a:defRPr/>
            </a:pPr>
            <a:r>
              <a:rPr lang="en-US" sz="2200" dirty="0" err="1">
                <a:latin typeface="Helvetica" charset="0"/>
              </a:rPr>
              <a:t>NonShared</a:t>
            </a:r>
            <a:r>
              <a:rPr lang="en-US" sz="2200" dirty="0">
                <a:latin typeface="Helvetica" charset="0"/>
              </a:rPr>
              <a:t> </a:t>
            </a:r>
            <a:r>
              <a:rPr lang="en-US" sz="2200" dirty="0" smtClean="0">
                <a:latin typeface="Helvetica" charset="0"/>
              </a:rPr>
              <a:t>filesystem </a:t>
            </a:r>
            <a:r>
              <a:rPr lang="en-US" sz="2200" dirty="0">
                <a:latin typeface="Helvetica" charset="0"/>
              </a:rPr>
              <a:t>setup </a:t>
            </a:r>
            <a:r>
              <a:rPr lang="en-US" sz="2200" dirty="0" smtClean="0">
                <a:latin typeface="Helvetica" charset="0"/>
              </a:rPr>
              <a:t>using an existing storage element for staging (typical of OSG and </a:t>
            </a:r>
            <a:r>
              <a:rPr lang="en-US" sz="2200" dirty="0">
                <a:latin typeface="Helvetica" charset="0"/>
              </a:rPr>
              <a:t>c</a:t>
            </a:r>
            <a:r>
              <a:rPr lang="en-US" sz="2200" dirty="0" smtClean="0">
                <a:latin typeface="Helvetica" charset="0"/>
              </a:rPr>
              <a:t>ampus Condor pools) </a:t>
            </a:r>
            <a:endParaRPr lang="en-US" sz="2200" dirty="0">
              <a:latin typeface="Helvetica" charset="0"/>
            </a:endParaRPr>
          </a:p>
          <a:p>
            <a:pPr lvl="2" eaLnBrk="1" hangingPunct="1">
              <a:defRPr/>
            </a:pPr>
            <a:r>
              <a:rPr lang="en-US" sz="1900" dirty="0">
                <a:latin typeface="Helvetica" charset="0"/>
              </a:rPr>
              <a:t>Worker </a:t>
            </a:r>
            <a:r>
              <a:rPr lang="en-US" sz="1900" dirty="0" smtClean="0">
                <a:latin typeface="Helvetica" charset="0"/>
              </a:rPr>
              <a:t>nodes </a:t>
            </a:r>
            <a:r>
              <a:rPr lang="en-US" sz="1900" dirty="0">
                <a:latin typeface="Helvetica" charset="0"/>
              </a:rPr>
              <a:t>don’t share a filesystem.</a:t>
            </a:r>
          </a:p>
          <a:p>
            <a:pPr lvl="2" eaLnBrk="1" hangingPunct="1">
              <a:defRPr/>
            </a:pPr>
            <a:r>
              <a:rPr lang="en-US" sz="1900" dirty="0">
                <a:latin typeface="Helvetica" charset="0"/>
              </a:rPr>
              <a:t>Data is </a:t>
            </a:r>
            <a:r>
              <a:rPr lang="en-US" sz="1900" dirty="0" smtClean="0">
                <a:latin typeface="Helvetica" charset="0"/>
              </a:rPr>
              <a:t>pulled </a:t>
            </a:r>
            <a:r>
              <a:rPr lang="en-US" sz="1900" dirty="0">
                <a:latin typeface="Helvetica" charset="0"/>
              </a:rPr>
              <a:t>from </a:t>
            </a:r>
            <a:r>
              <a:rPr lang="en-US" sz="1900" dirty="0" smtClean="0">
                <a:latin typeface="Helvetica" charset="0"/>
              </a:rPr>
              <a:t>/</a:t>
            </a:r>
            <a:r>
              <a:rPr lang="en-US" sz="1900" dirty="0">
                <a:latin typeface="Helvetica" charset="0"/>
              </a:rPr>
              <a:t> </a:t>
            </a:r>
            <a:r>
              <a:rPr lang="en-US" sz="1900" dirty="0" smtClean="0">
                <a:latin typeface="Helvetica" charset="0"/>
              </a:rPr>
              <a:t>pushed to the existing storage element.</a:t>
            </a:r>
          </a:p>
          <a:p>
            <a:pPr lvl="2" eaLnBrk="1" hangingPunct="1">
              <a:defRPr/>
            </a:pPr>
            <a:r>
              <a:rPr lang="en-US" sz="1900" dirty="0" smtClean="0">
                <a:latin typeface="Helvetica" charset="0"/>
              </a:rPr>
              <a:t>(Pictured on the next slide)</a:t>
            </a:r>
            <a:endParaRPr lang="en-US" sz="1900" dirty="0">
              <a:latin typeface="Helvetica" charset="0"/>
            </a:endParaRPr>
          </a:p>
          <a:p>
            <a:pPr marL="914400" lvl="2" indent="0" eaLnBrk="1" hangingPunct="1">
              <a:buFont typeface="Wingdings" charset="0"/>
              <a:buNone/>
              <a:defRPr/>
            </a:pPr>
            <a:endParaRPr lang="en-US" sz="1900" dirty="0">
              <a:latin typeface="Helvetica" charset="0"/>
            </a:endParaRPr>
          </a:p>
          <a:p>
            <a:pPr lvl="1" eaLnBrk="1" hangingPunct="1">
              <a:defRPr/>
            </a:pPr>
            <a:r>
              <a:rPr lang="en-US" sz="2200" dirty="0">
                <a:latin typeface="Helvetica" charset="0"/>
              </a:rPr>
              <a:t>Condor IO</a:t>
            </a:r>
          </a:p>
          <a:p>
            <a:pPr lvl="2" eaLnBrk="1" hangingPunct="1">
              <a:defRPr/>
            </a:pPr>
            <a:r>
              <a:rPr lang="en-US" sz="1900" dirty="0">
                <a:latin typeface="Helvetica" charset="0"/>
              </a:rPr>
              <a:t>Worker </a:t>
            </a:r>
            <a:r>
              <a:rPr lang="en-US" sz="1900" dirty="0" smtClean="0">
                <a:latin typeface="Helvetica" charset="0"/>
              </a:rPr>
              <a:t>nodes </a:t>
            </a:r>
            <a:r>
              <a:rPr lang="en-US" sz="1900" dirty="0">
                <a:latin typeface="Helvetica" charset="0"/>
              </a:rPr>
              <a:t>don’t share a filesystem</a:t>
            </a:r>
          </a:p>
          <a:p>
            <a:pPr lvl="2" eaLnBrk="1" hangingPunct="1">
              <a:defRPr/>
            </a:pPr>
            <a:r>
              <a:rPr lang="en-US" sz="1900" dirty="0">
                <a:latin typeface="Helvetica" charset="0"/>
              </a:rPr>
              <a:t>Data is pulled </a:t>
            </a:r>
            <a:r>
              <a:rPr lang="en-US" sz="1900" dirty="0" smtClean="0">
                <a:latin typeface="Helvetica" charset="0"/>
              </a:rPr>
              <a:t>from / pushed to </a:t>
            </a:r>
            <a:r>
              <a:rPr lang="en-US" sz="1900" dirty="0">
                <a:latin typeface="Helvetica" charset="0"/>
              </a:rPr>
              <a:t>the submit </a:t>
            </a:r>
            <a:r>
              <a:rPr lang="en-US" sz="1900" dirty="0" smtClean="0">
                <a:latin typeface="Helvetica" charset="0"/>
              </a:rPr>
              <a:t>host</a:t>
            </a:r>
            <a:r>
              <a:rPr lang="en-US" sz="1900" dirty="0">
                <a:latin typeface="Helvetica" charset="0"/>
              </a:rPr>
              <a:t> </a:t>
            </a:r>
            <a:r>
              <a:rPr lang="en-US" sz="1900" dirty="0" smtClean="0">
                <a:latin typeface="Helvetica" charset="0"/>
              </a:rPr>
              <a:t>via Condor file transfers</a:t>
            </a:r>
            <a:br>
              <a:rPr lang="en-US" sz="1900" dirty="0" smtClean="0">
                <a:latin typeface="Helvetica" charset="0"/>
              </a:rPr>
            </a:br>
            <a:endParaRPr lang="en-US" sz="1900" dirty="0" smtClean="0">
              <a:latin typeface="Helvetica" charset="0"/>
            </a:endParaRPr>
          </a:p>
          <a:p>
            <a:pPr lvl="1" eaLnBrk="1" hangingPunct="1">
              <a:defRPr/>
            </a:pPr>
            <a:r>
              <a:rPr lang="en-US" sz="2200" dirty="0">
                <a:latin typeface="Helvetica" charset="0"/>
              </a:rPr>
              <a:t>Shared Filesystem setup (typical of </a:t>
            </a:r>
            <a:r>
              <a:rPr lang="en-US" sz="2200" dirty="0" smtClean="0">
                <a:latin typeface="Helvetica" charset="0"/>
              </a:rPr>
              <a:t>XSEDE and HPC </a:t>
            </a:r>
            <a:r>
              <a:rPr lang="en-US" sz="2200" dirty="0">
                <a:latin typeface="Helvetica" charset="0"/>
              </a:rPr>
              <a:t>sites)</a:t>
            </a:r>
          </a:p>
          <a:p>
            <a:pPr lvl="2" eaLnBrk="1" hangingPunct="1">
              <a:defRPr/>
            </a:pPr>
            <a:r>
              <a:rPr lang="en-US" sz="1900" dirty="0">
                <a:latin typeface="Helvetica" charset="0"/>
              </a:rPr>
              <a:t>Worker nodes and the </a:t>
            </a:r>
            <a:r>
              <a:rPr lang="en-US" sz="1900" dirty="0" smtClean="0">
                <a:latin typeface="Helvetica" charset="0"/>
              </a:rPr>
              <a:t>head node </a:t>
            </a:r>
            <a:r>
              <a:rPr lang="en-US" sz="1900" dirty="0">
                <a:latin typeface="Helvetica" charset="0"/>
              </a:rPr>
              <a:t>have a shared </a:t>
            </a:r>
            <a:r>
              <a:rPr lang="en-US" sz="1900" dirty="0" smtClean="0">
                <a:latin typeface="Helvetica" charset="0"/>
              </a:rPr>
              <a:t>filesystem, usually a parallel filesystem with great I/O characteristics</a:t>
            </a:r>
            <a:endParaRPr lang="en-US" sz="1900" dirty="0">
              <a:latin typeface="Helvetica" charset="0"/>
            </a:endParaRPr>
          </a:p>
          <a:p>
            <a:pPr lvl="2" eaLnBrk="1" hangingPunct="1">
              <a:defRPr/>
            </a:pPr>
            <a:r>
              <a:rPr lang="en-US" sz="1900" dirty="0">
                <a:latin typeface="Helvetica" charset="0"/>
              </a:rPr>
              <a:t>Can leverage </a:t>
            </a:r>
            <a:r>
              <a:rPr lang="en-US" sz="1900" dirty="0" err="1">
                <a:latin typeface="Helvetica" charset="0"/>
              </a:rPr>
              <a:t>symlinking</a:t>
            </a:r>
            <a:r>
              <a:rPr lang="en-US" sz="1900" dirty="0">
                <a:latin typeface="Helvetica" charset="0"/>
              </a:rPr>
              <a:t> against existing datasets</a:t>
            </a:r>
          </a:p>
          <a:p>
            <a:pPr lvl="2" eaLnBrk="1" hangingPunct="1">
              <a:defRPr/>
            </a:pPr>
            <a:endParaRPr lang="en-US" sz="1900" dirty="0">
              <a:latin typeface="Helvetica" charset="0"/>
            </a:endParaRPr>
          </a:p>
        </p:txBody>
      </p:sp>
    </p:spTree>
    <p:extLst>
      <p:ext uri="{BB962C8B-B14F-4D97-AF65-F5344CB8AC3E}">
        <p14:creationId xmlns:p14="http://schemas.microsoft.com/office/powerpoint/2010/main" val="2435207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6"/>
          <p:cNvSpPr>
            <a:spLocks noChangeArrowheads="1"/>
          </p:cNvSpPr>
          <p:nvPr/>
        </p:nvSpPr>
        <p:spPr bwMode="auto">
          <a:xfrm>
            <a:off x="384175" y="317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p>
        </p:txBody>
      </p:sp>
      <p:pic>
        <p:nvPicPr>
          <p:cNvPr id="38915"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19125" y="50801"/>
            <a:ext cx="7597775" cy="6172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2157225"/>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dirty="0" smtClean="0">
                <a:latin typeface="Arial" charset="0"/>
                <a:ea typeface="ＭＳ Ｐゴシック" charset="0"/>
                <a:cs typeface="ＭＳ Ｐゴシック" charset="0"/>
              </a:rPr>
              <a:t>Workflow </a:t>
            </a:r>
            <a:r>
              <a:rPr lang="en-US" dirty="0">
                <a:latin typeface="Arial" charset="0"/>
                <a:ea typeface="ＭＳ Ｐゴシック" charset="0"/>
                <a:cs typeface="ＭＳ Ｐゴシック" charset="0"/>
              </a:rPr>
              <a:t>Reduction (Data Reuse)</a:t>
            </a:r>
          </a:p>
        </p:txBody>
      </p:sp>
      <p:graphicFrame>
        <p:nvGraphicFramePr>
          <p:cNvPr id="43010" name="Object 2"/>
          <p:cNvGraphicFramePr>
            <a:graphicFrameLocks noGrp="1" noChangeAspect="1"/>
          </p:cNvGraphicFramePr>
          <p:nvPr>
            <p:ph idx="1"/>
          </p:nvPr>
        </p:nvGraphicFramePr>
        <p:xfrm>
          <a:off x="1295400" y="1171575"/>
          <a:ext cx="6553200" cy="4403725"/>
        </p:xfrm>
        <a:graphic>
          <a:graphicData uri="http://schemas.openxmlformats.org/presentationml/2006/ole">
            <mc:AlternateContent xmlns:mc="http://schemas.openxmlformats.org/markup-compatibility/2006">
              <mc:Choice xmlns:v="urn:schemas-microsoft-com:vml" Requires="v">
                <p:oleObj spid="_x0000_s29763" name="Visio" r:id="rId4" imgW="7315200" imgH="4914900" progId="Visio.Drawing.11">
                  <p:embed/>
                </p:oleObj>
              </mc:Choice>
              <mc:Fallback>
                <p:oleObj name="Visio" r:id="rId4" imgW="7315200" imgH="4914900" progId="Visio.Drawing.11">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171575"/>
                        <a:ext cx="6553200" cy="440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67639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6">
      <a:dk1>
        <a:srgbClr val="FFFFFF"/>
      </a:dk1>
      <a:lt1>
        <a:sysClr val="window" lastClr="FFFFFF"/>
      </a:lt1>
      <a:dk2>
        <a:srgbClr val="04617B"/>
      </a:dk2>
      <a:lt2>
        <a:srgbClr val="DBF5F9"/>
      </a:lt2>
      <a:accent1>
        <a:srgbClr val="FFFFFF"/>
      </a:accent1>
      <a:accent2>
        <a:srgbClr val="4D83BB"/>
      </a:accent2>
      <a:accent3>
        <a:srgbClr val="FFFFFF"/>
      </a:accent3>
      <a:accent4>
        <a:srgbClr val="F2F2F2"/>
      </a:accent4>
      <a:accent5>
        <a:srgbClr val="D8D8D8"/>
      </a:accent5>
      <a:accent6>
        <a:srgbClr val="BFBFBF"/>
      </a:accent6>
      <a:hlink>
        <a:srgbClr val="FFCC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w="9525">
          <a:noFill/>
          <a:miter lim="800000"/>
          <a:headEnd/>
          <a:tailEnd/>
        </a:ln>
      </a:spPr>
      <a:bodyPr vert="horz" wrap="square" lIns="91440" tIns="45720" rIns="91440" bIns="45720" numCol="1" anchor="ctr"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Tx/>
          <a:buSzTx/>
          <a:buFontTx/>
          <a:buNone/>
          <a:tabLst/>
          <a:defRPr kumimoji="0" sz="20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defRPr>
        </a:defPPr>
      </a:lstStyle>
    </a:txDef>
  </a:objectDefaults>
  <a:extraClrSchemeLst/>
</a:theme>
</file>

<file path=ppt/theme/theme2.xml><?xml version="1.0" encoding="utf-8"?>
<a:theme xmlns:a="http://schemas.openxmlformats.org/drawingml/2006/main" name="1_Office Theme">
  <a:themeElements>
    <a:clrScheme name="Custom 8">
      <a:dk1>
        <a:srgbClr val="36628F"/>
      </a:dk1>
      <a:lt1>
        <a:srgbClr val="36628F"/>
      </a:lt1>
      <a:dk2>
        <a:srgbClr val="36628F"/>
      </a:dk2>
      <a:lt2>
        <a:srgbClr val="36628F"/>
      </a:lt2>
      <a:accent1>
        <a:srgbClr val="FFFFFF"/>
      </a:accent1>
      <a:accent2>
        <a:srgbClr val="FFFFFF"/>
      </a:accent2>
      <a:accent3>
        <a:srgbClr val="FFFFFF"/>
      </a:accent3>
      <a:accent4>
        <a:srgbClr val="F2F2F2"/>
      </a:accent4>
      <a:accent5>
        <a:srgbClr val="D8D8D8"/>
      </a:accent5>
      <a:accent6>
        <a:srgbClr val="BFBFBF"/>
      </a:accent6>
      <a:hlink>
        <a:srgbClr val="FFCC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w="9525">
          <a:noFill/>
          <a:miter lim="800000"/>
          <a:headEnd/>
          <a:tailEnd/>
        </a:ln>
      </a:spPr>
      <a:bodyPr vert="horz" wrap="square" lIns="91440" tIns="45720" rIns="91440" bIns="45720" numCol="1" anchor="ctr"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Tx/>
          <a:buSzTx/>
          <a:buFontTx/>
          <a:buNone/>
          <a:tabLst/>
          <a:defRPr kumimoji="0" sz="20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2142</TotalTime>
  <Words>797</Words>
  <Application>Microsoft Office PowerPoint</Application>
  <PresentationFormat>On-screen Show (4:3)</PresentationFormat>
  <Paragraphs>167</Paragraphs>
  <Slides>19</Slides>
  <Notes>15</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22" baseType="lpstr">
      <vt:lpstr>Office Theme</vt:lpstr>
      <vt:lpstr>1_Office Theme</vt:lpstr>
      <vt:lpstr>Visio</vt:lpstr>
      <vt:lpstr>Pegasus 4.2 on the Open Science Grid</vt:lpstr>
      <vt:lpstr>Workflows on OSG: What do users care about?</vt:lpstr>
      <vt:lpstr>Pegasus Workflow Management System</vt:lpstr>
      <vt:lpstr>Pegasus WMS</vt:lpstr>
      <vt:lpstr>Abstract to Executable Workflow Mapping</vt:lpstr>
      <vt:lpstr>Workflows can be simple </vt:lpstr>
      <vt:lpstr>Supported Data Staging Approaches</vt:lpstr>
      <vt:lpstr>PowerPoint Presentation</vt:lpstr>
      <vt:lpstr>Workflow Reduction (Data Reuse)</vt:lpstr>
      <vt:lpstr>File cleanup</vt:lpstr>
      <vt:lpstr>File cleanup (cont)</vt:lpstr>
      <vt:lpstr>Workflow Restructuring to improve application performance</vt:lpstr>
      <vt:lpstr>Workflow Monitoring - Stampede</vt:lpstr>
      <vt:lpstr>Workflow Monitoring - Stampede</vt:lpstr>
      <vt:lpstr>Workflow Debugging Through Pegasus</vt:lpstr>
      <vt:lpstr>Workflow and Task Notifications</vt:lpstr>
      <vt:lpstr>Summary –  What Does Pegasus provide an Application - I</vt:lpstr>
      <vt:lpstr>Summary –  What Does Pegasus provide an Application - II</vt:lpstr>
      <vt:lpstr>Relevant 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uscadmin</dc:creator>
  <cp:lastModifiedBy>Mats Rynge</cp:lastModifiedBy>
  <cp:revision>221</cp:revision>
  <dcterms:created xsi:type="dcterms:W3CDTF">2011-12-09T23:05:54Z</dcterms:created>
  <dcterms:modified xsi:type="dcterms:W3CDTF">2013-03-14T02:21:14Z</dcterms:modified>
</cp:coreProperties>
</file>