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2.bin" ContentType="application/vnd.openxmlformats-officedocument.oleObject"/>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5" r:id="rId1"/>
    <p:sldMasterId id="2147483737" r:id="rId2"/>
  </p:sldMasterIdLst>
  <p:notesMasterIdLst>
    <p:notesMasterId r:id="rId18"/>
  </p:notesMasterIdLst>
  <p:handoutMasterIdLst>
    <p:handoutMasterId r:id="rId19"/>
  </p:handoutMasterIdLst>
  <p:sldIdLst>
    <p:sldId id="284" r:id="rId3"/>
    <p:sldId id="317" r:id="rId4"/>
    <p:sldId id="285" r:id="rId5"/>
    <p:sldId id="318" r:id="rId6"/>
    <p:sldId id="292" r:id="rId7"/>
    <p:sldId id="294" r:id="rId8"/>
    <p:sldId id="316" r:id="rId9"/>
    <p:sldId id="300" r:id="rId10"/>
    <p:sldId id="301" r:id="rId11"/>
    <p:sldId id="306" r:id="rId12"/>
    <p:sldId id="303" r:id="rId13"/>
    <p:sldId id="296" r:id="rId14"/>
    <p:sldId id="297" r:id="rId15"/>
    <p:sldId id="298" r:id="rId16"/>
    <p:sldId id="314" r:id="rId1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8AC4"/>
    <a:srgbClr val="214263"/>
    <a:srgbClr val="4F86BD"/>
    <a:srgbClr val="21EB80"/>
    <a:srgbClr val="0C458B"/>
    <a:srgbClr val="89CC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2" autoAdjust="0"/>
    <p:restoredTop sz="94653" autoAdjust="0"/>
  </p:normalViewPr>
  <p:slideViewPr>
    <p:cSldViewPr snapToGrid="0" snapToObjects="1">
      <p:cViewPr varScale="1">
        <p:scale>
          <a:sx n="84" d="100"/>
          <a:sy n="84" d="100"/>
        </p:scale>
        <p:origin x="-1520" y="-9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10" d="100"/>
        <a:sy n="21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D179C08-88DC-4A86-94A2-A1EDC4A50204}" type="datetimeFigureOut">
              <a:rPr lang="en-US"/>
              <a:pPr>
                <a:defRPr/>
              </a:pPr>
              <a:t>4/26/13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05D0C57-0AC5-46D8-A8B1-8EE16B37800C}" type="slidenum">
              <a:rPr lang="en-US"/>
              <a:pPr>
                <a:defRPr/>
              </a:pPr>
              <a:t>‹#›</a:t>
            </a:fld>
            <a:endParaRPr lang="en-US"/>
          </a:p>
        </p:txBody>
      </p:sp>
    </p:spTree>
    <p:extLst>
      <p:ext uri="{BB962C8B-B14F-4D97-AF65-F5344CB8AC3E}">
        <p14:creationId xmlns:p14="http://schemas.microsoft.com/office/powerpoint/2010/main" val="21786560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4DA0C48-51DF-40E1-9882-A8096F71A1C2}" type="datetimeFigureOut">
              <a:rPr lang="en-US"/>
              <a:pPr>
                <a:defRPr/>
              </a:pPr>
              <a:t>4/26/13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485EE4-F5ED-46EE-9CC8-D02925AE35A6}" type="slidenum">
              <a:rPr lang="en-US"/>
              <a:pPr>
                <a:defRPr/>
              </a:pPr>
              <a:t>‹#›</a:t>
            </a:fld>
            <a:endParaRPr lang="en-US"/>
          </a:p>
        </p:txBody>
      </p:sp>
    </p:spTree>
    <p:extLst>
      <p:ext uri="{BB962C8B-B14F-4D97-AF65-F5344CB8AC3E}">
        <p14:creationId xmlns:p14="http://schemas.microsoft.com/office/powerpoint/2010/main" val="283340586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068590-7486-D043-BFA0-D1BD93ECF01A}" type="slidenum">
              <a:rPr lang="en-US" sz="1200"/>
              <a:pPr eaLnBrk="1" hangingPunct="1"/>
              <a:t>2</a:t>
            </a:fld>
            <a:endParaRPr lang="en-US" sz="1200"/>
          </a:p>
        </p:txBody>
      </p:sp>
      <p:sp>
        <p:nvSpPr>
          <p:cNvPr id="2765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765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27652"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FF50EB3-E316-5349-BF13-DDFAEC6EEAD3}" type="slidenum">
              <a:rPr lang="en-US" sz="1200"/>
              <a:pPr eaLnBrk="1" hangingPunct="1"/>
              <a:t>6</a:t>
            </a:fld>
            <a:endParaRPr lang="en-US" sz="1200"/>
          </a:p>
        </p:txBody>
      </p:sp>
      <p:sp>
        <p:nvSpPr>
          <p:cNvPr id="2560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560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25604"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01247D-F768-3A4A-9339-45A617102E34}" type="slidenum">
              <a:rPr lang="en-US" sz="1200"/>
              <a:pPr eaLnBrk="1" hangingPunct="1"/>
              <a:t>8</a:t>
            </a:fld>
            <a:endParaRPr lang="en-US" sz="1200"/>
          </a:p>
        </p:txBody>
      </p:sp>
      <p:sp>
        <p:nvSpPr>
          <p:cNvPr id="37890" name="Rectangle 2"/>
          <p:cNvSpPr>
            <a:spLocks noGrp="1" noRot="1" noChangeAspect="1" noChangeArrowheads="1" noTextEdit="1"/>
          </p:cNvSpPr>
          <p:nvPr>
            <p:ph type="sldImg"/>
          </p:nvPr>
        </p:nvSpPr>
        <p:spPr bwMode="auto">
          <a:xfrm>
            <a:off x="1144588" y="685800"/>
            <a:ext cx="4572000" cy="3429000"/>
          </a:xfrm>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atin typeface="Calibri" charset="0"/>
              </a:rPr>
              <a:t>Kent changed 080501 – removed periods</a:t>
            </a:r>
          </a:p>
        </p:txBody>
      </p:sp>
      <p:sp>
        <p:nvSpPr>
          <p:cNvPr id="37892"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C14A0C-5830-2B4B-BAEF-FE11B8B4CB64}" type="slidenum">
              <a:rPr lang="en-US" sz="1200"/>
              <a:pPr eaLnBrk="1" hangingPunct="1"/>
              <a:t>9</a:t>
            </a:fld>
            <a:endParaRPr lang="en-US" sz="1200"/>
          </a:p>
        </p:txBody>
      </p:sp>
      <p:sp>
        <p:nvSpPr>
          <p:cNvPr id="3993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r>
              <a:rPr lang="en-US">
                <a:latin typeface="Calibri" charset="0"/>
              </a:rPr>
              <a:t>On of the things we have done to handle big datasets is created this notion of a staging site or intermediate data site. Since most compute resources may or may not have large data storage capability. This allows us to use a mixture of resources when executing workflows and using the various high performance data protocols that may be available to fetch the data to the compute node for execution as and when its needed.</a:t>
            </a:r>
          </a:p>
          <a:p>
            <a:pPr eaLnBrk="1" hangingPunct="1"/>
            <a:endParaRPr lang="en-US">
              <a:latin typeface="Calibri" charset="0"/>
            </a:endParaRPr>
          </a:p>
        </p:txBody>
      </p:sp>
      <p:sp>
        <p:nvSpPr>
          <p:cNvPr id="39940"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CF80558-72B7-0845-9611-EC93205931E8}" type="slidenum">
              <a:rPr lang="en-US" sz="1200"/>
              <a:pPr eaLnBrk="1" hangingPunct="1"/>
              <a:t>10</a:t>
            </a:fld>
            <a:endParaRPr lang="en-US" sz="1200"/>
          </a:p>
        </p:txBody>
      </p:sp>
      <p:sp>
        <p:nvSpPr>
          <p:cNvPr id="501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50179"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dirty="0">
              <a:latin typeface="Calibri" charset="0"/>
            </a:endParaRPr>
          </a:p>
        </p:txBody>
      </p:sp>
      <p:sp>
        <p:nvSpPr>
          <p:cNvPr id="50180"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B7B3B8B-FA99-EC41-BF67-1F25BFC3EE5B}" type="slidenum">
              <a:rPr lang="en-US" sz="1200"/>
              <a:pPr eaLnBrk="1" hangingPunct="1"/>
              <a:t>11</a:t>
            </a:fld>
            <a:endParaRPr lang="en-US" sz="1200"/>
          </a:p>
        </p:txBody>
      </p:sp>
      <p:sp>
        <p:nvSpPr>
          <p:cNvPr id="440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4035" name="Rectangle 3"/>
          <p:cNvSpPr>
            <a:spLocks noGrp="1" noChangeArrowheads="1"/>
          </p:cNvSpPr>
          <p:nvPr>
            <p:ph type="body" idx="1"/>
          </p:nvPr>
        </p:nvSpPr>
        <p:spPr bwMode="auto">
          <a:xfrm>
            <a:off x="912813" y="4343400"/>
            <a:ext cx="5032375" cy="4114800"/>
          </a:xfrm>
          <a:solidFill>
            <a:srgbClr val="FFFFFF"/>
          </a:solidFill>
          <a:ln>
            <a:solidFill>
              <a:srgbClr val="000000"/>
            </a:solidFill>
            <a:miter lim="800000"/>
            <a:headEnd/>
            <a:tailEnd/>
          </a:ln>
        </p:spPr>
        <p:txBody>
          <a:bodyPr wrap="square" lIns="86486" tIns="43242" rIns="86486" bIns="43242" numCol="1" anchor="t" anchorCtr="0" compatLnSpc="1">
            <a:prstTxWarp prst="textNoShape">
              <a:avLst/>
            </a:prstTxWarp>
          </a:bodyPr>
          <a:lstStyle/>
          <a:p>
            <a:pPr eaLnBrk="1" hangingPunct="1"/>
            <a:r>
              <a:rPr lang="en-US" sz="1100">
                <a:latin typeface="Calibri" charset="0"/>
              </a:rPr>
              <a:t>Sometimes it is cheaper to access the data than to regenerate it</a:t>
            </a:r>
          </a:p>
          <a:p>
            <a:pPr eaLnBrk="1" hangingPunct="1"/>
            <a:r>
              <a:rPr lang="en-US" sz="1100">
                <a:latin typeface="Calibri" charset="0"/>
              </a:rPr>
              <a:t>Keeping track of data as it is generated supports workflow-level checkpointing</a:t>
            </a:r>
          </a:p>
          <a:p>
            <a:pPr eaLnBrk="1" hangingPunct="1"/>
            <a:r>
              <a:rPr lang="en-US">
                <a:latin typeface="Calibri" charset="0"/>
              </a:rPr>
              <a:t>Kent changed 080501 – added period</a:t>
            </a:r>
          </a:p>
        </p:txBody>
      </p:sp>
      <p:sp>
        <p:nvSpPr>
          <p:cNvPr id="44036"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E4081C-8B69-F143-B38C-60568E7EDA7E}" type="slidenum">
              <a:rPr lang="en-US" sz="1200"/>
              <a:pPr eaLnBrk="1" hangingPunct="1"/>
              <a:t>12</a:t>
            </a:fld>
            <a:endParaRPr lang="en-US" sz="1200"/>
          </a:p>
        </p:txBody>
      </p:sp>
      <p:sp>
        <p:nvSpPr>
          <p:cNvPr id="2969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969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29700"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FD90281-1F0A-BC45-90D4-AC9CEF47804F}" type="slidenum">
              <a:rPr lang="en-US" sz="1200"/>
              <a:pPr eaLnBrk="1" hangingPunct="1"/>
              <a:t>13</a:t>
            </a:fld>
            <a:endParaRPr lang="en-US" sz="1200"/>
          </a:p>
        </p:txBody>
      </p:sp>
      <p:sp>
        <p:nvSpPr>
          <p:cNvPr id="3174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174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1748"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F97AB8F-EBDF-6C43-94BF-BE3E2271F20E}" type="slidenum">
              <a:rPr lang="en-US" sz="1200"/>
              <a:pPr eaLnBrk="1" hangingPunct="1"/>
              <a:t>14</a:t>
            </a:fld>
            <a:endParaRPr lang="en-US" sz="1200"/>
          </a:p>
        </p:txBody>
      </p:sp>
      <p:sp>
        <p:nvSpPr>
          <p:cNvPr id="3379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379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
        <p:nvSpPr>
          <p:cNvPr id="33796"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fontAlgn="base" hangingPunct="1">
              <a:spcBef>
                <a:spcPct val="0"/>
              </a:spcBef>
              <a:spcAft>
                <a:spcPct val="0"/>
              </a:spcAft>
            </a:pPr>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74544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bwMode="auto">
          <a:xfrm>
            <a:off x="4114800" y="6186488"/>
            <a:ext cx="914400" cy="338137"/>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fld id="{29263CB3-35DE-8142-A934-8D8CC4699110}" type="slidenum">
              <a:rPr lang="en-US" sz="1600" i="1" smtClean="0">
                <a:solidFill>
                  <a:schemeClr val="accent1"/>
                </a:solidFill>
              </a:rPr>
              <a:pPr algn="ctr">
                <a:defRPr/>
              </a:pPr>
              <a:t>‹#›</a:t>
            </a:fld>
            <a:endParaRPr lang="en-US" sz="1600" i="1" smtClean="0">
              <a:solidFill>
                <a:schemeClr val="accent1"/>
              </a:solidFill>
            </a:endParaRPr>
          </a:p>
        </p:txBody>
      </p:sp>
      <p:sp>
        <p:nvSpPr>
          <p:cNvPr id="2" name="Title 1"/>
          <p:cNvSpPr>
            <a:spLocks noGrp="1"/>
          </p:cNvSpPr>
          <p:nvPr>
            <p:ph type="title"/>
          </p:nvPr>
        </p:nvSpPr>
        <p:spPr/>
        <p:txBody>
          <a:bodyPr/>
          <a:lstStyle>
            <a:lvl1pPr>
              <a:defRPr sz="2600" b="1" baseline="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515269"/>
            <a:ext cx="8229600" cy="4060296"/>
          </a:xfrm>
          <a:prstGeom prst="rect">
            <a:avLst/>
          </a:prstGeom>
        </p:spPr>
        <p:txBody>
          <a:bodyPr/>
          <a:lstStyle>
            <a:lvl1pPr>
              <a:buFont typeface="Wingdings" pitchFamily="2" charset="2"/>
              <a:buChar char="§"/>
              <a:defRPr sz="2200" b="1" baseline="0">
                <a:solidFill>
                  <a:schemeClr val="bg1"/>
                </a:solidFill>
                <a:latin typeface="Arial" pitchFamily="34" charset="0"/>
                <a:cs typeface="Arial" pitchFamily="34" charset="0"/>
              </a:defRPr>
            </a:lvl1pPr>
            <a:lvl2pPr>
              <a:buFont typeface="Arial" pitchFamily="34" charset="0"/>
              <a:buChar char="–"/>
              <a:defRPr sz="2000" b="1">
                <a:solidFill>
                  <a:schemeClr val="bg1"/>
                </a:solidFill>
                <a:latin typeface="Arial" pitchFamily="34" charset="0"/>
                <a:cs typeface="Arial" pitchFamily="34" charset="0"/>
              </a:defRPr>
            </a:lvl2pPr>
            <a:lvl3pPr>
              <a:buFont typeface="Arial" pitchFamily="34" charset="0"/>
              <a:buChar char="•"/>
              <a:defRPr sz="1800" b="1">
                <a:solidFill>
                  <a:schemeClr val="bg1"/>
                </a:solidFill>
                <a:latin typeface="Arial" pitchFamily="34" charset="0"/>
                <a:cs typeface="Arial" pitchFamily="34" charset="0"/>
              </a:defRPr>
            </a:lvl3pPr>
            <a:lvl4pPr>
              <a:buFontTx/>
              <a:buNone/>
              <a:defRPr sz="1600" b="1">
                <a:solidFill>
                  <a:schemeClr val="bg1"/>
                </a:solidFill>
                <a:latin typeface="Arial" pitchFamily="34" charset="0"/>
                <a:cs typeface="Arial" pitchFamily="34" charset="0"/>
              </a:defRPr>
            </a:lvl4pPr>
            <a:lvl5pPr>
              <a:buFontTx/>
              <a:buNone/>
              <a:defRPr sz="1400" b="1">
                <a:solidFill>
                  <a:schemeClr val="bg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2"/>
          </p:nvPr>
        </p:nvSpPr>
        <p:spPr>
          <a:xfrm>
            <a:off x="457200" y="1126331"/>
            <a:ext cx="8229600" cy="388938"/>
          </a:xfrm>
          <a:prstGeom prst="rect">
            <a:avLst/>
          </a:prstGeom>
        </p:spPr>
        <p:txBody>
          <a:bodyPr/>
          <a:lstStyle>
            <a:lvl1pPr>
              <a:buNone/>
              <a:defRPr sz="2200" b="1">
                <a:solidFill>
                  <a:schemeClr val="bg1"/>
                </a:solidFill>
                <a:latin typeface="Arial" pitchFamily="34" charset="0"/>
                <a:cs typeface="Arial" pitchFamily="34" charset="0"/>
              </a:defRPr>
            </a:lvl1pPr>
            <a:lvl5pPr marL="0" algn="l">
              <a:buNone/>
              <a:defRPr b="1">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307645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bwMode="auto">
          <a:xfrm>
            <a:off x="4114800" y="6186488"/>
            <a:ext cx="914400" cy="338137"/>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fld id="{BF753598-6B00-2F45-BCEA-5133F83A3B42}" type="slidenum">
              <a:rPr lang="en-US" sz="1600" i="1" smtClean="0">
                <a:solidFill>
                  <a:schemeClr val="accent1"/>
                </a:solidFill>
              </a:rPr>
              <a:pPr algn="ctr">
                <a:defRPr/>
              </a:pPr>
              <a:t>‹#›</a:t>
            </a:fld>
            <a:endParaRPr lang="en-US" sz="1600" i="1" smtClean="0">
              <a:solidFill>
                <a:schemeClr val="accent1"/>
              </a:solidFill>
            </a:endParaRPr>
          </a:p>
        </p:txBody>
      </p:sp>
      <p:sp>
        <p:nvSpPr>
          <p:cNvPr id="2" name="Title 1"/>
          <p:cNvSpPr>
            <a:spLocks noGrp="1"/>
          </p:cNvSpPr>
          <p:nvPr>
            <p:ph type="title"/>
          </p:nvPr>
        </p:nvSpPr>
        <p:spPr/>
        <p:txBody>
          <a:bodyPr/>
          <a:lstStyle>
            <a:lvl1pPr>
              <a:defRPr sz="26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3019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sting slide">
    <p:spTree>
      <p:nvGrpSpPr>
        <p:cNvPr id="1" name=""/>
        <p:cNvGrpSpPr/>
        <p:nvPr/>
      </p:nvGrpSpPr>
      <p:grpSpPr>
        <a:xfrm>
          <a:off x="0" y="0"/>
          <a:ext cx="0" cy="0"/>
          <a:chOff x="0" y="0"/>
          <a:chExt cx="0" cy="0"/>
        </a:xfrm>
      </p:grpSpPr>
      <p:sp>
        <p:nvSpPr>
          <p:cNvPr id="4" name="Rectangle 3"/>
          <p:cNvSpPr/>
          <p:nvPr userDrawn="1"/>
        </p:nvSpPr>
        <p:spPr>
          <a:xfrm>
            <a:off x="5934075" y="6127750"/>
            <a:ext cx="3043238" cy="5794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 name="Picture 10" descr="isi.png"/>
          <p:cNvPicPr>
            <a:picLocks noChangeAspect="1"/>
          </p:cNvPicPr>
          <p:nvPr userDrawn="1"/>
        </p:nvPicPr>
        <p:blipFill>
          <a:blip r:embed="rId2">
            <a:lum bright="100000"/>
            <a:extLst>
              <a:ext uri="{28A0092B-C50C-407E-A947-70E740481C1C}">
                <a14:useLocalDpi xmlns:a14="http://schemas.microsoft.com/office/drawing/2010/main" val="0"/>
              </a:ext>
            </a:extLst>
          </a:blip>
          <a:srcRect/>
          <a:stretch>
            <a:fillRect/>
          </a:stretch>
        </p:blipFill>
        <p:spPr bwMode="auto">
          <a:xfrm>
            <a:off x="6400800" y="6400800"/>
            <a:ext cx="2473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506538" y="3474720"/>
            <a:ext cx="5988050" cy="37725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p:txBody>
      </p:sp>
      <p:sp>
        <p:nvSpPr>
          <p:cNvPr id="6" name="Text Placeholder 6"/>
          <p:cNvSpPr>
            <a:spLocks noGrp="1"/>
          </p:cNvSpPr>
          <p:nvPr>
            <p:ph type="body" sz="quarter" idx="11"/>
          </p:nvPr>
        </p:nvSpPr>
        <p:spPr>
          <a:xfrm>
            <a:off x="1508760" y="3931920"/>
            <a:ext cx="5988050" cy="149652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642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29764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bwMode="auto">
          <a:xfrm>
            <a:off x="4114800" y="6400800"/>
            <a:ext cx="914400" cy="338138"/>
          </a:xfrm>
          <a:prstGeom prst="rect">
            <a:avLst/>
          </a:prstGeom>
          <a:noFill/>
          <a:ln w="9525">
            <a:noFill/>
            <a:miter lim="800000"/>
            <a:headEnd/>
            <a:tailEnd/>
          </a:ln>
        </p:spPr>
        <p:txBody>
          <a:bodyPr anchor="ctr">
            <a:spAutoFit/>
          </a:bodyPr>
          <a:lstStyle/>
          <a:p>
            <a:pPr algn="ctr" eaLnBrk="0" hangingPunct="0">
              <a:defRPr/>
            </a:pPr>
            <a:fld id="{9C86E70E-8D8D-4BB5-9D51-8D26A26A1174}" type="slidenum">
              <a:rPr lang="en-US" sz="1600" i="1">
                <a:solidFill>
                  <a:schemeClr val="accent1"/>
                </a:solidFill>
                <a:latin typeface="Arial" pitchFamily="34" charset="0"/>
                <a:ea typeface="+mj-ea"/>
                <a:cs typeface="Arial" pitchFamily="34" charset="0"/>
              </a:rPr>
              <a:pPr algn="ctr" eaLnBrk="0" hangingPunct="0">
                <a:defRPr/>
              </a:pPr>
              <a:t>‹#›</a:t>
            </a:fld>
            <a:endParaRPr lang="en-US" sz="1600" i="1" dirty="0">
              <a:solidFill>
                <a:schemeClr val="accent1"/>
              </a:solidFill>
              <a:latin typeface="Arial" pitchFamily="34" charset="0"/>
              <a:ea typeface="+mj-ea"/>
              <a:cs typeface="Arial" pitchFamily="34" charset="0"/>
            </a:endParaRPr>
          </a:p>
        </p:txBody>
      </p:sp>
      <p:sp>
        <p:nvSpPr>
          <p:cNvPr id="2" name="Title 1"/>
          <p:cNvSpPr>
            <a:spLocks noGrp="1"/>
          </p:cNvSpPr>
          <p:nvPr>
            <p:ph type="title"/>
          </p:nvPr>
        </p:nvSpPr>
        <p:spPr/>
        <p:txBody>
          <a:bodyPr/>
          <a:lstStyle>
            <a:lvl1pPr>
              <a:defRPr sz="2600" b="1" baseline="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71575"/>
            <a:ext cx="8229600" cy="4403990"/>
          </a:xfrm>
          <a:prstGeom prst="rect">
            <a:avLst/>
          </a:prstGeom>
        </p:spPr>
        <p:txBody>
          <a:bodyPr>
            <a:normAutofit/>
          </a:bodyPr>
          <a:lstStyle>
            <a:lvl1pPr>
              <a:spcBef>
                <a:spcPts val="1200"/>
              </a:spcBef>
              <a:buFont typeface="Wingdings" pitchFamily="2" charset="2"/>
              <a:buChar char="§"/>
              <a:defRPr sz="2200" b="1" baseline="0">
                <a:solidFill>
                  <a:schemeClr val="bg1"/>
                </a:solidFill>
                <a:latin typeface="Arial" pitchFamily="34" charset="0"/>
                <a:cs typeface="Arial" pitchFamily="34" charset="0"/>
              </a:defRPr>
            </a:lvl1pPr>
            <a:lvl2pPr>
              <a:buFont typeface="Arial" pitchFamily="34" charset="0"/>
              <a:buChar char="–"/>
              <a:defRPr sz="1800" b="1">
                <a:solidFill>
                  <a:schemeClr val="bg1"/>
                </a:solidFill>
                <a:latin typeface="Arial" pitchFamily="34" charset="0"/>
                <a:cs typeface="Arial" pitchFamily="34" charset="0"/>
              </a:defRPr>
            </a:lvl2pPr>
            <a:lvl3pPr>
              <a:buFont typeface="Arial" pitchFamily="34" charset="0"/>
              <a:buChar char="•"/>
              <a:defRPr sz="1600" b="1">
                <a:solidFill>
                  <a:schemeClr val="bg1"/>
                </a:solidFill>
                <a:latin typeface="Arial" pitchFamily="34" charset="0"/>
                <a:cs typeface="Arial" pitchFamily="34" charset="0"/>
              </a:defRPr>
            </a:lvl3pPr>
            <a:lvl4pPr>
              <a:buFontTx/>
              <a:buNone/>
              <a:defRPr sz="1400" b="1">
                <a:solidFill>
                  <a:schemeClr val="bg1"/>
                </a:solidFill>
                <a:latin typeface="Arial" pitchFamily="34" charset="0"/>
                <a:cs typeface="Arial" pitchFamily="34" charset="0"/>
              </a:defRPr>
            </a:lvl4pPr>
            <a:lvl5pPr>
              <a:buFontTx/>
              <a:buNone/>
              <a:defRPr sz="1200" b="1">
                <a:solidFill>
                  <a:schemeClr val="bg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0" y="944563"/>
            <a:ext cx="5353050" cy="84931"/>
          </a:xfrm>
          <a:prstGeom prst="rect">
            <a:avLst/>
          </a:prstGeom>
          <a:gradFill flip="none" rotWithShape="1">
            <a:gsLst>
              <a:gs pos="0">
                <a:schemeClr val="tx1"/>
              </a:gs>
              <a:gs pos="100000">
                <a:schemeClr val="accent1">
                  <a:tint val="50000"/>
                  <a:shade val="100000"/>
                  <a:satMod val="3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35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bwMode="auto">
          <a:xfrm>
            <a:off x="4114800" y="6400800"/>
            <a:ext cx="914400" cy="338138"/>
          </a:xfrm>
          <a:prstGeom prst="rect">
            <a:avLst/>
          </a:prstGeom>
          <a:noFill/>
          <a:ln w="9525">
            <a:noFill/>
            <a:miter lim="800000"/>
            <a:headEnd/>
            <a:tailEnd/>
          </a:ln>
        </p:spPr>
        <p:txBody>
          <a:bodyPr anchor="ctr">
            <a:spAutoFit/>
          </a:bodyPr>
          <a:lstStyle/>
          <a:p>
            <a:pPr algn="ctr" eaLnBrk="0" hangingPunct="0">
              <a:defRPr/>
            </a:pPr>
            <a:fld id="{D3283F9F-EFE1-4865-A24C-1485B97DFD91}" type="slidenum">
              <a:rPr lang="en-US" sz="1600" i="1">
                <a:solidFill>
                  <a:schemeClr val="accent1"/>
                </a:solidFill>
                <a:latin typeface="Arial" pitchFamily="34" charset="0"/>
                <a:ea typeface="+mj-ea"/>
                <a:cs typeface="Arial" pitchFamily="34" charset="0"/>
              </a:rPr>
              <a:pPr algn="ctr" eaLnBrk="0" hangingPunct="0">
                <a:defRPr/>
              </a:pPr>
              <a:t>‹#›</a:t>
            </a:fld>
            <a:endParaRPr lang="en-US" sz="1600" i="1" dirty="0">
              <a:solidFill>
                <a:schemeClr val="accent1"/>
              </a:solidFill>
              <a:latin typeface="Arial" pitchFamily="34" charset="0"/>
              <a:ea typeface="+mj-ea"/>
              <a:cs typeface="Arial" pitchFamily="34" charset="0"/>
            </a:endParaRPr>
          </a:p>
        </p:txBody>
      </p:sp>
      <p:sp>
        <p:nvSpPr>
          <p:cNvPr id="2" name="Title 1"/>
          <p:cNvSpPr>
            <a:spLocks noGrp="1"/>
          </p:cNvSpPr>
          <p:nvPr>
            <p:ph type="title"/>
          </p:nvPr>
        </p:nvSpPr>
        <p:spPr/>
        <p:txBody>
          <a:bodyPr/>
          <a:lstStyle>
            <a:lvl1pPr>
              <a:defRPr sz="26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565670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sting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506538" y="3474720"/>
            <a:ext cx="5988050" cy="37725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p:txBody>
      </p:sp>
      <p:sp>
        <p:nvSpPr>
          <p:cNvPr id="6" name="Text Placeholder 6"/>
          <p:cNvSpPr>
            <a:spLocks noGrp="1"/>
          </p:cNvSpPr>
          <p:nvPr>
            <p:ph type="body" sz="quarter" idx="11"/>
          </p:nvPr>
        </p:nvSpPr>
        <p:spPr>
          <a:xfrm>
            <a:off x="1508760" y="3931920"/>
            <a:ext cx="5988050" cy="149652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9106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2E5FA62-E49E-2048-998E-FD02D5188C46}" type="datetime1">
              <a:rPr lang="en-US"/>
              <a:pPr>
                <a:defRPr/>
              </a:pPr>
              <a:t>4/26/13</a:t>
            </a:fld>
            <a:endParaRPr lang="en-US"/>
          </a:p>
        </p:txBody>
      </p:sp>
      <p:sp>
        <p:nvSpPr>
          <p:cNvPr id="3" name="Rectangle 5"/>
          <p:cNvSpPr>
            <a:spLocks noGrp="1" noChangeArrowheads="1"/>
          </p:cNvSpPr>
          <p:nvPr>
            <p:ph type="ftr" sz="quarter" idx="11"/>
          </p:nvPr>
        </p:nvSpPr>
        <p:spPr>
          <a:xfrm>
            <a:off x="3124200" y="6245225"/>
            <a:ext cx="307975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9535AA34-F094-9D4E-ADD6-4826C96859D7}" type="slidenum">
              <a:rPr lang="en-US"/>
              <a:pPr>
                <a:defRPr/>
              </a:pPr>
              <a:t>‹#›</a:t>
            </a:fld>
            <a:endParaRPr lang="en-US" dirty="0"/>
          </a:p>
        </p:txBody>
      </p:sp>
    </p:spTree>
    <p:extLst>
      <p:ext uri="{BB962C8B-B14F-4D97-AF65-F5344CB8AC3E}">
        <p14:creationId xmlns:p14="http://schemas.microsoft.com/office/powerpoint/2010/main" val="16359247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slideLayout" Target="../slideLayouts/slideLayout9.xml"/><Relationship Id="rId6" Type="http://schemas.openxmlformats.org/officeDocument/2006/relationships/theme" Target="../theme/theme2.xml"/><Relationship Id="rId7" Type="http://schemas.openxmlformats.org/officeDocument/2006/relationships/image" Target="../media/image2.png"/><Relationship Id="rId8" Type="http://schemas.openxmlformats.org/officeDocument/2006/relationships/image" Target="../media/image3.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1588"/>
            <a:ext cx="9144000" cy="6856412"/>
          </a:xfrm>
          <a:prstGeom prst="rect">
            <a:avLst/>
          </a:prstGeom>
          <a:gradFill rotWithShape="1">
            <a:gsLst>
              <a:gs pos="0">
                <a:srgbClr val="518AC4"/>
              </a:gs>
              <a:gs pos="100000">
                <a:srgbClr val="214263"/>
              </a:gs>
            </a:gsLst>
            <a:lin ang="5400000"/>
          </a:gradFill>
          <a:ln>
            <a:noFill/>
          </a:ln>
          <a:effectLst>
            <a:outerShdw blurRad="63500" dist="23000" dir="5400000" rotWithShape="0">
              <a:srgbClr val="00000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1027" name="Title Placeholder 1"/>
          <p:cNvSpPr>
            <a:spLocks noGrp="1"/>
          </p:cNvSpPr>
          <p:nvPr>
            <p:ph type="title"/>
          </p:nvPr>
        </p:nvSpPr>
        <p:spPr bwMode="auto">
          <a:xfrm>
            <a:off x="457200" y="274638"/>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	Click to edit Master title style</a:t>
            </a:r>
          </a:p>
        </p:txBody>
      </p:sp>
      <p:pic>
        <p:nvPicPr>
          <p:cNvPr id="1028" name="Picture 10" descr="isi.png"/>
          <p:cNvPicPr>
            <a:picLocks noChangeAspect="1"/>
          </p:cNvPicPr>
          <p:nvPr userDrawn="1"/>
        </p:nvPicPr>
        <p:blipFill>
          <a:blip r:embed="rId6">
            <a:lum bright="100000"/>
            <a:extLst>
              <a:ext uri="{28A0092B-C50C-407E-A947-70E740481C1C}">
                <a14:useLocalDpi xmlns:a14="http://schemas.microsoft.com/office/drawing/2010/main" val="0"/>
              </a:ext>
            </a:extLst>
          </a:blip>
          <a:srcRect/>
          <a:stretch>
            <a:fillRect/>
          </a:stretch>
        </p:blipFill>
        <p:spPr bwMode="auto">
          <a:xfrm>
            <a:off x="6400800" y="6419850"/>
            <a:ext cx="247332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9" descr="Formal_Viterbi_GoldOnCard_NoBG.eps"/>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92100" y="6319838"/>
            <a:ext cx="17414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userDrawn="1"/>
        </p:nvSpPr>
        <p:spPr bwMode="auto">
          <a:xfrm flipV="1">
            <a:off x="0" y="6130925"/>
            <a:ext cx="9144000" cy="50800"/>
          </a:xfrm>
          <a:prstGeom prst="rect">
            <a:avLst/>
          </a:prstGeom>
          <a:solidFill>
            <a:schemeClr val="accent1"/>
          </a:soli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a:solidFill>
                <a:schemeClr val="dk1"/>
              </a:solidFill>
              <a:latin typeface="+mn-lt"/>
              <a:ea typeface="+mn-ea"/>
              <a:cs typeface="+mn-cs"/>
            </a:endParaRPr>
          </a:p>
        </p:txBody>
      </p:sp>
    </p:spTree>
    <p:extLst>
      <p:ext uri="{BB962C8B-B14F-4D97-AF65-F5344CB8AC3E}">
        <p14:creationId xmlns:p14="http://schemas.microsoft.com/office/powerpoint/2010/main" val="240274189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Lst>
  <p:hf hdr="0" ftr="0" dt="0"/>
  <p:txStyles>
    <p:titleStyle>
      <a:lvl1pPr algn="l" defTabSz="457200" rtl="0" eaLnBrk="0" fontAlgn="base" hangingPunct="0">
        <a:spcBef>
          <a:spcPct val="0"/>
        </a:spcBef>
        <a:spcAft>
          <a:spcPct val="0"/>
        </a:spcAft>
        <a:defRPr sz="2200" b="1" kern="1200">
          <a:solidFill>
            <a:schemeClr val="tx1"/>
          </a:solidFill>
          <a:latin typeface="Arial" pitchFamily="34" charset="0"/>
          <a:ea typeface="ＭＳ Ｐゴシック" charset="0"/>
          <a:cs typeface="Arial" pitchFamily="34" charset="0"/>
        </a:defRPr>
      </a:lvl1pPr>
      <a:lvl2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588"/>
            <a:ext cx="9144000" cy="6856412"/>
          </a:xfrm>
          <a:prstGeom prst="rect">
            <a:avLst/>
          </a:prstGeom>
          <a:solidFill>
            <a:schemeClr val="accent2"/>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n-US"/>
          </a:p>
        </p:txBody>
      </p:sp>
      <p:sp>
        <p:nvSpPr>
          <p:cNvPr id="2051" name="Title Placeholder 1"/>
          <p:cNvSpPr>
            <a:spLocks noGrp="1"/>
          </p:cNvSpPr>
          <p:nvPr>
            <p:ph type="title"/>
          </p:nvPr>
        </p:nvSpPr>
        <p:spPr bwMode="auto">
          <a:xfrm>
            <a:off x="457200" y="274638"/>
            <a:ext cx="82296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	Click to edit Master title style</a:t>
            </a:r>
          </a:p>
        </p:txBody>
      </p:sp>
      <p:sp>
        <p:nvSpPr>
          <p:cNvPr id="12" name="Rectangle 11"/>
          <p:cNvSpPr/>
          <p:nvPr userDrawn="1"/>
        </p:nvSpPr>
        <p:spPr>
          <a:xfrm flipV="1">
            <a:off x="0" y="6221413"/>
            <a:ext cx="9144000" cy="639762"/>
          </a:xfrm>
          <a:prstGeom prst="rect">
            <a:avLst/>
          </a:prstGeom>
          <a:gradFill flip="none" rotWithShape="1">
            <a:gsLst>
              <a:gs pos="20000">
                <a:srgbClr val="518AC4"/>
              </a:gs>
              <a:gs pos="100000">
                <a:srgbClr val="214263"/>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pic>
        <p:nvPicPr>
          <p:cNvPr id="2053" name="Picture 9" descr="Formal_Viterbi_GoldOnCard_NoBG.eps"/>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92100" y="6319838"/>
            <a:ext cx="17414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4" descr="pegasus_white_logo.png"/>
          <p:cNvPicPr>
            <a:picLocks noChangeAspect="1"/>
          </p:cNvPicPr>
          <p:nvPr userDrawn="1"/>
        </p:nvPicPr>
        <p:blipFill>
          <a:blip r:embed="rId8">
            <a:extLst>
              <a:ext uri="{28A0092B-C50C-407E-A947-70E740481C1C}">
                <a14:useLocalDpi xmlns:a14="http://schemas.microsoft.com/office/drawing/2010/main" val="0"/>
              </a:ext>
            </a:extLst>
          </a:blip>
          <a:srcRect r="3348" b="17139"/>
          <a:stretch>
            <a:fillRect/>
          </a:stretch>
        </p:blipFill>
        <p:spPr bwMode="auto">
          <a:xfrm>
            <a:off x="7962900" y="6219825"/>
            <a:ext cx="9588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6" r:id="rId1"/>
    <p:sldLayoutId id="2147483781" r:id="rId2"/>
    <p:sldLayoutId id="2147483782" r:id="rId3"/>
    <p:sldLayoutId id="2147483777" r:id="rId4"/>
    <p:sldLayoutId id="2147483784" r:id="rId5"/>
  </p:sldLayoutIdLst>
  <p:hf hdr="0" ftr="0" dt="0"/>
  <p:txStyles>
    <p:titleStyle>
      <a:lvl1pPr algn="l" defTabSz="457200" rtl="0" eaLnBrk="0" fontAlgn="base" hangingPunct="0">
        <a:spcBef>
          <a:spcPct val="0"/>
        </a:spcBef>
        <a:spcAft>
          <a:spcPct val="0"/>
        </a:spcAft>
        <a:defRPr sz="2200" b="1" kern="1200">
          <a:solidFill>
            <a:schemeClr val="tx1"/>
          </a:solidFill>
          <a:latin typeface="Arial" pitchFamily="34" charset="0"/>
          <a:ea typeface="+mj-ea"/>
          <a:cs typeface="Arial" pitchFamily="34" charset="0"/>
        </a:defRPr>
      </a:lvl1pPr>
      <a:lvl2pPr algn="l" defTabSz="457200" rtl="0" eaLnBrk="0" fontAlgn="base" hangingPunct="0">
        <a:spcBef>
          <a:spcPct val="0"/>
        </a:spcBef>
        <a:spcAft>
          <a:spcPct val="0"/>
        </a:spcAft>
        <a:defRPr sz="2200" b="1">
          <a:solidFill>
            <a:schemeClr val="tx1"/>
          </a:solidFill>
          <a:latin typeface="Arial" charset="0"/>
          <a:cs typeface="Arial" charset="0"/>
        </a:defRPr>
      </a:lvl2pPr>
      <a:lvl3pPr algn="l" defTabSz="457200" rtl="0" eaLnBrk="0" fontAlgn="base" hangingPunct="0">
        <a:spcBef>
          <a:spcPct val="0"/>
        </a:spcBef>
        <a:spcAft>
          <a:spcPct val="0"/>
        </a:spcAft>
        <a:defRPr sz="2200" b="1">
          <a:solidFill>
            <a:schemeClr val="tx1"/>
          </a:solidFill>
          <a:latin typeface="Arial" charset="0"/>
          <a:cs typeface="Arial" charset="0"/>
        </a:defRPr>
      </a:lvl3pPr>
      <a:lvl4pPr algn="l" defTabSz="457200" rtl="0" eaLnBrk="0" fontAlgn="base" hangingPunct="0">
        <a:spcBef>
          <a:spcPct val="0"/>
        </a:spcBef>
        <a:spcAft>
          <a:spcPct val="0"/>
        </a:spcAft>
        <a:defRPr sz="2200" b="1">
          <a:solidFill>
            <a:schemeClr val="tx1"/>
          </a:solidFill>
          <a:latin typeface="Arial" charset="0"/>
          <a:cs typeface="Arial" charset="0"/>
        </a:defRPr>
      </a:lvl4pPr>
      <a:lvl5pPr algn="l" defTabSz="457200" rtl="0" eaLnBrk="0" fontAlgn="base" hangingPunct="0">
        <a:spcBef>
          <a:spcPct val="0"/>
        </a:spcBef>
        <a:spcAft>
          <a:spcPct val="0"/>
        </a:spcAft>
        <a:defRPr sz="2200" b="1">
          <a:solidFill>
            <a:schemeClr val="tx1"/>
          </a:solidFill>
          <a:latin typeface="Arial" charset="0"/>
          <a:cs typeface="Arial"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2.bin"/><Relationship Id="rId5" Type="http://schemas.openxmlformats.org/officeDocument/2006/relationships/image" Target="../media/image10.e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hyperlink" Target="http://pegasus.isi.edu/" TargetMode="External"/><Relationship Id="rId4" Type="http://schemas.openxmlformats.org/officeDocument/2006/relationships/hyperlink" Target="http://pegasus.isi.edu/wms/docs/latest/" TargetMode="Externa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sz="2800" dirty="0" smtClean="0"/>
              <a:t>Managing HTC workflows with Pegasus</a:t>
            </a:r>
            <a:br>
              <a:rPr lang="en-US" sz="2800" dirty="0" smtClean="0"/>
            </a:br>
            <a:r>
              <a:rPr lang="en-US" sz="2800" dirty="0" smtClean="0"/>
              <a:t/>
            </a:r>
            <a:br>
              <a:rPr lang="en-US" sz="2800" dirty="0" smtClean="0"/>
            </a:br>
            <a:r>
              <a:rPr lang="en-US" sz="1800" dirty="0" smtClean="0"/>
              <a:t>OSG Campus Infrastructures Community Webinar 4/26/13</a:t>
            </a:r>
            <a:endParaRPr lang="en-US" sz="2800" dirty="0"/>
          </a:p>
        </p:txBody>
      </p:sp>
      <p:sp>
        <p:nvSpPr>
          <p:cNvPr id="6" name="Subtitle 5"/>
          <p:cNvSpPr>
            <a:spLocks noGrp="1"/>
          </p:cNvSpPr>
          <p:nvPr>
            <p:ph type="subTitle" idx="1"/>
          </p:nvPr>
        </p:nvSpPr>
        <p:spPr/>
        <p:txBody>
          <a:bodyPr/>
          <a:lstStyle/>
          <a:p>
            <a:r>
              <a:rPr lang="en-US" sz="2400" dirty="0" smtClean="0"/>
              <a:t>Mats Rynge</a:t>
            </a:r>
          </a:p>
          <a:p>
            <a:r>
              <a:rPr lang="en-US" sz="1800" dirty="0" smtClean="0"/>
              <a:t>USC Information Sciences Institute</a:t>
            </a:r>
            <a:endParaRPr lang="en-US" sz="1800" dirty="0"/>
          </a:p>
        </p:txBody>
      </p:sp>
      <p:pic>
        <p:nvPicPr>
          <p:cNvPr id="7" name="Picture 4" descr="pegasus_white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77850"/>
            <a:ext cx="1828800"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38203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50800" y="211138"/>
            <a:ext cx="8978900" cy="727075"/>
          </a:xfrm>
        </p:spPr>
        <p:txBody>
          <a:bodyPr>
            <a:noAutofit/>
          </a:bodyPr>
          <a:lstStyle/>
          <a:p>
            <a:pPr eaLnBrk="1" hangingPunct="1"/>
            <a:r>
              <a:rPr lang="en-US" sz="2400" dirty="0">
                <a:latin typeface="Arial" charset="0"/>
                <a:ea typeface="ＭＳ Ｐゴシック" charset="0"/>
                <a:cs typeface="ＭＳ Ｐゴシック" charset="0"/>
              </a:rPr>
              <a:t>Workflow Restructuring to improve </a:t>
            </a:r>
            <a:r>
              <a:rPr lang="en-US" sz="2400" dirty="0" smtClean="0">
                <a:latin typeface="Arial" charset="0"/>
                <a:ea typeface="ＭＳ Ｐゴシック" charset="0"/>
                <a:cs typeface="ＭＳ Ｐゴシック" charset="0"/>
              </a:rPr>
              <a:t>application performance</a:t>
            </a:r>
            <a:endParaRPr lang="en-US" sz="2400" dirty="0">
              <a:latin typeface="Arial" charset="0"/>
              <a:ea typeface="ＭＳ Ｐゴシック" charset="0"/>
              <a:cs typeface="ＭＳ Ｐゴシック" charset="0"/>
            </a:endParaRPr>
          </a:p>
        </p:txBody>
      </p:sp>
      <p:sp>
        <p:nvSpPr>
          <p:cNvPr id="49154" name="Rectangle 3"/>
          <p:cNvSpPr>
            <a:spLocks noGrp="1" noChangeArrowheads="1"/>
          </p:cNvSpPr>
          <p:nvPr>
            <p:ph idx="1"/>
          </p:nvPr>
        </p:nvSpPr>
        <p:spPr>
          <a:xfrm>
            <a:off x="457200" y="1171575"/>
            <a:ext cx="8229600" cy="2422525"/>
          </a:xfrm>
        </p:spPr>
        <p:txBody>
          <a:bodyPr>
            <a:normAutofit lnSpcReduction="10000"/>
          </a:bodyPr>
          <a:lstStyle/>
          <a:p>
            <a:pPr eaLnBrk="1" hangingPunct="1">
              <a:lnSpc>
                <a:spcPct val="90000"/>
              </a:lnSpc>
            </a:pPr>
            <a:r>
              <a:rPr lang="en-US" dirty="0">
                <a:latin typeface="Arial" charset="0"/>
                <a:ea typeface="ＭＳ Ｐゴシック" charset="0"/>
                <a:cs typeface="ＭＳ Ｐゴシック" charset="0"/>
              </a:rPr>
              <a:t>Cluster small running jobs together to achieve better </a:t>
            </a:r>
            <a:r>
              <a:rPr lang="en-US" dirty="0" smtClean="0">
                <a:latin typeface="Arial" charset="0"/>
                <a:ea typeface="ＭＳ Ｐゴシック" charset="0"/>
                <a:cs typeface="ＭＳ Ｐゴシック" charset="0"/>
              </a:rPr>
              <a:t>performance</a:t>
            </a:r>
            <a:endParaRPr lang="en-US" dirty="0">
              <a:latin typeface="Arial" charset="0"/>
              <a:ea typeface="ＭＳ Ｐゴシック" charset="0"/>
              <a:cs typeface="ＭＳ Ｐゴシック" charset="0"/>
            </a:endParaRPr>
          </a:p>
          <a:p>
            <a:pPr eaLnBrk="1" hangingPunct="1">
              <a:lnSpc>
                <a:spcPct val="90000"/>
              </a:lnSpc>
            </a:pPr>
            <a:r>
              <a:rPr lang="en-US" dirty="0">
                <a:latin typeface="Arial" charset="0"/>
                <a:ea typeface="ＭＳ Ｐゴシック" charset="0"/>
                <a:cs typeface="ＭＳ Ｐゴシック" charset="0"/>
              </a:rPr>
              <a:t>Why?</a:t>
            </a:r>
          </a:p>
          <a:p>
            <a:pPr lvl="1" eaLnBrk="1" hangingPunct="1">
              <a:lnSpc>
                <a:spcPct val="90000"/>
              </a:lnSpc>
            </a:pPr>
            <a:r>
              <a:rPr lang="en-US" dirty="0">
                <a:latin typeface="Arial" charset="0"/>
                <a:ea typeface="ＭＳ Ｐゴシック" charset="0"/>
                <a:cs typeface="Arial" charset="0"/>
              </a:rPr>
              <a:t>Each job has scheduling </a:t>
            </a:r>
            <a:r>
              <a:rPr lang="en-US" dirty="0" smtClean="0">
                <a:latin typeface="Arial" charset="0"/>
                <a:ea typeface="ＭＳ Ｐゴシック" charset="0"/>
                <a:cs typeface="Arial" charset="0"/>
              </a:rPr>
              <a:t>overhead – need </a:t>
            </a:r>
            <a:r>
              <a:rPr lang="en-US" dirty="0">
                <a:latin typeface="Arial" charset="0"/>
                <a:ea typeface="ＭＳ Ｐゴシック" charset="0"/>
                <a:cs typeface="Arial" charset="0"/>
              </a:rPr>
              <a:t>to make this overhead worthwhile</a:t>
            </a:r>
          </a:p>
          <a:p>
            <a:pPr lvl="1" eaLnBrk="1" hangingPunct="1">
              <a:lnSpc>
                <a:spcPct val="90000"/>
              </a:lnSpc>
            </a:pPr>
            <a:r>
              <a:rPr lang="en-US" dirty="0">
                <a:latin typeface="Arial" charset="0"/>
                <a:ea typeface="ＭＳ Ｐゴシック" charset="0"/>
                <a:cs typeface="Arial" charset="0"/>
              </a:rPr>
              <a:t>Ideally users should run a job on the grid that takes at least </a:t>
            </a:r>
            <a:r>
              <a:rPr lang="en-US" dirty="0" smtClean="0">
                <a:latin typeface="Arial" charset="0"/>
                <a:ea typeface="ＭＳ Ｐゴシック" charset="0"/>
                <a:cs typeface="Arial" charset="0"/>
              </a:rPr>
              <a:t>10/30/60/? </a:t>
            </a:r>
            <a:r>
              <a:rPr lang="en-US" dirty="0">
                <a:latin typeface="Arial" charset="0"/>
                <a:ea typeface="ＭＳ Ｐゴシック" charset="0"/>
                <a:cs typeface="Arial" charset="0"/>
              </a:rPr>
              <a:t>minutes to </a:t>
            </a:r>
            <a:r>
              <a:rPr lang="en-US" dirty="0" smtClean="0">
                <a:latin typeface="Arial" charset="0"/>
                <a:ea typeface="ＭＳ Ｐゴシック" charset="0"/>
                <a:cs typeface="Arial" charset="0"/>
              </a:rPr>
              <a:t>execute</a:t>
            </a:r>
          </a:p>
          <a:p>
            <a:pPr lvl="1" eaLnBrk="1" hangingPunct="1">
              <a:lnSpc>
                <a:spcPct val="90000"/>
              </a:lnSpc>
            </a:pPr>
            <a:r>
              <a:rPr lang="en-US" dirty="0" smtClean="0">
                <a:latin typeface="Arial" charset="0"/>
                <a:ea typeface="ＭＳ Ｐゴシック" charset="0"/>
                <a:cs typeface="Arial" charset="0"/>
              </a:rPr>
              <a:t>Clustered tasks can reuse common input data – less data transfers</a:t>
            </a:r>
            <a:endParaRPr lang="en-US" dirty="0">
              <a:latin typeface="Arial" charset="0"/>
              <a:ea typeface="ＭＳ Ｐゴシック" charset="0"/>
              <a:cs typeface="Arial" charset="0"/>
            </a:endParaRPr>
          </a:p>
          <a:p>
            <a:pPr eaLnBrk="1" hangingPunct="1">
              <a:lnSpc>
                <a:spcPct val="90000"/>
              </a:lnSpc>
            </a:pPr>
            <a:endParaRPr lang="en-US" dirty="0">
              <a:latin typeface="Arial" charset="0"/>
              <a:ea typeface="ＭＳ Ｐゴシック" charset="0"/>
              <a:cs typeface="ＭＳ Ｐゴシック" charset="0"/>
            </a:endParaRPr>
          </a:p>
        </p:txBody>
      </p:sp>
      <p:sp>
        <p:nvSpPr>
          <p:cNvPr id="9" name="TextBox 4106"/>
          <p:cNvSpPr txBox="1">
            <a:spLocks noChangeArrowheads="1"/>
          </p:cNvSpPr>
          <p:nvPr/>
        </p:nvSpPr>
        <p:spPr bwMode="auto">
          <a:xfrm>
            <a:off x="6197600" y="4438650"/>
            <a:ext cx="2489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solidFill>
                  <a:srgbClr val="FF0000"/>
                </a:solidFill>
              </a:rPr>
              <a:t>Level-based clustering</a:t>
            </a:r>
          </a:p>
        </p:txBody>
      </p:sp>
      <p:pic>
        <p:nvPicPr>
          <p:cNvPr id="2" name="Picture 1" descr="horizontal-clusterin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017" y="3509572"/>
            <a:ext cx="4873706" cy="2499505"/>
          </a:xfrm>
          <a:prstGeom prst="rect">
            <a:avLst/>
          </a:prstGeom>
        </p:spPr>
      </p:pic>
    </p:spTree>
    <p:extLst>
      <p:ext uri="{BB962C8B-B14F-4D97-AF65-F5344CB8AC3E}">
        <p14:creationId xmlns:p14="http://schemas.microsoft.com/office/powerpoint/2010/main" val="29203701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dirty="0" smtClean="0">
                <a:latin typeface="Arial" charset="0"/>
                <a:ea typeface="ＭＳ Ｐゴシック" charset="0"/>
                <a:cs typeface="ＭＳ Ｐゴシック" charset="0"/>
              </a:rPr>
              <a:t>Workflow </a:t>
            </a:r>
            <a:r>
              <a:rPr lang="en-US" dirty="0">
                <a:latin typeface="Arial" charset="0"/>
                <a:ea typeface="ＭＳ Ｐゴシック" charset="0"/>
                <a:cs typeface="ＭＳ Ｐゴシック" charset="0"/>
              </a:rPr>
              <a:t>Reduction (Data Reuse)</a:t>
            </a:r>
          </a:p>
        </p:txBody>
      </p:sp>
      <p:graphicFrame>
        <p:nvGraphicFramePr>
          <p:cNvPr id="43010" name="Object 2"/>
          <p:cNvGraphicFramePr>
            <a:graphicFrameLocks noGrp="1" noChangeAspect="1"/>
          </p:cNvGraphicFramePr>
          <p:nvPr>
            <p:ph idx="1"/>
          </p:nvPr>
        </p:nvGraphicFramePr>
        <p:xfrm>
          <a:off x="1295400" y="1171575"/>
          <a:ext cx="6553200" cy="4403725"/>
        </p:xfrm>
        <a:graphic>
          <a:graphicData uri="http://schemas.openxmlformats.org/presentationml/2006/ole">
            <mc:AlternateContent xmlns:mc="http://schemas.openxmlformats.org/markup-compatibility/2006">
              <mc:Choice xmlns:v="urn:schemas-microsoft-com:vml" Requires="v">
                <p:oleObj spid="_x0000_s29777" name="Visio" r:id="rId4" imgW="7315200" imgH="4914900" progId="Visio.Drawing.11">
                  <p:embed/>
                </p:oleObj>
              </mc:Choice>
              <mc:Fallback>
                <p:oleObj name="Visio" r:id="rId4" imgW="7315200" imgH="4914900"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171575"/>
                        <a:ext cx="655320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6763970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sz="2400">
                <a:latin typeface="Arial" charset="0"/>
                <a:ea typeface="ＭＳ Ｐゴシック" charset="0"/>
                <a:cs typeface="ＭＳ Ｐゴシック" charset="0"/>
              </a:rPr>
              <a:t>Workflow Monitoring - Stampede</a:t>
            </a:r>
          </a:p>
        </p:txBody>
      </p:sp>
      <p:sp>
        <p:nvSpPr>
          <p:cNvPr id="63490" name="Rectangle 3"/>
          <p:cNvSpPr>
            <a:spLocks noGrp="1" noChangeArrowheads="1"/>
          </p:cNvSpPr>
          <p:nvPr>
            <p:ph idx="1"/>
          </p:nvPr>
        </p:nvSpPr>
        <p:spPr>
          <a:xfrm>
            <a:off x="457200" y="1171575"/>
            <a:ext cx="8229600" cy="2873952"/>
          </a:xfrm>
        </p:spPr>
        <p:txBody>
          <a:bodyPr>
            <a:normAutofit fontScale="85000" lnSpcReduction="20000"/>
          </a:bodyPr>
          <a:lstStyle/>
          <a:p>
            <a:pPr eaLnBrk="1" hangingPunct="1">
              <a:defRPr/>
            </a:pPr>
            <a:r>
              <a:rPr lang="en-US" sz="2000" dirty="0" smtClean="0">
                <a:latin typeface="Helvetica" charset="0"/>
              </a:rPr>
              <a:t>Leverage Stampede Monitoring </a:t>
            </a:r>
            <a:r>
              <a:rPr lang="en-US" sz="2000" dirty="0">
                <a:latin typeface="Helvetica" charset="0"/>
              </a:rPr>
              <a:t>framework with DB </a:t>
            </a:r>
            <a:r>
              <a:rPr lang="en-US" sz="2000" dirty="0" smtClean="0">
                <a:latin typeface="Helvetica" charset="0"/>
              </a:rPr>
              <a:t>backend</a:t>
            </a:r>
          </a:p>
          <a:p>
            <a:pPr lvl="1" eaLnBrk="1" hangingPunct="1">
              <a:defRPr/>
            </a:pPr>
            <a:r>
              <a:rPr lang="en-US" sz="1800" dirty="0" smtClean="0">
                <a:latin typeface="Helvetica" charset="0"/>
              </a:rPr>
              <a:t>Populates </a:t>
            </a:r>
            <a:r>
              <a:rPr lang="en-US" sz="1800" dirty="0">
                <a:latin typeface="Helvetica" charset="0"/>
              </a:rPr>
              <a:t>data at runtime. A background daemon monitors the logs files and populates information about the workflow to a database</a:t>
            </a:r>
          </a:p>
          <a:p>
            <a:pPr lvl="1" eaLnBrk="1" hangingPunct="1">
              <a:defRPr/>
            </a:pPr>
            <a:r>
              <a:rPr lang="en-US" sz="1800" dirty="0" smtClean="0">
                <a:latin typeface="Helvetica" charset="0"/>
              </a:rPr>
              <a:t>Stores </a:t>
            </a:r>
            <a:r>
              <a:rPr lang="en-US" sz="1800" dirty="0">
                <a:latin typeface="Helvetica" charset="0"/>
              </a:rPr>
              <a:t>workflow structure, and runtime stats for each task</a:t>
            </a:r>
            <a:r>
              <a:rPr lang="en-US" sz="1800" dirty="0" smtClean="0">
                <a:latin typeface="Helvetica" charset="0"/>
              </a:rPr>
              <a:t>.</a:t>
            </a:r>
          </a:p>
          <a:p>
            <a:pPr marL="457200" lvl="1" indent="0" eaLnBrk="1" hangingPunct="1">
              <a:buFont typeface="Wingdings" charset="0"/>
              <a:buNone/>
              <a:defRPr/>
            </a:pPr>
            <a:endParaRPr lang="en-US" sz="2000" dirty="0">
              <a:latin typeface="Helvetica" charset="0"/>
            </a:endParaRPr>
          </a:p>
          <a:p>
            <a:pPr eaLnBrk="1" hangingPunct="1">
              <a:defRPr/>
            </a:pPr>
            <a:r>
              <a:rPr lang="en-US" sz="2000" dirty="0">
                <a:latin typeface="Helvetica" charset="0"/>
              </a:rPr>
              <a:t>Tools for querying the </a:t>
            </a:r>
            <a:r>
              <a:rPr lang="en-US" sz="2000" dirty="0" smtClean="0">
                <a:latin typeface="Helvetica" charset="0"/>
              </a:rPr>
              <a:t>monitoring </a:t>
            </a:r>
            <a:r>
              <a:rPr lang="en-US" sz="2000" dirty="0">
                <a:latin typeface="Helvetica" charset="0"/>
              </a:rPr>
              <a:t>framework</a:t>
            </a:r>
          </a:p>
          <a:p>
            <a:pPr lvl="1" eaLnBrk="1" hangingPunct="1">
              <a:defRPr/>
            </a:pPr>
            <a:r>
              <a:rPr lang="en-US" sz="1800" dirty="0" smtClean="0">
                <a:latin typeface="Helvetica" charset="0"/>
              </a:rPr>
              <a:t>pegasus-status</a:t>
            </a:r>
          </a:p>
          <a:p>
            <a:pPr lvl="2" eaLnBrk="1" hangingPunct="1">
              <a:defRPr/>
            </a:pPr>
            <a:r>
              <a:rPr lang="en-US" sz="1400" dirty="0" smtClean="0">
                <a:latin typeface="Helvetica" charset="0"/>
              </a:rPr>
              <a:t>Status of the workflow</a:t>
            </a:r>
            <a:endParaRPr lang="en-US" sz="1400" dirty="0">
              <a:latin typeface="Helvetica" charset="0"/>
            </a:endParaRPr>
          </a:p>
          <a:p>
            <a:pPr lvl="1" eaLnBrk="1" hangingPunct="1">
              <a:defRPr/>
            </a:pPr>
            <a:r>
              <a:rPr lang="en-US" sz="1800" dirty="0" err="1">
                <a:latin typeface="Helvetica" charset="0"/>
              </a:rPr>
              <a:t>pegasus</a:t>
            </a:r>
            <a:r>
              <a:rPr lang="en-US" sz="1800" dirty="0">
                <a:latin typeface="Helvetica" charset="0"/>
              </a:rPr>
              <a:t>-</a:t>
            </a:r>
            <a:r>
              <a:rPr lang="en-US" sz="1800" dirty="0" smtClean="0">
                <a:latin typeface="Helvetica" charset="0"/>
              </a:rPr>
              <a:t>statistics</a:t>
            </a:r>
          </a:p>
          <a:p>
            <a:pPr lvl="2" eaLnBrk="1" hangingPunct="1">
              <a:defRPr/>
            </a:pPr>
            <a:r>
              <a:rPr lang="en-US" sz="1400" dirty="0" smtClean="0">
                <a:latin typeface="Helvetica" charset="0"/>
              </a:rPr>
              <a:t>Detailed statistics about your finished workflow</a:t>
            </a:r>
            <a:endParaRPr lang="en-US" sz="1400" dirty="0">
              <a:latin typeface="Helvetica" charset="0"/>
            </a:endParaRPr>
          </a:p>
          <a:p>
            <a:pPr lvl="1" eaLnBrk="1" hangingPunct="1">
              <a:defRPr/>
            </a:pPr>
            <a:r>
              <a:rPr lang="en-US" sz="1800" dirty="0" err="1">
                <a:latin typeface="Helvetica" charset="0"/>
              </a:rPr>
              <a:t>pegasus</a:t>
            </a:r>
            <a:r>
              <a:rPr lang="en-US" sz="1800" dirty="0">
                <a:latin typeface="Helvetica" charset="0"/>
              </a:rPr>
              <a:t>-</a:t>
            </a:r>
            <a:r>
              <a:rPr lang="en-US" sz="1800" dirty="0" smtClean="0">
                <a:latin typeface="Helvetica" charset="0"/>
              </a:rPr>
              <a:t>plots</a:t>
            </a:r>
          </a:p>
          <a:p>
            <a:pPr lvl="2" eaLnBrk="1" hangingPunct="1">
              <a:defRPr/>
            </a:pPr>
            <a:r>
              <a:rPr lang="en-US" sz="1400" dirty="0" smtClean="0">
                <a:latin typeface="Helvetica" charset="0"/>
              </a:rPr>
              <a:t>Visualization of your workflow execution</a:t>
            </a:r>
            <a:endParaRPr lang="en-US" sz="1400" dirty="0">
              <a:latin typeface="Helvetica" charset="0"/>
            </a:endParaRPr>
          </a:p>
          <a:p>
            <a:pPr marL="914400" lvl="2" indent="0" eaLnBrk="1" hangingPunct="1">
              <a:buFont typeface="Wingdings" charset="0"/>
              <a:buNone/>
              <a:defRPr/>
            </a:pPr>
            <a:endParaRPr lang="en-US" sz="1600" dirty="0">
              <a:latin typeface="Helvetica" charset="0"/>
            </a:endParaRPr>
          </a:p>
        </p:txBody>
      </p:sp>
      <p:sp>
        <p:nvSpPr>
          <p:cNvPr id="2" name="TextBox 1"/>
          <p:cNvSpPr txBox="1"/>
          <p:nvPr/>
        </p:nvSpPr>
        <p:spPr bwMode="auto">
          <a:xfrm>
            <a:off x="622072" y="4236737"/>
            <a:ext cx="7994496" cy="267765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r>
              <a:rPr lang="en-US" sz="1200" dirty="0">
                <a:latin typeface="Lucida Console" pitchFamily="49" charset="0"/>
              </a:rPr>
              <a:t>------------------------------------------------------------------------------</a:t>
            </a:r>
          </a:p>
          <a:p>
            <a:r>
              <a:rPr lang="en-US" sz="1200" dirty="0">
                <a:latin typeface="Lucida Console" pitchFamily="49" charset="0"/>
              </a:rPr>
              <a:t>Type           Succeeded Failed  Incomplete  Total     Retries   </a:t>
            </a:r>
            <a:r>
              <a:rPr lang="en-US" sz="1200" dirty="0" err="1">
                <a:latin typeface="Lucida Console" pitchFamily="49" charset="0"/>
              </a:rPr>
              <a:t>Total+Retries</a:t>
            </a:r>
            <a:endParaRPr lang="en-US" sz="1200" dirty="0">
              <a:latin typeface="Lucida Console" pitchFamily="49" charset="0"/>
            </a:endParaRPr>
          </a:p>
          <a:p>
            <a:r>
              <a:rPr lang="en-US" sz="1200" dirty="0">
                <a:latin typeface="Lucida Console" pitchFamily="49" charset="0"/>
              </a:rPr>
              <a:t>Tasks          135002    0       0           135002    0         135002       </a:t>
            </a:r>
          </a:p>
          <a:p>
            <a:r>
              <a:rPr lang="en-US" sz="1200" dirty="0">
                <a:latin typeface="Lucida Console" pitchFamily="49" charset="0"/>
              </a:rPr>
              <a:t>Jobs           4529      0       0           4529      0         4529         </a:t>
            </a:r>
          </a:p>
          <a:p>
            <a:r>
              <a:rPr lang="en-US" sz="1200" dirty="0">
                <a:latin typeface="Lucida Console" pitchFamily="49" charset="0"/>
              </a:rPr>
              <a:t>Sub-Workflows  2         0       0           2         0         2            </a:t>
            </a:r>
          </a:p>
          <a:p>
            <a:r>
              <a:rPr lang="en-US" sz="1200" dirty="0">
                <a:latin typeface="Lucida Console" pitchFamily="49" charset="0"/>
              </a:rPr>
              <a:t>------------------------------------------------------------------------------</a:t>
            </a:r>
          </a:p>
          <a:p>
            <a:endParaRPr lang="en-US" sz="1200" dirty="0">
              <a:latin typeface="Lucida Console" pitchFamily="49" charset="0"/>
            </a:endParaRPr>
          </a:p>
          <a:p>
            <a:r>
              <a:rPr lang="en-US" sz="1200" dirty="0">
                <a:latin typeface="Lucida Console" pitchFamily="49" charset="0"/>
              </a:rPr>
              <a:t>Workflow wall time                               : 13 </a:t>
            </a:r>
            <a:r>
              <a:rPr lang="en-US" sz="1200" dirty="0" err="1">
                <a:latin typeface="Lucida Console" pitchFamily="49" charset="0"/>
              </a:rPr>
              <a:t>hrs</a:t>
            </a:r>
            <a:r>
              <a:rPr lang="en-US" sz="1200" dirty="0">
                <a:latin typeface="Lucida Console" pitchFamily="49" charset="0"/>
              </a:rPr>
              <a:t>, 2 </a:t>
            </a:r>
            <a:r>
              <a:rPr lang="en-US" sz="1200" dirty="0" err="1">
                <a:latin typeface="Lucida Console" pitchFamily="49" charset="0"/>
              </a:rPr>
              <a:t>mins</a:t>
            </a:r>
            <a:r>
              <a:rPr lang="en-US" sz="1200" dirty="0">
                <a:latin typeface="Lucida Console" pitchFamily="49" charset="0"/>
              </a:rPr>
              <a:t>, (46973 </a:t>
            </a:r>
            <a:r>
              <a:rPr lang="en-US" sz="1200" dirty="0" err="1">
                <a:latin typeface="Lucida Console" pitchFamily="49" charset="0"/>
              </a:rPr>
              <a:t>secs</a:t>
            </a:r>
            <a:r>
              <a:rPr lang="en-US" sz="1200" dirty="0">
                <a:latin typeface="Lucida Console" pitchFamily="49" charset="0"/>
              </a:rPr>
              <a:t>)</a:t>
            </a:r>
          </a:p>
          <a:p>
            <a:r>
              <a:rPr lang="en-US" sz="1200" dirty="0">
                <a:latin typeface="Lucida Console" pitchFamily="49" charset="0"/>
              </a:rPr>
              <a:t>Workflow cumulative job wall time                : 384 days, 5 </a:t>
            </a:r>
            <a:r>
              <a:rPr lang="en-US" sz="1200" dirty="0" err="1">
                <a:latin typeface="Lucida Console" pitchFamily="49" charset="0"/>
              </a:rPr>
              <a:t>hrs</a:t>
            </a:r>
            <a:r>
              <a:rPr lang="en-US" sz="1200" dirty="0">
                <a:latin typeface="Lucida Console" pitchFamily="49" charset="0"/>
              </a:rPr>
              <a:t>, (33195705 </a:t>
            </a:r>
            <a:r>
              <a:rPr lang="en-US" sz="1200" dirty="0" err="1">
                <a:latin typeface="Lucida Console" pitchFamily="49" charset="0"/>
              </a:rPr>
              <a:t>secs</a:t>
            </a:r>
            <a:r>
              <a:rPr lang="en-US" sz="1200" dirty="0">
                <a:latin typeface="Lucida Console" pitchFamily="49" charset="0"/>
              </a:rPr>
              <a:t>)</a:t>
            </a:r>
          </a:p>
          <a:p>
            <a:r>
              <a:rPr lang="en-US" sz="1200" dirty="0">
                <a:latin typeface="Lucida Console" pitchFamily="49" charset="0"/>
              </a:rPr>
              <a:t>Cumulative job walltime as seen from submit side : 384 days, 18 </a:t>
            </a:r>
            <a:r>
              <a:rPr lang="en-US" sz="1200" dirty="0" err="1">
                <a:latin typeface="Lucida Console" pitchFamily="49" charset="0"/>
              </a:rPr>
              <a:t>hrs</a:t>
            </a:r>
            <a:r>
              <a:rPr lang="en-US" sz="1200" dirty="0">
                <a:latin typeface="Lucida Console" pitchFamily="49" charset="0"/>
              </a:rPr>
              <a:t>, (33243709 </a:t>
            </a:r>
            <a:r>
              <a:rPr lang="en-US" sz="1200" dirty="0" err="1">
                <a:latin typeface="Lucida Console" pitchFamily="49" charset="0"/>
              </a:rPr>
              <a:t>secs</a:t>
            </a:r>
            <a:r>
              <a:rPr lang="en-US" sz="1200" dirty="0">
                <a:latin typeface="Lucida Console" pitchFamily="49" charset="0"/>
              </a:rPr>
              <a:t>)</a:t>
            </a:r>
          </a:p>
          <a:p>
            <a:endParaRPr lang="en-US" sz="1200" dirty="0">
              <a:latin typeface="Lucida Console" pitchFamily="49" charset="0"/>
            </a:endParaRPr>
          </a:p>
          <a:p>
            <a:endParaRPr lang="en-US" sz="1200" dirty="0">
              <a:latin typeface="Lucida Console" pitchFamily="49" charset="0"/>
            </a:endParaRPr>
          </a:p>
          <a:p>
            <a:endParaRPr lang="en-US" sz="1200" dirty="0">
              <a:latin typeface="Lucida Console" pitchFamily="49" charset="0"/>
            </a:endParaRPr>
          </a:p>
          <a:p>
            <a:pPr marL="0" marR="0" indent="0" algn="l" defTabSz="457200" rtl="0" eaLnBrk="0" fontAlgn="base" latinLnBrk="0" hangingPunct="0">
              <a:lnSpc>
                <a:spcPct val="100000"/>
              </a:lnSpc>
              <a:spcBef>
                <a:spcPct val="0"/>
              </a:spcBef>
              <a:spcAft>
                <a:spcPct val="0"/>
              </a:spcAft>
              <a:buClrTx/>
              <a:buSzTx/>
              <a:buFontTx/>
              <a:buNone/>
              <a:tabLst/>
            </a:pPr>
            <a:endParaRPr kumimoji="0" lang="en-US" sz="1200" b="1" i="0" u="none" strike="noStrike" kern="1200" cap="none" spc="0" normalizeH="0" baseline="0" noProof="0" dirty="0" smtClean="0">
              <a:ln>
                <a:noFill/>
              </a:ln>
              <a:solidFill>
                <a:schemeClr val="tx1"/>
              </a:solidFill>
              <a:effectLst/>
              <a:uLnTx/>
              <a:uFillTx/>
              <a:latin typeface="Lucida Console" pitchFamily="49" charset="0"/>
              <a:ea typeface="+mj-ea"/>
              <a:cs typeface="Arial" pitchFamily="34" charset="0"/>
            </a:endParaRPr>
          </a:p>
        </p:txBody>
      </p:sp>
    </p:spTree>
    <p:extLst>
      <p:ext uri="{BB962C8B-B14F-4D97-AF65-F5344CB8AC3E}">
        <p14:creationId xmlns:p14="http://schemas.microsoft.com/office/powerpoint/2010/main" val="407545938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sz="2400">
                <a:latin typeface="Arial" charset="0"/>
                <a:ea typeface="ＭＳ Ｐゴシック" charset="0"/>
                <a:cs typeface="ＭＳ Ｐゴシック" charset="0"/>
              </a:rPr>
              <a:t>Workflow Monitoring - Stampede</a:t>
            </a:r>
          </a:p>
        </p:txBody>
      </p:sp>
      <p:pic>
        <p:nvPicPr>
          <p:cNvPr id="30723" name="Picture 2" descr="ligo-host-over-ti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9869" y="841830"/>
            <a:ext cx="40354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3" descr="ligo-task-over-ti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96544" y="3309938"/>
            <a:ext cx="5092700" cy="291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descr="brain_wf_gantt_chart.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085569" y="923926"/>
            <a:ext cx="400367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Box 6"/>
          <p:cNvSpPr txBox="1">
            <a:spLocks noChangeArrowheads="1"/>
          </p:cNvSpPr>
          <p:nvPr/>
        </p:nvSpPr>
        <p:spPr bwMode="auto">
          <a:xfrm>
            <a:off x="1037444" y="1619251"/>
            <a:ext cx="2532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a:t>Hosts Over Time – Distribution of Different Job Types on Hosts</a:t>
            </a:r>
          </a:p>
        </p:txBody>
      </p:sp>
      <p:sp>
        <p:nvSpPr>
          <p:cNvPr id="30728" name="TextBox 11"/>
          <p:cNvSpPr txBox="1">
            <a:spLocks noChangeArrowheads="1"/>
          </p:cNvSpPr>
          <p:nvPr/>
        </p:nvSpPr>
        <p:spPr bwMode="auto">
          <a:xfrm>
            <a:off x="6154738" y="4311650"/>
            <a:ext cx="2532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dirty="0"/>
              <a:t>Jobs and Runtime over Time</a:t>
            </a:r>
          </a:p>
        </p:txBody>
      </p:sp>
      <p:sp>
        <p:nvSpPr>
          <p:cNvPr id="30729" name="TextBox 12"/>
          <p:cNvSpPr txBox="1">
            <a:spLocks noChangeArrowheads="1"/>
          </p:cNvSpPr>
          <p:nvPr/>
        </p:nvSpPr>
        <p:spPr bwMode="auto">
          <a:xfrm>
            <a:off x="7317594" y="1331913"/>
            <a:ext cx="17716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b="1"/>
              <a:t>Workflow Gantt Chart</a:t>
            </a:r>
          </a:p>
        </p:txBody>
      </p:sp>
      <p:pic>
        <p:nvPicPr>
          <p:cNvPr id="3" name="Picture 2" descr="dashboard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753" y="3244122"/>
            <a:ext cx="4118897" cy="2971451"/>
          </a:xfrm>
          <a:prstGeom prst="rect">
            <a:avLst/>
          </a:prstGeom>
        </p:spPr>
      </p:pic>
    </p:spTree>
    <p:extLst>
      <p:ext uri="{BB962C8B-B14F-4D97-AF65-F5344CB8AC3E}">
        <p14:creationId xmlns:p14="http://schemas.microsoft.com/office/powerpoint/2010/main" val="132102972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sz="2400">
                <a:latin typeface="Arial" charset="0"/>
                <a:ea typeface="ＭＳ Ｐゴシック" charset="0"/>
                <a:cs typeface="ＭＳ Ｐゴシック" charset="0"/>
              </a:rPr>
              <a:t>Workflow Debugging Through Pegasus</a:t>
            </a:r>
          </a:p>
        </p:txBody>
      </p:sp>
      <p:sp>
        <p:nvSpPr>
          <p:cNvPr id="32770" name="Rectangle 3"/>
          <p:cNvSpPr>
            <a:spLocks noGrp="1" noChangeArrowheads="1"/>
          </p:cNvSpPr>
          <p:nvPr>
            <p:ph idx="1"/>
          </p:nvPr>
        </p:nvSpPr>
        <p:spPr/>
        <p:txBody>
          <a:bodyPr>
            <a:normAutofit fontScale="92500" lnSpcReduction="10000"/>
          </a:bodyPr>
          <a:lstStyle/>
          <a:p>
            <a:pPr eaLnBrk="1" hangingPunct="1"/>
            <a:r>
              <a:rPr lang="en-US" sz="2400" dirty="0">
                <a:latin typeface="Arial" charset="0"/>
                <a:ea typeface="ＭＳ Ｐゴシック" charset="0"/>
                <a:cs typeface="ＭＳ Ｐゴシック" charset="0"/>
              </a:rPr>
              <a:t>After a workflow has completed, we can run </a:t>
            </a:r>
            <a:r>
              <a:rPr lang="en-US" sz="2400" b="1" dirty="0">
                <a:latin typeface="Arial" charset="0"/>
                <a:ea typeface="ＭＳ Ｐゴシック" charset="0"/>
                <a:cs typeface="ＭＳ Ｐゴシック" charset="0"/>
              </a:rPr>
              <a:t>pegasus-analyzer</a:t>
            </a:r>
            <a:r>
              <a:rPr lang="en-US" sz="2400" dirty="0">
                <a:latin typeface="Arial" charset="0"/>
                <a:ea typeface="ＭＳ Ｐゴシック" charset="0"/>
                <a:cs typeface="ＭＳ Ｐゴシック" charset="0"/>
              </a:rPr>
              <a:t> to analyze the workflow and provide a summary of the </a:t>
            </a:r>
            <a:r>
              <a:rPr lang="en-US" sz="2400" dirty="0" smtClean="0">
                <a:latin typeface="Arial" charset="0"/>
                <a:ea typeface="ＭＳ Ｐゴシック" charset="0"/>
                <a:cs typeface="ＭＳ Ｐゴシック" charset="0"/>
              </a:rPr>
              <a:t>run</a:t>
            </a:r>
            <a:br>
              <a:rPr lang="en-US" sz="2400" dirty="0" smtClean="0">
                <a:latin typeface="Arial" charset="0"/>
                <a:ea typeface="ＭＳ Ｐゴシック" charset="0"/>
                <a:cs typeface="ＭＳ Ｐゴシック" charset="0"/>
              </a:rPr>
            </a:br>
            <a:endParaRPr lang="en-US" sz="2400" dirty="0">
              <a:latin typeface="Arial" charset="0"/>
              <a:ea typeface="ＭＳ Ｐゴシック" charset="0"/>
              <a:cs typeface="ＭＳ Ｐゴシック" charset="0"/>
            </a:endParaRPr>
          </a:p>
          <a:p>
            <a:pPr eaLnBrk="1" hangingPunct="1"/>
            <a:r>
              <a:rPr lang="en-US" sz="2400" dirty="0">
                <a:latin typeface="Arial" charset="0"/>
                <a:ea typeface="ＭＳ Ｐゴシック" charset="0"/>
                <a:cs typeface="ＭＳ Ｐゴシック" charset="0"/>
              </a:rPr>
              <a:t>pegasus-analyzer's output contains</a:t>
            </a:r>
          </a:p>
          <a:p>
            <a:pPr lvl="1" eaLnBrk="1" hangingPunct="1"/>
            <a:r>
              <a:rPr lang="en-US" sz="2000" dirty="0">
                <a:latin typeface="Arial" charset="0"/>
                <a:ea typeface="ＭＳ Ｐゴシック" charset="0"/>
                <a:cs typeface="Arial" charset="0"/>
              </a:rPr>
              <a:t> a brief summary section</a:t>
            </a:r>
          </a:p>
          <a:p>
            <a:pPr lvl="2" eaLnBrk="1" hangingPunct="1"/>
            <a:r>
              <a:rPr lang="en-US" sz="1800" dirty="0">
                <a:latin typeface="Arial" charset="0"/>
                <a:ea typeface="ＭＳ Ｐゴシック" charset="0"/>
                <a:cs typeface="Arial" charset="0"/>
              </a:rPr>
              <a:t> showing how many jobs have succeeded </a:t>
            </a:r>
          </a:p>
          <a:p>
            <a:pPr lvl="2" eaLnBrk="1" hangingPunct="1"/>
            <a:r>
              <a:rPr lang="en-US" sz="1800" dirty="0">
                <a:latin typeface="Arial" charset="0"/>
                <a:ea typeface="ＭＳ Ｐゴシック" charset="0"/>
                <a:cs typeface="Arial" charset="0"/>
              </a:rPr>
              <a:t> and how many have failed. </a:t>
            </a:r>
          </a:p>
          <a:p>
            <a:pPr lvl="1" eaLnBrk="1" hangingPunct="1"/>
            <a:r>
              <a:rPr lang="en-US" sz="2000" dirty="0">
                <a:latin typeface="Arial" charset="0"/>
                <a:ea typeface="ＭＳ Ｐゴシック" charset="0"/>
                <a:cs typeface="Arial" charset="0"/>
              </a:rPr>
              <a:t>For each failed job</a:t>
            </a:r>
          </a:p>
          <a:p>
            <a:pPr lvl="2" eaLnBrk="1" hangingPunct="1"/>
            <a:r>
              <a:rPr lang="en-US" sz="1800" dirty="0">
                <a:latin typeface="Arial" charset="0"/>
                <a:ea typeface="ＭＳ Ｐゴシック" charset="0"/>
                <a:cs typeface="Arial" charset="0"/>
              </a:rPr>
              <a:t>showing its last known state</a:t>
            </a:r>
          </a:p>
          <a:p>
            <a:pPr lvl="2" eaLnBrk="1" hangingPunct="1"/>
            <a:r>
              <a:rPr lang="en-US" sz="1800" dirty="0" err="1">
                <a:latin typeface="Arial" charset="0"/>
                <a:ea typeface="ＭＳ Ｐゴシック" charset="0"/>
                <a:cs typeface="Arial" charset="0"/>
              </a:rPr>
              <a:t>exitcode</a:t>
            </a:r>
            <a:endParaRPr lang="en-US" sz="1800" dirty="0">
              <a:latin typeface="Arial" charset="0"/>
              <a:ea typeface="ＭＳ Ｐゴシック" charset="0"/>
              <a:cs typeface="Arial" charset="0"/>
            </a:endParaRPr>
          </a:p>
          <a:p>
            <a:pPr lvl="2" eaLnBrk="1" hangingPunct="1"/>
            <a:r>
              <a:rPr lang="en-US" sz="1800" dirty="0">
                <a:latin typeface="Arial" charset="0"/>
                <a:ea typeface="ＭＳ Ｐゴシック" charset="0"/>
                <a:cs typeface="Arial" charset="0"/>
              </a:rPr>
              <a:t>working directory</a:t>
            </a:r>
          </a:p>
          <a:p>
            <a:pPr lvl="2" eaLnBrk="1" hangingPunct="1"/>
            <a:r>
              <a:rPr lang="en-US" sz="1800" dirty="0">
                <a:latin typeface="Arial" charset="0"/>
                <a:ea typeface="ＭＳ Ｐゴシック" charset="0"/>
                <a:cs typeface="Arial" charset="0"/>
              </a:rPr>
              <a:t>the location of its submit, output, and error files.</a:t>
            </a:r>
          </a:p>
          <a:p>
            <a:pPr lvl="2" eaLnBrk="1" hangingPunct="1"/>
            <a:r>
              <a:rPr lang="en-US" sz="1800" dirty="0">
                <a:latin typeface="Arial" charset="0"/>
                <a:ea typeface="ＭＳ Ｐゴシック" charset="0"/>
                <a:cs typeface="Arial" charset="0"/>
              </a:rPr>
              <a:t>any </a:t>
            </a:r>
            <a:r>
              <a:rPr lang="en-US" sz="1800" dirty="0" err="1">
                <a:latin typeface="Arial" charset="0"/>
                <a:ea typeface="ＭＳ Ｐゴシック" charset="0"/>
                <a:cs typeface="Arial" charset="0"/>
              </a:rPr>
              <a:t>stdout</a:t>
            </a:r>
            <a:r>
              <a:rPr lang="en-US" sz="1800" dirty="0">
                <a:latin typeface="Arial" charset="0"/>
                <a:ea typeface="ＭＳ Ｐゴシック" charset="0"/>
                <a:cs typeface="Arial" charset="0"/>
              </a:rPr>
              <a:t> and </a:t>
            </a:r>
            <a:r>
              <a:rPr lang="en-US" sz="1800" dirty="0" err="1">
                <a:latin typeface="Arial" charset="0"/>
                <a:ea typeface="ＭＳ Ｐゴシック" charset="0"/>
                <a:cs typeface="Arial" charset="0"/>
              </a:rPr>
              <a:t>stderr</a:t>
            </a:r>
            <a:r>
              <a:rPr lang="en-US" sz="1800" dirty="0">
                <a:latin typeface="Arial" charset="0"/>
                <a:ea typeface="ＭＳ Ｐゴシック" charset="0"/>
                <a:cs typeface="Arial" charset="0"/>
              </a:rPr>
              <a:t> from the job.</a:t>
            </a:r>
          </a:p>
        </p:txBody>
      </p:sp>
    </p:spTree>
    <p:extLst>
      <p:ext uri="{BB962C8B-B14F-4D97-AF65-F5344CB8AC3E}">
        <p14:creationId xmlns:p14="http://schemas.microsoft.com/office/powerpoint/2010/main" val="37338737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tx2"/>
                </a:solidFill>
                <a:latin typeface="Arial"/>
                <a:cs typeface="Arial"/>
              </a:rPr>
              <a:t>Relevant </a:t>
            </a:r>
            <a:r>
              <a:rPr lang="en-US" sz="2400" dirty="0" smtClean="0">
                <a:solidFill>
                  <a:schemeClr val="tx2"/>
                </a:solidFill>
                <a:latin typeface="Arial"/>
                <a:cs typeface="Arial"/>
              </a:rPr>
              <a:t>Links</a:t>
            </a:r>
            <a:endParaRPr lang="en-US" dirty="0">
              <a:latin typeface="Arial"/>
              <a:cs typeface="Arial"/>
            </a:endParaRPr>
          </a:p>
        </p:txBody>
      </p:sp>
      <p:sp>
        <p:nvSpPr>
          <p:cNvPr id="95235" name="Shape 2"/>
          <p:cNvSpPr>
            <a:spLocks noGrp="1"/>
          </p:cNvSpPr>
          <p:nvPr>
            <p:ph idx="1"/>
          </p:nvPr>
        </p:nvSpPr>
        <p:spPr>
          <a:prstGeom prst="rect">
            <a:avLst/>
          </a:prstGeom>
        </p:spPr>
        <p:txBody>
          <a:bodyPr/>
          <a:lstStyle/>
          <a:p>
            <a:pPr eaLnBrk="1" hangingPunct="1">
              <a:defRPr/>
            </a:pPr>
            <a:r>
              <a:rPr lang="en-US" sz="2600" dirty="0" smtClean="0">
                <a:latin typeface="Arial"/>
                <a:ea typeface="ＭＳ Ｐゴシック" charset="0"/>
                <a:cs typeface="Arial"/>
              </a:rPr>
              <a:t>Pegasus: </a:t>
            </a:r>
            <a:r>
              <a:rPr lang="en-US" sz="2600" dirty="0">
                <a:latin typeface="Arial"/>
                <a:ea typeface="ＭＳ Ｐゴシック" charset="0"/>
                <a:cs typeface="Arial"/>
                <a:hlinkClick r:id="rId3"/>
              </a:rPr>
              <a:t>http://</a:t>
            </a:r>
            <a:r>
              <a:rPr lang="en-US" sz="2600" dirty="0" smtClean="0">
                <a:latin typeface="Arial"/>
                <a:ea typeface="ＭＳ Ｐゴシック" charset="0"/>
                <a:cs typeface="Arial"/>
                <a:hlinkClick r:id="rId3"/>
              </a:rPr>
              <a:t>pegasus.isi.edu</a:t>
            </a:r>
            <a:endParaRPr lang="en-US" sz="2600" dirty="0" smtClean="0">
              <a:latin typeface="Arial"/>
              <a:ea typeface="ＭＳ Ｐゴシック" charset="0"/>
              <a:cs typeface="Arial"/>
            </a:endParaRPr>
          </a:p>
          <a:p>
            <a:pPr eaLnBrk="1" hangingPunct="1">
              <a:defRPr/>
            </a:pPr>
            <a:endParaRPr lang="en-US" sz="2600" dirty="0" smtClean="0">
              <a:latin typeface="Arial"/>
              <a:ea typeface="ＭＳ Ｐゴシック" charset="0"/>
              <a:cs typeface="Arial"/>
            </a:endParaRPr>
          </a:p>
          <a:p>
            <a:pPr eaLnBrk="1" hangingPunct="1">
              <a:defRPr/>
            </a:pPr>
            <a:r>
              <a:rPr lang="en-US" sz="2600" dirty="0" smtClean="0">
                <a:latin typeface="Arial"/>
                <a:ea typeface="ＭＳ Ｐゴシック" charset="0"/>
                <a:cs typeface="Arial"/>
              </a:rPr>
              <a:t>Tutorial and documentation: </a:t>
            </a:r>
            <a:r>
              <a:rPr lang="en-US" sz="2600" dirty="0" smtClean="0">
                <a:latin typeface="Arial"/>
                <a:ea typeface="ＭＳ Ｐゴシック" charset="0"/>
                <a:cs typeface="Arial"/>
                <a:hlinkClick r:id="rId4"/>
              </a:rPr>
              <a:t>http://pegasus.isi.edu/wms/docs/latest/</a:t>
            </a:r>
            <a:endParaRPr lang="en-US" sz="2600" dirty="0" smtClean="0">
              <a:latin typeface="Arial"/>
              <a:ea typeface="ＭＳ Ｐゴシック" charset="0"/>
              <a:cs typeface="Arial"/>
            </a:endParaRPr>
          </a:p>
          <a:p>
            <a:pPr eaLnBrk="1" hangingPunct="1">
              <a:defRPr/>
            </a:pPr>
            <a:endParaRPr lang="en-US" sz="2600" dirty="0">
              <a:latin typeface="Arial"/>
              <a:ea typeface="ＭＳ Ｐゴシック" charset="0"/>
              <a:cs typeface="Arial"/>
            </a:endParaRPr>
          </a:p>
        </p:txBody>
      </p:sp>
    </p:spTree>
    <p:extLst>
      <p:ext uri="{BB962C8B-B14F-4D97-AF65-F5344CB8AC3E}">
        <p14:creationId xmlns:p14="http://schemas.microsoft.com/office/powerpoint/2010/main" val="1254572823"/>
      </p:ext>
    </p:extLst>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sz="2400" dirty="0" smtClean="0">
                <a:latin typeface="Arial" charset="0"/>
                <a:ea typeface="ＭＳ Ｐゴシック" charset="0"/>
                <a:cs typeface="ＭＳ Ｐゴシック" charset="0"/>
              </a:rPr>
              <a:t>Outline</a:t>
            </a:r>
            <a:endParaRPr lang="en-US" sz="2400" dirty="0">
              <a:latin typeface="Arial" charset="0"/>
              <a:ea typeface="ＭＳ Ｐゴシック" charset="0"/>
              <a:cs typeface="ＭＳ Ｐゴシック" charset="0"/>
            </a:endParaRPr>
          </a:p>
        </p:txBody>
      </p:sp>
      <p:sp>
        <p:nvSpPr>
          <p:cNvPr id="63490" name="Rectangle 3"/>
          <p:cNvSpPr>
            <a:spLocks noGrp="1" noChangeArrowheads="1"/>
          </p:cNvSpPr>
          <p:nvPr>
            <p:ph idx="1"/>
          </p:nvPr>
        </p:nvSpPr>
        <p:spPr/>
        <p:txBody>
          <a:bodyPr>
            <a:normAutofit fontScale="92500" lnSpcReduction="20000"/>
          </a:bodyPr>
          <a:lstStyle/>
          <a:p>
            <a:pPr eaLnBrk="1" hangingPunct="1">
              <a:defRPr/>
            </a:pPr>
            <a:r>
              <a:rPr lang="en-US" sz="2400" dirty="0" smtClean="0">
                <a:latin typeface="Helvetica" charset="0"/>
              </a:rPr>
              <a:t>Overview</a:t>
            </a:r>
          </a:p>
          <a:p>
            <a:pPr lvl="1" eaLnBrk="1" hangingPunct="1">
              <a:defRPr/>
            </a:pPr>
            <a:r>
              <a:rPr lang="en-US" sz="2000" dirty="0" smtClean="0">
                <a:latin typeface="Helvetica" charset="0"/>
              </a:rPr>
              <a:t>What is Pegasus?</a:t>
            </a:r>
          </a:p>
          <a:p>
            <a:pPr lvl="1" eaLnBrk="1" hangingPunct="1">
              <a:defRPr/>
            </a:pPr>
            <a:r>
              <a:rPr lang="en-US" sz="2000" dirty="0" smtClean="0">
                <a:latin typeface="Helvetica" charset="0"/>
              </a:rPr>
              <a:t>Components of a Pegasus workflow</a:t>
            </a:r>
          </a:p>
          <a:p>
            <a:pPr lvl="2" eaLnBrk="1" hangingPunct="1">
              <a:defRPr/>
            </a:pPr>
            <a:r>
              <a:rPr lang="en-US" dirty="0" smtClean="0">
                <a:latin typeface="Helvetica" charset="0"/>
              </a:rPr>
              <a:t>Abstract workflow</a:t>
            </a:r>
          </a:p>
          <a:p>
            <a:pPr lvl="2" eaLnBrk="1" hangingPunct="1">
              <a:defRPr/>
            </a:pPr>
            <a:r>
              <a:rPr lang="en-US" dirty="0" smtClean="0">
                <a:latin typeface="Helvetica" charset="0"/>
              </a:rPr>
              <a:t>Replica, transformation and site catalogs</a:t>
            </a:r>
          </a:p>
          <a:p>
            <a:pPr lvl="1" eaLnBrk="1" hangingPunct="1">
              <a:defRPr/>
            </a:pPr>
            <a:r>
              <a:rPr lang="en-US" sz="2000" dirty="0" smtClean="0">
                <a:latin typeface="Helvetica" charset="0"/>
              </a:rPr>
              <a:t>Common workflow transformations</a:t>
            </a:r>
          </a:p>
          <a:p>
            <a:pPr lvl="1" eaLnBrk="1" hangingPunct="1">
              <a:defRPr/>
            </a:pPr>
            <a:r>
              <a:rPr lang="en-US" sz="2000" dirty="0" smtClean="0">
                <a:latin typeface="Helvetica" charset="0"/>
              </a:rPr>
              <a:t>Debugging and statistics</a:t>
            </a:r>
            <a:br>
              <a:rPr lang="en-US" sz="2000" dirty="0" smtClean="0">
                <a:latin typeface="Helvetica" charset="0"/>
              </a:rPr>
            </a:br>
            <a:endParaRPr lang="en-US" sz="2000" dirty="0" smtClean="0">
              <a:latin typeface="Helvetica" charset="0"/>
            </a:endParaRPr>
          </a:p>
          <a:p>
            <a:pPr eaLnBrk="1" hangingPunct="1">
              <a:defRPr/>
            </a:pPr>
            <a:r>
              <a:rPr lang="en-US" sz="2400" dirty="0" smtClean="0">
                <a:latin typeface="Helvetica" charset="0"/>
              </a:rPr>
              <a:t>Demo</a:t>
            </a:r>
          </a:p>
          <a:p>
            <a:pPr lvl="1" eaLnBrk="1" hangingPunct="1">
              <a:defRPr/>
            </a:pPr>
            <a:r>
              <a:rPr lang="en-US" sz="2000" dirty="0" smtClean="0">
                <a:latin typeface="Helvetica" charset="0"/>
              </a:rPr>
              <a:t>Our first workflow</a:t>
            </a:r>
          </a:p>
          <a:p>
            <a:pPr lvl="1" eaLnBrk="1" hangingPunct="1">
              <a:defRPr/>
            </a:pPr>
            <a:r>
              <a:rPr lang="en-US" sz="2000" dirty="0" smtClean="0">
                <a:latin typeface="Helvetica" charset="0"/>
              </a:rPr>
              <a:t>Failure / debugging</a:t>
            </a:r>
          </a:p>
          <a:p>
            <a:pPr lvl="1" eaLnBrk="1" hangingPunct="1">
              <a:defRPr/>
            </a:pPr>
            <a:r>
              <a:rPr lang="en-US" sz="2000" dirty="0" smtClean="0">
                <a:latin typeface="Helvetica" charset="0"/>
              </a:rPr>
              <a:t>OSG-XSEDE example</a:t>
            </a:r>
          </a:p>
          <a:p>
            <a:pPr lvl="1" eaLnBrk="1" hangingPunct="1">
              <a:defRPr/>
            </a:pPr>
            <a:r>
              <a:rPr lang="en-US" sz="2000" dirty="0" smtClean="0">
                <a:latin typeface="Helvetica" charset="0"/>
              </a:rPr>
              <a:t>Task clustering</a:t>
            </a:r>
          </a:p>
          <a:p>
            <a:pPr lvl="1" eaLnBrk="1" hangingPunct="1">
              <a:defRPr/>
            </a:pPr>
            <a:r>
              <a:rPr lang="en-US" sz="2000" dirty="0" smtClean="0">
                <a:latin typeface="Helvetica" charset="0"/>
              </a:rPr>
              <a:t>Data management</a:t>
            </a:r>
          </a:p>
        </p:txBody>
      </p:sp>
    </p:spTree>
    <p:extLst>
      <p:ext uri="{BB962C8B-B14F-4D97-AF65-F5344CB8AC3E}">
        <p14:creationId xmlns:p14="http://schemas.microsoft.com/office/powerpoint/2010/main" val="1846079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Pegasus Workflow Management System</a:t>
            </a:r>
          </a:p>
        </p:txBody>
      </p:sp>
      <p:sp>
        <p:nvSpPr>
          <p:cNvPr id="3" name="Content Placeholder 2"/>
          <p:cNvSpPr>
            <a:spLocks noGrp="1"/>
          </p:cNvSpPr>
          <p:nvPr>
            <p:ph idx="1"/>
          </p:nvPr>
        </p:nvSpPr>
        <p:spPr/>
        <p:txBody>
          <a:bodyPr>
            <a:normAutofit fontScale="77500" lnSpcReduction="20000"/>
          </a:bodyPr>
          <a:lstStyle/>
          <a:p>
            <a:pPr eaLnBrk="1" hangingPunct="1"/>
            <a:r>
              <a:rPr lang="en-US" sz="2400" dirty="0">
                <a:latin typeface="Arial" charset="0"/>
                <a:ea typeface="ＭＳ Ｐゴシック" charset="0"/>
                <a:cs typeface="ＭＳ Ｐゴシック" charset="0"/>
              </a:rPr>
              <a:t>NSF funded project and developed since 2001 as a collaboration between USC </a:t>
            </a:r>
            <a:r>
              <a:rPr lang="en-US" sz="2400" dirty="0" smtClean="0">
                <a:latin typeface="Arial" charset="0"/>
                <a:ea typeface="ＭＳ Ｐゴシック" charset="0"/>
                <a:cs typeface="ＭＳ Ｐゴシック" charset="0"/>
              </a:rPr>
              <a:t>Information Sciences Institute and </a:t>
            </a:r>
            <a:r>
              <a:rPr lang="en-US" sz="2400" dirty="0">
                <a:latin typeface="Arial" charset="0"/>
                <a:ea typeface="ＭＳ Ｐゴシック" charset="0"/>
                <a:cs typeface="ＭＳ Ｐゴシック" charset="0"/>
              </a:rPr>
              <a:t>the Condor Team at UW Madison </a:t>
            </a:r>
            <a:r>
              <a:rPr lang="en-US" sz="2400" dirty="0" smtClean="0">
                <a:latin typeface="Arial" charset="0"/>
                <a:ea typeface="ＭＳ Ｐゴシック" charset="0"/>
                <a:cs typeface="ＭＳ Ｐゴシック" charset="0"/>
              </a:rPr>
              <a:t/>
            </a:r>
            <a:br>
              <a:rPr lang="en-US" sz="2400" dirty="0" smtClean="0">
                <a:latin typeface="Arial" charset="0"/>
                <a:ea typeface="ＭＳ Ｐゴシック" charset="0"/>
                <a:cs typeface="ＭＳ Ｐゴシック" charset="0"/>
              </a:rPr>
            </a:br>
            <a:endParaRPr lang="en-US" sz="2400" dirty="0">
              <a:latin typeface="Arial" charset="0"/>
              <a:ea typeface="ＭＳ Ｐゴシック" charset="0"/>
              <a:cs typeface="ＭＳ Ｐゴシック" charset="0"/>
            </a:endParaRPr>
          </a:p>
          <a:p>
            <a:pPr eaLnBrk="1" hangingPunct="1"/>
            <a:r>
              <a:rPr lang="en-US" sz="2400" dirty="0">
                <a:latin typeface="Arial" charset="0"/>
                <a:ea typeface="ＭＳ Ｐゴシック" charset="0"/>
                <a:cs typeface="ＭＳ Ｐゴシック" charset="0"/>
              </a:rPr>
              <a:t>Builds on top of Condor DAGMan. </a:t>
            </a:r>
          </a:p>
          <a:p>
            <a:endParaRPr lang="en-US" dirty="0" smtClean="0"/>
          </a:p>
          <a:p>
            <a:r>
              <a:rPr lang="en-US" sz="2500" dirty="0" smtClean="0"/>
              <a:t>Abstract </a:t>
            </a:r>
            <a:r>
              <a:rPr lang="en-US" sz="2500" dirty="0"/>
              <a:t>Workflows - Pegasus input workflow description</a:t>
            </a:r>
          </a:p>
          <a:p>
            <a:pPr lvl="1"/>
            <a:r>
              <a:rPr lang="en-US" dirty="0"/>
              <a:t>Workflow “high-level language”</a:t>
            </a:r>
          </a:p>
          <a:p>
            <a:pPr lvl="1"/>
            <a:r>
              <a:rPr lang="en-US" dirty="0"/>
              <a:t>Only identifies the computation, devoid of resource descriptions, devoid of data </a:t>
            </a:r>
            <a:r>
              <a:rPr lang="en-US" dirty="0" smtClean="0"/>
              <a:t>locations</a:t>
            </a:r>
            <a:br>
              <a:rPr lang="en-US" dirty="0" smtClean="0"/>
            </a:br>
            <a:endParaRPr lang="en-US" dirty="0"/>
          </a:p>
          <a:p>
            <a:r>
              <a:rPr lang="en-US" sz="2500" dirty="0" smtClean="0"/>
              <a:t>Pegasus is a </a:t>
            </a:r>
            <a:r>
              <a:rPr lang="en-US" sz="2500" dirty="0"/>
              <a:t> w</a:t>
            </a:r>
            <a:r>
              <a:rPr lang="en-US" sz="2500" dirty="0" smtClean="0"/>
              <a:t>orkflow </a:t>
            </a:r>
            <a:r>
              <a:rPr lang="en-US" sz="2500" dirty="0" smtClean="0"/>
              <a:t>planner/mapper (“compiler”)</a:t>
            </a:r>
            <a:endParaRPr lang="en-US" sz="2500" dirty="0"/>
          </a:p>
          <a:p>
            <a:pPr lvl="1"/>
            <a:r>
              <a:rPr lang="en-US" dirty="0"/>
              <a:t>Target is DAGMan DAGs and Condor submit files</a:t>
            </a:r>
          </a:p>
          <a:p>
            <a:pPr lvl="1"/>
            <a:r>
              <a:rPr lang="en-US" dirty="0"/>
              <a:t>Transforms the workflow for performance </a:t>
            </a:r>
            <a:r>
              <a:rPr lang="en-US" dirty="0" smtClean="0"/>
              <a:t>and reliability</a:t>
            </a:r>
            <a:endParaRPr lang="en-US" dirty="0"/>
          </a:p>
          <a:p>
            <a:pPr lvl="1"/>
            <a:r>
              <a:rPr lang="en-US" dirty="0"/>
              <a:t>Automatically locates physical locations for </a:t>
            </a:r>
            <a:r>
              <a:rPr lang="en-US" dirty="0" smtClean="0"/>
              <a:t>both workflow</a:t>
            </a:r>
            <a:br>
              <a:rPr lang="en-US" dirty="0" smtClean="0"/>
            </a:br>
            <a:r>
              <a:rPr lang="en-US" dirty="0" smtClean="0"/>
              <a:t>components </a:t>
            </a:r>
            <a:r>
              <a:rPr lang="en-US" dirty="0"/>
              <a:t>and data</a:t>
            </a:r>
          </a:p>
          <a:p>
            <a:pPr lvl="1"/>
            <a:r>
              <a:rPr lang="en-US" dirty="0" smtClean="0"/>
              <a:t>Collects runtime provenance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12358591"/>
              </p:ext>
            </p:extLst>
          </p:nvPr>
        </p:nvGraphicFramePr>
        <p:xfrm>
          <a:off x="6674894" y="3892550"/>
          <a:ext cx="2305593" cy="2236788"/>
        </p:xfrm>
        <a:graphic>
          <a:graphicData uri="http://schemas.openxmlformats.org/presentationml/2006/ole">
            <mc:AlternateContent xmlns:mc="http://schemas.openxmlformats.org/markup-compatibility/2006">
              <mc:Choice xmlns:v="urn:schemas-microsoft-com:vml" Requires="v">
                <p:oleObj spid="_x0000_s1115" name="Visio" r:id="rId3" imgW="4855769" imgH="4711598" progId="Visio.Drawing.11">
                  <p:embed/>
                </p:oleObj>
              </mc:Choice>
              <mc:Fallback>
                <p:oleObj name="Visio" r:id="rId3" imgW="4855769" imgH="471159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4894" y="3892550"/>
                        <a:ext cx="2305593" cy="22367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980481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Workflows can be simple	</a:t>
            </a:r>
            <a:endParaRPr lang="en-US" dirty="0"/>
          </a:p>
        </p:txBody>
      </p:sp>
      <p:pic>
        <p:nvPicPr>
          <p:cNvPr id="4" name="Picture 3" descr="bag_of_task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67" y="3104380"/>
            <a:ext cx="8065287" cy="557600"/>
          </a:xfrm>
          <a:prstGeom prst="rect">
            <a:avLst/>
          </a:prstGeom>
        </p:spPr>
      </p:pic>
    </p:spTree>
    <p:extLst>
      <p:ext uri="{BB962C8B-B14F-4D97-AF65-F5344CB8AC3E}">
        <p14:creationId xmlns:p14="http://schemas.microsoft.com/office/powerpoint/2010/main" val="41965654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atin typeface="Arial" charset="0"/>
                <a:ea typeface="ＭＳ Ｐゴシック" charset="0"/>
                <a:cs typeface="ＭＳ Ｐゴシック" charset="0"/>
              </a:rPr>
              <a:t>Pegasus WMS</a:t>
            </a:r>
          </a:p>
        </p:txBody>
      </p:sp>
      <p:pic>
        <p:nvPicPr>
          <p:cNvPr id="21506"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88" y="1250950"/>
            <a:ext cx="7380287" cy="4776057"/>
          </a:xfrm>
        </p:spPr>
      </p:pic>
    </p:spTree>
    <p:extLst>
      <p:ext uri="{BB962C8B-B14F-4D97-AF65-F5344CB8AC3E}">
        <p14:creationId xmlns:p14="http://schemas.microsoft.com/office/powerpoint/2010/main" val="26291664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27001" y="1409700"/>
            <a:ext cx="5642062" cy="4401318"/>
          </a:xfrm>
          <a:prstGeom prst="rect">
            <a:avLst/>
          </a:prstGeom>
        </p:spPr>
      </p:pic>
      <p:sp>
        <p:nvSpPr>
          <p:cNvPr id="24578" name="Rectangle 2"/>
          <p:cNvSpPr>
            <a:spLocks noGrp="1" noChangeArrowheads="1"/>
          </p:cNvSpPr>
          <p:nvPr>
            <p:ph type="title"/>
          </p:nvPr>
        </p:nvSpPr>
        <p:spPr/>
        <p:txBody>
          <a:bodyPr/>
          <a:lstStyle/>
          <a:p>
            <a:pPr eaLnBrk="1" hangingPunct="1"/>
            <a:r>
              <a:rPr lang="en-US" sz="2700" dirty="0" smtClean="0">
                <a:latin typeface="Arial" charset="0"/>
                <a:ea typeface="ＭＳ Ｐゴシック" charset="0"/>
                <a:cs typeface="ＭＳ Ｐゴシック" charset="0"/>
              </a:rPr>
              <a:t>Abstract to Executable Workflow Mapping</a:t>
            </a:r>
            <a:endParaRPr lang="en-US" sz="2700" dirty="0">
              <a:latin typeface="Arial" charset="0"/>
              <a:ea typeface="ＭＳ Ｐゴシック" charset="0"/>
              <a:cs typeface="ＭＳ Ｐゴシック" charset="0"/>
            </a:endParaRPr>
          </a:p>
        </p:txBody>
      </p:sp>
      <p:sp>
        <p:nvSpPr>
          <p:cNvPr id="24580" name="Rectangle 3"/>
          <p:cNvSpPr>
            <a:spLocks noGrp="1" noChangeArrowheads="1"/>
          </p:cNvSpPr>
          <p:nvPr>
            <p:ph idx="1"/>
          </p:nvPr>
        </p:nvSpPr>
        <p:spPr>
          <a:xfrm>
            <a:off x="5156200" y="1171575"/>
            <a:ext cx="3530600" cy="4403990"/>
          </a:xfrm>
        </p:spPr>
        <p:txBody>
          <a:bodyPr/>
          <a:lstStyle/>
          <a:p>
            <a:pPr eaLnBrk="1" hangingPunct="1"/>
            <a:r>
              <a:rPr lang="en-US" sz="1600" dirty="0">
                <a:latin typeface="Arial" charset="0"/>
                <a:ea typeface="ＭＳ Ｐゴシック" charset="0"/>
                <a:cs typeface="ＭＳ Ｐゴシック" charset="0"/>
              </a:rPr>
              <a:t>Abstraction provides </a:t>
            </a:r>
          </a:p>
          <a:p>
            <a:pPr lvl="1" eaLnBrk="1" hangingPunct="1"/>
            <a:r>
              <a:rPr lang="en-US" sz="1400" b="1" dirty="0">
                <a:latin typeface="Arial" charset="0"/>
                <a:ea typeface="ＭＳ Ｐゴシック" charset="0"/>
                <a:cs typeface="ＭＳ Ｐゴシック" charset="0"/>
              </a:rPr>
              <a:t>Ease of Use</a:t>
            </a:r>
            <a:r>
              <a:rPr lang="en-US" sz="1400" dirty="0">
                <a:latin typeface="Arial" charset="0"/>
                <a:ea typeface="ＭＳ Ｐゴシック" charset="0"/>
                <a:cs typeface="ＭＳ Ｐゴシック" charset="0"/>
              </a:rPr>
              <a:t> (do not need to worry about low-level execution details)</a:t>
            </a:r>
          </a:p>
          <a:p>
            <a:pPr lvl="1" eaLnBrk="1" hangingPunct="1"/>
            <a:r>
              <a:rPr lang="en-US" sz="1400" b="1" dirty="0">
                <a:latin typeface="Arial" charset="0"/>
                <a:ea typeface="ＭＳ Ｐゴシック" charset="0"/>
                <a:cs typeface="ＭＳ Ｐゴシック" charset="0"/>
              </a:rPr>
              <a:t>Portability </a:t>
            </a:r>
            <a:r>
              <a:rPr lang="en-US" sz="1400" dirty="0">
                <a:latin typeface="Arial" charset="0"/>
                <a:ea typeface="ＭＳ Ｐゴシック" charset="0"/>
                <a:cs typeface="ＭＳ Ｐゴシック" charset="0"/>
              </a:rPr>
              <a:t>(can use the same workflow description to run on a number of resources and/or across them)</a:t>
            </a:r>
          </a:p>
          <a:p>
            <a:pPr lvl="1" eaLnBrk="1" hangingPunct="1"/>
            <a:r>
              <a:rPr lang="en-US" sz="1400" b="1" dirty="0">
                <a:latin typeface="Arial" charset="0"/>
                <a:ea typeface="ＭＳ Ｐゴシック" charset="0"/>
                <a:cs typeface="ＭＳ Ｐゴシック" charset="0"/>
              </a:rPr>
              <a:t>Gives opportunities for optimization</a:t>
            </a:r>
            <a:r>
              <a:rPr lang="en-US" sz="1400" dirty="0">
                <a:latin typeface="Arial" charset="0"/>
                <a:ea typeface="ＭＳ Ｐゴシック" charset="0"/>
                <a:cs typeface="ＭＳ Ｐゴシック" charset="0"/>
              </a:rPr>
              <a:t> and fault tolerance</a:t>
            </a:r>
          </a:p>
          <a:p>
            <a:pPr lvl="2" eaLnBrk="1" hangingPunct="1"/>
            <a:r>
              <a:rPr lang="en-US" sz="1400" dirty="0">
                <a:latin typeface="Arial" charset="0"/>
                <a:ea typeface="ＭＳ Ｐゴシック" charset="0"/>
                <a:cs typeface="ＭＳ Ｐゴシック" charset="0"/>
              </a:rPr>
              <a:t>automatically restructure the workflow</a:t>
            </a:r>
          </a:p>
          <a:p>
            <a:pPr lvl="2" eaLnBrk="1" hangingPunct="1"/>
            <a:r>
              <a:rPr lang="en-US" sz="1400" dirty="0">
                <a:latin typeface="Arial" charset="0"/>
                <a:ea typeface="ＭＳ Ｐゴシック" charset="0"/>
                <a:cs typeface="ＭＳ Ｐゴシック" charset="0"/>
              </a:rPr>
              <a:t>automatically provide fault recovery (retry</a:t>
            </a:r>
            <a:r>
              <a:rPr lang="en-US" sz="1400" dirty="0" smtClean="0">
                <a:latin typeface="Arial" charset="0"/>
                <a:ea typeface="ＭＳ Ｐゴシック" charset="0"/>
                <a:cs typeface="ＭＳ Ｐゴシック" charset="0"/>
              </a:rPr>
              <a:t>, choose </a:t>
            </a:r>
            <a:r>
              <a:rPr lang="en-US" sz="1400" dirty="0">
                <a:latin typeface="Arial" charset="0"/>
                <a:ea typeface="ＭＳ Ｐゴシック" charset="0"/>
                <a:cs typeface="ＭＳ Ｐゴシック" charset="0"/>
              </a:rPr>
              <a:t>different resource)</a:t>
            </a:r>
          </a:p>
          <a:p>
            <a:pPr lvl="1" eaLnBrk="1" hangingPunct="1"/>
            <a:endParaRPr lang="en-US" sz="14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94237947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Catalogs</a:t>
            </a:r>
            <a:endParaRPr lang="en-US" dirty="0"/>
          </a:p>
        </p:txBody>
      </p:sp>
      <p:sp>
        <p:nvSpPr>
          <p:cNvPr id="3" name="Content Placeholder 2"/>
          <p:cNvSpPr>
            <a:spLocks noGrp="1"/>
          </p:cNvSpPr>
          <p:nvPr>
            <p:ph idx="1"/>
          </p:nvPr>
        </p:nvSpPr>
        <p:spPr/>
        <p:txBody>
          <a:bodyPr>
            <a:normAutofit lnSpcReduction="10000"/>
          </a:bodyPr>
          <a:lstStyle/>
          <a:p>
            <a:r>
              <a:rPr lang="en-US" dirty="0" smtClean="0"/>
              <a:t>Site catalog</a:t>
            </a:r>
          </a:p>
          <a:p>
            <a:pPr lvl="1"/>
            <a:r>
              <a:rPr lang="en-US" dirty="0" smtClean="0"/>
              <a:t>Defines the execution environment and potential data staging resources</a:t>
            </a:r>
            <a:endParaRPr lang="en-US" dirty="0"/>
          </a:p>
          <a:p>
            <a:pPr lvl="1"/>
            <a:r>
              <a:rPr lang="en-US" dirty="0" smtClean="0"/>
              <a:t>Simple in the case of Condor pool, but can be more complex when running on grid resources</a:t>
            </a:r>
            <a:br>
              <a:rPr lang="en-US" dirty="0" smtClean="0"/>
            </a:br>
            <a:endParaRPr lang="en-US" dirty="0" smtClean="0"/>
          </a:p>
          <a:p>
            <a:r>
              <a:rPr lang="en-US" dirty="0" smtClean="0"/>
              <a:t>Transformation catalog</a:t>
            </a:r>
          </a:p>
          <a:p>
            <a:pPr lvl="1"/>
            <a:r>
              <a:rPr lang="en-US" dirty="0" smtClean="0"/>
              <a:t>Defines </a:t>
            </a:r>
            <a:r>
              <a:rPr lang="en-US" dirty="0" err="1" smtClean="0"/>
              <a:t>executables</a:t>
            </a:r>
            <a:r>
              <a:rPr lang="en-US" dirty="0" smtClean="0"/>
              <a:t> used by the workflow</a:t>
            </a:r>
          </a:p>
          <a:p>
            <a:pPr lvl="1"/>
            <a:r>
              <a:rPr lang="en-US" dirty="0" err="1" smtClean="0"/>
              <a:t>Executables</a:t>
            </a:r>
            <a:r>
              <a:rPr lang="en-US" dirty="0" smtClean="0"/>
              <a:t> can be installed in different locations at different sites</a:t>
            </a:r>
            <a:br>
              <a:rPr lang="en-US" dirty="0" smtClean="0"/>
            </a:br>
            <a:endParaRPr lang="en-US" dirty="0" smtClean="0"/>
          </a:p>
          <a:p>
            <a:r>
              <a:rPr lang="en-US" dirty="0" smtClean="0"/>
              <a:t>Replica catalog</a:t>
            </a:r>
          </a:p>
          <a:p>
            <a:pPr lvl="1"/>
            <a:r>
              <a:rPr lang="en-US" dirty="0" smtClean="0"/>
              <a:t>Locations of existing data products – input files and intermediate files from previous runs</a:t>
            </a:r>
          </a:p>
        </p:txBody>
      </p:sp>
    </p:spTree>
    <p:extLst>
      <p:ext uri="{BB962C8B-B14F-4D97-AF65-F5344CB8AC3E}">
        <p14:creationId xmlns:p14="http://schemas.microsoft.com/office/powerpoint/2010/main" val="31175188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Supported Data Staging </a:t>
            </a:r>
            <a:r>
              <a:rPr lang="en-US" dirty="0" smtClean="0">
                <a:latin typeface="Arial" charset="0"/>
                <a:ea typeface="ＭＳ Ｐゴシック" charset="0"/>
                <a:cs typeface="ＭＳ Ｐゴシック" charset="0"/>
              </a:rPr>
              <a:t>Approaches</a:t>
            </a:r>
            <a:endParaRPr lang="en-US" dirty="0">
              <a:latin typeface="Arial" charset="0"/>
              <a:ea typeface="ＭＳ Ｐゴシック" charset="0"/>
              <a:cs typeface="ＭＳ Ｐゴシック" charset="0"/>
            </a:endParaRPr>
          </a:p>
        </p:txBody>
      </p:sp>
      <p:sp>
        <p:nvSpPr>
          <p:cNvPr id="77826" name="Rectangle 3"/>
          <p:cNvSpPr>
            <a:spLocks noGrp="1" noChangeArrowheads="1"/>
          </p:cNvSpPr>
          <p:nvPr>
            <p:ph idx="1"/>
          </p:nvPr>
        </p:nvSpPr>
        <p:spPr/>
        <p:txBody>
          <a:bodyPr>
            <a:normAutofit fontScale="85000" lnSpcReduction="10000"/>
          </a:bodyPr>
          <a:lstStyle/>
          <a:p>
            <a:pPr marL="914400" lvl="2" indent="0" eaLnBrk="1" hangingPunct="1">
              <a:buFont typeface="Wingdings" charset="0"/>
              <a:buNone/>
              <a:defRPr/>
            </a:pPr>
            <a:endParaRPr lang="en-US" sz="1900" dirty="0">
              <a:latin typeface="Helvetica" charset="0"/>
            </a:endParaRPr>
          </a:p>
          <a:p>
            <a:pPr lvl="1" eaLnBrk="1" hangingPunct="1">
              <a:defRPr/>
            </a:pPr>
            <a:r>
              <a:rPr lang="en-US" sz="2200" dirty="0" err="1">
                <a:latin typeface="Helvetica" charset="0"/>
              </a:rPr>
              <a:t>NonShared</a:t>
            </a:r>
            <a:r>
              <a:rPr lang="en-US" sz="2200" dirty="0">
                <a:latin typeface="Helvetica" charset="0"/>
              </a:rPr>
              <a:t> </a:t>
            </a:r>
            <a:r>
              <a:rPr lang="en-US" sz="2200" dirty="0" smtClean="0">
                <a:latin typeface="Helvetica" charset="0"/>
              </a:rPr>
              <a:t>filesystem </a:t>
            </a:r>
            <a:r>
              <a:rPr lang="en-US" sz="2200" dirty="0">
                <a:latin typeface="Helvetica" charset="0"/>
              </a:rPr>
              <a:t>setup </a:t>
            </a:r>
            <a:r>
              <a:rPr lang="en-US" sz="2200" dirty="0" smtClean="0">
                <a:latin typeface="Helvetica" charset="0"/>
              </a:rPr>
              <a:t>using an existing storage element for staging (typical of OSG and </a:t>
            </a:r>
            <a:r>
              <a:rPr lang="en-US" sz="2200" dirty="0">
                <a:latin typeface="Helvetica" charset="0"/>
              </a:rPr>
              <a:t>c</a:t>
            </a:r>
            <a:r>
              <a:rPr lang="en-US" sz="2200" dirty="0" smtClean="0">
                <a:latin typeface="Helvetica" charset="0"/>
              </a:rPr>
              <a:t>ampus Condor pools) </a:t>
            </a:r>
            <a:endParaRPr lang="en-US" sz="2200" dirty="0">
              <a:latin typeface="Helvetica" charset="0"/>
            </a:endParaRPr>
          </a:p>
          <a:p>
            <a:pPr lvl="2" eaLnBrk="1" hangingPunct="1">
              <a:defRPr/>
            </a:pPr>
            <a:r>
              <a:rPr lang="en-US" sz="1900" dirty="0">
                <a:latin typeface="Helvetica" charset="0"/>
              </a:rPr>
              <a:t>Worker </a:t>
            </a:r>
            <a:r>
              <a:rPr lang="en-US" sz="1900" dirty="0" smtClean="0">
                <a:latin typeface="Helvetica" charset="0"/>
              </a:rPr>
              <a:t>nodes </a:t>
            </a:r>
            <a:r>
              <a:rPr lang="en-US" sz="1900" dirty="0">
                <a:latin typeface="Helvetica" charset="0"/>
              </a:rPr>
              <a:t>don’t share a filesystem.</a:t>
            </a:r>
          </a:p>
          <a:p>
            <a:pPr lvl="2" eaLnBrk="1" hangingPunct="1">
              <a:defRPr/>
            </a:pPr>
            <a:r>
              <a:rPr lang="en-US" sz="1900" dirty="0">
                <a:latin typeface="Helvetica" charset="0"/>
              </a:rPr>
              <a:t>Data is </a:t>
            </a:r>
            <a:r>
              <a:rPr lang="en-US" sz="1900" dirty="0" smtClean="0">
                <a:latin typeface="Helvetica" charset="0"/>
              </a:rPr>
              <a:t>pulled </a:t>
            </a:r>
            <a:r>
              <a:rPr lang="en-US" sz="1900" dirty="0">
                <a:latin typeface="Helvetica" charset="0"/>
              </a:rPr>
              <a:t>from </a:t>
            </a:r>
            <a:r>
              <a:rPr lang="en-US" sz="1900" dirty="0" smtClean="0">
                <a:latin typeface="Helvetica" charset="0"/>
              </a:rPr>
              <a:t>/</a:t>
            </a:r>
            <a:r>
              <a:rPr lang="en-US" sz="1900" dirty="0">
                <a:latin typeface="Helvetica" charset="0"/>
              </a:rPr>
              <a:t> </a:t>
            </a:r>
            <a:r>
              <a:rPr lang="en-US" sz="1900" dirty="0" smtClean="0">
                <a:latin typeface="Helvetica" charset="0"/>
              </a:rPr>
              <a:t>pushed to the existing storage element.</a:t>
            </a:r>
          </a:p>
          <a:p>
            <a:pPr lvl="2" eaLnBrk="1" hangingPunct="1">
              <a:defRPr/>
            </a:pPr>
            <a:r>
              <a:rPr lang="en-US" sz="1900" dirty="0" smtClean="0">
                <a:latin typeface="Helvetica" charset="0"/>
              </a:rPr>
              <a:t>(Pictured on the next slide)</a:t>
            </a:r>
            <a:endParaRPr lang="en-US" sz="1900" dirty="0">
              <a:latin typeface="Helvetica" charset="0"/>
            </a:endParaRPr>
          </a:p>
          <a:p>
            <a:pPr marL="914400" lvl="2" indent="0" eaLnBrk="1" hangingPunct="1">
              <a:buFont typeface="Wingdings" charset="0"/>
              <a:buNone/>
              <a:defRPr/>
            </a:pPr>
            <a:endParaRPr lang="en-US" sz="1900" dirty="0">
              <a:latin typeface="Helvetica" charset="0"/>
            </a:endParaRPr>
          </a:p>
          <a:p>
            <a:pPr lvl="1" eaLnBrk="1" hangingPunct="1">
              <a:defRPr/>
            </a:pPr>
            <a:r>
              <a:rPr lang="en-US" sz="2200" dirty="0">
                <a:latin typeface="Helvetica" charset="0"/>
              </a:rPr>
              <a:t>Condor IO</a:t>
            </a:r>
          </a:p>
          <a:p>
            <a:pPr lvl="2" eaLnBrk="1" hangingPunct="1">
              <a:defRPr/>
            </a:pPr>
            <a:r>
              <a:rPr lang="en-US" sz="1900" dirty="0">
                <a:latin typeface="Helvetica" charset="0"/>
              </a:rPr>
              <a:t>Worker </a:t>
            </a:r>
            <a:r>
              <a:rPr lang="en-US" sz="1900" dirty="0" smtClean="0">
                <a:latin typeface="Helvetica" charset="0"/>
              </a:rPr>
              <a:t>nodes </a:t>
            </a:r>
            <a:r>
              <a:rPr lang="en-US" sz="1900" dirty="0">
                <a:latin typeface="Helvetica" charset="0"/>
              </a:rPr>
              <a:t>don’t share a filesystem</a:t>
            </a:r>
          </a:p>
          <a:p>
            <a:pPr lvl="2" eaLnBrk="1" hangingPunct="1">
              <a:defRPr/>
            </a:pPr>
            <a:r>
              <a:rPr lang="en-US" sz="1900" dirty="0">
                <a:latin typeface="Helvetica" charset="0"/>
              </a:rPr>
              <a:t>Data is pulled </a:t>
            </a:r>
            <a:r>
              <a:rPr lang="en-US" sz="1900" dirty="0" smtClean="0">
                <a:latin typeface="Helvetica" charset="0"/>
              </a:rPr>
              <a:t>from / pushed to </a:t>
            </a:r>
            <a:r>
              <a:rPr lang="en-US" sz="1900" dirty="0">
                <a:latin typeface="Helvetica" charset="0"/>
              </a:rPr>
              <a:t>the submit </a:t>
            </a:r>
            <a:r>
              <a:rPr lang="en-US" sz="1900" dirty="0" smtClean="0">
                <a:latin typeface="Helvetica" charset="0"/>
              </a:rPr>
              <a:t>host</a:t>
            </a:r>
            <a:r>
              <a:rPr lang="en-US" sz="1900" dirty="0">
                <a:latin typeface="Helvetica" charset="0"/>
              </a:rPr>
              <a:t> </a:t>
            </a:r>
            <a:r>
              <a:rPr lang="en-US" sz="1900" dirty="0" smtClean="0">
                <a:latin typeface="Helvetica" charset="0"/>
              </a:rPr>
              <a:t>via Condor file transfers</a:t>
            </a:r>
            <a:br>
              <a:rPr lang="en-US" sz="1900" dirty="0" smtClean="0">
                <a:latin typeface="Helvetica" charset="0"/>
              </a:rPr>
            </a:br>
            <a:endParaRPr lang="en-US" sz="1900" dirty="0" smtClean="0">
              <a:latin typeface="Helvetica" charset="0"/>
            </a:endParaRPr>
          </a:p>
          <a:p>
            <a:pPr lvl="1" eaLnBrk="1" hangingPunct="1">
              <a:defRPr/>
            </a:pPr>
            <a:r>
              <a:rPr lang="en-US" sz="2200" dirty="0">
                <a:latin typeface="Helvetica" charset="0"/>
              </a:rPr>
              <a:t>Shared Filesystem setup (typical of </a:t>
            </a:r>
            <a:r>
              <a:rPr lang="en-US" sz="2200" dirty="0" smtClean="0">
                <a:latin typeface="Helvetica" charset="0"/>
              </a:rPr>
              <a:t>XSEDE and HPC </a:t>
            </a:r>
            <a:r>
              <a:rPr lang="en-US" sz="2200" dirty="0">
                <a:latin typeface="Helvetica" charset="0"/>
              </a:rPr>
              <a:t>sites)</a:t>
            </a:r>
          </a:p>
          <a:p>
            <a:pPr lvl="2" eaLnBrk="1" hangingPunct="1">
              <a:defRPr/>
            </a:pPr>
            <a:r>
              <a:rPr lang="en-US" sz="1900" dirty="0">
                <a:latin typeface="Helvetica" charset="0"/>
              </a:rPr>
              <a:t>Worker nodes and the </a:t>
            </a:r>
            <a:r>
              <a:rPr lang="en-US" sz="1900" dirty="0" smtClean="0">
                <a:latin typeface="Helvetica" charset="0"/>
              </a:rPr>
              <a:t>head node </a:t>
            </a:r>
            <a:r>
              <a:rPr lang="en-US" sz="1900" dirty="0">
                <a:latin typeface="Helvetica" charset="0"/>
              </a:rPr>
              <a:t>have a shared </a:t>
            </a:r>
            <a:r>
              <a:rPr lang="en-US" sz="1900" dirty="0" smtClean="0">
                <a:latin typeface="Helvetica" charset="0"/>
              </a:rPr>
              <a:t>filesystem, usually a parallel filesystem with great I/O characteristics</a:t>
            </a:r>
            <a:endParaRPr lang="en-US" sz="1900" dirty="0">
              <a:latin typeface="Helvetica" charset="0"/>
            </a:endParaRPr>
          </a:p>
          <a:p>
            <a:pPr lvl="2" eaLnBrk="1" hangingPunct="1">
              <a:defRPr/>
            </a:pPr>
            <a:r>
              <a:rPr lang="en-US" sz="1900" dirty="0">
                <a:latin typeface="Helvetica" charset="0"/>
              </a:rPr>
              <a:t>Can leverage </a:t>
            </a:r>
            <a:r>
              <a:rPr lang="en-US" sz="1900" dirty="0" err="1">
                <a:latin typeface="Helvetica" charset="0"/>
              </a:rPr>
              <a:t>symlinking</a:t>
            </a:r>
            <a:r>
              <a:rPr lang="en-US" sz="1900" dirty="0">
                <a:latin typeface="Helvetica" charset="0"/>
              </a:rPr>
              <a:t> against existing datasets</a:t>
            </a:r>
          </a:p>
          <a:p>
            <a:pPr lvl="2" eaLnBrk="1" hangingPunct="1">
              <a:defRPr/>
            </a:pPr>
            <a:endParaRPr lang="en-US" sz="1900" dirty="0">
              <a:latin typeface="Helvetica" charset="0"/>
            </a:endParaRPr>
          </a:p>
        </p:txBody>
      </p:sp>
    </p:spTree>
    <p:extLst>
      <p:ext uri="{BB962C8B-B14F-4D97-AF65-F5344CB8AC3E}">
        <p14:creationId xmlns:p14="http://schemas.microsoft.com/office/powerpoint/2010/main" val="24352077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6"/>
          <p:cNvSpPr>
            <a:spLocks noChangeArrowheads="1"/>
          </p:cNvSpPr>
          <p:nvPr/>
        </p:nvSpPr>
        <p:spPr bwMode="auto">
          <a:xfrm>
            <a:off x="384175" y="317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US"/>
          </a:p>
        </p:txBody>
      </p:sp>
      <p:pic>
        <p:nvPicPr>
          <p:cNvPr id="3891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19125" y="50801"/>
            <a:ext cx="7597775" cy="617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15722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6">
      <a:dk1>
        <a:srgbClr val="FFFFFF"/>
      </a:dk1>
      <a:lt1>
        <a:sysClr val="window" lastClr="FFFFFF"/>
      </a:lt1>
      <a:dk2>
        <a:srgbClr val="04617B"/>
      </a:dk2>
      <a:lt2>
        <a:srgbClr val="DBF5F9"/>
      </a:lt2>
      <a:accent1>
        <a:srgbClr val="FFFFFF"/>
      </a:accent1>
      <a:accent2>
        <a:srgbClr val="4D83BB"/>
      </a:accent2>
      <a:accent3>
        <a:srgbClr val="FFFFFF"/>
      </a:accent3>
      <a:accent4>
        <a:srgbClr val="F2F2F2"/>
      </a:accent4>
      <a:accent5>
        <a:srgbClr val="D8D8D8"/>
      </a:accent5>
      <a:accent6>
        <a:srgbClr val="BFBFBF"/>
      </a:accent6>
      <a:hlink>
        <a:srgbClr val="FFCC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defRPr>
        </a:defPPr>
      </a:lstStyle>
    </a:txDef>
  </a:objectDefaults>
  <a:extraClrSchemeLst/>
</a:theme>
</file>

<file path=ppt/theme/theme2.xml><?xml version="1.0" encoding="utf-8"?>
<a:theme xmlns:a="http://schemas.openxmlformats.org/drawingml/2006/main" name="1_Office Theme">
  <a:themeElements>
    <a:clrScheme name="Custom 8">
      <a:dk1>
        <a:srgbClr val="36628F"/>
      </a:dk1>
      <a:lt1>
        <a:srgbClr val="36628F"/>
      </a:lt1>
      <a:dk2>
        <a:srgbClr val="36628F"/>
      </a:dk2>
      <a:lt2>
        <a:srgbClr val="36628F"/>
      </a:lt2>
      <a:accent1>
        <a:srgbClr val="FFFFFF"/>
      </a:accent1>
      <a:accent2>
        <a:srgbClr val="FFFFFF"/>
      </a:accent2>
      <a:accent3>
        <a:srgbClr val="FFFFFF"/>
      </a:accent3>
      <a:accent4>
        <a:srgbClr val="F2F2F2"/>
      </a:accent4>
      <a:accent5>
        <a:srgbClr val="D8D8D8"/>
      </a:accent5>
      <a:accent6>
        <a:srgbClr val="BFBFBF"/>
      </a:accent6>
      <a:hlink>
        <a:srgbClr val="FFCC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2437</TotalTime>
  <Words>817</Words>
  <Application>Microsoft Macintosh PowerPoint</Application>
  <PresentationFormat>On-screen Show (4:3)</PresentationFormat>
  <Paragraphs>126</Paragraphs>
  <Slides>15</Slides>
  <Notes>10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Office Theme</vt:lpstr>
      <vt:lpstr>1_Office Theme</vt:lpstr>
      <vt:lpstr>Visio</vt:lpstr>
      <vt:lpstr>Managing HTC workflows with Pegasus  OSG Campus Infrastructures Community Webinar 4/26/13</vt:lpstr>
      <vt:lpstr>Outline</vt:lpstr>
      <vt:lpstr>Pegasus Workflow Management System</vt:lpstr>
      <vt:lpstr>Workflows can be simple </vt:lpstr>
      <vt:lpstr>Pegasus WMS</vt:lpstr>
      <vt:lpstr>Abstract to Executable Workflow Mapping</vt:lpstr>
      <vt:lpstr>Catalogs</vt:lpstr>
      <vt:lpstr>Supported Data Staging Approaches</vt:lpstr>
      <vt:lpstr>PowerPoint Presentation</vt:lpstr>
      <vt:lpstr>Workflow Restructuring to improve application performance</vt:lpstr>
      <vt:lpstr>Workflow Reduction (Data Reuse)</vt:lpstr>
      <vt:lpstr>Workflow Monitoring - Stampede</vt:lpstr>
      <vt:lpstr>Workflow Monitoring - Stampede</vt:lpstr>
      <vt:lpstr>Workflow Debugging Through Pegasus</vt:lpstr>
      <vt:lpstr>Relevant 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uscadmin</dc:creator>
  <cp:lastModifiedBy>Lisa Rynge</cp:lastModifiedBy>
  <cp:revision>232</cp:revision>
  <dcterms:created xsi:type="dcterms:W3CDTF">2011-12-09T23:05:54Z</dcterms:created>
  <dcterms:modified xsi:type="dcterms:W3CDTF">2013-04-26T15:03:30Z</dcterms:modified>
</cp:coreProperties>
</file>